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8" r:id="rId9"/>
    <p:sldId id="269" r:id="rId10"/>
    <p:sldId id="265" r:id="rId11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5" autoAdjust="0"/>
    <p:restoredTop sz="94660"/>
  </p:normalViewPr>
  <p:slideViewPr>
    <p:cSldViewPr snapToGrid="0">
      <p:cViewPr varScale="1">
        <p:scale>
          <a:sx n="87" d="100"/>
          <a:sy n="87" d="100"/>
        </p:scale>
        <p:origin x="90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F696C-B9AA-2445-370B-664101BD5D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8E9C3-0503-ABD9-548C-A3AFB4F40C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ED1EA-810C-06F5-FB03-DF9B913FC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0726A-E173-4D5E-1CA3-359A61CE3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09ED7-5666-0FCA-0207-A17F20510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629362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A751D-9205-28DC-91DE-09674F9DC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FDF25-3DE5-405F-595F-BF2A5CA94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4E888-4934-8E09-FBA7-443D4B015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9F580-222B-2180-42CE-3F3357301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5C12-FB97-DEC8-B5E1-A45E90D8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32065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370D5-7562-4B4C-3248-AEEB94C42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545454-E5A3-5467-DDD3-35B626DA0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6451F-A8CA-79EA-C232-08F348D22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46D66-7759-F16F-00B9-BC06ECCB6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CDE9E-1DA0-ED65-4A3D-FEB5EC844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767196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47B99-581C-5132-71DE-1D83EF465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97A74-BD72-1AFA-2D27-9DB4BB84F9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C1F639-9D1E-0590-F1E9-2ED60844CC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DEB26-622B-7195-BB6A-0C3C2B5B6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AC7F8-E505-6CBD-C10E-A428C6874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7A6F74-6284-E546-767C-B4300DD41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07089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98E32-1CBD-D99F-9A9B-AF3284252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BD99F-B033-0480-7060-6FBCF7E91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E68043-F8CF-FEE1-E248-AEBE91063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2DCB7B-AD56-0748-CE72-5773238CC6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3DB32E-0763-6318-BE97-4243D6E7A9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E4AB2E-1E31-F65D-85EC-A32394576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6969C5-9947-D414-E01A-64F7E71E3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C80D62-EE1E-6630-8721-135F5E985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39870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5CEC1-4F56-DF39-BFA5-FF85C59BC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B26B00-2E05-896E-646E-9E1DE92D2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73B68-642D-CC61-A593-1776E0EB5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F9D874-35C7-F73E-3F1A-6AC1D8F99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638916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19C9C-C07D-38EA-4CCD-358C49B3D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3AEECE-0B8D-8F31-CDD6-1C2367E9A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56AFF-BE4A-0B5D-0CF7-95A3AE710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764102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8EDE-4249-7F00-F0EF-F85493993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A2F52-E1B2-18B7-BEFA-E62880088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687AAA-E8A0-F76B-3473-01086F5D3A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EB556-1453-FD0B-3649-E0DA1F0D0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ECBE29-BCF9-FE59-6D1E-55F635640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1CD36E-EBEA-E952-A41A-F51287752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267334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3256F-9233-8946-8DCA-D6211E433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C7A2DB-7B94-5E74-B50B-95E20F516C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5793F-CD11-0304-2521-E8A5FD4BD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2DCD23-7B96-7BBA-68D6-C179ABFBF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9C66AB-D454-9F25-EE7A-FB8365E79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6856F-4071-D9D3-F206-3745CD939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209942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FD73D-2240-437F-C1A8-702138ED1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586A4B-9405-AAC1-438C-BAA9F087D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9B7AD-FA72-4EE1-F2B2-DD6F7A7A0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657BC-9A21-DD05-D474-375C1DB45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3C3FF-EC21-52CD-D698-6C1A2BBB7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56275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455256-912C-CA78-11CC-E35F6BA50F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B966D2-212E-0606-A7F5-E89AF415DE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DDA19-64EC-B21B-91B0-53868D581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9513B-209B-7511-8CE7-16131F20F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F3788-A776-80AB-11C6-4BB0A2D7A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23971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FFCFD6-B011-E147-28C1-D6897EEA9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9F671-C3A1-4307-AD66-1DF8E97E05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508EF-F64F-45DA-9481-BE4BA9EE20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E9141-28DF-03DA-E7AF-34E341017D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5F141-4F13-03C1-F195-1B0AC4E206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395590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4C5CF19-617C-F5C3-4FF3-2AD6CE71ED9D}"/>
              </a:ext>
            </a:extLst>
          </p:cNvPr>
          <p:cNvSpPr/>
          <p:nvPr/>
        </p:nvSpPr>
        <p:spPr>
          <a:xfrm>
            <a:off x="1885665" y="2184093"/>
            <a:ext cx="7326217" cy="2489813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C245D-56D4-06E6-F6D0-BFEF49F4A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70836"/>
            <a:ext cx="11468559" cy="1318347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Britannic Bold" panose="020B0903060703020204" pitchFamily="34" charset="0"/>
              </a:rPr>
              <a:t>Assessment of Digital Skills</a:t>
            </a:r>
            <a:endParaRPr lang="en-PK" sz="4800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0BB8E-34DE-97B7-21DF-86C00C70FD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6773" y="2601118"/>
            <a:ext cx="9144000" cy="1655762"/>
          </a:xfrm>
        </p:spPr>
        <p:txBody>
          <a:bodyPr>
            <a:normAutofit fontScale="77500" lnSpcReduction="20000"/>
          </a:bodyPr>
          <a:lstStyle/>
          <a:p>
            <a:r>
              <a:rPr lang="en-PK" i="1" dirty="0"/>
              <a:t>Name: Eman Ali</a:t>
            </a:r>
            <a:endParaRPr lang="en-PK" dirty="0"/>
          </a:p>
          <a:p>
            <a:r>
              <a:rPr lang="en-PK" i="1" dirty="0"/>
              <a:t>Student Number: 2507026</a:t>
            </a:r>
            <a:endParaRPr lang="en-PK" dirty="0"/>
          </a:p>
          <a:p>
            <a:r>
              <a:rPr lang="en-PK" i="1" dirty="0"/>
              <a:t>Course: Certificate of Higher Education in Employability Skills</a:t>
            </a:r>
            <a:endParaRPr lang="en-PK" dirty="0"/>
          </a:p>
          <a:p>
            <a:r>
              <a:rPr lang="en-PK" i="1" dirty="0"/>
              <a:t>Module: Digital Skills for Personal Development and Business Growth</a:t>
            </a:r>
            <a:endParaRPr lang="en-PK" dirty="0"/>
          </a:p>
          <a:p>
            <a:r>
              <a:rPr lang="en-PK" i="1" dirty="0"/>
              <a:t>Module lead: Philippa Fitzgerald</a:t>
            </a:r>
            <a:endParaRPr lang="en-PK" dirty="0"/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109346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Wave 6">
            <a:extLst>
              <a:ext uri="{FF2B5EF4-FFF2-40B4-BE49-F238E27FC236}">
                <a16:creationId xmlns:a16="http://schemas.microsoft.com/office/drawing/2014/main" id="{83936C22-09B2-4C68-57C7-9F50B4CD5871}"/>
              </a:ext>
            </a:extLst>
          </p:cNvPr>
          <p:cNvSpPr/>
          <p:nvPr/>
        </p:nvSpPr>
        <p:spPr>
          <a:xfrm>
            <a:off x="2027105" y="857750"/>
            <a:ext cx="3165402" cy="977371"/>
          </a:xfrm>
          <a:prstGeom prst="wave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03345-C2A9-225A-E0F0-2AFEC28C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7101" y="683655"/>
            <a:ext cx="2993030" cy="132556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Britannic Bold" panose="020B0903060703020204" pitchFamily="34" charset="0"/>
              </a:rPr>
              <a:t>Introduction</a:t>
            </a:r>
            <a:endParaRPr lang="en-PK" sz="3600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EA39-66EC-8958-0B75-B23F2B450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335" y="2456873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Overview of my digital learning journey</a:t>
            </a:r>
          </a:p>
          <a:p>
            <a:r>
              <a:rPr lang="en-US" dirty="0"/>
              <a:t>Key skills developed throughout the module</a:t>
            </a:r>
          </a:p>
          <a:p>
            <a:r>
              <a:rPr lang="en-US" dirty="0"/>
              <a:t>Focus on three main areas: </a:t>
            </a:r>
          </a:p>
          <a:p>
            <a:pPr marL="0" indent="0">
              <a:buNone/>
            </a:pPr>
            <a:r>
              <a:rPr lang="en-US" dirty="0"/>
              <a:t>            - Digital Skills Assessment</a:t>
            </a:r>
          </a:p>
          <a:p>
            <a:pPr marL="0" indent="0">
              <a:buNone/>
            </a:pPr>
            <a:r>
              <a:rPr lang="en-US" dirty="0"/>
              <a:t>            - LinkedIn Learning Courses</a:t>
            </a:r>
          </a:p>
          <a:p>
            <a:pPr marL="0" indent="0">
              <a:buNone/>
            </a:pPr>
            <a:r>
              <a:rPr lang="en-US" dirty="0"/>
              <a:t>            - Excel Task + Reflection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ACAD7C-4E06-3B00-2443-D103D2B603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350" y="1696597"/>
            <a:ext cx="4362736" cy="3723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003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Top Corners Rounded 3">
            <a:extLst>
              <a:ext uri="{FF2B5EF4-FFF2-40B4-BE49-F238E27FC236}">
                <a16:creationId xmlns:a16="http://schemas.microsoft.com/office/drawing/2014/main" id="{9AE03346-42B3-5EBA-7BD2-58BE3E764B80}"/>
              </a:ext>
            </a:extLst>
          </p:cNvPr>
          <p:cNvSpPr/>
          <p:nvPr/>
        </p:nvSpPr>
        <p:spPr>
          <a:xfrm>
            <a:off x="1520328" y="570706"/>
            <a:ext cx="9061541" cy="914400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7E75D-F9B5-0BFD-A89C-34BD1B12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131" y="379780"/>
            <a:ext cx="9274534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Britannic Bold" panose="020B0903060703020204" pitchFamily="34" charset="0"/>
              </a:rPr>
              <a:t>My Digital Skills Before the Module</a:t>
            </a:r>
            <a:endParaRPr lang="en-PK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A4426-38B8-E7B1-7A0C-5EF76AD1A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159" y="2126882"/>
            <a:ext cx="9958331" cy="4351338"/>
          </a:xfrm>
        </p:spPr>
        <p:txBody>
          <a:bodyPr>
            <a:normAutofit/>
          </a:bodyPr>
          <a:lstStyle/>
          <a:p>
            <a:r>
              <a:rPr lang="en-US" dirty="0"/>
              <a:t>Basic understanding of Microsoft Office</a:t>
            </a:r>
          </a:p>
          <a:p>
            <a:r>
              <a:rPr lang="en-US" dirty="0"/>
              <a:t>Limited experience with online collaboration tools</a:t>
            </a:r>
          </a:p>
          <a:p>
            <a:r>
              <a:rPr lang="en-US" dirty="0"/>
              <a:t>Minimal confidence using advanced features in Word/Excel</a:t>
            </a:r>
          </a:p>
          <a:p>
            <a:r>
              <a:rPr lang="en-US" dirty="0"/>
              <a:t>No structured approach to organizing digital work</a:t>
            </a:r>
            <a:endParaRPr lang="en-PK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A9C2D0-48D1-B002-980E-4C9BAED740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54" t="24565" r="26354"/>
          <a:stretch>
            <a:fillRect/>
          </a:stretch>
        </p:blipFill>
        <p:spPr>
          <a:xfrm>
            <a:off x="9437783" y="3983908"/>
            <a:ext cx="2754217" cy="2874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769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uble Wave 4">
            <a:extLst>
              <a:ext uri="{FF2B5EF4-FFF2-40B4-BE49-F238E27FC236}">
                <a16:creationId xmlns:a16="http://schemas.microsoft.com/office/drawing/2014/main" id="{9E36DD53-0304-E189-05F6-7C08504738FC}"/>
              </a:ext>
            </a:extLst>
          </p:cNvPr>
          <p:cNvSpPr/>
          <p:nvPr/>
        </p:nvSpPr>
        <p:spPr>
          <a:xfrm>
            <a:off x="429491" y="503763"/>
            <a:ext cx="8361969" cy="914400"/>
          </a:xfrm>
          <a:prstGeom prst="double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C8058-53F4-9190-5989-3216025BD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491" y="277392"/>
            <a:ext cx="8524050" cy="1325563"/>
          </a:xfrm>
        </p:spPr>
        <p:txBody>
          <a:bodyPr/>
          <a:lstStyle/>
          <a:p>
            <a:r>
              <a:rPr lang="en-US" dirty="0">
                <a:latin typeface="Britannic Bold" panose="020B0903060703020204" pitchFamily="34" charset="0"/>
              </a:rPr>
              <a:t>What I Gained During the Module</a:t>
            </a:r>
            <a:endParaRPr lang="en-PK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517D2-2F79-433C-00D2-C0C84C248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7075" y="1985331"/>
            <a:ext cx="5811982" cy="3478816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 </a:t>
            </a:r>
            <a:r>
              <a:rPr lang="en-US" dirty="0"/>
              <a:t>Improved confidence in using </a:t>
            </a:r>
            <a:r>
              <a:rPr lang="en-US" b="1" dirty="0"/>
              <a:t>Word, Excel, PowerPoint</a:t>
            </a:r>
          </a:p>
          <a:p>
            <a:r>
              <a:rPr lang="en-US" dirty="0"/>
              <a:t>Better understanding of cloud storage (OneDrive)</a:t>
            </a:r>
          </a:p>
          <a:p>
            <a:r>
              <a:rPr lang="en-US" dirty="0"/>
              <a:t>Learned </a:t>
            </a:r>
            <a:r>
              <a:rPr lang="en-US" b="1" dirty="0"/>
              <a:t>how to organize files </a:t>
            </a:r>
            <a:r>
              <a:rPr lang="en-US" dirty="0"/>
              <a:t>and work online</a:t>
            </a:r>
          </a:p>
          <a:p>
            <a:r>
              <a:rPr lang="en-US" dirty="0"/>
              <a:t>Stronger awareness of </a:t>
            </a:r>
            <a:r>
              <a:rPr lang="en-US" b="1" dirty="0"/>
              <a:t>digital safety </a:t>
            </a:r>
            <a:r>
              <a:rPr lang="en-US" dirty="0"/>
              <a:t>and </a:t>
            </a:r>
            <a:r>
              <a:rPr lang="en-US" b="1" dirty="0"/>
              <a:t>professional communication</a:t>
            </a:r>
            <a:endParaRPr lang="en-US" sz="1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B2B6AB2-9675-1183-9955-CFCDE93B84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90" t="2519" r="7581"/>
          <a:stretch>
            <a:fillRect/>
          </a:stretch>
        </p:blipFill>
        <p:spPr>
          <a:xfrm>
            <a:off x="7937857" y="2066963"/>
            <a:ext cx="3818448" cy="2985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687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6E6073D-EF6B-E48E-47AB-24094CE73DFA}"/>
              </a:ext>
            </a:extLst>
          </p:cNvPr>
          <p:cNvSpPr/>
          <p:nvPr/>
        </p:nvSpPr>
        <p:spPr>
          <a:xfrm>
            <a:off x="2733965" y="360688"/>
            <a:ext cx="6382326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154A8-0145-BC0E-A0DC-637B357D7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4489" y="155106"/>
            <a:ext cx="6869935" cy="132556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Britannic Bold" panose="020B0903060703020204" pitchFamily="34" charset="0"/>
              </a:rPr>
              <a:t>LinkedIn Learning Completion</a:t>
            </a:r>
            <a:endParaRPr lang="en-PK" sz="28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38DF0-B832-8CBD-D7AE-1710D22F0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6" y="2128349"/>
            <a:ext cx="6124460" cy="4351338"/>
          </a:xfrm>
        </p:spPr>
        <p:txBody>
          <a:bodyPr>
            <a:normAutofit/>
          </a:bodyPr>
          <a:lstStyle/>
          <a:p>
            <a:r>
              <a:rPr lang="en-US" b="1" dirty="0"/>
              <a:t>Completed 3 required courses:</a:t>
            </a:r>
          </a:p>
          <a:p>
            <a:pPr marL="0" indent="0">
              <a:buNone/>
            </a:pPr>
            <a:r>
              <a:rPr lang="en-US" b="1" dirty="0"/>
              <a:t>          </a:t>
            </a:r>
            <a:r>
              <a:rPr lang="en-US" dirty="0"/>
              <a:t>-</a:t>
            </a:r>
            <a:r>
              <a:rPr lang="en-US" b="1" dirty="0"/>
              <a:t> </a:t>
            </a:r>
            <a:r>
              <a:rPr lang="en-US" sz="2400" dirty="0"/>
              <a:t>Microsoft Word Essential</a:t>
            </a:r>
          </a:p>
          <a:p>
            <a:pPr marL="0" indent="0">
              <a:buNone/>
            </a:pPr>
            <a:r>
              <a:rPr lang="en-US" sz="2400" dirty="0"/>
              <a:t>            - Microsoft Excel Essential</a:t>
            </a:r>
          </a:p>
          <a:p>
            <a:pPr marL="0" indent="0">
              <a:buNone/>
            </a:pPr>
            <a:r>
              <a:rPr lang="en-US" sz="2400" dirty="0"/>
              <a:t>            - Microsoft PowerPoint Essentials</a:t>
            </a:r>
          </a:p>
          <a:p>
            <a:r>
              <a:rPr lang="en-US" b="1" dirty="0"/>
              <a:t>Gained practical, job-focused skills</a:t>
            </a:r>
          </a:p>
          <a:p>
            <a:r>
              <a:rPr lang="en-US" b="1" dirty="0"/>
              <a:t>Certificates added to digital portfolio</a:t>
            </a:r>
            <a:endParaRPr lang="en-PK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96C115-DD87-1907-7E1F-E3837C53D1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768" y="1480669"/>
            <a:ext cx="2570779" cy="17913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AB7F5E3-3D49-03C5-DA17-00CBD643EA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3668" y="3130507"/>
            <a:ext cx="2502022" cy="179134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766D3B-3184-A21F-5D52-D472B49D43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9947" y="4921848"/>
            <a:ext cx="2403721" cy="1859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299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4">
            <a:extLst>
              <a:ext uri="{FF2B5EF4-FFF2-40B4-BE49-F238E27FC236}">
                <a16:creationId xmlns:a16="http://schemas.microsoft.com/office/drawing/2014/main" id="{26BF89E9-7B03-949F-5380-D6795F0D1FE3}"/>
              </a:ext>
            </a:extLst>
          </p:cNvPr>
          <p:cNvSpPr/>
          <p:nvPr/>
        </p:nvSpPr>
        <p:spPr>
          <a:xfrm>
            <a:off x="1985818" y="199872"/>
            <a:ext cx="8044873" cy="1398019"/>
          </a:xfrm>
          <a:prstGeom prst="cloud">
            <a:avLst/>
          </a:prstGeom>
          <a:solidFill>
            <a:schemeClr val="accent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952CE-C0D1-9F68-C037-5D30D749B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2981" y="161928"/>
            <a:ext cx="7266542" cy="1325563"/>
          </a:xfrm>
        </p:spPr>
        <p:txBody>
          <a:bodyPr>
            <a:normAutofit/>
          </a:bodyPr>
          <a:lstStyle/>
          <a:p>
            <a:r>
              <a:rPr lang="en-US" sz="2400" b="1" i="1" dirty="0">
                <a:solidFill>
                  <a:schemeClr val="bg1"/>
                </a:solidFill>
                <a:latin typeface="Bodoni MT Black" panose="02070A03080606020203" pitchFamily="18" charset="0"/>
              </a:rPr>
              <a:t>Importance of Excel in Professional Life</a:t>
            </a:r>
            <a:endParaRPr lang="en-PK" sz="2400" b="1" i="1" dirty="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1DD6D456-4A72-E79E-979C-0966C8F71E4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1395" y="2305616"/>
            <a:ext cx="7179058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PK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PK" altLang="en-PK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Widely used in business, finance, admin, and data roles</a:t>
            </a:r>
            <a:endParaRPr kumimoji="0" lang="en-US" altLang="en-PK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PK" altLang="en-PK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PK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 </a:t>
            </a:r>
            <a:r>
              <a:rPr kumimoji="0" lang="en-PK" altLang="en-PK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Helps analyse data, manage budgets, and organise information</a:t>
            </a:r>
            <a:endParaRPr kumimoji="0" lang="en-US" altLang="en-PK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PK" altLang="en-PK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PK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 </a:t>
            </a:r>
            <a:r>
              <a:rPr kumimoji="0" lang="en-PK" altLang="en-PK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Saves time through formulas and automation tools</a:t>
            </a:r>
            <a:endParaRPr kumimoji="0" lang="en-US" altLang="en-PK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PK" altLang="en-PK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PK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 </a:t>
            </a:r>
            <a:r>
              <a:rPr kumimoji="0" lang="en-PK" altLang="en-PK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Essential for almost every modern workplace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F37A80D-751B-A695-5254-A52A33C4A1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030" y="2042452"/>
            <a:ext cx="4661575" cy="4653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090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39F1DAE-DB28-5DB6-0B38-BFA090B3D60E}"/>
              </a:ext>
            </a:extLst>
          </p:cNvPr>
          <p:cNvSpPr/>
          <p:nvPr/>
        </p:nvSpPr>
        <p:spPr>
          <a:xfrm>
            <a:off x="1785649" y="570706"/>
            <a:ext cx="7931227" cy="914400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8318F9-DDDA-40B9-4B70-0031D0105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4119" y="365124"/>
            <a:ext cx="10515600" cy="1325563"/>
          </a:xfrm>
        </p:spPr>
        <p:txBody>
          <a:bodyPr>
            <a:noAutofit/>
          </a:bodyPr>
          <a:lstStyle/>
          <a:p>
            <a:r>
              <a:rPr lang="en-US" sz="4000" b="1" dirty="0">
                <a:latin typeface="Britannic Bold" panose="020B0903060703020204" pitchFamily="34" charset="0"/>
              </a:rPr>
              <a:t>What I Learned in Excel</a:t>
            </a:r>
            <a:endParaRPr lang="en-PK" sz="4000" b="1" dirty="0">
              <a:latin typeface="Britannic Bold" panose="020B0903060703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4286BF-E096-8F04-0F78-879D78375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5649" y="2420535"/>
            <a:ext cx="10515600" cy="4351338"/>
          </a:xfrm>
        </p:spPr>
        <p:txBody>
          <a:bodyPr/>
          <a:lstStyle/>
          <a:p>
            <a:r>
              <a:rPr lang="en-US" dirty="0"/>
              <a:t>Basic formulas: SUM, AVERAGE, MIN, MAX</a:t>
            </a:r>
          </a:p>
          <a:p>
            <a:r>
              <a:rPr lang="en-US" dirty="0"/>
              <a:t>Creating simple tables and formatting data</a:t>
            </a:r>
          </a:p>
          <a:p>
            <a:r>
              <a:rPr lang="en-US" dirty="0"/>
              <a:t>Using auto sum and autofill efficiently</a:t>
            </a:r>
          </a:p>
          <a:p>
            <a:r>
              <a:rPr lang="en-US" dirty="0"/>
              <a:t>Understanding how spreadsheets help decision-making</a:t>
            </a:r>
          </a:p>
          <a:p>
            <a:r>
              <a:rPr lang="en-US" dirty="0"/>
              <a:t>Embedded worksheet added as evidence</a:t>
            </a:r>
            <a:endParaRPr lang="en-PK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DA598F9-4C70-498A-45B8-EB80054C66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1575"/>
            <a:ext cx="2178989" cy="1452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4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BDFE2F-E8D4-426C-B5D2-D0B817E31C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lowchart: Alternate Process 15">
            <a:extLst>
              <a:ext uri="{FF2B5EF4-FFF2-40B4-BE49-F238E27FC236}">
                <a16:creationId xmlns:a16="http://schemas.microsoft.com/office/drawing/2014/main" id="{B7D1951A-696B-E618-309E-CCDAFCBC878B}"/>
              </a:ext>
            </a:extLst>
          </p:cNvPr>
          <p:cNvSpPr/>
          <p:nvPr/>
        </p:nvSpPr>
        <p:spPr>
          <a:xfrm>
            <a:off x="8370064" y="2027105"/>
            <a:ext cx="2698759" cy="842970"/>
          </a:xfrm>
          <a:prstGeom prst="flowChartAlternateProcess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454205-E050-96A0-4970-B8FF8B6F2300}"/>
              </a:ext>
            </a:extLst>
          </p:cNvPr>
          <p:cNvSpPr/>
          <p:nvPr/>
        </p:nvSpPr>
        <p:spPr>
          <a:xfrm>
            <a:off x="3551994" y="360688"/>
            <a:ext cx="5088011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292B12-402E-86C6-1B53-C79204EF1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8889" y="155106"/>
            <a:ext cx="6869935" cy="1325563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Britannic Bold" panose="020B0903060703020204" pitchFamily="34" charset="0"/>
              </a:rPr>
              <a:t>Embedded Excel Sheet</a:t>
            </a:r>
            <a:endParaRPr lang="en-PK" sz="2800" dirty="0">
              <a:latin typeface="Britannic Bold" panose="020B0903060703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CE523E0-0AD8-E430-08A9-4C99FE9EDD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443" y="1480669"/>
            <a:ext cx="6145102" cy="267541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3D51E3F-3CC8-485F-942C-008D22C3DC66}"/>
              </a:ext>
            </a:extLst>
          </p:cNvPr>
          <p:cNvSpPr txBox="1"/>
          <p:nvPr/>
        </p:nvSpPr>
        <p:spPr>
          <a:xfrm>
            <a:off x="5775218" y="4281876"/>
            <a:ext cx="6097836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Benefits of Embedded Excel Sheet?</a:t>
            </a:r>
          </a:p>
          <a:p>
            <a:r>
              <a:rPr lang="en-US" dirty="0"/>
              <a:t>• </a:t>
            </a:r>
            <a:r>
              <a:rPr lang="en-US" sz="2000" dirty="0"/>
              <a:t>An embedded Excel sheet makes the data fully interactive inside the Word document, allowing calculations and formulas to remain active.</a:t>
            </a:r>
          </a:p>
          <a:p>
            <a:r>
              <a:rPr lang="en-US" sz="2000" dirty="0"/>
              <a:t>• It keeps everything in one place, so the reader doesn’t need to open a separate Excel file.</a:t>
            </a:r>
          </a:p>
          <a:p>
            <a:r>
              <a:rPr lang="en-US" sz="2000" dirty="0"/>
              <a:t>• It improves clarity by visually showing how the formulas work and how the results were generated. </a:t>
            </a:r>
            <a:endParaRPr lang="en-PK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72C4D0-6A60-092D-9C30-31C92D8AD827}"/>
              </a:ext>
            </a:extLst>
          </p:cNvPr>
          <p:cNvSpPr txBox="1"/>
          <p:nvPr/>
        </p:nvSpPr>
        <p:spPr>
          <a:xfrm>
            <a:off x="8370065" y="2264380"/>
            <a:ext cx="609783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Automated Calculations</a:t>
            </a:r>
            <a:endParaRPr lang="en-PK" sz="2000" b="1" dirty="0"/>
          </a:p>
        </p:txBody>
      </p: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EDE89CBA-5FB5-19C2-C78F-7D61D7E6DC8F}"/>
              </a:ext>
            </a:extLst>
          </p:cNvPr>
          <p:cNvCxnSpPr>
            <a:cxnSpLocks/>
          </p:cNvCxnSpPr>
          <p:nvPr/>
        </p:nvCxnSpPr>
        <p:spPr>
          <a:xfrm rot="10800000" flipV="1">
            <a:off x="5563520" y="2264379"/>
            <a:ext cx="2698758" cy="56938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7368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0102D2-7252-72EE-BFD4-B071682DA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90519A3-C8B2-18D3-C2AD-8483A855C3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526" y="3756751"/>
            <a:ext cx="3679634" cy="727113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75358DE-CC91-AFC5-38B0-85F8D4BE1AF4}"/>
              </a:ext>
            </a:extLst>
          </p:cNvPr>
          <p:cNvSpPr/>
          <p:nvPr/>
        </p:nvSpPr>
        <p:spPr>
          <a:xfrm>
            <a:off x="1785649" y="570706"/>
            <a:ext cx="5430399" cy="86148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B9F980-0600-C1D2-02EC-4E882BD8E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4124" y="365124"/>
            <a:ext cx="10515600" cy="1325563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Britannic Bold" panose="020B0903060703020204" pitchFamily="34" charset="0"/>
              </a:rPr>
              <a:t>Reflection on My Progress</a:t>
            </a:r>
            <a:endParaRPr lang="en-PK" sz="3200" b="1" dirty="0">
              <a:latin typeface="Britannic Bold" panose="020B0903060703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5DD9949-ED5B-5CF6-B545-4A21B4BED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773578" cy="3385353"/>
          </a:xfrm>
        </p:spPr>
        <p:txBody>
          <a:bodyPr>
            <a:normAutofit/>
          </a:bodyPr>
          <a:lstStyle/>
          <a:p>
            <a:r>
              <a:rPr lang="en-US" sz="2400" dirty="0"/>
              <a:t>Increased digital confidence and independence</a:t>
            </a:r>
          </a:p>
          <a:p>
            <a:r>
              <a:rPr lang="en-US" sz="2400" dirty="0"/>
              <a:t>Can now complete tasks that felt difficult before</a:t>
            </a:r>
          </a:p>
          <a:p>
            <a:r>
              <a:rPr lang="en-US" sz="2400" dirty="0"/>
              <a:t>Learned to solve problems using online tools</a:t>
            </a:r>
          </a:p>
          <a:p>
            <a:r>
              <a:rPr lang="en-US" sz="2400" dirty="0"/>
              <a:t>Developed stronger academic and professional readiness</a:t>
            </a:r>
            <a:endParaRPr lang="en-PK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652AB8-2347-1F93-C85F-9030671D66A2}"/>
              </a:ext>
            </a:extLst>
          </p:cNvPr>
          <p:cNvSpPr txBox="1"/>
          <p:nvPr/>
        </p:nvSpPr>
        <p:spPr>
          <a:xfrm>
            <a:off x="2302525" y="3843372"/>
            <a:ext cx="66541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Britannic Bold" panose="020B0903060703020204" pitchFamily="34" charset="0"/>
              </a:rPr>
              <a:t>Employability Benefits</a:t>
            </a:r>
            <a:endParaRPr lang="en-PK" sz="2800" b="1" dirty="0">
              <a:latin typeface="Britannic Bold" panose="020B0903060703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184CC4-0B2A-76B3-6B2D-B6DB56B04446}"/>
              </a:ext>
            </a:extLst>
          </p:cNvPr>
          <p:cNvSpPr txBox="1"/>
          <p:nvPr/>
        </p:nvSpPr>
        <p:spPr>
          <a:xfrm>
            <a:off x="908892" y="4760024"/>
            <a:ext cx="630715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Better prepared for office-based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Stronger digital communication and presentation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Improved ability to analyze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Certificates enhance my CV and online profile</a:t>
            </a:r>
            <a:endParaRPr lang="en-PK" sz="2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92A35A7-C316-09EA-935E-D8057A9ED9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4073" y="1447835"/>
            <a:ext cx="2852452" cy="15667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76DDB6C-3194-7482-DFC0-FCA74022BD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6048" y="4935947"/>
            <a:ext cx="2095482" cy="1394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528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ar: 6 Points 3">
            <a:extLst>
              <a:ext uri="{FF2B5EF4-FFF2-40B4-BE49-F238E27FC236}">
                <a16:creationId xmlns:a16="http://schemas.microsoft.com/office/drawing/2014/main" id="{AAE6BC53-31D7-9D9C-A629-E5BF99BE9781}"/>
              </a:ext>
            </a:extLst>
          </p:cNvPr>
          <p:cNvSpPr/>
          <p:nvPr/>
        </p:nvSpPr>
        <p:spPr>
          <a:xfrm>
            <a:off x="3260992" y="198304"/>
            <a:ext cx="5497417" cy="1627321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816DC5-AB46-8900-4483-2CADFB626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9966" y="365125"/>
            <a:ext cx="6803834" cy="1325563"/>
          </a:xfrm>
        </p:spPr>
        <p:txBody>
          <a:bodyPr/>
          <a:lstStyle/>
          <a:p>
            <a:r>
              <a:rPr lang="en-US" dirty="0"/>
              <a:t>Conclusion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58FDC-BB09-72B9-4B15-5B39AB511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335" y="2404009"/>
            <a:ext cx="10515600" cy="4351338"/>
          </a:xfrm>
        </p:spPr>
        <p:txBody>
          <a:bodyPr>
            <a:normAutofit/>
          </a:bodyPr>
          <a:lstStyle/>
          <a:p>
            <a:r>
              <a:rPr lang="en-US" sz="3200" dirty="0"/>
              <a:t>Digital skills improved significantly</a:t>
            </a:r>
          </a:p>
          <a:p>
            <a:r>
              <a:rPr lang="en-US" sz="3200" dirty="0"/>
              <a:t>Able to use Word, Excel, PowerPoint effectively</a:t>
            </a:r>
          </a:p>
          <a:p>
            <a:r>
              <a:rPr lang="en-US" sz="3200" dirty="0"/>
              <a:t>Confident about applying these skills in future studies and work</a:t>
            </a:r>
          </a:p>
          <a:p>
            <a:r>
              <a:rPr lang="en-US" sz="3200" dirty="0"/>
              <a:t>This module helped build a stronger foundation for my career</a:t>
            </a:r>
            <a:endParaRPr lang="en-PK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19B7B5-F769-D4D2-2E28-E98F0DF56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8588" y="102653"/>
            <a:ext cx="1410424" cy="18505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E1BFD8-C780-A864-6E27-BD859AE66F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205" y="327332"/>
            <a:ext cx="1299990" cy="1299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747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675</TotalTime>
  <Words>420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Bodoni MT Black</vt:lpstr>
      <vt:lpstr>Britannic Bold</vt:lpstr>
      <vt:lpstr>Calibri</vt:lpstr>
      <vt:lpstr>Calibri Light</vt:lpstr>
      <vt:lpstr>Dubai</vt:lpstr>
      <vt:lpstr>Office Theme</vt:lpstr>
      <vt:lpstr>Assessment of Digital Skills</vt:lpstr>
      <vt:lpstr>Introduction</vt:lpstr>
      <vt:lpstr>My Digital Skills Before the Module</vt:lpstr>
      <vt:lpstr>What I Gained During the Module</vt:lpstr>
      <vt:lpstr>LinkedIn Learning Completion</vt:lpstr>
      <vt:lpstr>Importance of Excel in Professional Life</vt:lpstr>
      <vt:lpstr>What I Learned in Excel</vt:lpstr>
      <vt:lpstr>Embedded Excel Sheet</vt:lpstr>
      <vt:lpstr>Reflection on My Progress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ammar yasir</dc:creator>
  <cp:lastModifiedBy>ammar yasir</cp:lastModifiedBy>
  <cp:revision>30</cp:revision>
  <dcterms:created xsi:type="dcterms:W3CDTF">2025-11-20T23:45:57Z</dcterms:created>
  <dcterms:modified xsi:type="dcterms:W3CDTF">2025-11-30T00:04:08Z</dcterms:modified>
</cp:coreProperties>
</file>