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Lst>
  <p:sldSz cx="18288000" cy="10287000"/>
  <p:notesSz cx="6858000" cy="9144000"/>
  <p:embeddedFontLst>
    <p:embeddedFont>
      <p:font typeface="Arimo" panose="020B0604020202020204" pitchFamily="34" charset="0"/>
      <p:regular r:id="rId4"/>
    </p:embeddedFont>
    <p:embeddedFont>
      <p:font typeface="Arimo Bold" panose="020B0704020202020204" pitchFamily="34" charset="0"/>
      <p:regular r:id="rId5"/>
    </p:embeddedFont>
    <p:embeddedFont>
      <p:font typeface="Arimo Bold Italics" panose="020B0704020202090204" pitchFamily="34" charset="0"/>
      <p:regular r:id="rId6"/>
    </p:embeddedFont>
    <p:embeddedFont>
      <p:font typeface="Arimo Italics" panose="020B0604020202090204" pitchFamily="34" charset="0"/>
      <p:regular r:id="rId7"/>
    </p:embeddedFont>
    <p:embeddedFont>
      <p:font typeface="Now" pitchFamily="2" charset="77"/>
      <p:regular r:id="rId8"/>
    </p:embeddedFont>
    <p:embeddedFont>
      <p:font typeface="Now Bold" pitchFamily="2" charset="77"/>
      <p:regular r:id="rId9"/>
    </p:embeddedFont>
    <p:embeddedFont>
      <p:font typeface="Open Sans" panose="020B0606030504020204" pitchFamily="34" charset="0"/>
      <p:regular r:id="rId10"/>
    </p:embeddedFont>
    <p:embeddedFont>
      <p:font typeface="Open Sans Bold" panose="020B0806030504020204" pitchFamily="34" charset="0"/>
      <p:regular r:id="rId11"/>
    </p:embeddedFont>
    <p:embeddedFont>
      <p:font typeface="Open Sans Bold Italics" panose="020B0806030504020204" pitchFamily="34" charset="0"/>
      <p:regular r:id="rId12"/>
    </p:embeddedFont>
    <p:embeddedFont>
      <p:font typeface="Open Sans Italics" panose="020B0606030504020204" pitchFamily="34" charset="0"/>
      <p:regular r:id="rId13"/>
    </p:embeddedFont>
    <p:embeddedFont>
      <p:font typeface="Open Sans Light" panose="020B0306030504020204" pitchFamily="34" charset="0"/>
      <p:regular r:id="rId14"/>
    </p:embeddedFont>
    <p:embeddedFont>
      <p:font typeface="Open Sans Light Bold" panose="020B0806030504020204" pitchFamily="34" charset="0"/>
      <p:regular r:id="rId15"/>
    </p:embeddedFont>
    <p:embeddedFont>
      <p:font typeface="Open Sans Light Bold Italics" panose="020B0806030504020204" pitchFamily="34" charset="0"/>
      <p:regular r:id="rId16"/>
    </p:embeddedFont>
    <p:embeddedFont>
      <p:font typeface="Open Sans Light Italics" panose="020B0306030504020204" pitchFamily="3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font" Target="fonts/font10.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font" Target="fonts/font4.fntdata"/><Relationship Id="rId12" Type="http://schemas.openxmlformats.org/officeDocument/2006/relationships/font" Target="fonts/font9.fntdata"/><Relationship Id="rId17" Type="http://schemas.openxmlformats.org/officeDocument/2006/relationships/font" Target="fonts/font14.fntdata"/><Relationship Id="rId2" Type="http://schemas.openxmlformats.org/officeDocument/2006/relationships/slide" Target="slides/slide1.xml"/><Relationship Id="rId16" Type="http://schemas.openxmlformats.org/officeDocument/2006/relationships/font" Target="fonts/font1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font" Target="fonts/font12.fntdata"/><Relationship Id="rId10" Type="http://schemas.openxmlformats.org/officeDocument/2006/relationships/font" Target="fonts/font7.fntdata"/><Relationship Id="rId19" Type="http://schemas.openxmlformats.org/officeDocument/2006/relationships/viewProps" Target="viewProps.xml"/><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font" Target="fonts/font11.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10/29/20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10/29/20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10/29/20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73699"/>
        </a:solidFill>
        <a:effectLst/>
      </p:bgPr>
    </p:bg>
    <p:spTree>
      <p:nvGrpSpPr>
        <p:cNvPr id="1" name=""/>
        <p:cNvGrpSpPr/>
        <p:nvPr/>
      </p:nvGrpSpPr>
      <p:grpSpPr>
        <a:xfrm>
          <a:off x="0" y="0"/>
          <a:ext cx="0" cy="0"/>
          <a:chOff x="0" y="0"/>
          <a:chExt cx="0" cy="0"/>
        </a:xfrm>
      </p:grpSpPr>
      <p:grpSp>
        <p:nvGrpSpPr>
          <p:cNvPr id="2" name="Group 2"/>
          <p:cNvGrpSpPr/>
          <p:nvPr/>
        </p:nvGrpSpPr>
        <p:grpSpPr>
          <a:xfrm>
            <a:off x="498797" y="3052461"/>
            <a:ext cx="3480363" cy="1697990"/>
            <a:chOff x="0" y="0"/>
            <a:chExt cx="2155871" cy="1051801"/>
          </a:xfrm>
        </p:grpSpPr>
        <p:sp>
          <p:nvSpPr>
            <p:cNvPr id="3" name="Freeform 3"/>
            <p:cNvSpPr/>
            <p:nvPr/>
          </p:nvSpPr>
          <p:spPr>
            <a:xfrm>
              <a:off x="0" y="0"/>
              <a:ext cx="2155871" cy="1051801"/>
            </a:xfrm>
            <a:custGeom>
              <a:avLst/>
              <a:gdLst/>
              <a:ahLst/>
              <a:cxnLst/>
              <a:rect l="l" t="t" r="r" b="b"/>
              <a:pathLst>
                <a:path w="2155871" h="1051801">
                  <a:moveTo>
                    <a:pt x="0" y="0"/>
                  </a:moveTo>
                  <a:lnTo>
                    <a:pt x="2155871" y="0"/>
                  </a:lnTo>
                  <a:lnTo>
                    <a:pt x="2155871" y="1051801"/>
                  </a:lnTo>
                  <a:lnTo>
                    <a:pt x="0" y="1051801"/>
                  </a:lnTo>
                  <a:close/>
                </a:path>
              </a:pathLst>
            </a:custGeom>
            <a:solidFill>
              <a:srgbClr val="C3C3FC"/>
            </a:solidFill>
          </p:spPr>
        </p:sp>
      </p:grpSp>
      <p:grpSp>
        <p:nvGrpSpPr>
          <p:cNvPr id="4" name="Group 4"/>
          <p:cNvGrpSpPr/>
          <p:nvPr/>
        </p:nvGrpSpPr>
        <p:grpSpPr>
          <a:xfrm>
            <a:off x="498797" y="5291570"/>
            <a:ext cx="3480363" cy="4527982"/>
            <a:chOff x="0" y="0"/>
            <a:chExt cx="2155871" cy="2804807"/>
          </a:xfrm>
        </p:grpSpPr>
        <p:sp>
          <p:nvSpPr>
            <p:cNvPr id="5" name="Freeform 5"/>
            <p:cNvSpPr/>
            <p:nvPr/>
          </p:nvSpPr>
          <p:spPr>
            <a:xfrm>
              <a:off x="0" y="0"/>
              <a:ext cx="2155871" cy="2804807"/>
            </a:xfrm>
            <a:custGeom>
              <a:avLst/>
              <a:gdLst/>
              <a:ahLst/>
              <a:cxnLst/>
              <a:rect l="l" t="t" r="r" b="b"/>
              <a:pathLst>
                <a:path w="2155871" h="2804807">
                  <a:moveTo>
                    <a:pt x="0" y="0"/>
                  </a:moveTo>
                  <a:lnTo>
                    <a:pt x="2155871" y="0"/>
                  </a:lnTo>
                  <a:lnTo>
                    <a:pt x="2155871" y="2804807"/>
                  </a:lnTo>
                  <a:lnTo>
                    <a:pt x="0" y="2804807"/>
                  </a:lnTo>
                  <a:close/>
                </a:path>
              </a:pathLst>
            </a:custGeom>
            <a:solidFill>
              <a:srgbClr val="C3C3FC"/>
            </a:solidFill>
          </p:spPr>
        </p:sp>
      </p:grpSp>
      <p:grpSp>
        <p:nvGrpSpPr>
          <p:cNvPr id="6" name="Group 6"/>
          <p:cNvGrpSpPr/>
          <p:nvPr/>
        </p:nvGrpSpPr>
        <p:grpSpPr>
          <a:xfrm>
            <a:off x="10838461" y="3075245"/>
            <a:ext cx="3480363" cy="6636546"/>
            <a:chOff x="0" y="0"/>
            <a:chExt cx="2155871" cy="4110933"/>
          </a:xfrm>
        </p:grpSpPr>
        <p:sp>
          <p:nvSpPr>
            <p:cNvPr id="7" name="Freeform 7"/>
            <p:cNvSpPr/>
            <p:nvPr/>
          </p:nvSpPr>
          <p:spPr>
            <a:xfrm>
              <a:off x="0" y="0"/>
              <a:ext cx="2155871" cy="4110933"/>
            </a:xfrm>
            <a:custGeom>
              <a:avLst/>
              <a:gdLst/>
              <a:ahLst/>
              <a:cxnLst/>
              <a:rect l="l" t="t" r="r" b="b"/>
              <a:pathLst>
                <a:path w="2155871" h="4110933">
                  <a:moveTo>
                    <a:pt x="0" y="0"/>
                  </a:moveTo>
                  <a:lnTo>
                    <a:pt x="2155871" y="0"/>
                  </a:lnTo>
                  <a:lnTo>
                    <a:pt x="2155871" y="4110933"/>
                  </a:lnTo>
                  <a:lnTo>
                    <a:pt x="0" y="4110933"/>
                  </a:lnTo>
                  <a:close/>
                </a:path>
              </a:pathLst>
            </a:custGeom>
            <a:solidFill>
              <a:srgbClr val="C3C3FC"/>
            </a:solidFill>
          </p:spPr>
        </p:sp>
      </p:grpSp>
      <p:grpSp>
        <p:nvGrpSpPr>
          <p:cNvPr id="8" name="Group 8"/>
          <p:cNvGrpSpPr/>
          <p:nvPr/>
        </p:nvGrpSpPr>
        <p:grpSpPr>
          <a:xfrm>
            <a:off x="14463507" y="4024033"/>
            <a:ext cx="3480363" cy="4738969"/>
            <a:chOff x="0" y="0"/>
            <a:chExt cx="2155871" cy="2935500"/>
          </a:xfrm>
        </p:grpSpPr>
        <p:sp>
          <p:nvSpPr>
            <p:cNvPr id="9" name="Freeform 9"/>
            <p:cNvSpPr/>
            <p:nvPr/>
          </p:nvSpPr>
          <p:spPr>
            <a:xfrm>
              <a:off x="0" y="0"/>
              <a:ext cx="2155871" cy="2935500"/>
            </a:xfrm>
            <a:custGeom>
              <a:avLst/>
              <a:gdLst/>
              <a:ahLst/>
              <a:cxnLst/>
              <a:rect l="l" t="t" r="r" b="b"/>
              <a:pathLst>
                <a:path w="2155871" h="2935500">
                  <a:moveTo>
                    <a:pt x="0" y="0"/>
                  </a:moveTo>
                  <a:lnTo>
                    <a:pt x="2155871" y="0"/>
                  </a:lnTo>
                  <a:lnTo>
                    <a:pt x="2155871" y="2935500"/>
                  </a:lnTo>
                  <a:lnTo>
                    <a:pt x="0" y="2935500"/>
                  </a:lnTo>
                  <a:close/>
                </a:path>
              </a:pathLst>
            </a:custGeom>
            <a:solidFill>
              <a:srgbClr val="C3C3FC"/>
            </a:solidFill>
          </p:spPr>
        </p:sp>
      </p:grpSp>
      <p:grpSp>
        <p:nvGrpSpPr>
          <p:cNvPr id="10" name="Group 10"/>
          <p:cNvGrpSpPr/>
          <p:nvPr/>
        </p:nvGrpSpPr>
        <p:grpSpPr>
          <a:xfrm>
            <a:off x="4138464" y="3052461"/>
            <a:ext cx="3480363" cy="6767091"/>
            <a:chOff x="0" y="0"/>
            <a:chExt cx="2155871" cy="4191797"/>
          </a:xfrm>
        </p:grpSpPr>
        <p:sp>
          <p:nvSpPr>
            <p:cNvPr id="11" name="Freeform 11"/>
            <p:cNvSpPr/>
            <p:nvPr/>
          </p:nvSpPr>
          <p:spPr>
            <a:xfrm>
              <a:off x="0" y="0"/>
              <a:ext cx="2155871" cy="4191797"/>
            </a:xfrm>
            <a:custGeom>
              <a:avLst/>
              <a:gdLst/>
              <a:ahLst/>
              <a:cxnLst/>
              <a:rect l="l" t="t" r="r" b="b"/>
              <a:pathLst>
                <a:path w="2155871" h="4191797">
                  <a:moveTo>
                    <a:pt x="0" y="0"/>
                  </a:moveTo>
                  <a:lnTo>
                    <a:pt x="2155871" y="0"/>
                  </a:lnTo>
                  <a:lnTo>
                    <a:pt x="2155871" y="4191797"/>
                  </a:lnTo>
                  <a:lnTo>
                    <a:pt x="0" y="4191797"/>
                  </a:lnTo>
                  <a:close/>
                </a:path>
              </a:pathLst>
            </a:custGeom>
            <a:solidFill>
              <a:srgbClr val="C3C3FC"/>
            </a:solidFill>
          </p:spPr>
        </p:sp>
      </p:grpSp>
      <p:pic>
        <p:nvPicPr>
          <p:cNvPr id="12" name="Picture 12"/>
          <p:cNvPicPr>
            <a:picLocks noChangeAspect="1"/>
          </p:cNvPicPr>
          <p:nvPr/>
        </p:nvPicPr>
        <p:blipFill>
          <a:blip r:embed="rId2"/>
          <a:srcRect/>
          <a:stretch>
            <a:fillRect/>
          </a:stretch>
        </p:blipFill>
        <p:spPr>
          <a:xfrm>
            <a:off x="14318823" y="265999"/>
            <a:ext cx="2498338" cy="2498338"/>
          </a:xfrm>
          <a:prstGeom prst="rect">
            <a:avLst/>
          </a:prstGeom>
        </p:spPr>
      </p:pic>
      <p:pic>
        <p:nvPicPr>
          <p:cNvPr id="13" name="Picture 13"/>
          <p:cNvPicPr>
            <a:picLocks noChangeAspect="1"/>
          </p:cNvPicPr>
          <p:nvPr/>
        </p:nvPicPr>
        <p:blipFill>
          <a:blip r:embed="rId3"/>
          <a:srcRect/>
          <a:stretch>
            <a:fillRect/>
          </a:stretch>
        </p:blipFill>
        <p:spPr>
          <a:xfrm>
            <a:off x="1028700" y="265999"/>
            <a:ext cx="2620911" cy="2620911"/>
          </a:xfrm>
          <a:prstGeom prst="rect">
            <a:avLst/>
          </a:prstGeom>
        </p:spPr>
      </p:pic>
      <p:grpSp>
        <p:nvGrpSpPr>
          <p:cNvPr id="14" name="Group 14"/>
          <p:cNvGrpSpPr/>
          <p:nvPr/>
        </p:nvGrpSpPr>
        <p:grpSpPr>
          <a:xfrm>
            <a:off x="4682139" y="0"/>
            <a:ext cx="8131592" cy="1125534"/>
            <a:chOff x="0" y="0"/>
            <a:chExt cx="10842123" cy="1500712"/>
          </a:xfrm>
        </p:grpSpPr>
        <p:sp>
          <p:nvSpPr>
            <p:cNvPr id="15" name="TextBox 15"/>
            <p:cNvSpPr txBox="1"/>
            <p:nvPr/>
          </p:nvSpPr>
          <p:spPr>
            <a:xfrm>
              <a:off x="0" y="789766"/>
              <a:ext cx="10842123" cy="710946"/>
            </a:xfrm>
            <a:prstGeom prst="rect">
              <a:avLst/>
            </a:prstGeom>
          </p:spPr>
          <p:txBody>
            <a:bodyPr lIns="0" tIns="0" rIns="0" bIns="0" rtlCol="0" anchor="t">
              <a:spAutoFit/>
            </a:bodyPr>
            <a:lstStyle/>
            <a:p>
              <a:pPr algn="ctr">
                <a:lnSpc>
                  <a:spcPts val="3654"/>
                </a:lnSpc>
              </a:pPr>
              <a:r>
                <a:rPr lang="en-US" sz="4200">
                  <a:solidFill>
                    <a:srgbClr val="C3C3FC"/>
                  </a:solidFill>
                  <a:latin typeface="Open Sans Light Bold"/>
                </a:rPr>
                <a:t>TIME MANAGEMENT</a:t>
              </a:r>
            </a:p>
          </p:txBody>
        </p:sp>
        <p:sp>
          <p:nvSpPr>
            <p:cNvPr id="16" name="TextBox 16"/>
            <p:cNvSpPr txBox="1"/>
            <p:nvPr/>
          </p:nvSpPr>
          <p:spPr>
            <a:xfrm>
              <a:off x="979694" y="-28575"/>
              <a:ext cx="8882736" cy="508635"/>
            </a:xfrm>
            <a:prstGeom prst="rect">
              <a:avLst/>
            </a:prstGeom>
          </p:spPr>
          <p:txBody>
            <a:bodyPr lIns="0" tIns="0" rIns="0" bIns="0" rtlCol="0" anchor="t">
              <a:spAutoFit/>
            </a:bodyPr>
            <a:lstStyle/>
            <a:p>
              <a:pPr algn="ctr">
                <a:lnSpc>
                  <a:spcPts val="3120"/>
                </a:lnSpc>
              </a:pPr>
              <a:endParaRPr/>
            </a:p>
          </p:txBody>
        </p:sp>
      </p:grpSp>
      <p:sp>
        <p:nvSpPr>
          <p:cNvPr id="17" name="TextBox 17"/>
          <p:cNvSpPr txBox="1"/>
          <p:nvPr/>
        </p:nvSpPr>
        <p:spPr>
          <a:xfrm>
            <a:off x="4820447" y="1210570"/>
            <a:ext cx="8138320" cy="1099820"/>
          </a:xfrm>
          <a:prstGeom prst="rect">
            <a:avLst/>
          </a:prstGeom>
        </p:spPr>
        <p:txBody>
          <a:bodyPr lIns="0" tIns="0" rIns="0" bIns="0" rtlCol="0" anchor="t">
            <a:spAutoFit/>
          </a:bodyPr>
          <a:lstStyle/>
          <a:p>
            <a:pPr algn="ctr">
              <a:lnSpc>
                <a:spcPts val="4480"/>
              </a:lnSpc>
            </a:pPr>
            <a:r>
              <a:rPr lang="en-US" sz="3200">
                <a:solidFill>
                  <a:srgbClr val="FFFFFF"/>
                </a:solidFill>
                <a:latin typeface="Open Sans"/>
              </a:rPr>
              <a:t>An individuals ability to use their time effectively or productively</a:t>
            </a:r>
          </a:p>
        </p:txBody>
      </p:sp>
      <p:sp>
        <p:nvSpPr>
          <p:cNvPr id="18" name="TextBox 18"/>
          <p:cNvSpPr txBox="1"/>
          <p:nvPr/>
        </p:nvSpPr>
        <p:spPr>
          <a:xfrm>
            <a:off x="543379" y="3023886"/>
            <a:ext cx="3480363" cy="1726565"/>
          </a:xfrm>
          <a:prstGeom prst="rect">
            <a:avLst/>
          </a:prstGeom>
        </p:spPr>
        <p:txBody>
          <a:bodyPr lIns="0" tIns="0" rIns="0" bIns="0" rtlCol="0" anchor="t">
            <a:spAutoFit/>
          </a:bodyPr>
          <a:lstStyle/>
          <a:p>
            <a:pPr>
              <a:lnSpc>
                <a:spcPts val="1959"/>
              </a:lnSpc>
            </a:pPr>
            <a:r>
              <a:rPr lang="en-US" sz="1400">
                <a:solidFill>
                  <a:srgbClr val="000000"/>
                </a:solidFill>
                <a:latin typeface="Open Sans Light Bold"/>
              </a:rPr>
              <a:t>Aim</a:t>
            </a:r>
          </a:p>
          <a:p>
            <a:pPr>
              <a:lnSpc>
                <a:spcPts val="1960"/>
              </a:lnSpc>
            </a:pPr>
            <a:r>
              <a:rPr lang="en-US" sz="1400">
                <a:solidFill>
                  <a:srgbClr val="000000"/>
                </a:solidFill>
                <a:latin typeface="Open Sans Light"/>
              </a:rPr>
              <a:t>The Aim of this poster presentation is to define the term 'time management' and consider the good and bad practices of time management. This poster will also include how to avoid procrastination.</a:t>
            </a:r>
          </a:p>
          <a:p>
            <a:pPr>
              <a:lnSpc>
                <a:spcPts val="1959"/>
              </a:lnSpc>
            </a:pPr>
            <a:endParaRPr lang="en-US" sz="1400">
              <a:solidFill>
                <a:srgbClr val="000000"/>
              </a:solidFill>
              <a:latin typeface="Open Sans Light"/>
            </a:endParaRPr>
          </a:p>
        </p:txBody>
      </p:sp>
      <p:sp>
        <p:nvSpPr>
          <p:cNvPr id="19" name="TextBox 19"/>
          <p:cNvSpPr txBox="1"/>
          <p:nvPr/>
        </p:nvSpPr>
        <p:spPr>
          <a:xfrm>
            <a:off x="543379" y="5262995"/>
            <a:ext cx="3391198" cy="5636260"/>
          </a:xfrm>
          <a:prstGeom prst="rect">
            <a:avLst/>
          </a:prstGeom>
        </p:spPr>
        <p:txBody>
          <a:bodyPr lIns="0" tIns="0" rIns="0" bIns="0" rtlCol="0" anchor="t">
            <a:spAutoFit/>
          </a:bodyPr>
          <a:lstStyle/>
          <a:p>
            <a:pPr>
              <a:lnSpc>
                <a:spcPts val="1960"/>
              </a:lnSpc>
            </a:pPr>
            <a:r>
              <a:rPr lang="en-US" sz="1400">
                <a:solidFill>
                  <a:srgbClr val="000000"/>
                </a:solidFill>
                <a:latin typeface="Open Sans Light Bold"/>
              </a:rPr>
              <a:t>What is Time Management?</a:t>
            </a:r>
          </a:p>
          <a:p>
            <a:pPr>
              <a:lnSpc>
                <a:spcPts val="1959"/>
              </a:lnSpc>
            </a:pPr>
            <a:endParaRPr lang="en-US" sz="1400">
              <a:solidFill>
                <a:srgbClr val="000000"/>
              </a:solidFill>
              <a:latin typeface="Open Sans Light Bold"/>
            </a:endParaRPr>
          </a:p>
          <a:p>
            <a:pPr marL="302260" lvl="1" indent="-151130">
              <a:lnSpc>
                <a:spcPts val="1959"/>
              </a:lnSpc>
              <a:buFont typeface="Arial"/>
              <a:buChar char="•"/>
            </a:pPr>
            <a:r>
              <a:rPr lang="en-US" sz="1400">
                <a:solidFill>
                  <a:srgbClr val="000000"/>
                </a:solidFill>
                <a:latin typeface="Open Sans Light Bold"/>
              </a:rPr>
              <a:t>Time management</a:t>
            </a:r>
            <a:r>
              <a:rPr lang="en-US" sz="1400">
                <a:solidFill>
                  <a:srgbClr val="000000"/>
                </a:solidFill>
                <a:latin typeface="Open Sans Light"/>
              </a:rPr>
              <a:t> has been described as 'A practice that can facilitate productivity and success, contributing to work effectiveness, maintaining balance and job satisfaction.'</a:t>
            </a:r>
          </a:p>
          <a:p>
            <a:pPr>
              <a:lnSpc>
                <a:spcPts val="1959"/>
              </a:lnSpc>
            </a:pPr>
            <a:endParaRPr lang="en-US" sz="1400">
              <a:solidFill>
                <a:srgbClr val="000000"/>
              </a:solidFill>
              <a:latin typeface="Open Sans Light"/>
            </a:endParaRPr>
          </a:p>
          <a:p>
            <a:pPr marL="302260" lvl="1" indent="-151130">
              <a:lnSpc>
                <a:spcPts val="1959"/>
              </a:lnSpc>
              <a:buFont typeface="Arial"/>
              <a:buChar char="•"/>
            </a:pPr>
            <a:r>
              <a:rPr lang="en-US" sz="1400">
                <a:solidFill>
                  <a:srgbClr val="000000"/>
                </a:solidFill>
                <a:latin typeface="Open Sans Light"/>
              </a:rPr>
              <a:t>Time management can allow people the ability to structure their professional lives which can lead to better job performance and wellbeing, </a:t>
            </a:r>
          </a:p>
          <a:p>
            <a:pPr>
              <a:lnSpc>
                <a:spcPts val="1959"/>
              </a:lnSpc>
            </a:pPr>
            <a:endParaRPr lang="en-US" sz="1400">
              <a:solidFill>
                <a:srgbClr val="000000"/>
              </a:solidFill>
              <a:latin typeface="Open Sans Light"/>
            </a:endParaRPr>
          </a:p>
          <a:p>
            <a:pPr marL="302260" lvl="1" indent="-151130">
              <a:lnSpc>
                <a:spcPts val="1959"/>
              </a:lnSpc>
              <a:buFont typeface="Arial"/>
              <a:buChar char="•"/>
            </a:pPr>
            <a:r>
              <a:rPr lang="en-US" sz="1400">
                <a:solidFill>
                  <a:srgbClr val="000000"/>
                </a:solidFill>
                <a:latin typeface="Open Sans Light"/>
              </a:rPr>
              <a:t>Literature reveals mixed findings and lack of clarity when it comes to the benefits of time management </a:t>
            </a:r>
          </a:p>
          <a:p>
            <a:pPr>
              <a:lnSpc>
                <a:spcPts val="2520"/>
              </a:lnSpc>
            </a:pPr>
            <a:endParaRPr lang="en-US" sz="1400">
              <a:solidFill>
                <a:srgbClr val="000000"/>
              </a:solidFill>
              <a:latin typeface="Open Sans Light"/>
            </a:endParaRPr>
          </a:p>
          <a:p>
            <a:pPr>
              <a:lnSpc>
                <a:spcPts val="1959"/>
              </a:lnSpc>
            </a:pPr>
            <a:endParaRPr lang="en-US" sz="1400">
              <a:solidFill>
                <a:srgbClr val="000000"/>
              </a:solidFill>
              <a:latin typeface="Open Sans Light"/>
            </a:endParaRPr>
          </a:p>
          <a:p>
            <a:pPr>
              <a:lnSpc>
                <a:spcPts val="2520"/>
              </a:lnSpc>
            </a:pPr>
            <a:endParaRPr lang="en-US" sz="1400">
              <a:solidFill>
                <a:srgbClr val="000000"/>
              </a:solidFill>
              <a:latin typeface="Open Sans Light"/>
            </a:endParaRPr>
          </a:p>
          <a:p>
            <a:pPr>
              <a:lnSpc>
                <a:spcPts val="2520"/>
              </a:lnSpc>
            </a:pPr>
            <a:endParaRPr lang="en-US" sz="1400">
              <a:solidFill>
                <a:srgbClr val="000000"/>
              </a:solidFill>
              <a:latin typeface="Open Sans Light"/>
            </a:endParaRPr>
          </a:p>
        </p:txBody>
      </p:sp>
      <p:sp>
        <p:nvSpPr>
          <p:cNvPr id="20" name="TextBox 20"/>
          <p:cNvSpPr txBox="1"/>
          <p:nvPr/>
        </p:nvSpPr>
        <p:spPr>
          <a:xfrm>
            <a:off x="10838461" y="3046670"/>
            <a:ext cx="3480363" cy="6184265"/>
          </a:xfrm>
          <a:prstGeom prst="rect">
            <a:avLst/>
          </a:prstGeom>
        </p:spPr>
        <p:txBody>
          <a:bodyPr lIns="0" tIns="0" rIns="0" bIns="0" rtlCol="0" anchor="t">
            <a:spAutoFit/>
          </a:bodyPr>
          <a:lstStyle/>
          <a:p>
            <a:pPr>
              <a:lnSpc>
                <a:spcPts val="1960"/>
              </a:lnSpc>
            </a:pPr>
            <a:r>
              <a:rPr lang="en-US" sz="1400">
                <a:solidFill>
                  <a:srgbClr val="000000"/>
                </a:solidFill>
                <a:latin typeface="Open Sans Light Bold"/>
              </a:rPr>
              <a:t>Bad Practices</a:t>
            </a:r>
          </a:p>
          <a:p>
            <a:pPr>
              <a:lnSpc>
                <a:spcPts val="1960"/>
              </a:lnSpc>
            </a:pPr>
            <a:endParaRPr lang="en-US" sz="1400">
              <a:solidFill>
                <a:srgbClr val="000000"/>
              </a:solidFill>
              <a:latin typeface="Open Sans Light Bold"/>
            </a:endParaRPr>
          </a:p>
          <a:p>
            <a:pPr marL="302261" lvl="1" indent="-151130">
              <a:lnSpc>
                <a:spcPts val="1960"/>
              </a:lnSpc>
              <a:buFont typeface="Arial"/>
              <a:buChar char="•"/>
            </a:pPr>
            <a:r>
              <a:rPr lang="en-US" sz="1400">
                <a:solidFill>
                  <a:srgbClr val="000000"/>
                </a:solidFill>
                <a:latin typeface="Open Sans Light Bold"/>
              </a:rPr>
              <a:t>Failing to Manage Distractions </a:t>
            </a:r>
            <a:r>
              <a:rPr lang="en-US" sz="1400">
                <a:solidFill>
                  <a:srgbClr val="000000"/>
                </a:solidFill>
                <a:latin typeface="Open Sans Light"/>
              </a:rPr>
              <a:t>make sure you manage any possible interruptions such as text messages or phone calls.</a:t>
            </a:r>
          </a:p>
          <a:p>
            <a:pPr>
              <a:lnSpc>
                <a:spcPts val="1960"/>
              </a:lnSpc>
            </a:pPr>
            <a:endParaRPr lang="en-US" sz="1400">
              <a:solidFill>
                <a:srgbClr val="000000"/>
              </a:solidFill>
              <a:latin typeface="Open Sans Light"/>
            </a:endParaRPr>
          </a:p>
          <a:p>
            <a:pPr marL="302261" lvl="1" indent="-151130">
              <a:lnSpc>
                <a:spcPts val="1960"/>
              </a:lnSpc>
              <a:buFont typeface="Arial"/>
              <a:buChar char="•"/>
            </a:pPr>
            <a:r>
              <a:rPr lang="en-US" sz="1400">
                <a:solidFill>
                  <a:srgbClr val="000000"/>
                </a:solidFill>
                <a:latin typeface="Open Sans Light Bold"/>
              </a:rPr>
              <a:t>Taking on Too Much. </a:t>
            </a:r>
            <a:r>
              <a:rPr lang="en-US" sz="1400">
                <a:solidFill>
                  <a:srgbClr val="000000"/>
                </a:solidFill>
                <a:latin typeface="Open Sans Light"/>
              </a:rPr>
              <a:t>Talking about things that are irrelevant to the task you are trying to complete can result in forgetting what you are supposed to be doing or making mistakes.</a:t>
            </a:r>
          </a:p>
          <a:p>
            <a:pPr>
              <a:lnSpc>
                <a:spcPts val="1960"/>
              </a:lnSpc>
            </a:pPr>
            <a:endParaRPr lang="en-US" sz="1400">
              <a:solidFill>
                <a:srgbClr val="000000"/>
              </a:solidFill>
              <a:latin typeface="Open Sans Light"/>
            </a:endParaRPr>
          </a:p>
          <a:p>
            <a:pPr marL="302261" lvl="1" indent="-151130">
              <a:lnSpc>
                <a:spcPts val="1960"/>
              </a:lnSpc>
              <a:buFont typeface="Arial"/>
              <a:buChar char="•"/>
            </a:pPr>
            <a:r>
              <a:rPr lang="en-US" sz="1400">
                <a:solidFill>
                  <a:srgbClr val="000000"/>
                </a:solidFill>
                <a:latin typeface="Open Sans Light Bold"/>
              </a:rPr>
              <a:t>Multitasking.</a:t>
            </a:r>
            <a:r>
              <a:rPr lang="en-US" sz="1400">
                <a:solidFill>
                  <a:srgbClr val="000000"/>
                </a:solidFill>
                <a:latin typeface="Open Sans Light"/>
              </a:rPr>
              <a:t> Try to focus on one task at a time.</a:t>
            </a:r>
          </a:p>
          <a:p>
            <a:pPr>
              <a:lnSpc>
                <a:spcPts val="1960"/>
              </a:lnSpc>
            </a:pPr>
            <a:endParaRPr lang="en-US" sz="1400">
              <a:solidFill>
                <a:srgbClr val="000000"/>
              </a:solidFill>
              <a:latin typeface="Open Sans Light"/>
            </a:endParaRPr>
          </a:p>
          <a:p>
            <a:pPr marL="302261" lvl="1" indent="-151130">
              <a:lnSpc>
                <a:spcPts val="1960"/>
              </a:lnSpc>
              <a:buFont typeface="Arial"/>
              <a:buChar char="•"/>
            </a:pPr>
            <a:r>
              <a:rPr lang="en-US" sz="1400">
                <a:solidFill>
                  <a:srgbClr val="000000"/>
                </a:solidFill>
                <a:latin typeface="Open Sans Light Bold"/>
              </a:rPr>
              <a:t>Failing to Keep a To-Do List. </a:t>
            </a:r>
            <a:r>
              <a:rPr lang="en-US" sz="1400">
                <a:solidFill>
                  <a:srgbClr val="000000"/>
                </a:solidFill>
                <a:latin typeface="Open Sans Light"/>
              </a:rPr>
              <a:t>This can lead to forgetting aspects of a task or forgetting to complete a whole task.</a:t>
            </a:r>
          </a:p>
          <a:p>
            <a:pPr>
              <a:lnSpc>
                <a:spcPts val="1960"/>
              </a:lnSpc>
            </a:pPr>
            <a:endParaRPr lang="en-US" sz="1400">
              <a:solidFill>
                <a:srgbClr val="000000"/>
              </a:solidFill>
              <a:latin typeface="Open Sans Light"/>
            </a:endParaRPr>
          </a:p>
          <a:p>
            <a:pPr marL="302261" lvl="1" indent="-151130">
              <a:lnSpc>
                <a:spcPts val="1960"/>
              </a:lnSpc>
              <a:buFont typeface="Arial"/>
              <a:buChar char="•"/>
            </a:pPr>
            <a:r>
              <a:rPr lang="en-US" sz="1400">
                <a:solidFill>
                  <a:srgbClr val="000000"/>
                </a:solidFill>
                <a:latin typeface="Open Sans Light Bold"/>
              </a:rPr>
              <a:t>Rushing. </a:t>
            </a:r>
            <a:r>
              <a:rPr lang="en-US" sz="1400">
                <a:solidFill>
                  <a:srgbClr val="000000"/>
                </a:solidFill>
                <a:latin typeface="Open Sans Light"/>
              </a:rPr>
              <a:t>if you are rushing a task it is most likely not going to be to the quality of a task that you set enough time aside for.</a:t>
            </a:r>
          </a:p>
          <a:p>
            <a:pPr>
              <a:lnSpc>
                <a:spcPts val="1959"/>
              </a:lnSpc>
            </a:pPr>
            <a:endParaRPr lang="en-US" sz="1400">
              <a:solidFill>
                <a:srgbClr val="000000"/>
              </a:solidFill>
              <a:latin typeface="Open Sans Light"/>
            </a:endParaRPr>
          </a:p>
        </p:txBody>
      </p:sp>
      <p:sp>
        <p:nvSpPr>
          <p:cNvPr id="21" name="TextBox 21"/>
          <p:cNvSpPr txBox="1"/>
          <p:nvPr/>
        </p:nvSpPr>
        <p:spPr>
          <a:xfrm>
            <a:off x="4144179" y="3046670"/>
            <a:ext cx="3480363" cy="488315"/>
          </a:xfrm>
          <a:prstGeom prst="rect">
            <a:avLst/>
          </a:prstGeom>
        </p:spPr>
        <p:txBody>
          <a:bodyPr lIns="0" tIns="0" rIns="0" bIns="0" rtlCol="0" anchor="t">
            <a:spAutoFit/>
          </a:bodyPr>
          <a:lstStyle/>
          <a:p>
            <a:pPr>
              <a:lnSpc>
                <a:spcPts val="1960"/>
              </a:lnSpc>
            </a:pPr>
            <a:r>
              <a:rPr lang="en-US" sz="1400">
                <a:solidFill>
                  <a:srgbClr val="000000"/>
                </a:solidFill>
                <a:latin typeface="Open Sans Light Bold"/>
              </a:rPr>
              <a:t>Good Practices</a:t>
            </a:r>
          </a:p>
          <a:p>
            <a:pPr>
              <a:lnSpc>
                <a:spcPts val="1959"/>
              </a:lnSpc>
            </a:pPr>
            <a:endParaRPr lang="en-US" sz="1400">
              <a:solidFill>
                <a:srgbClr val="000000"/>
              </a:solidFill>
              <a:latin typeface="Open Sans Light Bold"/>
            </a:endParaRPr>
          </a:p>
        </p:txBody>
      </p:sp>
      <p:sp>
        <p:nvSpPr>
          <p:cNvPr id="22" name="TextBox 22"/>
          <p:cNvSpPr txBox="1"/>
          <p:nvPr/>
        </p:nvSpPr>
        <p:spPr>
          <a:xfrm>
            <a:off x="14463507" y="4064635"/>
            <a:ext cx="3480363" cy="5193665"/>
          </a:xfrm>
          <a:prstGeom prst="rect">
            <a:avLst/>
          </a:prstGeom>
        </p:spPr>
        <p:txBody>
          <a:bodyPr lIns="0" tIns="0" rIns="0" bIns="0" rtlCol="0" anchor="t">
            <a:spAutoFit/>
          </a:bodyPr>
          <a:lstStyle/>
          <a:p>
            <a:pPr>
              <a:lnSpc>
                <a:spcPts val="1960"/>
              </a:lnSpc>
            </a:pPr>
            <a:r>
              <a:rPr lang="en-US" sz="1400" dirty="0">
                <a:solidFill>
                  <a:srgbClr val="000000"/>
                </a:solidFill>
                <a:latin typeface="Open Sans Light Bold"/>
              </a:rPr>
              <a:t>Procrastination</a:t>
            </a:r>
          </a:p>
          <a:p>
            <a:pPr>
              <a:lnSpc>
                <a:spcPts val="1960"/>
              </a:lnSpc>
            </a:pPr>
            <a:r>
              <a:rPr lang="en-US" sz="1400" dirty="0">
                <a:solidFill>
                  <a:srgbClr val="000000"/>
                </a:solidFill>
                <a:latin typeface="Open Sans Light"/>
              </a:rPr>
              <a:t>Procrastination is the act of delaying or postponing a task or set of tasks.</a:t>
            </a:r>
          </a:p>
          <a:p>
            <a:pPr>
              <a:lnSpc>
                <a:spcPts val="1960"/>
              </a:lnSpc>
            </a:pPr>
            <a:endParaRPr lang="en-US" sz="1400" dirty="0">
              <a:solidFill>
                <a:srgbClr val="000000"/>
              </a:solidFill>
              <a:latin typeface="Open Sans Light"/>
            </a:endParaRPr>
          </a:p>
          <a:p>
            <a:pPr>
              <a:lnSpc>
                <a:spcPts val="1960"/>
              </a:lnSpc>
            </a:pPr>
            <a:r>
              <a:rPr lang="en-US" sz="1400" dirty="0">
                <a:solidFill>
                  <a:srgbClr val="000000"/>
                </a:solidFill>
                <a:latin typeface="Open Sans Light Bold"/>
              </a:rPr>
              <a:t>Some causes of procrastination include</a:t>
            </a:r>
            <a:r>
              <a:rPr lang="en-US" sz="1400" dirty="0">
                <a:solidFill>
                  <a:srgbClr val="000000"/>
                </a:solidFill>
                <a:latin typeface="Open Sans Light"/>
              </a:rPr>
              <a:t>; Depression. Lack of motivation. Lack of energy or Fear of evaluation or negative feedback.</a:t>
            </a:r>
          </a:p>
          <a:p>
            <a:pPr>
              <a:lnSpc>
                <a:spcPts val="1960"/>
              </a:lnSpc>
            </a:pPr>
            <a:endParaRPr lang="en-US" sz="1400" dirty="0">
              <a:solidFill>
                <a:srgbClr val="000000"/>
              </a:solidFill>
              <a:latin typeface="Open Sans Light"/>
            </a:endParaRPr>
          </a:p>
          <a:p>
            <a:pPr>
              <a:lnSpc>
                <a:spcPts val="1960"/>
              </a:lnSpc>
            </a:pPr>
            <a:r>
              <a:rPr lang="en-US" sz="1400" dirty="0">
                <a:solidFill>
                  <a:srgbClr val="000000"/>
                </a:solidFill>
                <a:latin typeface="Open Sans Light Bold"/>
              </a:rPr>
              <a:t>Some ways to avoid procrastination include: </a:t>
            </a:r>
          </a:p>
          <a:p>
            <a:pPr>
              <a:lnSpc>
                <a:spcPts val="1960"/>
              </a:lnSpc>
            </a:pPr>
            <a:r>
              <a:rPr lang="en-US" sz="1400" dirty="0">
                <a:solidFill>
                  <a:srgbClr val="000000"/>
                </a:solidFill>
                <a:latin typeface="Open Sans Light"/>
              </a:rPr>
              <a:t>Forward your calls to voice mail or ask someone to take messages for you so you can get some solid work done.</a:t>
            </a:r>
          </a:p>
          <a:p>
            <a:pPr>
              <a:lnSpc>
                <a:spcPts val="1960"/>
              </a:lnSpc>
            </a:pPr>
            <a:r>
              <a:rPr lang="en-US" sz="1400" dirty="0">
                <a:solidFill>
                  <a:srgbClr val="000000"/>
                </a:solidFill>
                <a:latin typeface="Open Sans Light"/>
              </a:rPr>
              <a:t>Get those unpleasant jobs out of the way first. Break up the daunting tasks into smaller ones. When you finish a project, take a five-minute break</a:t>
            </a:r>
            <a:r>
              <a:rPr lang="en-GB" sz="1400">
                <a:solidFill>
                  <a:srgbClr val="000000"/>
                </a:solidFill>
                <a:latin typeface="Open Sans Light"/>
              </a:rPr>
              <a:t>, </a:t>
            </a:r>
            <a:r>
              <a:rPr lang="en-US" sz="1400">
                <a:solidFill>
                  <a:srgbClr val="000000"/>
                </a:solidFill>
                <a:latin typeface="Open Sans Light"/>
              </a:rPr>
              <a:t>reward </a:t>
            </a:r>
            <a:r>
              <a:rPr lang="en-US" sz="1400" dirty="0">
                <a:solidFill>
                  <a:srgbClr val="000000"/>
                </a:solidFill>
                <a:latin typeface="Open Sans Light"/>
              </a:rPr>
              <a:t>yourself.</a:t>
            </a:r>
          </a:p>
          <a:p>
            <a:pPr>
              <a:lnSpc>
                <a:spcPts val="1960"/>
              </a:lnSpc>
            </a:pPr>
            <a:endParaRPr lang="en-US" sz="1400" dirty="0">
              <a:solidFill>
                <a:srgbClr val="000000"/>
              </a:solidFill>
              <a:latin typeface="Open Sans Light"/>
            </a:endParaRPr>
          </a:p>
          <a:p>
            <a:pPr>
              <a:lnSpc>
                <a:spcPts val="1959"/>
              </a:lnSpc>
            </a:pPr>
            <a:endParaRPr lang="en-US" sz="1400" dirty="0">
              <a:solidFill>
                <a:srgbClr val="000000"/>
              </a:solidFill>
              <a:latin typeface="Open Sans Light"/>
            </a:endParaRPr>
          </a:p>
        </p:txBody>
      </p:sp>
      <p:sp>
        <p:nvSpPr>
          <p:cNvPr id="23" name="TextBox 23"/>
          <p:cNvSpPr txBox="1"/>
          <p:nvPr/>
        </p:nvSpPr>
        <p:spPr>
          <a:xfrm>
            <a:off x="4144179" y="3405963"/>
            <a:ext cx="3486078" cy="4698365"/>
          </a:xfrm>
          <a:prstGeom prst="rect">
            <a:avLst/>
          </a:prstGeom>
        </p:spPr>
        <p:txBody>
          <a:bodyPr lIns="0" tIns="0" rIns="0" bIns="0" rtlCol="0" anchor="t">
            <a:spAutoFit/>
          </a:bodyPr>
          <a:lstStyle/>
          <a:p>
            <a:pPr marL="302261" lvl="1" indent="-151130">
              <a:lnSpc>
                <a:spcPts val="1960"/>
              </a:lnSpc>
              <a:spcBef>
                <a:spcPct val="0"/>
              </a:spcBef>
              <a:buFont typeface="Arial"/>
              <a:buChar char="•"/>
            </a:pPr>
            <a:r>
              <a:rPr lang="en-US" sz="1400">
                <a:solidFill>
                  <a:srgbClr val="000000"/>
                </a:solidFill>
                <a:latin typeface="Open Sans Light Bold"/>
              </a:rPr>
              <a:t>Plan the day</a:t>
            </a:r>
            <a:r>
              <a:rPr lang="en-US" sz="1400">
                <a:solidFill>
                  <a:srgbClr val="000000"/>
                </a:solidFill>
                <a:latin typeface="Open Sans Light"/>
              </a:rPr>
              <a:t> may be the most obvious time management technique but also one of the most effective.</a:t>
            </a:r>
          </a:p>
          <a:p>
            <a:pPr>
              <a:lnSpc>
                <a:spcPts val="1960"/>
              </a:lnSpc>
              <a:spcBef>
                <a:spcPct val="0"/>
              </a:spcBef>
            </a:pPr>
            <a:endParaRPr lang="en-US" sz="1400">
              <a:solidFill>
                <a:srgbClr val="000000"/>
              </a:solidFill>
              <a:latin typeface="Open Sans Light"/>
            </a:endParaRPr>
          </a:p>
          <a:p>
            <a:pPr marL="302261" lvl="1" indent="-151130">
              <a:lnSpc>
                <a:spcPts val="1960"/>
              </a:lnSpc>
              <a:spcBef>
                <a:spcPct val="0"/>
              </a:spcBef>
              <a:buFont typeface="Arial"/>
              <a:buChar char="•"/>
            </a:pPr>
            <a:r>
              <a:rPr lang="en-US" sz="1400">
                <a:solidFill>
                  <a:srgbClr val="000000"/>
                </a:solidFill>
                <a:latin typeface="Open Sans Light Bold"/>
              </a:rPr>
              <a:t>Figure out Productivity Zone. </a:t>
            </a:r>
            <a:r>
              <a:rPr lang="en-US" sz="1400">
                <a:solidFill>
                  <a:srgbClr val="000000"/>
                </a:solidFill>
                <a:latin typeface="Open Sans Light"/>
              </a:rPr>
              <a:t>This is the time of day where you feel your most productive</a:t>
            </a:r>
          </a:p>
          <a:p>
            <a:pPr>
              <a:lnSpc>
                <a:spcPts val="1960"/>
              </a:lnSpc>
              <a:spcBef>
                <a:spcPct val="0"/>
              </a:spcBef>
            </a:pPr>
            <a:endParaRPr lang="en-US" sz="1400">
              <a:solidFill>
                <a:srgbClr val="000000"/>
              </a:solidFill>
              <a:latin typeface="Open Sans Light"/>
            </a:endParaRPr>
          </a:p>
          <a:p>
            <a:pPr marL="302261" lvl="1" indent="-151130">
              <a:lnSpc>
                <a:spcPts val="1960"/>
              </a:lnSpc>
              <a:spcBef>
                <a:spcPct val="0"/>
              </a:spcBef>
              <a:buFont typeface="Arial"/>
              <a:buChar char="•"/>
            </a:pPr>
            <a:r>
              <a:rPr lang="en-US" sz="1400">
                <a:solidFill>
                  <a:srgbClr val="000000"/>
                </a:solidFill>
                <a:latin typeface="Open Sans Light Bold"/>
              </a:rPr>
              <a:t>Take regular breaks. </a:t>
            </a:r>
            <a:r>
              <a:rPr lang="en-US" sz="1400">
                <a:solidFill>
                  <a:srgbClr val="000000"/>
                </a:solidFill>
                <a:latin typeface="Open Sans Light"/>
              </a:rPr>
              <a:t>Working without taking breaks can be harmful and reduce productivity.</a:t>
            </a:r>
          </a:p>
          <a:p>
            <a:pPr>
              <a:lnSpc>
                <a:spcPts val="1960"/>
              </a:lnSpc>
              <a:spcBef>
                <a:spcPct val="0"/>
              </a:spcBef>
            </a:pPr>
            <a:endParaRPr lang="en-US" sz="1400">
              <a:solidFill>
                <a:srgbClr val="000000"/>
              </a:solidFill>
              <a:latin typeface="Open Sans Light"/>
            </a:endParaRPr>
          </a:p>
          <a:p>
            <a:pPr marL="302261" lvl="1" indent="-151130">
              <a:lnSpc>
                <a:spcPts val="1960"/>
              </a:lnSpc>
              <a:spcBef>
                <a:spcPct val="0"/>
              </a:spcBef>
              <a:buFont typeface="Arial"/>
              <a:buChar char="•"/>
            </a:pPr>
            <a:r>
              <a:rPr lang="en-US" sz="1400">
                <a:solidFill>
                  <a:srgbClr val="000000"/>
                </a:solidFill>
                <a:latin typeface="Open Sans Light Bold"/>
              </a:rPr>
              <a:t>Goal Setting. </a:t>
            </a:r>
            <a:r>
              <a:rPr lang="en-US" sz="1400">
                <a:solidFill>
                  <a:srgbClr val="000000"/>
                </a:solidFill>
                <a:latin typeface="Open Sans Light"/>
              </a:rPr>
              <a:t>Setting goals will help you to prioritise work</a:t>
            </a:r>
          </a:p>
          <a:p>
            <a:pPr>
              <a:lnSpc>
                <a:spcPts val="1960"/>
              </a:lnSpc>
              <a:spcBef>
                <a:spcPct val="0"/>
              </a:spcBef>
            </a:pPr>
            <a:endParaRPr lang="en-US" sz="1400">
              <a:solidFill>
                <a:srgbClr val="000000"/>
              </a:solidFill>
              <a:latin typeface="Open Sans Light"/>
            </a:endParaRPr>
          </a:p>
          <a:p>
            <a:pPr marL="302261" lvl="1" indent="-151130">
              <a:lnSpc>
                <a:spcPts val="1960"/>
              </a:lnSpc>
              <a:buFont typeface="Arial"/>
              <a:buChar char="•"/>
            </a:pPr>
            <a:r>
              <a:rPr lang="en-US" sz="1400">
                <a:solidFill>
                  <a:srgbClr val="000000"/>
                </a:solidFill>
                <a:latin typeface="Open Sans Light Bold"/>
              </a:rPr>
              <a:t>Allocate time. </a:t>
            </a:r>
            <a:r>
              <a:rPr lang="en-US" sz="1400">
                <a:solidFill>
                  <a:srgbClr val="000000"/>
                </a:solidFill>
                <a:latin typeface="Open Sans Light"/>
              </a:rPr>
              <a:t>When you know</a:t>
            </a:r>
            <a:r>
              <a:rPr lang="en-US" sz="1400">
                <a:solidFill>
                  <a:srgbClr val="000000"/>
                </a:solidFill>
                <a:latin typeface="Open Sans Light Bold"/>
              </a:rPr>
              <a:t> </a:t>
            </a:r>
            <a:r>
              <a:rPr lang="en-US" sz="1400">
                <a:solidFill>
                  <a:srgbClr val="000000"/>
                </a:solidFill>
                <a:latin typeface="Open Sans Light"/>
              </a:rPr>
              <a:t>how much time to allocate to each task, you can organise your working day and be less likely to rush.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73699"/>
        </a:solidFill>
        <a:effectLst/>
      </p:bgPr>
    </p:bg>
    <p:spTree>
      <p:nvGrpSpPr>
        <p:cNvPr id="1" name=""/>
        <p:cNvGrpSpPr/>
        <p:nvPr/>
      </p:nvGrpSpPr>
      <p:grpSpPr>
        <a:xfrm>
          <a:off x="0" y="0"/>
          <a:ext cx="0" cy="0"/>
          <a:chOff x="0" y="0"/>
          <a:chExt cx="0" cy="0"/>
        </a:xfrm>
      </p:grpSpPr>
      <p:grpSp>
        <p:nvGrpSpPr>
          <p:cNvPr id="2" name="Group 2"/>
          <p:cNvGrpSpPr/>
          <p:nvPr/>
        </p:nvGrpSpPr>
        <p:grpSpPr>
          <a:xfrm>
            <a:off x="1028700" y="2038770"/>
            <a:ext cx="15963418" cy="6767091"/>
            <a:chOff x="0" y="0"/>
            <a:chExt cx="9888357" cy="4191797"/>
          </a:xfrm>
        </p:grpSpPr>
        <p:sp>
          <p:nvSpPr>
            <p:cNvPr id="3" name="Freeform 3"/>
            <p:cNvSpPr/>
            <p:nvPr/>
          </p:nvSpPr>
          <p:spPr>
            <a:xfrm>
              <a:off x="0" y="0"/>
              <a:ext cx="9888358" cy="4191797"/>
            </a:xfrm>
            <a:custGeom>
              <a:avLst/>
              <a:gdLst/>
              <a:ahLst/>
              <a:cxnLst/>
              <a:rect l="l" t="t" r="r" b="b"/>
              <a:pathLst>
                <a:path w="9888358" h="4191797">
                  <a:moveTo>
                    <a:pt x="0" y="0"/>
                  </a:moveTo>
                  <a:lnTo>
                    <a:pt x="9888358" y="0"/>
                  </a:lnTo>
                  <a:lnTo>
                    <a:pt x="9888358" y="4191797"/>
                  </a:lnTo>
                  <a:lnTo>
                    <a:pt x="0" y="4191797"/>
                  </a:lnTo>
                  <a:close/>
                </a:path>
              </a:pathLst>
            </a:custGeom>
            <a:solidFill>
              <a:srgbClr val="C3C3FC"/>
            </a:solidFill>
          </p:spPr>
        </p:sp>
      </p:grpSp>
      <p:sp>
        <p:nvSpPr>
          <p:cNvPr id="4" name="TextBox 4"/>
          <p:cNvSpPr txBox="1"/>
          <p:nvPr/>
        </p:nvSpPr>
        <p:spPr>
          <a:xfrm>
            <a:off x="7174870" y="774599"/>
            <a:ext cx="3535463" cy="706540"/>
          </a:xfrm>
          <a:prstGeom prst="rect">
            <a:avLst/>
          </a:prstGeom>
        </p:spPr>
        <p:txBody>
          <a:bodyPr wrap="square" lIns="0" tIns="0" rIns="0" bIns="0" rtlCol="0" anchor="t">
            <a:spAutoFit/>
          </a:bodyPr>
          <a:lstStyle/>
          <a:p>
            <a:pPr algn="ctr">
              <a:lnSpc>
                <a:spcPts val="5880"/>
              </a:lnSpc>
              <a:spcBef>
                <a:spcPct val="0"/>
              </a:spcBef>
            </a:pPr>
            <a:r>
              <a:rPr lang="en-GB" sz="4200" dirty="0">
                <a:solidFill>
                  <a:srgbClr val="C3C3FC"/>
                </a:solidFill>
                <a:latin typeface="Open Sans Light Bold"/>
              </a:rPr>
              <a:t>Reference</a:t>
            </a:r>
            <a:endParaRPr lang="en-US" sz="4200" dirty="0">
              <a:solidFill>
                <a:srgbClr val="C3C3FC"/>
              </a:solidFill>
              <a:latin typeface="Open Sans Light Bold"/>
            </a:endParaRPr>
          </a:p>
        </p:txBody>
      </p:sp>
      <p:sp>
        <p:nvSpPr>
          <p:cNvPr id="5" name="TextBox 5"/>
          <p:cNvSpPr txBox="1"/>
          <p:nvPr/>
        </p:nvSpPr>
        <p:spPr>
          <a:xfrm>
            <a:off x="1028700" y="2588469"/>
            <a:ext cx="15733178" cy="735965"/>
          </a:xfrm>
          <a:prstGeom prst="rect">
            <a:avLst/>
          </a:prstGeom>
        </p:spPr>
        <p:txBody>
          <a:bodyPr lIns="0" tIns="0" rIns="0" bIns="0" rtlCol="0" anchor="t">
            <a:spAutoFit/>
          </a:bodyPr>
          <a:lstStyle/>
          <a:p>
            <a:pPr algn="ctr">
              <a:lnSpc>
                <a:spcPts val="1960"/>
              </a:lnSpc>
              <a:spcBef>
                <a:spcPct val="0"/>
              </a:spcBef>
            </a:pPr>
            <a:r>
              <a:rPr lang="en-US" sz="1400">
                <a:solidFill>
                  <a:srgbClr val="000000"/>
                </a:solidFill>
                <a:latin typeface="Open Sans Light"/>
              </a:rPr>
              <a:t>Chanie, M. G., Amsalu, E. T., &amp; Ewunetie, G. E. (2020). Assessment of time management practice and associated factors among primary hospitals employees in north Gondar, northwest Ethiopia.  </a:t>
            </a:r>
          </a:p>
          <a:p>
            <a:pPr algn="ctr">
              <a:lnSpc>
                <a:spcPts val="1960"/>
              </a:lnSpc>
              <a:spcBef>
                <a:spcPct val="0"/>
              </a:spcBef>
            </a:pPr>
            <a:endParaRPr lang="en-US" sz="1400">
              <a:solidFill>
                <a:srgbClr val="000000"/>
              </a:solidFill>
              <a:latin typeface="Open Sans Light"/>
            </a:endParaRPr>
          </a:p>
          <a:p>
            <a:pPr algn="ctr">
              <a:lnSpc>
                <a:spcPts val="1960"/>
              </a:lnSpc>
              <a:spcBef>
                <a:spcPct val="0"/>
              </a:spcBef>
            </a:pPr>
            <a:r>
              <a:rPr lang="en-US" sz="1400">
                <a:solidFill>
                  <a:srgbClr val="000000"/>
                </a:solidFill>
                <a:latin typeface="Open Sans Light"/>
              </a:rPr>
              <a:t>(SO OfficePro.) AND (DT 1997) AND (TI How to avoid the perils of procrastination.)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Presentation</dc:title>
  <cp:lastModifiedBy>Lewis, Daniel</cp:lastModifiedBy>
  <cp:revision>3</cp:revision>
  <dcterms:created xsi:type="dcterms:W3CDTF">2006-08-16T00:00:00Z</dcterms:created>
  <dcterms:modified xsi:type="dcterms:W3CDTF">2020-10-29T14:54:23Z</dcterms:modified>
  <dc:identifier>DAEKGdkd3rU</dc:identifier>
</cp:coreProperties>
</file>