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48"/>
  </p:notesMasterIdLst>
  <p:sldIdLst>
    <p:sldId id="256" r:id="rId2"/>
    <p:sldId id="261" r:id="rId3"/>
    <p:sldId id="271" r:id="rId4"/>
    <p:sldId id="293" r:id="rId5"/>
    <p:sldId id="275" r:id="rId6"/>
    <p:sldId id="315" r:id="rId7"/>
    <p:sldId id="301" r:id="rId8"/>
    <p:sldId id="294" r:id="rId9"/>
    <p:sldId id="316" r:id="rId10"/>
    <p:sldId id="312" r:id="rId11"/>
    <p:sldId id="313" r:id="rId12"/>
    <p:sldId id="265" r:id="rId13"/>
    <p:sldId id="269" r:id="rId14"/>
    <p:sldId id="314" r:id="rId15"/>
    <p:sldId id="309" r:id="rId16"/>
    <p:sldId id="310" r:id="rId17"/>
    <p:sldId id="311" r:id="rId18"/>
    <p:sldId id="300" r:id="rId19"/>
    <p:sldId id="289" r:id="rId20"/>
    <p:sldId id="297" r:id="rId21"/>
    <p:sldId id="296" r:id="rId22"/>
    <p:sldId id="290" r:id="rId23"/>
    <p:sldId id="279" r:id="rId24"/>
    <p:sldId id="277" r:id="rId25"/>
    <p:sldId id="323" r:id="rId26"/>
    <p:sldId id="280" r:id="rId27"/>
    <p:sldId id="307" r:id="rId28"/>
    <p:sldId id="282" r:id="rId29"/>
    <p:sldId id="276" r:id="rId30"/>
    <p:sldId id="299" r:id="rId31"/>
    <p:sldId id="268" r:id="rId32"/>
    <p:sldId id="298" r:id="rId33"/>
    <p:sldId id="302" r:id="rId34"/>
    <p:sldId id="303" r:id="rId35"/>
    <p:sldId id="308" r:id="rId36"/>
    <p:sldId id="321" r:id="rId37"/>
    <p:sldId id="327" r:id="rId38"/>
    <p:sldId id="305" r:id="rId39"/>
    <p:sldId id="306" r:id="rId40"/>
    <p:sldId id="322" r:id="rId41"/>
    <p:sldId id="320" r:id="rId42"/>
    <p:sldId id="324" r:id="rId43"/>
    <p:sldId id="325" r:id="rId44"/>
    <p:sldId id="326" r:id="rId45"/>
    <p:sldId id="263" r:id="rId46"/>
    <p:sldId id="29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86918" autoAdjust="0"/>
  </p:normalViewPr>
  <p:slideViewPr>
    <p:cSldViewPr>
      <p:cViewPr varScale="1">
        <p:scale>
          <a:sx n="80" d="100"/>
          <a:sy n="80" d="100"/>
        </p:scale>
        <p:origin x="-1206"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07/11/2011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FEA193D1-8909-4E20-AB5E-828079124290}" type="datetime1">
              <a:rPr lang="en-US" smtClean="0"/>
              <a:pPr/>
              <a:t>11/7/2011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FFC8E56-1E2C-49FC-BC81-71D7503DED59}" type="datetime1">
              <a:rPr lang="en-US" smtClean="0"/>
              <a:pPr/>
              <a:t>11/7/2011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A126C11D-8F11-4845-A6B0-BCD8A265C133}" type="datetime1">
              <a:rPr lang="en-US" smtClean="0"/>
              <a:pPr/>
              <a:t>11/7/2011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22943FD-A6E8-481B-898E-267FC31EFB76}" type="datetime1">
              <a:rPr lang="en-US" smtClean="0"/>
              <a:pPr/>
              <a:t>11/7/2011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B0B28E2E-25D2-4BE4-B5D2-3AE09DF772AB}" type="datetime1">
              <a:rPr lang="en-US" smtClean="0"/>
              <a:pPr/>
              <a:t>11/7/2011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4EAE434-BCB2-4D3D-93AC-1F222A49DB17}" type="datetime1">
              <a:rPr lang="en-US" smtClean="0"/>
              <a:pPr/>
              <a:t>11/7/2011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B31B3D-41AA-4C15-BEBA-980C3CADAAF7}" type="datetime1">
              <a:rPr lang="en-US" smtClean="0"/>
              <a:pPr/>
              <a:t>11/7/2011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E77AD32-AA9B-417B-BE96-3D67D68B466C}" type="datetime1">
              <a:rPr lang="en-US" smtClean="0"/>
              <a:pPr/>
              <a:t>11/7/2011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A6B0D7FA-A03A-49B4-A78A-DC95E1599583}" type="datetime1">
              <a:rPr lang="en-US" smtClean="0"/>
              <a:pPr/>
              <a:t>11/7/2011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C4395B1-F4A4-405C-B575-8B641CD609BE}" type="datetime1">
              <a:rPr lang="en-US" smtClean="0"/>
              <a:pPr/>
              <a:t>11/7/2011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A949E672-E570-4745-99CE-62FA3696E40A}" type="datetime1">
              <a:rPr lang="en-US" smtClean="0"/>
              <a:pPr/>
              <a:t>11/7/2011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2C0C08DD-027A-4799-9B1F-1E3E7CBCB916}" type="datetime1">
              <a:rPr lang="en-US" smtClean="0"/>
              <a:pPr/>
              <a:t>11/7/2011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juliebindassanchez.blogspot.com/2010/09/faerie-queene.html" TargetMode="External"/><Relationship Id="rId2" Type="http://schemas.openxmlformats.org/officeDocument/2006/relationships/hyperlink" Target="http://hero055.edublogs.org/poetry-analysis-sonnet-75-by-edmund-spens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3505200"/>
            <a:ext cx="6781800" cy="2362200"/>
          </a:xfrm>
        </p:spPr>
        <p:txBody>
          <a:bodyPr>
            <a:normAutofit fontScale="90000"/>
          </a:bodyPr>
          <a:lstStyle/>
          <a:p>
            <a:pPr algn="r"/>
            <a:r>
              <a:rPr lang="en-GB" sz="7300" cap="none" dirty="0" smtClean="0"/>
              <a:t>Edmund Spenser 2 </a:t>
            </a:r>
            <a:r>
              <a:rPr lang="en-GB" dirty="0" smtClean="0"/>
              <a:t>The Renaissance</a:t>
            </a:r>
            <a:br>
              <a:rPr lang="en-GB" dirty="0" smtClean="0"/>
            </a:br>
            <a:endParaRPr lang="en-GB" dirty="0"/>
          </a:p>
        </p:txBody>
      </p:sp>
      <p:sp>
        <p:nvSpPr>
          <p:cNvPr id="3" name="Subtitle 2"/>
          <p:cNvSpPr>
            <a:spLocks noGrp="1"/>
          </p:cNvSpPr>
          <p:nvPr>
            <p:ph type="subTitle" idx="1"/>
          </p:nvPr>
        </p:nvSpPr>
        <p:spPr/>
        <p:txBody>
          <a:bodyPr>
            <a:normAutofit/>
          </a:bodyPr>
          <a:lstStyle/>
          <a:p>
            <a:pPr algn="r"/>
            <a:r>
              <a:rPr lang="en-GB" sz="3600" dirty="0" smtClean="0"/>
              <a:t>Louise Squire 2011</a:t>
            </a:r>
            <a:endParaRPr lang="en-GB" sz="36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Edmund Spenser</a:t>
            </a:r>
            <a:br>
              <a:rPr lang="en-GB" dirty="0" smtClean="0"/>
            </a:br>
            <a:r>
              <a:rPr lang="en-GB" sz="2700" dirty="0" smtClean="0"/>
              <a:t>1552(?) - 1599</a:t>
            </a:r>
            <a:endParaRPr lang="en-GB" dirty="0"/>
          </a:p>
        </p:txBody>
      </p:sp>
      <p:sp>
        <p:nvSpPr>
          <p:cNvPr id="7" name="Slide Number Placeholder 6"/>
          <p:cNvSpPr>
            <a:spLocks noGrp="1"/>
          </p:cNvSpPr>
          <p:nvPr>
            <p:ph type="sldNum" sz="quarter" idx="12"/>
          </p:nvPr>
        </p:nvSpPr>
        <p:spPr/>
        <p:txBody>
          <a:bodyPr>
            <a:normAutofit fontScale="85000" lnSpcReduction="20000"/>
          </a:bodyPr>
          <a:lstStyle/>
          <a:p>
            <a:fld id="{B6F15528-21DE-4FAA-801E-634DDDAF4B2B}" type="slidenum">
              <a:rPr lang="en-US" smtClean="0"/>
              <a:pPr/>
              <a:t>2</a:t>
            </a:fld>
            <a:endParaRPr lang="en-US" dirty="0"/>
          </a:p>
        </p:txBody>
      </p:sp>
      <p:sp>
        <p:nvSpPr>
          <p:cNvPr id="3" name="Content Placeholder 2"/>
          <p:cNvSpPr>
            <a:spLocks noGrp="1"/>
          </p:cNvSpPr>
          <p:nvPr>
            <p:ph sz="quarter" idx="1"/>
          </p:nvPr>
        </p:nvSpPr>
        <p:spPr/>
        <p:txBody>
          <a:bodyPr>
            <a:normAutofit/>
          </a:bodyPr>
          <a:lstStyle/>
          <a:p>
            <a:endParaRPr lang="en-GB" sz="2000" dirty="0" smtClean="0"/>
          </a:p>
          <a:p>
            <a:endParaRPr lang="en-GB" sz="2000" dirty="0" smtClean="0"/>
          </a:p>
          <a:p>
            <a:endParaRPr lang="en-GB" sz="2400" dirty="0" smtClean="0"/>
          </a:p>
          <a:p>
            <a:endParaRPr lang="en-GB" sz="2400" dirty="0"/>
          </a:p>
        </p:txBody>
      </p:sp>
      <p:pic>
        <p:nvPicPr>
          <p:cNvPr id="5" name="Content Placeholder 4" descr="sidneynpg_1.jpg"/>
          <p:cNvPicPr>
            <a:picLocks noGrp="1" noChangeAspect="1"/>
          </p:cNvPicPr>
          <p:nvPr>
            <p:ph sz="quarter" idx="4294967295"/>
          </p:nvPr>
        </p:nvPicPr>
        <p:blipFill>
          <a:blip r:embed="rId2" cstate="print"/>
          <a:stretch>
            <a:fillRect/>
          </a:stretch>
        </p:blipFill>
        <p:spPr>
          <a:xfrm>
            <a:off x="2590800" y="1904999"/>
            <a:ext cx="3962400" cy="3964107"/>
          </a:xfrm>
        </p:spPr>
      </p:pic>
      <p:sp>
        <p:nvSpPr>
          <p:cNvPr id="6" name="TextBox 5"/>
          <p:cNvSpPr txBox="1"/>
          <p:nvPr/>
        </p:nvSpPr>
        <p:spPr>
          <a:xfrm>
            <a:off x="4876800" y="6096000"/>
            <a:ext cx="1600200" cy="369332"/>
          </a:xfrm>
          <a:prstGeom prst="rect">
            <a:avLst/>
          </a:prstGeom>
          <a:noFill/>
        </p:spPr>
        <p:txBody>
          <a:bodyPr wrap="square" rtlCol="0">
            <a:spAutoFit/>
          </a:bodyPr>
          <a:lstStyle/>
          <a:p>
            <a:r>
              <a:rPr lang="en-GB" dirty="0" smtClean="0"/>
              <a:t>Fig 1</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i="1" dirty="0" smtClean="0"/>
              <a:t>The Faerie </a:t>
            </a:r>
            <a:r>
              <a:rPr lang="en-GB" i="1" dirty="0" err="1" smtClean="0"/>
              <a:t>Queene</a:t>
            </a:r>
            <a:r>
              <a:rPr lang="en-GB" i="1" dirty="0" smtClean="0"/>
              <a:t> </a:t>
            </a:r>
            <a:endParaRPr lang="en-GB" dirty="0"/>
          </a:p>
        </p:txBody>
      </p:sp>
      <p:sp>
        <p:nvSpPr>
          <p:cNvPr id="4" name="Slide Number Placeholder 3"/>
          <p:cNvSpPr>
            <a:spLocks noGrp="1"/>
          </p:cNvSpPr>
          <p:nvPr>
            <p:ph type="sldNum" sz="quarter" idx="16"/>
          </p:nvPr>
        </p:nvSpPr>
        <p:spPr/>
        <p:txBody>
          <a:bodyPr>
            <a:normAutofit fontScale="85000" lnSpcReduction="20000"/>
          </a:bodyPr>
          <a:lstStyle/>
          <a:p>
            <a:fld id="{B6F15528-21DE-4FAA-801E-634DDDAF4B2B}" type="slidenum">
              <a:rPr lang="en-US" smtClean="0"/>
              <a:pPr/>
              <a:t>3</a:t>
            </a:fld>
            <a:endParaRPr lang="en-US" dirty="0"/>
          </a:p>
        </p:txBody>
      </p:sp>
      <p:sp>
        <p:nvSpPr>
          <p:cNvPr id="8" name="Content Placeholder 7"/>
          <p:cNvSpPr txBox="1">
            <a:spLocks noGrp="1"/>
          </p:cNvSpPr>
          <p:nvPr>
            <p:ph sz="quarter" idx="1"/>
          </p:nvPr>
        </p:nvSpPr>
        <p:spPr>
          <a:xfrm>
            <a:off x="381000" y="1905000"/>
            <a:ext cx="3886200" cy="4139595"/>
          </a:xfrm>
          <a:prstGeom prst="rect">
            <a:avLst/>
          </a:prstGeom>
          <a:solidFill>
            <a:schemeClr val="accent6">
              <a:lumMod val="40000"/>
              <a:lumOff val="60000"/>
            </a:schemeClr>
          </a:solidFill>
        </p:spPr>
        <p:txBody>
          <a:bodyPr wrap="square" rtlCol="0">
            <a:spAutoFit/>
          </a:bodyPr>
          <a:lstStyle/>
          <a:p>
            <a:pPr lvl="1" algn="just">
              <a:buNone/>
            </a:pPr>
            <a:endParaRPr lang="en-GB" sz="1800" dirty="0" smtClean="0"/>
          </a:p>
          <a:p>
            <a:pPr lvl="1" algn="just">
              <a:buNone/>
            </a:pPr>
            <a:r>
              <a:rPr lang="en-GB" sz="3200" dirty="0" smtClean="0"/>
              <a:t>Book 1: Holiness</a:t>
            </a:r>
          </a:p>
          <a:p>
            <a:pPr lvl="1" algn="just">
              <a:buNone/>
            </a:pPr>
            <a:r>
              <a:rPr lang="en-GB" sz="3200" dirty="0" smtClean="0"/>
              <a:t>Book2: Temperance</a:t>
            </a:r>
          </a:p>
          <a:p>
            <a:pPr lvl="1" algn="just">
              <a:buNone/>
            </a:pPr>
            <a:r>
              <a:rPr lang="en-GB" sz="3200" dirty="0" smtClean="0"/>
              <a:t>Book 3: Chastity</a:t>
            </a:r>
          </a:p>
          <a:p>
            <a:pPr lvl="1" algn="just">
              <a:buNone/>
            </a:pPr>
            <a:r>
              <a:rPr lang="en-GB" sz="3200" dirty="0" smtClean="0"/>
              <a:t>Book 4: Friendship</a:t>
            </a:r>
          </a:p>
          <a:p>
            <a:pPr lvl="1" algn="just">
              <a:buNone/>
            </a:pPr>
            <a:r>
              <a:rPr lang="en-GB" sz="3200" dirty="0" smtClean="0"/>
              <a:t>Book 5: Justice</a:t>
            </a:r>
          </a:p>
          <a:p>
            <a:pPr lvl="1" algn="just">
              <a:buNone/>
            </a:pPr>
            <a:r>
              <a:rPr lang="en-GB" sz="3200" dirty="0" smtClean="0"/>
              <a:t>Book 6: Courtesy</a:t>
            </a:r>
          </a:p>
          <a:p>
            <a:pPr lvl="1" algn="just">
              <a:buNone/>
            </a:pPr>
            <a:endParaRPr lang="en-GB" sz="1800" dirty="0" smtClean="0"/>
          </a:p>
        </p:txBody>
      </p:sp>
      <p:sp>
        <p:nvSpPr>
          <p:cNvPr id="6" name="Content Placeholder 5"/>
          <p:cNvSpPr>
            <a:spLocks noGrp="1"/>
          </p:cNvSpPr>
          <p:nvPr>
            <p:ph sz="quarter" idx="2"/>
          </p:nvPr>
        </p:nvSpPr>
        <p:spPr>
          <a:xfrm>
            <a:off x="4343400" y="1752599"/>
            <a:ext cx="4387701" cy="4876801"/>
          </a:xfrm>
        </p:spPr>
        <p:txBody>
          <a:bodyPr>
            <a:normAutofit/>
          </a:bodyPr>
          <a:lstStyle/>
          <a:p>
            <a:pPr>
              <a:buNone/>
            </a:pPr>
            <a:r>
              <a:rPr lang="en-GB" dirty="0" smtClean="0"/>
              <a:t>	‘While the words that construct the world of </a:t>
            </a:r>
            <a:r>
              <a:rPr lang="en-GB" i="1" dirty="0" smtClean="0"/>
              <a:t>The Faerie </a:t>
            </a:r>
            <a:r>
              <a:rPr lang="en-GB" i="1" dirty="0" err="1" smtClean="0"/>
              <a:t>Queene</a:t>
            </a:r>
            <a:r>
              <a:rPr lang="en-GB" i="1" dirty="0" smtClean="0"/>
              <a:t> </a:t>
            </a:r>
            <a:r>
              <a:rPr lang="en-GB" dirty="0" smtClean="0"/>
              <a:t>turn inward to define their own meanings within the poem, of necessity they point outwards towards the ‘real’ world of the late sixteenth century.’</a:t>
            </a:r>
          </a:p>
          <a:p>
            <a:pPr algn="r">
              <a:buNone/>
            </a:pPr>
            <a:r>
              <a:rPr lang="en-GB" dirty="0" smtClean="0"/>
              <a:t>(Hamilton 2007, 1)</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458200" cy="990600"/>
          </a:xfrm>
        </p:spPr>
        <p:txBody>
          <a:bodyPr>
            <a:noAutofit/>
          </a:bodyPr>
          <a:lstStyle/>
          <a:p>
            <a:pPr algn="ctr"/>
            <a:r>
              <a:rPr lang="en-GB" sz="3600" i="1" dirty="0" smtClean="0"/>
              <a:t>The Faerie </a:t>
            </a:r>
            <a:r>
              <a:rPr lang="en-GB" sz="3600" i="1" dirty="0" err="1" smtClean="0"/>
              <a:t>Queene</a:t>
            </a:r>
            <a:r>
              <a:rPr lang="en-GB" sz="3600" i="1" dirty="0" smtClean="0"/>
              <a:t> - </a:t>
            </a:r>
            <a:r>
              <a:rPr lang="en-GB" sz="3600" dirty="0" smtClean="0"/>
              <a:t>recap</a:t>
            </a:r>
            <a:endParaRPr lang="en-GB" sz="3600" dirty="0"/>
          </a:p>
        </p:txBody>
      </p:sp>
      <p:sp>
        <p:nvSpPr>
          <p:cNvPr id="3" name="Content Placeholder 2"/>
          <p:cNvSpPr>
            <a:spLocks noGrp="1"/>
          </p:cNvSpPr>
          <p:nvPr>
            <p:ph sz="quarter" idx="1"/>
          </p:nvPr>
        </p:nvSpPr>
        <p:spPr>
          <a:xfrm>
            <a:off x="612648" y="1752600"/>
            <a:ext cx="8153400" cy="4800600"/>
          </a:xfrm>
        </p:spPr>
        <p:txBody>
          <a:bodyPr>
            <a:normAutofit fontScale="85000" lnSpcReduction="20000"/>
          </a:bodyPr>
          <a:lstStyle/>
          <a:p>
            <a:pPr>
              <a:buNone/>
            </a:pPr>
            <a:r>
              <a:rPr lang="en-GB" sz="3300" dirty="0" smtClean="0"/>
              <a:t>The general character of </a:t>
            </a:r>
            <a:r>
              <a:rPr lang="en-GB" sz="3300" i="1" dirty="0" smtClean="0"/>
              <a:t>The Faerie </a:t>
            </a:r>
            <a:r>
              <a:rPr lang="en-GB" sz="3300" i="1" dirty="0" err="1" smtClean="0"/>
              <a:t>Queene</a:t>
            </a:r>
            <a:endParaRPr lang="en-GB" sz="3300" dirty="0" smtClean="0"/>
          </a:p>
          <a:p>
            <a:r>
              <a:rPr lang="en-GB" sz="2800" dirty="0" smtClean="0"/>
              <a:t>Nationalistic politics</a:t>
            </a:r>
          </a:p>
          <a:p>
            <a:r>
              <a:rPr lang="en-GB" sz="2800" dirty="0" smtClean="0"/>
              <a:t>Protestant religiosity</a:t>
            </a:r>
          </a:p>
          <a:p>
            <a:r>
              <a:rPr lang="en-GB" sz="2800" dirty="0" smtClean="0"/>
              <a:t>Humanist summation of mythology</a:t>
            </a:r>
          </a:p>
          <a:p>
            <a:r>
              <a:rPr lang="en-GB" sz="2800" dirty="0" smtClean="0"/>
              <a:t>Literary anatomy of the imagination </a:t>
            </a:r>
          </a:p>
          <a:p>
            <a:pPr>
              <a:buNone/>
            </a:pPr>
            <a:endParaRPr lang="en-GB" sz="1000" dirty="0" smtClean="0"/>
          </a:p>
          <a:p>
            <a:pPr>
              <a:buNone/>
            </a:pPr>
            <a:r>
              <a:rPr lang="en-GB" sz="3300" dirty="0" smtClean="0"/>
              <a:t>The generic character of </a:t>
            </a:r>
            <a:r>
              <a:rPr lang="en-GB" sz="3300" i="1" dirty="0" smtClean="0"/>
              <a:t>The Faerie </a:t>
            </a:r>
            <a:r>
              <a:rPr lang="en-GB" sz="3300" i="1" dirty="0" err="1" smtClean="0"/>
              <a:t>Queene</a:t>
            </a:r>
            <a:r>
              <a:rPr lang="en-GB" sz="3300" i="1" dirty="0" smtClean="0"/>
              <a:t> </a:t>
            </a:r>
          </a:p>
          <a:p>
            <a:r>
              <a:rPr lang="en-GB" sz="2800" dirty="0" smtClean="0"/>
              <a:t>“</a:t>
            </a:r>
            <a:r>
              <a:rPr lang="en-GB" sz="2800" dirty="0" err="1" smtClean="0"/>
              <a:t>Heroical</a:t>
            </a:r>
            <a:r>
              <a:rPr lang="en-GB" sz="2800" dirty="0" smtClean="0"/>
              <a:t> Poetry” </a:t>
            </a:r>
            <a:r>
              <a:rPr lang="en-GB" sz="2800" i="1" dirty="0" smtClean="0"/>
              <a:t>(</a:t>
            </a:r>
            <a:r>
              <a:rPr lang="en-GB" sz="2800" dirty="0" smtClean="0"/>
              <a:t>Sidney, </a:t>
            </a:r>
            <a:r>
              <a:rPr lang="en-GB" sz="2800" i="1" dirty="0" smtClean="0"/>
              <a:t>Defence of </a:t>
            </a:r>
            <a:r>
              <a:rPr lang="en-GB" sz="2800" i="1" dirty="0" err="1" smtClean="0"/>
              <a:t>Poesie</a:t>
            </a:r>
            <a:r>
              <a:rPr lang="en-GB" sz="2800" i="1" dirty="0" smtClean="0"/>
              <a:t>)</a:t>
            </a:r>
          </a:p>
          <a:p>
            <a:r>
              <a:rPr lang="en-GB" sz="2800" dirty="0" smtClean="0"/>
              <a:t>Epic </a:t>
            </a:r>
          </a:p>
          <a:p>
            <a:r>
              <a:rPr lang="en-GB" sz="2800" dirty="0" smtClean="0"/>
              <a:t>Homer – The Iliad ; Virgil – The </a:t>
            </a:r>
            <a:r>
              <a:rPr lang="en-GB" sz="2800" dirty="0" err="1" smtClean="0"/>
              <a:t>Aneid</a:t>
            </a:r>
            <a:r>
              <a:rPr lang="en-GB" sz="2800" dirty="0" smtClean="0"/>
              <a:t> </a:t>
            </a:r>
          </a:p>
          <a:p>
            <a:r>
              <a:rPr lang="en-GB" sz="2800" dirty="0" smtClean="0"/>
              <a:t>Romance epics such as Ariosto’s </a:t>
            </a:r>
            <a:r>
              <a:rPr lang="en-GB" sz="2800" i="1" dirty="0" err="1" smtClean="0"/>
              <a:t>Orlando</a:t>
            </a:r>
            <a:r>
              <a:rPr lang="en-GB" sz="2800" i="1" dirty="0" smtClean="0"/>
              <a:t> </a:t>
            </a:r>
            <a:r>
              <a:rPr lang="en-GB" sz="2800" i="1" dirty="0" err="1" smtClean="0"/>
              <a:t>Furioso</a:t>
            </a:r>
            <a:endParaRPr lang="en-GB" sz="2800" i="1" dirty="0" smtClean="0"/>
          </a:p>
          <a:p>
            <a:r>
              <a:rPr lang="en-GB" sz="2800" dirty="0" smtClean="0"/>
              <a:t>Chivalric / Arthurian romance </a:t>
            </a:r>
          </a:p>
          <a:p>
            <a:pPr>
              <a:buNone/>
            </a:pPr>
            <a:endParaRPr lang="en-GB" sz="800" dirty="0" smtClean="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general end of the book is ...</a:t>
            </a:r>
            <a:endParaRPr lang="en-GB" dirty="0"/>
          </a:p>
        </p:txBody>
      </p:sp>
      <p:sp>
        <p:nvSpPr>
          <p:cNvPr id="6" name="Content Placeholder 5"/>
          <p:cNvSpPr>
            <a:spLocks noGrp="1"/>
          </p:cNvSpPr>
          <p:nvPr>
            <p:ph sz="quarter" idx="1"/>
          </p:nvPr>
        </p:nvSpPr>
        <p:spPr>
          <a:xfrm>
            <a:off x="612648" y="1752600"/>
            <a:ext cx="8153400" cy="4343400"/>
          </a:xfrm>
        </p:spPr>
        <p:txBody>
          <a:bodyPr>
            <a:normAutofit fontScale="92500" lnSpcReduction="10000"/>
          </a:bodyPr>
          <a:lstStyle/>
          <a:p>
            <a:pPr algn="just"/>
            <a:r>
              <a:rPr lang="en-GB" sz="3200" dirty="0" smtClean="0"/>
              <a:t>“the general end ... Of all the </a:t>
            </a:r>
            <a:r>
              <a:rPr lang="en-GB" sz="3200" dirty="0" err="1" smtClean="0"/>
              <a:t>booke</a:t>
            </a:r>
            <a:r>
              <a:rPr lang="en-GB" sz="3200" dirty="0" smtClean="0"/>
              <a:t> is to fashion a gentleman or noble person in </a:t>
            </a:r>
            <a:r>
              <a:rPr lang="en-GB" sz="3200" dirty="0" err="1" smtClean="0"/>
              <a:t>vertuous</a:t>
            </a:r>
            <a:r>
              <a:rPr lang="en-GB" sz="3200" dirty="0" smtClean="0"/>
              <a:t> and gentle discipline”</a:t>
            </a:r>
          </a:p>
          <a:p>
            <a:pPr algn="just">
              <a:buNone/>
            </a:pPr>
            <a:r>
              <a:rPr lang="en-GB" sz="3200" dirty="0" smtClean="0"/>
              <a:t>			</a:t>
            </a:r>
            <a:r>
              <a:rPr lang="en-GB" sz="3000" dirty="0" smtClean="0"/>
              <a:t>Edmund Spenser, </a:t>
            </a:r>
            <a:r>
              <a:rPr lang="en-GB" sz="3000" i="1" dirty="0" smtClean="0"/>
              <a:t>Letter to Raleigh </a:t>
            </a:r>
          </a:p>
          <a:p>
            <a:pPr algn="just">
              <a:buNone/>
            </a:pPr>
            <a:endParaRPr lang="en-GB" sz="900" i="1" dirty="0" smtClean="0"/>
          </a:p>
          <a:p>
            <a:pPr algn="just"/>
            <a:r>
              <a:rPr lang="en-GB" sz="3200" dirty="0" smtClean="0"/>
              <a:t>“... it is that feigning notable images of virtues, vices or what else, with that delightful teaching, that must be the right describing note to know a poet by” </a:t>
            </a:r>
          </a:p>
          <a:p>
            <a:pPr>
              <a:buNone/>
            </a:pPr>
            <a:r>
              <a:rPr lang="en-GB" sz="3200" dirty="0" smtClean="0"/>
              <a:t>			</a:t>
            </a:r>
            <a:r>
              <a:rPr lang="en-GB" sz="3000" dirty="0" smtClean="0"/>
              <a:t>Sir Philip Sidney, </a:t>
            </a:r>
            <a:r>
              <a:rPr lang="en-GB" sz="3000" i="1" dirty="0" smtClean="0"/>
              <a:t>The Defence of Poesy </a:t>
            </a:r>
            <a:endParaRPr lang="en-GB" i="1"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“higher meaning” and allegory</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6</a:t>
            </a:fld>
            <a:endParaRPr lang="en-US" dirty="0"/>
          </a:p>
        </p:txBody>
      </p:sp>
      <p:sp>
        <p:nvSpPr>
          <p:cNvPr id="4" name="Content Placeholder 3"/>
          <p:cNvSpPr>
            <a:spLocks noGrp="1"/>
          </p:cNvSpPr>
          <p:nvPr>
            <p:ph sz="quarter" idx="1"/>
          </p:nvPr>
        </p:nvSpPr>
        <p:spPr>
          <a:xfrm>
            <a:off x="304800" y="1600200"/>
            <a:ext cx="8305800" cy="4800600"/>
          </a:xfrm>
        </p:spPr>
        <p:txBody>
          <a:bodyPr>
            <a:normAutofit fontScale="85000" lnSpcReduction="20000"/>
          </a:bodyPr>
          <a:lstStyle/>
          <a:p>
            <a:pPr algn="just">
              <a:lnSpc>
                <a:spcPct val="120000"/>
              </a:lnSpc>
              <a:spcBef>
                <a:spcPts val="0"/>
              </a:spcBef>
              <a:buNone/>
            </a:pPr>
            <a:r>
              <a:rPr lang="en-GB" dirty="0" smtClean="0"/>
              <a:t>	‘The widespread assumption that poetry has personally and socially ameliorative purposes strongly tended to foster and privilege allegory, since it could not only provide further means for conveying such content without much overt didacticism, which would be contrary to the further common criterion of delight, but also for authorizing the story through more or less latent “higher meaning.” The </a:t>
            </a:r>
            <a:r>
              <a:rPr lang="en-GB" dirty="0" err="1" smtClean="0"/>
              <a:t>Horatian</a:t>
            </a:r>
            <a:r>
              <a:rPr lang="en-GB" dirty="0" smtClean="0"/>
              <a:t> doctrine of dual poetic ends, utility and pleasure, dominated literary theory throughout the Renaissance, and “interpretation of poetry as an allegory concealing moral lessons” was one of the “favourite ideas of the </a:t>
            </a:r>
            <a:r>
              <a:rPr lang="en-GB" dirty="0" err="1" smtClean="0"/>
              <a:t>Horatians</a:t>
            </a:r>
            <a:r>
              <a:rPr lang="en-GB" dirty="0" smtClean="0"/>
              <a:t>”.’ </a:t>
            </a:r>
          </a:p>
          <a:p>
            <a:pPr>
              <a:lnSpc>
                <a:spcPct val="120000"/>
              </a:lnSpc>
              <a:spcBef>
                <a:spcPts val="0"/>
              </a:spcBef>
              <a:buNone/>
            </a:pPr>
            <a:r>
              <a:rPr lang="en-GB" dirty="0" smtClean="0"/>
              <a:t>						(</a:t>
            </a:r>
            <a:r>
              <a:rPr lang="en-GB" dirty="0" err="1" smtClean="0"/>
              <a:t>Borris</a:t>
            </a:r>
            <a:r>
              <a:rPr lang="en-GB" dirty="0" smtClean="0"/>
              <a:t> 2000, 22)</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accessibility of allegory</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7</a:t>
            </a:fld>
            <a:endParaRPr lang="en-US" dirty="0"/>
          </a:p>
        </p:txBody>
      </p:sp>
      <p:sp>
        <p:nvSpPr>
          <p:cNvPr id="4" name="Content Placeholder 3"/>
          <p:cNvSpPr>
            <a:spLocks noGrp="1"/>
          </p:cNvSpPr>
          <p:nvPr>
            <p:ph sz="quarter" idx="1"/>
          </p:nvPr>
        </p:nvSpPr>
        <p:spPr>
          <a:xfrm>
            <a:off x="457200" y="1600200"/>
            <a:ext cx="8308848" cy="5029200"/>
          </a:xfrm>
        </p:spPr>
        <p:txBody>
          <a:bodyPr>
            <a:normAutofit fontScale="92500" lnSpcReduction="10000"/>
          </a:bodyPr>
          <a:lstStyle/>
          <a:p>
            <a:pPr algn="just">
              <a:lnSpc>
                <a:spcPct val="120000"/>
              </a:lnSpc>
              <a:spcBef>
                <a:spcPts val="0"/>
              </a:spcBef>
              <a:buNone/>
            </a:pPr>
            <a:r>
              <a:rPr lang="en-GB" dirty="0" smtClean="0"/>
              <a:t>	‘While Spenser needed an exact knowledge of the virtues in order to write his poem, his readers need only to be reminded of what they already know (even today). What he finds deep within the minds of his readers may be identified with the primary culture upon which his poem draws. It led him to use allegory, which as </a:t>
            </a:r>
            <a:r>
              <a:rPr lang="en-GB" dirty="0" err="1" smtClean="0"/>
              <a:t>Tuve</a:t>
            </a:r>
            <a:r>
              <a:rPr lang="en-GB" dirty="0" smtClean="0"/>
              <a:t> cited by Roche 1964:30 explains, ‘is a method of reading in which we are made to think about things we already know.’</a:t>
            </a:r>
          </a:p>
          <a:p>
            <a:pPr algn="r">
              <a:buNone/>
            </a:pPr>
            <a:r>
              <a:rPr lang="en-GB" dirty="0" smtClean="0"/>
              <a:t>	(Hamilton 2007, 7)</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the virtues allegorically </a:t>
            </a:r>
            <a:endParaRPr lang="en-GB" dirty="0"/>
          </a:p>
        </p:txBody>
      </p:sp>
      <p:sp>
        <p:nvSpPr>
          <p:cNvPr id="3" name="Content Placeholder 2"/>
          <p:cNvSpPr>
            <a:spLocks noGrp="1"/>
          </p:cNvSpPr>
          <p:nvPr>
            <p:ph sz="quarter" idx="1"/>
          </p:nvPr>
        </p:nvSpPr>
        <p:spPr>
          <a:xfrm>
            <a:off x="762000" y="1600200"/>
            <a:ext cx="8004048" cy="4876800"/>
          </a:xfrm>
        </p:spPr>
        <p:txBody>
          <a:bodyPr>
            <a:normAutofit fontScale="70000" lnSpcReduction="20000"/>
          </a:bodyPr>
          <a:lstStyle/>
          <a:p>
            <a:pPr marL="320040" lvl="1" indent="-320040" algn="ctr">
              <a:spcBef>
                <a:spcPts val="700"/>
              </a:spcBef>
              <a:buClr>
                <a:schemeClr val="accent2"/>
              </a:buClr>
              <a:buSzPct val="60000"/>
              <a:buNone/>
            </a:pPr>
            <a:r>
              <a:rPr lang="en-GB" sz="2300" dirty="0" smtClean="0"/>
              <a:t>	</a:t>
            </a:r>
            <a:r>
              <a:rPr lang="en-GB" sz="3600" dirty="0" smtClean="0"/>
              <a:t>Allegory – political, religious, moral </a:t>
            </a:r>
            <a:endParaRPr lang="en-GB" sz="2300" dirty="0" smtClean="0"/>
          </a:p>
          <a:p>
            <a:endParaRPr lang="en-GB" sz="1100" dirty="0" smtClean="0"/>
          </a:p>
          <a:p>
            <a:r>
              <a:rPr lang="en-GB" sz="3100" dirty="0" smtClean="0"/>
              <a:t>Moral allegory: </a:t>
            </a:r>
          </a:p>
          <a:p>
            <a:pPr lvl="1"/>
            <a:r>
              <a:rPr lang="en-GB" sz="2800" dirty="0" smtClean="0"/>
              <a:t>Psychological</a:t>
            </a:r>
          </a:p>
          <a:p>
            <a:pPr lvl="1"/>
            <a:r>
              <a:rPr lang="en-GB" sz="2800" dirty="0" smtClean="0"/>
              <a:t>Spiritual</a:t>
            </a:r>
          </a:p>
          <a:p>
            <a:endParaRPr lang="en-GB" sz="1000" dirty="0" smtClean="0"/>
          </a:p>
          <a:p>
            <a:r>
              <a:rPr lang="en-GB" sz="3100" dirty="0" smtClean="0"/>
              <a:t>Historical allegory:</a:t>
            </a:r>
          </a:p>
          <a:p>
            <a:pPr lvl="1"/>
            <a:r>
              <a:rPr lang="en-GB" sz="2800" dirty="0" smtClean="0"/>
              <a:t>The history of the true Church </a:t>
            </a:r>
          </a:p>
          <a:p>
            <a:pPr lvl="1"/>
            <a:r>
              <a:rPr lang="en-GB" sz="3100" dirty="0" smtClean="0"/>
              <a:t>The Reformation  </a:t>
            </a:r>
          </a:p>
          <a:p>
            <a:pPr lvl="1">
              <a:buNone/>
            </a:pPr>
            <a:endParaRPr lang="en-GB" sz="1100" dirty="0" smtClean="0"/>
          </a:p>
          <a:p>
            <a:pPr lvl="1">
              <a:buNone/>
            </a:pPr>
            <a:r>
              <a:rPr lang="en-GB" sz="3100" dirty="0" smtClean="0"/>
              <a:t>Differentiate: allegory as ... </a:t>
            </a:r>
          </a:p>
          <a:p>
            <a:pPr lvl="1">
              <a:lnSpc>
                <a:spcPct val="160000"/>
              </a:lnSpc>
              <a:spcBef>
                <a:spcPts val="0"/>
              </a:spcBef>
              <a:buNone/>
            </a:pPr>
            <a:r>
              <a:rPr lang="en-GB" sz="3100" dirty="0" smtClean="0"/>
              <a:t>	‘A vertically organized spatial hierarchy of meanings’</a:t>
            </a:r>
          </a:p>
          <a:p>
            <a:pPr lvl="1">
              <a:lnSpc>
                <a:spcPct val="160000"/>
              </a:lnSpc>
              <a:spcBef>
                <a:spcPts val="0"/>
              </a:spcBef>
              <a:buNone/>
            </a:pPr>
            <a:r>
              <a:rPr lang="en-GB" sz="3100" dirty="0" smtClean="0"/>
              <a:t>	‘Simultaneous signifying multiple meaning – </a:t>
            </a:r>
            <a:r>
              <a:rPr lang="en-GB" sz="3100" dirty="0" err="1" smtClean="0"/>
              <a:t>polysemy</a:t>
            </a:r>
            <a:r>
              <a:rPr lang="en-GB" sz="3100" dirty="0" smtClean="0"/>
              <a:t>’</a:t>
            </a:r>
          </a:p>
          <a:p>
            <a:pPr lvl="1">
              <a:buNone/>
            </a:pPr>
            <a:r>
              <a:rPr lang="en-GB" sz="3100" dirty="0" smtClean="0"/>
              <a:t>					 	</a:t>
            </a:r>
            <a:r>
              <a:rPr lang="en-GB" sz="2300" dirty="0" smtClean="0"/>
              <a:t>(Peter </a:t>
            </a:r>
            <a:r>
              <a:rPr lang="en-GB" sz="2300" dirty="0" smtClean="0"/>
              <a:t>Mitchell </a:t>
            </a:r>
            <a:r>
              <a:rPr lang="en-GB" sz="2300" dirty="0" smtClean="0"/>
              <a:t>2010)</a:t>
            </a:r>
            <a:endParaRPr lang="en-GB" sz="3100" dirty="0" smtClean="0"/>
          </a:p>
          <a:p>
            <a:pPr lvl="1"/>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Allegory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9</a:t>
            </a:fld>
            <a:endParaRPr lang="en-US" dirty="0"/>
          </a:p>
        </p:txBody>
      </p:sp>
      <p:sp>
        <p:nvSpPr>
          <p:cNvPr id="4" name="Content Placeholder 3"/>
          <p:cNvSpPr>
            <a:spLocks noGrp="1"/>
          </p:cNvSpPr>
          <p:nvPr>
            <p:ph sz="quarter" idx="1"/>
          </p:nvPr>
        </p:nvSpPr>
        <p:spPr>
          <a:xfrm>
            <a:off x="457200" y="1600200"/>
            <a:ext cx="8229600" cy="4800600"/>
          </a:xfrm>
        </p:spPr>
        <p:txBody>
          <a:bodyPr>
            <a:normAutofit fontScale="92500" lnSpcReduction="10000"/>
          </a:bodyPr>
          <a:lstStyle/>
          <a:p>
            <a:pPr algn="just">
              <a:buNone/>
            </a:pPr>
            <a:r>
              <a:rPr lang="en-GB" dirty="0" smtClean="0"/>
              <a:t>	‘When we read the Faerie </a:t>
            </a:r>
            <a:r>
              <a:rPr lang="en-GB" dirty="0" err="1" smtClean="0"/>
              <a:t>Queene</a:t>
            </a:r>
            <a:r>
              <a:rPr lang="en-GB" dirty="0" smtClean="0"/>
              <a:t>, we are reading allegorically. This is called </a:t>
            </a:r>
            <a:r>
              <a:rPr lang="en-GB" i="1" dirty="0" err="1" smtClean="0"/>
              <a:t>alegoresis</a:t>
            </a:r>
            <a:r>
              <a:rPr lang="en-GB" i="1" dirty="0" smtClean="0"/>
              <a:t>,</a:t>
            </a:r>
            <a:r>
              <a:rPr lang="en-GB" dirty="0" smtClean="0"/>
              <a:t> and historically it is that from which allegory as a literary genre arose. A traditional way of thinking about allegorical reading is in terms of a vertically organised spatial hierarchy, where there are gaps between the levels of meaning. In this model, the surface plot, that is, the </a:t>
            </a:r>
            <a:r>
              <a:rPr lang="en-GB" i="1" dirty="0" err="1" smtClean="0"/>
              <a:t>sensus</a:t>
            </a:r>
            <a:r>
              <a:rPr lang="en-GB" i="1" dirty="0" smtClean="0"/>
              <a:t> </a:t>
            </a:r>
            <a:r>
              <a:rPr lang="en-GB" i="1" dirty="0" err="1" smtClean="0"/>
              <a:t>litteralis</a:t>
            </a:r>
            <a:r>
              <a:rPr lang="en-GB" dirty="0" smtClean="0"/>
              <a:t>, or literal meaning of an allegorical narrative, refers to or symbolizes the ethical, spiritual, or hidden meanings, such as the </a:t>
            </a:r>
            <a:r>
              <a:rPr lang="en-GB" i="1" dirty="0" err="1" smtClean="0"/>
              <a:t>sensus</a:t>
            </a:r>
            <a:r>
              <a:rPr lang="en-GB" i="1" dirty="0" smtClean="0"/>
              <a:t> </a:t>
            </a:r>
            <a:r>
              <a:rPr lang="en-GB" i="1" dirty="0" err="1" smtClean="0"/>
              <a:t>tropologicus</a:t>
            </a:r>
            <a:r>
              <a:rPr lang="en-GB" dirty="0" smtClean="0"/>
              <a:t>, the moral abstraction deriving from the narrative.’</a:t>
            </a:r>
          </a:p>
          <a:p>
            <a:pPr>
              <a:buNone/>
            </a:pPr>
            <a:r>
              <a:rPr lang="en-GB" dirty="0" smtClean="0"/>
              <a:t>				</a:t>
            </a:r>
            <a:r>
              <a:rPr lang="en-GB" sz="2200" dirty="0" smtClean="0"/>
              <a:t>(extract: Peter Mitchell, lecture handout 2011)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Allegory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10</a:t>
            </a:fld>
            <a:endParaRPr lang="en-US" dirty="0"/>
          </a:p>
        </p:txBody>
      </p:sp>
      <p:sp>
        <p:nvSpPr>
          <p:cNvPr id="4" name="Content Placeholder 3"/>
          <p:cNvSpPr>
            <a:spLocks noGrp="1"/>
          </p:cNvSpPr>
          <p:nvPr>
            <p:ph sz="quarter" idx="1"/>
          </p:nvPr>
        </p:nvSpPr>
        <p:spPr>
          <a:xfrm>
            <a:off x="457200" y="1752600"/>
            <a:ext cx="8153400" cy="4648200"/>
          </a:xfrm>
        </p:spPr>
        <p:txBody>
          <a:bodyPr>
            <a:normAutofit fontScale="85000" lnSpcReduction="10000"/>
          </a:bodyPr>
          <a:lstStyle/>
          <a:p>
            <a:r>
              <a:rPr lang="en-GB" i="1" dirty="0" err="1" smtClean="0"/>
              <a:t>Allegoresis</a:t>
            </a:r>
            <a:r>
              <a:rPr lang="en-GB" dirty="0" smtClean="0"/>
              <a:t> (</a:t>
            </a:r>
            <a:r>
              <a:rPr lang="en-GB" dirty="0" err="1" smtClean="0"/>
              <a:t>verticalness</a:t>
            </a:r>
            <a:r>
              <a:rPr lang="en-GB" dirty="0" smtClean="0"/>
              <a:t>, levels, hidden meaning, the hieratic difficulty of interpretation)</a:t>
            </a:r>
          </a:p>
          <a:p>
            <a:endParaRPr lang="en-GB" sz="900" dirty="0" smtClean="0"/>
          </a:p>
          <a:p>
            <a:r>
              <a:rPr lang="en-GB" sz="2400" dirty="0" smtClean="0"/>
              <a:t>The problem with this model is that it separates too sharply word or literal meaning from abstract, allegorical or symbolic meaning (Mitchell 2011)</a:t>
            </a:r>
          </a:p>
          <a:p>
            <a:pPr lvl="1" algn="just">
              <a:buNone/>
            </a:pPr>
            <a:r>
              <a:rPr lang="en-GB" dirty="0" smtClean="0"/>
              <a:t>	</a:t>
            </a:r>
          </a:p>
          <a:p>
            <a:pPr lvl="1" algn="just">
              <a:buNone/>
            </a:pPr>
            <a:r>
              <a:rPr lang="en-GB" dirty="0" smtClean="0"/>
              <a:t>	‘The inappropriate terminology of </a:t>
            </a:r>
            <a:r>
              <a:rPr lang="en-GB" i="1" dirty="0" err="1" smtClean="0"/>
              <a:t>allegoresis</a:t>
            </a:r>
            <a:r>
              <a:rPr lang="en-GB" dirty="0" smtClean="0"/>
              <a:t> ... continues to contaminate the reader’s appreciation of the peculiar processes and values of narrative allegory. Hunting for one-to-one correspondences between insignificant narrative particulars and hidden thematic generalisations, he is frustrated when he cannot find them and generally bored when he can’ </a:t>
            </a:r>
          </a:p>
          <a:p>
            <a:pPr>
              <a:buNone/>
            </a:pPr>
            <a:r>
              <a:rPr lang="en-GB" dirty="0" smtClean="0"/>
              <a:t>						</a:t>
            </a:r>
            <a:r>
              <a:rPr lang="en-GB" sz="2400" dirty="0" smtClean="0"/>
              <a:t>(</a:t>
            </a:r>
            <a:r>
              <a:rPr lang="en-GB" sz="2400" dirty="0" err="1" smtClean="0"/>
              <a:t>Quilligan</a:t>
            </a:r>
            <a:r>
              <a:rPr lang="en-GB" sz="2400" dirty="0" smtClean="0"/>
              <a:t> 1979, 32)</a:t>
            </a:r>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Allegory</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11</a:t>
            </a:fld>
            <a:endParaRPr lang="en-US" dirty="0"/>
          </a:p>
        </p:txBody>
      </p:sp>
      <p:sp>
        <p:nvSpPr>
          <p:cNvPr id="4" name="Content Placeholder 3"/>
          <p:cNvSpPr>
            <a:spLocks noGrp="1"/>
          </p:cNvSpPr>
          <p:nvPr>
            <p:ph sz="quarter" idx="1"/>
          </p:nvPr>
        </p:nvSpPr>
        <p:spPr>
          <a:xfrm>
            <a:off x="304800" y="1676400"/>
            <a:ext cx="8382000" cy="4876800"/>
          </a:xfrm>
        </p:spPr>
        <p:txBody>
          <a:bodyPr>
            <a:normAutofit fontScale="92500" lnSpcReduction="10000"/>
          </a:bodyPr>
          <a:lstStyle/>
          <a:p>
            <a:pPr algn="just">
              <a:buNone/>
            </a:pPr>
            <a:r>
              <a:rPr lang="en-GB" sz="2600" dirty="0" smtClean="0"/>
              <a:t>	</a:t>
            </a:r>
            <a:r>
              <a:rPr lang="en-GB" sz="3000" dirty="0" smtClean="0"/>
              <a:t>‘A sensitivity to the </a:t>
            </a:r>
            <a:r>
              <a:rPr lang="en-GB" sz="3000" dirty="0" err="1" smtClean="0"/>
              <a:t>polysemy</a:t>
            </a:r>
            <a:r>
              <a:rPr lang="en-GB" sz="3000" dirty="0" smtClean="0"/>
              <a:t> in words is the basic component of the genre of allegory. This sensitivity is structural, for out of the focus on the word as word, allegory generates narrative action. The plots of all allegorical narratives therefore unfold as investigations into the literal truth inherent in individual words, considered in the context of their whole histories as words.’ </a:t>
            </a:r>
            <a:r>
              <a:rPr lang="en-GB" sz="2000" dirty="0" smtClean="0"/>
              <a:t>(</a:t>
            </a:r>
            <a:r>
              <a:rPr lang="en-GB" sz="2000" dirty="0" err="1" smtClean="0"/>
              <a:t>Quilligan</a:t>
            </a:r>
            <a:r>
              <a:rPr lang="en-GB" sz="2000" dirty="0" smtClean="0"/>
              <a:t> 1979, 33)</a:t>
            </a:r>
          </a:p>
          <a:p>
            <a:pPr algn="just"/>
            <a:endParaRPr lang="en-GB" sz="800" dirty="0" smtClean="0"/>
          </a:p>
          <a:p>
            <a:pPr algn="just">
              <a:buNone/>
            </a:pPr>
            <a:r>
              <a:rPr lang="en-GB" sz="2400" dirty="0" smtClean="0"/>
              <a:t>	</a:t>
            </a:r>
            <a:r>
              <a:rPr lang="en-GB" sz="2800" dirty="0" smtClean="0"/>
              <a:t>In the Renaissance, the word, and the physical object or event to which it refers, has ‘the peculiar property of containing within itself in </a:t>
            </a:r>
            <a:r>
              <a:rPr lang="en-GB" sz="2800" i="1" dirty="0" err="1" smtClean="0"/>
              <a:t>alio</a:t>
            </a:r>
            <a:r>
              <a:rPr lang="en-GB" sz="2800" i="1" dirty="0" smtClean="0"/>
              <a:t> </a:t>
            </a:r>
            <a:r>
              <a:rPr lang="en-GB" sz="2800" i="1" dirty="0" err="1" smtClean="0"/>
              <a:t>esse</a:t>
            </a:r>
            <a:r>
              <a:rPr lang="en-GB" sz="2800" dirty="0" smtClean="0"/>
              <a:t>, in another mode of existence, that which is symbolised.’ </a:t>
            </a:r>
            <a:r>
              <a:rPr lang="en-GB" sz="2000" dirty="0" smtClean="0"/>
              <a:t>(Percy 1976, 261)</a:t>
            </a:r>
            <a:endParaRPr lang="en-GB" sz="1800" dirty="0" smtClean="0"/>
          </a:p>
          <a:p>
            <a:pPr algn="just">
              <a:buNone/>
            </a:pP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Holiness – Book 1: </a:t>
            </a:r>
            <a:r>
              <a:rPr lang="en-GB" b="1" dirty="0" smtClean="0"/>
              <a:t>recap</a:t>
            </a:r>
            <a:r>
              <a:rPr lang="en-GB" dirty="0" smtClean="0"/>
              <a:t> </a:t>
            </a:r>
            <a:endParaRPr lang="en-GB" dirty="0"/>
          </a:p>
        </p:txBody>
      </p:sp>
      <p:sp>
        <p:nvSpPr>
          <p:cNvPr id="6" name="Text Placeholder 5"/>
          <p:cNvSpPr>
            <a:spLocks noGrp="1"/>
          </p:cNvSpPr>
          <p:nvPr>
            <p:ph type="body" idx="2"/>
          </p:nvPr>
        </p:nvSpPr>
        <p:spPr>
          <a:xfrm>
            <a:off x="2209800" y="1905000"/>
            <a:ext cx="4343400" cy="1676400"/>
          </a:xfrm>
        </p:spPr>
        <p:txBody>
          <a:bodyPr vert="horz">
            <a:noAutofit/>
          </a:bodyPr>
          <a:lstStyle/>
          <a:p>
            <a:pPr>
              <a:spcBef>
                <a:spcPts val="0"/>
              </a:spcBef>
              <a:spcAft>
                <a:spcPts val="0"/>
              </a:spcAft>
            </a:pPr>
            <a:r>
              <a:rPr lang="en-GB" sz="2400" b="1" dirty="0" smtClean="0"/>
              <a:t>The Patrons of true </a:t>
            </a:r>
            <a:r>
              <a:rPr lang="en-GB" sz="2400" b="1" dirty="0" err="1" smtClean="0"/>
              <a:t>Holinesse</a:t>
            </a:r>
            <a:r>
              <a:rPr lang="en-GB" sz="2400" b="1" dirty="0" smtClean="0"/>
              <a:t>,</a:t>
            </a:r>
          </a:p>
          <a:p>
            <a:pPr>
              <a:spcBef>
                <a:spcPts val="0"/>
              </a:spcBef>
              <a:spcAft>
                <a:spcPts val="0"/>
              </a:spcAft>
            </a:pPr>
            <a:r>
              <a:rPr lang="en-GB" sz="2400" b="1" dirty="0" err="1" smtClean="0"/>
              <a:t>Foule</a:t>
            </a:r>
            <a:r>
              <a:rPr lang="en-GB" sz="2400" b="1" dirty="0" smtClean="0"/>
              <a:t> </a:t>
            </a:r>
            <a:r>
              <a:rPr lang="en-GB" sz="2400" b="1" dirty="0" err="1" smtClean="0"/>
              <a:t>Errour</a:t>
            </a:r>
            <a:r>
              <a:rPr lang="en-GB" sz="2400" b="1" dirty="0" smtClean="0"/>
              <a:t> doth </a:t>
            </a:r>
            <a:r>
              <a:rPr lang="en-GB" sz="2400" b="1" dirty="0" err="1" smtClean="0"/>
              <a:t>defeate</a:t>
            </a:r>
            <a:r>
              <a:rPr lang="en-GB" sz="2400" b="1" dirty="0" smtClean="0"/>
              <a:t>:</a:t>
            </a:r>
          </a:p>
          <a:p>
            <a:pPr>
              <a:spcBef>
                <a:spcPts val="0"/>
              </a:spcBef>
              <a:spcAft>
                <a:spcPts val="0"/>
              </a:spcAft>
            </a:pPr>
            <a:r>
              <a:rPr lang="en-GB" sz="2400" b="1" dirty="0" err="1" smtClean="0"/>
              <a:t>Hypocrasie</a:t>
            </a:r>
            <a:r>
              <a:rPr lang="en-GB" sz="2400" b="1" dirty="0" smtClean="0"/>
              <a:t> him to </a:t>
            </a:r>
            <a:r>
              <a:rPr lang="en-GB" sz="2400" b="1" dirty="0" err="1" smtClean="0"/>
              <a:t>entrappe</a:t>
            </a:r>
            <a:r>
              <a:rPr lang="en-GB" sz="2400" b="1" dirty="0" smtClean="0"/>
              <a:t>,</a:t>
            </a:r>
          </a:p>
          <a:p>
            <a:pPr>
              <a:spcBef>
                <a:spcPts val="0"/>
              </a:spcBef>
              <a:spcAft>
                <a:spcPts val="0"/>
              </a:spcAft>
            </a:pPr>
            <a:r>
              <a:rPr lang="en-GB" sz="2400" b="1" dirty="0" smtClean="0"/>
              <a:t>Doth to his home </a:t>
            </a:r>
            <a:r>
              <a:rPr lang="en-GB" sz="2400" b="1" dirty="0" err="1" smtClean="0"/>
              <a:t>entreate</a:t>
            </a:r>
            <a:endParaRPr lang="en-GB" sz="2400" b="1" dirty="0" smtClean="0"/>
          </a:p>
        </p:txBody>
      </p:sp>
      <p:sp>
        <p:nvSpPr>
          <p:cNvPr id="5" name="Content Placeholder 4"/>
          <p:cNvSpPr>
            <a:spLocks noGrp="1"/>
          </p:cNvSpPr>
          <p:nvPr>
            <p:ph sz="quarter" idx="1"/>
          </p:nvPr>
        </p:nvSpPr>
        <p:spPr>
          <a:xfrm>
            <a:off x="762000" y="4114800"/>
            <a:ext cx="8001000" cy="2514600"/>
          </a:xfrm>
        </p:spPr>
        <p:txBody>
          <a:bodyPr>
            <a:normAutofit/>
          </a:bodyPr>
          <a:lstStyle/>
          <a:p>
            <a:r>
              <a:rPr lang="en-GB" dirty="0" smtClean="0"/>
              <a:t>The legend of St George (allegory of Christ)</a:t>
            </a:r>
          </a:p>
          <a:p>
            <a:r>
              <a:rPr lang="en-GB" dirty="0" smtClean="0"/>
              <a:t>The Red Cross Knight – a ‘pilgrimage from error to salvation’ </a:t>
            </a:r>
            <a:r>
              <a:rPr lang="en-GB" sz="2400" dirty="0" smtClean="0"/>
              <a:t>(Hamilton 2003, 9)</a:t>
            </a:r>
            <a:endParaRPr lang="en-GB" dirty="0"/>
          </a:p>
        </p:txBody>
      </p:sp>
      <p:sp>
        <p:nvSpPr>
          <p:cNvPr id="7" name="TextBox 6"/>
          <p:cNvSpPr txBox="1"/>
          <p:nvPr/>
        </p:nvSpPr>
        <p:spPr>
          <a:xfrm rot="20851708">
            <a:off x="5809042" y="3321536"/>
            <a:ext cx="1867924" cy="369332"/>
          </a:xfrm>
          <a:prstGeom prst="rect">
            <a:avLst/>
          </a:prstGeom>
          <a:solidFill>
            <a:schemeClr val="accent1">
              <a:lumMod val="60000"/>
              <a:lumOff val="40000"/>
            </a:schemeClr>
          </a:solidFill>
          <a:ln>
            <a:solidFill>
              <a:schemeClr val="accent1">
                <a:lumMod val="20000"/>
                <a:lumOff val="80000"/>
              </a:schemeClr>
            </a:solidFill>
          </a:ln>
        </p:spPr>
        <p:txBody>
          <a:bodyPr wrap="square" rtlCol="0">
            <a:spAutoFit/>
          </a:bodyPr>
          <a:lstStyle/>
          <a:p>
            <a:pPr algn="ctr"/>
            <a:r>
              <a:rPr lang="en-GB" dirty="0" smtClean="0"/>
              <a:t>“The Argument”</a:t>
            </a:r>
            <a:endParaRPr lang="en-GB" dirty="0"/>
          </a:p>
        </p:txBody>
      </p:sp>
      <p:sp>
        <p:nvSpPr>
          <p:cNvPr id="8" name="Slide Number Placeholder 7"/>
          <p:cNvSpPr>
            <a:spLocks noGrp="1"/>
          </p:cNvSpPr>
          <p:nvPr>
            <p:ph type="sldNum" sz="quarter" idx="12"/>
          </p:nvPr>
        </p:nvSpPr>
        <p:spPr/>
        <p:txBody>
          <a:bodyPr>
            <a:normAutofit fontScale="85000" lnSpcReduction="20000"/>
          </a:bodyPr>
          <a:lstStyle/>
          <a:p>
            <a:fld id="{B6F15528-21DE-4FAA-801E-634DDDAF4B2B}"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Book 1 </a:t>
            </a:r>
            <a:r>
              <a:rPr lang="en-GB" dirty="0" err="1" smtClean="0"/>
              <a:t>Errour’s</a:t>
            </a:r>
            <a:r>
              <a:rPr lang="en-GB" dirty="0" smtClean="0"/>
              <a:t> Den </a:t>
            </a:r>
            <a:endParaRPr lang="en-GB" dirty="0"/>
          </a:p>
        </p:txBody>
      </p:sp>
      <p:sp>
        <p:nvSpPr>
          <p:cNvPr id="3" name="Content Placeholder 2"/>
          <p:cNvSpPr>
            <a:spLocks noGrp="1"/>
          </p:cNvSpPr>
          <p:nvPr>
            <p:ph sz="quarter" idx="1"/>
          </p:nvPr>
        </p:nvSpPr>
        <p:spPr>
          <a:xfrm>
            <a:off x="609600" y="1600200"/>
            <a:ext cx="8153400" cy="4953000"/>
          </a:xfrm>
        </p:spPr>
        <p:txBody>
          <a:bodyPr>
            <a:normAutofit lnSpcReduction="10000"/>
          </a:bodyPr>
          <a:lstStyle/>
          <a:p>
            <a:endParaRPr lang="en-GB" sz="200" dirty="0" smtClean="0"/>
          </a:p>
          <a:p>
            <a:r>
              <a:rPr lang="en-GB" sz="2400" dirty="0" smtClean="0"/>
              <a:t>The Red Cross Knight, his Lady &amp; a dwarf :‘gently pricking on the </a:t>
            </a:r>
            <a:r>
              <a:rPr lang="en-GB" sz="2400" dirty="0" err="1" smtClean="0"/>
              <a:t>plaine</a:t>
            </a:r>
            <a:r>
              <a:rPr lang="en-GB" sz="2400" dirty="0" smtClean="0"/>
              <a:t>’</a:t>
            </a:r>
          </a:p>
          <a:p>
            <a:r>
              <a:rPr lang="en-GB" sz="2400" dirty="0" smtClean="0"/>
              <a:t>Following a rain shower, they  seek shelter in a wood</a:t>
            </a:r>
          </a:p>
          <a:p>
            <a:pPr lvl="1"/>
            <a:r>
              <a:rPr lang="en-GB" sz="2400" dirty="0" smtClean="0"/>
              <a:t>They get lost – the Lady warns the knight of the dangers – ‘this is the </a:t>
            </a:r>
            <a:r>
              <a:rPr lang="en-GB" sz="2400" dirty="0" err="1" smtClean="0"/>
              <a:t>wondring</a:t>
            </a:r>
            <a:r>
              <a:rPr lang="en-GB" sz="2400" dirty="0" smtClean="0"/>
              <a:t> wood, this </a:t>
            </a:r>
            <a:r>
              <a:rPr lang="en-GB" sz="2400" i="1" dirty="0" err="1" smtClean="0"/>
              <a:t>Errours</a:t>
            </a:r>
            <a:r>
              <a:rPr lang="en-GB" sz="2400" i="1" dirty="0" smtClean="0"/>
              <a:t> Den’  </a:t>
            </a:r>
            <a:r>
              <a:rPr lang="en-GB" sz="2400" dirty="0" smtClean="0"/>
              <a:t>stanza 1</a:t>
            </a:r>
            <a:r>
              <a:rPr lang="en-GB" sz="2400" i="1" dirty="0" smtClean="0"/>
              <a:t>3</a:t>
            </a:r>
          </a:p>
          <a:p>
            <a:pPr lvl="2"/>
            <a:r>
              <a:rPr lang="en-GB" sz="2000" dirty="0" err="1" smtClean="0"/>
              <a:t>Wondring</a:t>
            </a:r>
            <a:r>
              <a:rPr lang="en-GB" sz="2000" dirty="0" smtClean="0"/>
              <a:t> wood – where one wonders and may err physically, morally or spiritually </a:t>
            </a:r>
          </a:p>
          <a:p>
            <a:pPr lvl="2"/>
            <a:r>
              <a:rPr lang="en-GB" sz="2000" i="1" dirty="0" err="1" smtClean="0"/>
              <a:t>Errours</a:t>
            </a:r>
            <a:r>
              <a:rPr lang="en-GB" sz="2000" i="1" dirty="0" smtClean="0"/>
              <a:t> Den</a:t>
            </a:r>
            <a:r>
              <a:rPr lang="en-GB" sz="2000" dirty="0" smtClean="0"/>
              <a:t> is ‘a monster vile’ – the error of the wood leads either to virtue or vice</a:t>
            </a:r>
            <a:endParaRPr lang="en-GB" sz="2000" i="1" dirty="0" smtClean="0"/>
          </a:p>
          <a:p>
            <a:pPr lvl="1"/>
            <a:r>
              <a:rPr lang="en-GB" sz="2400" dirty="0" smtClean="0"/>
              <a:t>The knight cannot resist going into the hole of the monster – and after a battle in which he is for a time caught up in error, though faith defeats the monster and her brood (who burst after drinking her blood ) </a:t>
            </a:r>
          </a:p>
          <a:p>
            <a:endParaRPr lang="en-GB" sz="2000" dirty="0" smtClean="0"/>
          </a:p>
          <a:p>
            <a:endParaRPr lang="en-GB" sz="2000" i="1" dirty="0" smtClean="0"/>
          </a:p>
          <a:p>
            <a:endParaRPr lang="en-GB" i="1" dirty="0" smtClean="0"/>
          </a:p>
          <a:p>
            <a:endParaRPr lang="en-GB" i="1" dirty="0" smtClean="0"/>
          </a:p>
          <a:p>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Holiness – Book I</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14</a:t>
            </a:fld>
            <a:endParaRPr lang="en-US" dirty="0"/>
          </a:p>
        </p:txBody>
      </p:sp>
      <p:sp>
        <p:nvSpPr>
          <p:cNvPr id="4" name="Content Placeholder 3"/>
          <p:cNvSpPr>
            <a:spLocks noGrp="1"/>
          </p:cNvSpPr>
          <p:nvPr>
            <p:ph sz="quarter" idx="1"/>
          </p:nvPr>
        </p:nvSpPr>
        <p:spPr>
          <a:xfrm>
            <a:off x="457200" y="1600200"/>
            <a:ext cx="8308848" cy="5257800"/>
          </a:xfrm>
        </p:spPr>
        <p:txBody>
          <a:bodyPr>
            <a:normAutofit fontScale="92500" lnSpcReduction="20000"/>
          </a:bodyPr>
          <a:lstStyle/>
          <a:p>
            <a:pPr algn="just">
              <a:lnSpc>
                <a:spcPct val="120000"/>
              </a:lnSpc>
              <a:spcBef>
                <a:spcPts val="0"/>
              </a:spcBef>
              <a:buNone/>
            </a:pPr>
            <a:r>
              <a:rPr lang="en-GB" dirty="0" smtClean="0"/>
              <a:t>	‘The basic “plot” of the Book of Holiness – by which I mean what the characters do – unfolds as Spenser’s investigation into the meaning of one particular word: error. The etymology of the term, that in Latin it means “wondering,” names what the </a:t>
            </a:r>
            <a:r>
              <a:rPr lang="en-GB" dirty="0" err="1" smtClean="0"/>
              <a:t>Redcrosse</a:t>
            </a:r>
            <a:r>
              <a:rPr lang="en-GB" dirty="0" smtClean="0"/>
              <a:t> Knight and </a:t>
            </a:r>
            <a:r>
              <a:rPr lang="en-GB" dirty="0" err="1" smtClean="0"/>
              <a:t>Una</a:t>
            </a:r>
            <a:r>
              <a:rPr lang="en-GB" dirty="0" smtClean="0"/>
              <a:t> do throughout the greater part of the book. Thus, when </a:t>
            </a:r>
            <a:r>
              <a:rPr lang="en-GB" dirty="0" err="1" smtClean="0"/>
              <a:t>Una</a:t>
            </a:r>
            <a:r>
              <a:rPr lang="en-GB" dirty="0" smtClean="0"/>
              <a:t> in the first canto of the book exclaims to her knight the name for the wood in which they’ve become </a:t>
            </a:r>
            <a:r>
              <a:rPr lang="en-GB" dirty="0" err="1" smtClean="0"/>
              <a:t>loste</a:t>
            </a:r>
            <a:r>
              <a:rPr lang="en-GB" dirty="0" smtClean="0"/>
              <a:t> – “This is the wondering wood, this </a:t>
            </a:r>
            <a:r>
              <a:rPr lang="en-GB" dirty="0" err="1" smtClean="0"/>
              <a:t>Errours</a:t>
            </a:r>
            <a:r>
              <a:rPr lang="en-GB" dirty="0" smtClean="0"/>
              <a:t> den” – Spenser alerts his reader to more than his etymological wit; he signals the word which provides the shape of the ensuing action.’ 		</a:t>
            </a:r>
            <a:r>
              <a:rPr lang="en-GB" sz="3000" dirty="0" smtClean="0"/>
              <a:t>(</a:t>
            </a:r>
            <a:r>
              <a:rPr lang="en-GB" sz="3000" dirty="0" err="1" smtClean="0"/>
              <a:t>Quilligan</a:t>
            </a:r>
            <a:r>
              <a:rPr lang="en-GB" sz="3000" dirty="0" smtClean="0"/>
              <a:t> 1979, 34)</a:t>
            </a:r>
            <a:endParaRPr lang="en-GB" sz="3200" dirty="0" smtClean="0"/>
          </a:p>
          <a:p>
            <a:pPr algn="just">
              <a:lnSpc>
                <a:spcPct val="120000"/>
              </a:lnSpc>
              <a:spcBef>
                <a:spcPts val="0"/>
              </a:spcBef>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 what is the monster, </a:t>
            </a:r>
            <a:r>
              <a:rPr lang="en-GB" dirty="0" err="1" smtClean="0"/>
              <a:t>Errour</a:t>
            </a:r>
            <a:r>
              <a:rPr lang="en-GB" dirty="0" smtClean="0"/>
              <a:t>?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15</a:t>
            </a:fld>
            <a:endParaRPr lang="en-US" dirty="0"/>
          </a:p>
        </p:txBody>
      </p:sp>
      <p:sp>
        <p:nvSpPr>
          <p:cNvPr id="4" name="Content Placeholder 3"/>
          <p:cNvSpPr>
            <a:spLocks noGrp="1"/>
          </p:cNvSpPr>
          <p:nvPr>
            <p:ph sz="quarter" idx="1"/>
          </p:nvPr>
        </p:nvSpPr>
        <p:spPr>
          <a:xfrm>
            <a:off x="533400" y="1676400"/>
            <a:ext cx="8232648" cy="4648200"/>
          </a:xfrm>
        </p:spPr>
        <p:txBody>
          <a:bodyPr>
            <a:noAutofit/>
          </a:bodyPr>
          <a:lstStyle/>
          <a:p>
            <a:pPr>
              <a:buNone/>
            </a:pPr>
            <a:r>
              <a:rPr lang="en-GB" sz="2800" dirty="0" smtClean="0"/>
              <a:t>Therewith she </a:t>
            </a:r>
            <a:r>
              <a:rPr lang="en-GB" sz="2800" dirty="0" err="1" smtClean="0"/>
              <a:t>spewd</a:t>
            </a:r>
            <a:r>
              <a:rPr lang="en-GB" sz="2800" dirty="0" smtClean="0"/>
              <a:t> out of her </a:t>
            </a:r>
            <a:r>
              <a:rPr lang="en-GB" sz="2800" dirty="0" err="1" smtClean="0"/>
              <a:t>filthie</a:t>
            </a:r>
            <a:r>
              <a:rPr lang="en-GB" sz="2800" dirty="0" smtClean="0"/>
              <a:t> maw</a:t>
            </a:r>
          </a:p>
          <a:p>
            <a:pPr>
              <a:buNone/>
            </a:pPr>
            <a:r>
              <a:rPr lang="en-GB" sz="2800" dirty="0" smtClean="0"/>
              <a:t>	A flood of </a:t>
            </a:r>
            <a:r>
              <a:rPr lang="en-GB" sz="2800" dirty="0" err="1" smtClean="0"/>
              <a:t>poyson</a:t>
            </a:r>
            <a:r>
              <a:rPr lang="en-GB" sz="2800" dirty="0" smtClean="0"/>
              <a:t> horrible and </a:t>
            </a:r>
            <a:r>
              <a:rPr lang="en-GB" sz="2800" dirty="0" err="1" smtClean="0"/>
              <a:t>blacke</a:t>
            </a:r>
            <a:r>
              <a:rPr lang="en-GB" sz="2800" dirty="0" smtClean="0"/>
              <a:t>,</a:t>
            </a:r>
          </a:p>
          <a:p>
            <a:pPr>
              <a:buNone/>
            </a:pPr>
            <a:r>
              <a:rPr lang="en-GB" sz="2800" dirty="0" smtClean="0"/>
              <a:t>	Full of great lumps of flesh and gobbets raw,</a:t>
            </a:r>
          </a:p>
          <a:p>
            <a:pPr>
              <a:buNone/>
            </a:pPr>
            <a:r>
              <a:rPr lang="en-GB" sz="2800" dirty="0" smtClean="0"/>
              <a:t>	Which </a:t>
            </a:r>
            <a:r>
              <a:rPr lang="en-GB" sz="2800" dirty="0" err="1" smtClean="0"/>
              <a:t>stunck</a:t>
            </a:r>
            <a:r>
              <a:rPr lang="en-GB" sz="2800" dirty="0" smtClean="0"/>
              <a:t> so </a:t>
            </a:r>
            <a:r>
              <a:rPr lang="en-GB" sz="2800" dirty="0" err="1" smtClean="0"/>
              <a:t>vildly</a:t>
            </a:r>
            <a:r>
              <a:rPr lang="en-GB" sz="2800" dirty="0" smtClean="0"/>
              <a:t>, that it </a:t>
            </a:r>
            <a:r>
              <a:rPr lang="en-GB" sz="2800" dirty="0" err="1" smtClean="0"/>
              <a:t>forst</a:t>
            </a:r>
            <a:r>
              <a:rPr lang="en-GB" sz="2800" dirty="0" smtClean="0"/>
              <a:t> him </a:t>
            </a:r>
            <a:r>
              <a:rPr lang="en-GB" sz="2800" dirty="0" err="1" smtClean="0"/>
              <a:t>slacke</a:t>
            </a:r>
            <a:r>
              <a:rPr lang="en-GB" sz="2800" dirty="0" smtClean="0"/>
              <a:t>,</a:t>
            </a:r>
          </a:p>
          <a:p>
            <a:pPr>
              <a:buNone/>
            </a:pPr>
            <a:r>
              <a:rPr lang="en-GB" sz="2800" dirty="0" smtClean="0"/>
              <a:t>	His grasping hold, and from her </a:t>
            </a:r>
            <a:r>
              <a:rPr lang="en-GB" sz="2800" dirty="0" err="1" smtClean="0"/>
              <a:t>turne</a:t>
            </a:r>
            <a:r>
              <a:rPr lang="en-GB" sz="2800" dirty="0" smtClean="0"/>
              <a:t> him </a:t>
            </a:r>
            <a:r>
              <a:rPr lang="en-GB" sz="2800" dirty="0" err="1" smtClean="0"/>
              <a:t>backe</a:t>
            </a:r>
            <a:r>
              <a:rPr lang="en-GB" sz="2800" dirty="0" smtClean="0"/>
              <a:t>:</a:t>
            </a:r>
          </a:p>
          <a:p>
            <a:pPr>
              <a:buNone/>
            </a:pPr>
            <a:r>
              <a:rPr lang="en-GB" sz="2800" dirty="0" smtClean="0"/>
              <a:t>	Her vomit full of </a:t>
            </a:r>
            <a:r>
              <a:rPr lang="en-GB" sz="2800" dirty="0" err="1" smtClean="0"/>
              <a:t>bookes</a:t>
            </a:r>
            <a:r>
              <a:rPr lang="en-GB" sz="2800" dirty="0" smtClean="0"/>
              <a:t> and papers was,</a:t>
            </a:r>
          </a:p>
          <a:p>
            <a:pPr>
              <a:buNone/>
            </a:pPr>
            <a:r>
              <a:rPr lang="en-GB" sz="2800" dirty="0" smtClean="0"/>
              <a:t>	With loathly frogs and </a:t>
            </a:r>
            <a:r>
              <a:rPr lang="en-GB" sz="2800" dirty="0" err="1" smtClean="0"/>
              <a:t>toades</a:t>
            </a:r>
            <a:r>
              <a:rPr lang="en-GB" sz="2800" dirty="0" smtClean="0"/>
              <a:t>, which eyes did </a:t>
            </a:r>
            <a:r>
              <a:rPr lang="en-GB" sz="2800" dirty="0" err="1" smtClean="0"/>
              <a:t>lacke</a:t>
            </a:r>
            <a:r>
              <a:rPr lang="en-GB" sz="2800" dirty="0" smtClean="0"/>
              <a:t>,</a:t>
            </a:r>
          </a:p>
          <a:p>
            <a:pPr>
              <a:buNone/>
            </a:pPr>
            <a:r>
              <a:rPr lang="en-GB" sz="2800" dirty="0" smtClean="0"/>
              <a:t>	And creeping </a:t>
            </a:r>
            <a:r>
              <a:rPr lang="en-GB" sz="2800" dirty="0" err="1" smtClean="0"/>
              <a:t>saught</a:t>
            </a:r>
            <a:r>
              <a:rPr lang="en-GB" sz="2800" dirty="0" smtClean="0"/>
              <a:t> way in the weedy </a:t>
            </a:r>
            <a:r>
              <a:rPr lang="en-GB" sz="2800" dirty="0" err="1" smtClean="0"/>
              <a:t>gras</a:t>
            </a:r>
            <a:r>
              <a:rPr lang="en-GB" sz="2800" dirty="0" smtClean="0"/>
              <a:t>:</a:t>
            </a:r>
          </a:p>
          <a:p>
            <a:pPr>
              <a:buNone/>
            </a:pPr>
            <a:r>
              <a:rPr lang="en-GB" sz="2800" dirty="0" smtClean="0"/>
              <a:t>Her </a:t>
            </a:r>
            <a:r>
              <a:rPr lang="en-GB" sz="2800" dirty="0" err="1" smtClean="0"/>
              <a:t>filthie</a:t>
            </a:r>
            <a:r>
              <a:rPr lang="en-GB" sz="2800" dirty="0" smtClean="0"/>
              <a:t> </a:t>
            </a:r>
            <a:r>
              <a:rPr lang="en-GB" sz="2800" dirty="0" err="1" smtClean="0"/>
              <a:t>parbreake</a:t>
            </a:r>
            <a:r>
              <a:rPr lang="en-GB" sz="2800" dirty="0" smtClean="0"/>
              <a:t> all he place defiled has.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Hamilton notes </a:t>
            </a:r>
            <a:r>
              <a:rPr lang="en-GB" sz="4000" dirty="0" smtClean="0"/>
              <a:t>(2007, 36):</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16</a:t>
            </a:fld>
            <a:endParaRPr lang="en-US" dirty="0"/>
          </a:p>
        </p:txBody>
      </p:sp>
      <p:sp>
        <p:nvSpPr>
          <p:cNvPr id="4" name="Content Placeholder 3"/>
          <p:cNvSpPr>
            <a:spLocks noGrp="1"/>
          </p:cNvSpPr>
          <p:nvPr>
            <p:ph sz="quarter" idx="1"/>
          </p:nvPr>
        </p:nvSpPr>
        <p:spPr>
          <a:xfrm>
            <a:off x="612648" y="1600200"/>
            <a:ext cx="8153400" cy="5257800"/>
          </a:xfrm>
        </p:spPr>
        <p:txBody>
          <a:bodyPr>
            <a:normAutofit fontScale="77500" lnSpcReduction="20000"/>
          </a:bodyPr>
          <a:lstStyle/>
          <a:p>
            <a:r>
              <a:rPr lang="en-GB" dirty="0" smtClean="0"/>
              <a:t>3. gobbets raw: ... </a:t>
            </a:r>
            <a:r>
              <a:rPr lang="en-GB" dirty="0" err="1" smtClean="0"/>
              <a:t>Grenerson</a:t>
            </a:r>
            <a:r>
              <a:rPr lang="en-GB" dirty="0" smtClean="0"/>
              <a:t> 1995:96 notes the reference to the Catholic doctrine of </a:t>
            </a:r>
            <a:r>
              <a:rPr lang="en-GB" dirty="0" err="1" smtClean="0"/>
              <a:t>insubstantiation</a:t>
            </a:r>
            <a:endParaRPr lang="en-GB" dirty="0" smtClean="0"/>
          </a:p>
          <a:p>
            <a:r>
              <a:rPr lang="en-GB" dirty="0" smtClean="0"/>
              <a:t>6-8 Cf. Rev. 16:13: ‘And I </a:t>
            </a:r>
            <a:r>
              <a:rPr lang="en-GB" dirty="0" err="1" smtClean="0"/>
              <a:t>sawe</a:t>
            </a:r>
            <a:r>
              <a:rPr lang="en-GB" dirty="0" smtClean="0"/>
              <a:t> </a:t>
            </a:r>
            <a:r>
              <a:rPr lang="en-GB" dirty="0" err="1" smtClean="0"/>
              <a:t>thre</a:t>
            </a:r>
            <a:r>
              <a:rPr lang="en-GB" dirty="0" smtClean="0"/>
              <a:t> </a:t>
            </a:r>
            <a:r>
              <a:rPr lang="en-GB" dirty="0" err="1" smtClean="0"/>
              <a:t>vncleane</a:t>
            </a:r>
            <a:r>
              <a:rPr lang="en-GB" dirty="0" smtClean="0"/>
              <a:t> spirits like </a:t>
            </a:r>
            <a:r>
              <a:rPr lang="en-GB" dirty="0" err="1" smtClean="0"/>
              <a:t>frogges</a:t>
            </a:r>
            <a:r>
              <a:rPr lang="en-GB" dirty="0" smtClean="0"/>
              <a:t> come out of the mouth of the beast, and out of the mouth of the false prophet’, to which the gloss adds: ‘That is, a strong </a:t>
            </a:r>
            <a:r>
              <a:rPr lang="en-GB" dirty="0" err="1" smtClean="0"/>
              <a:t>nomber</a:t>
            </a:r>
            <a:r>
              <a:rPr lang="en-GB" dirty="0" smtClean="0"/>
              <a:t> of this great </a:t>
            </a:r>
            <a:r>
              <a:rPr lang="en-GB" dirty="0" err="1" smtClean="0"/>
              <a:t>deuil</a:t>
            </a:r>
            <a:r>
              <a:rPr lang="en-GB" dirty="0" smtClean="0"/>
              <a:t> the Popes </a:t>
            </a:r>
            <a:r>
              <a:rPr lang="en-GB" dirty="0" err="1" smtClean="0"/>
              <a:t>ambassadours</a:t>
            </a:r>
            <a:r>
              <a:rPr lang="en-GB" dirty="0" smtClean="0"/>
              <a:t> which are </a:t>
            </a:r>
            <a:r>
              <a:rPr lang="en-GB" dirty="0" err="1" smtClean="0"/>
              <a:t>euer</a:t>
            </a:r>
            <a:r>
              <a:rPr lang="en-GB" dirty="0" smtClean="0"/>
              <a:t> crying and </a:t>
            </a:r>
            <a:r>
              <a:rPr lang="en-GB" dirty="0" err="1" smtClean="0"/>
              <a:t>croking</a:t>
            </a:r>
            <a:r>
              <a:rPr lang="en-GB" dirty="0" smtClean="0"/>
              <a:t> like frogs and come out of Antichrists mouth, because they </a:t>
            </a:r>
            <a:r>
              <a:rPr lang="en-GB" dirty="0" err="1" smtClean="0"/>
              <a:t>shoulde</a:t>
            </a:r>
            <a:r>
              <a:rPr lang="en-GB" dirty="0" smtClean="0"/>
              <a:t> </a:t>
            </a:r>
            <a:r>
              <a:rPr lang="en-GB" dirty="0" err="1" smtClean="0"/>
              <a:t>speake</a:t>
            </a:r>
            <a:r>
              <a:rPr lang="en-GB" dirty="0" smtClean="0"/>
              <a:t> nothing but lies.’</a:t>
            </a:r>
          </a:p>
          <a:p>
            <a:r>
              <a:rPr lang="en-GB" dirty="0" smtClean="0"/>
              <a:t>Hume 1984: 78 cites Bale, </a:t>
            </a:r>
            <a:r>
              <a:rPr lang="en-GB" i="1" dirty="0" smtClean="0"/>
              <a:t>Image of Both Churches </a:t>
            </a:r>
            <a:r>
              <a:rPr lang="en-GB" dirty="0" smtClean="0"/>
              <a:t>(1545) on the dragon’s flood as an image of ‘</a:t>
            </a:r>
            <a:r>
              <a:rPr lang="en-GB" dirty="0" err="1" smtClean="0"/>
              <a:t>hypocrasie</a:t>
            </a:r>
            <a:r>
              <a:rPr lang="en-GB" dirty="0" smtClean="0"/>
              <a:t>, errors and lies’ by Satan’s forces</a:t>
            </a:r>
          </a:p>
          <a:p>
            <a:r>
              <a:rPr lang="en-GB" dirty="0" smtClean="0"/>
              <a:t>Similarly, Milton refers to ‘the new-vomited </a:t>
            </a:r>
            <a:r>
              <a:rPr lang="en-GB" dirty="0" err="1" smtClean="0"/>
              <a:t>Paganisme</a:t>
            </a:r>
            <a:r>
              <a:rPr lang="en-GB" dirty="0" smtClean="0"/>
              <a:t> of </a:t>
            </a:r>
            <a:r>
              <a:rPr lang="en-GB" dirty="0" err="1" smtClean="0"/>
              <a:t>sensuall</a:t>
            </a:r>
            <a:r>
              <a:rPr lang="en-GB" dirty="0" smtClean="0"/>
              <a:t> Idolatry’ of the insufficiently reformed English Church (1953-82:1.520)</a:t>
            </a:r>
          </a:p>
          <a:p>
            <a:r>
              <a:rPr lang="en-GB" dirty="0" err="1" smtClean="0"/>
              <a:t>Bookes</a:t>
            </a:r>
            <a:r>
              <a:rPr lang="en-GB" dirty="0" smtClean="0"/>
              <a:t> and papers may refer specifically to such published lies and </a:t>
            </a:r>
            <a:r>
              <a:rPr lang="en-GB" dirty="0" err="1" smtClean="0"/>
              <a:t>Archimago’s</a:t>
            </a:r>
            <a:r>
              <a:rPr lang="en-GB" dirty="0" smtClean="0"/>
              <a:t> ‘</a:t>
            </a:r>
            <a:r>
              <a:rPr lang="en-GB" dirty="0" err="1" smtClean="0"/>
              <a:t>magick</a:t>
            </a:r>
            <a:r>
              <a:rPr lang="en-GB" dirty="0" smtClean="0"/>
              <a:t> </a:t>
            </a:r>
            <a:r>
              <a:rPr lang="en-GB" dirty="0" err="1" smtClean="0"/>
              <a:t>bookes</a:t>
            </a:r>
            <a:r>
              <a:rPr lang="en-GB" dirty="0" smtClean="0"/>
              <a:t>’ (36.8) or more generally to the learning  massively promulgated by the new print technology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ctr"/>
            <a:r>
              <a:rPr lang="en-GB" i="1" dirty="0" err="1" smtClean="0"/>
              <a:t>Errour</a:t>
            </a:r>
            <a:r>
              <a:rPr lang="en-GB" i="1" dirty="0" smtClean="0"/>
              <a:t> </a:t>
            </a:r>
            <a:endParaRPr lang="en-GB" i="1"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17</a:t>
            </a:fld>
            <a:endParaRPr lang="en-US" dirty="0"/>
          </a:p>
        </p:txBody>
      </p:sp>
      <p:sp>
        <p:nvSpPr>
          <p:cNvPr id="5" name="Content Placeholder 4"/>
          <p:cNvSpPr>
            <a:spLocks noGrp="1"/>
          </p:cNvSpPr>
          <p:nvPr>
            <p:ph sz="quarter" idx="1"/>
          </p:nvPr>
        </p:nvSpPr>
        <p:spPr>
          <a:xfrm>
            <a:off x="457200" y="1752600"/>
            <a:ext cx="8308848" cy="4876800"/>
          </a:xfrm>
        </p:spPr>
        <p:txBody>
          <a:bodyPr>
            <a:normAutofit fontScale="85000" lnSpcReduction="10000"/>
          </a:bodyPr>
          <a:lstStyle/>
          <a:p>
            <a:pPr algn="just">
              <a:lnSpc>
                <a:spcPct val="120000"/>
              </a:lnSpc>
              <a:spcBef>
                <a:spcPts val="0"/>
              </a:spcBef>
              <a:buNone/>
            </a:pPr>
            <a:r>
              <a:rPr lang="en-GB" dirty="0" smtClean="0"/>
              <a:t>	‘Although </a:t>
            </a:r>
            <a:r>
              <a:rPr lang="en-GB" dirty="0" err="1" smtClean="0"/>
              <a:t>Redcross</a:t>
            </a:r>
            <a:r>
              <a:rPr lang="en-GB" dirty="0" smtClean="0"/>
              <a:t> slays the dragoness, </a:t>
            </a:r>
            <a:r>
              <a:rPr lang="en-GB" dirty="0" err="1" smtClean="0"/>
              <a:t>Errour</a:t>
            </a:r>
            <a:r>
              <a:rPr lang="en-GB" dirty="0" smtClean="0"/>
              <a:t>, only after this  battle does he begin to wonder in a ‘mazy and literally convoluted path that takes him ultimately to </a:t>
            </a:r>
            <a:r>
              <a:rPr lang="en-GB" dirty="0" err="1" smtClean="0"/>
              <a:t>Orgoglio’s</a:t>
            </a:r>
            <a:r>
              <a:rPr lang="en-GB" dirty="0" smtClean="0"/>
              <a:t> dungeon out of which he must be extricated by Arthur’</a:t>
            </a:r>
          </a:p>
          <a:p>
            <a:pPr algn="just">
              <a:lnSpc>
                <a:spcPct val="120000"/>
              </a:lnSpc>
              <a:spcBef>
                <a:spcPts val="0"/>
              </a:spcBef>
            </a:pPr>
            <a:endParaRPr lang="en-GB" sz="900" dirty="0" smtClean="0"/>
          </a:p>
          <a:p>
            <a:pPr algn="just">
              <a:lnSpc>
                <a:spcPct val="120000"/>
              </a:lnSpc>
              <a:spcBef>
                <a:spcPts val="0"/>
              </a:spcBef>
              <a:buNone/>
            </a:pPr>
            <a:r>
              <a:rPr lang="en-GB" dirty="0" smtClean="0"/>
              <a:t>	‘This plot of wayward progress enacts the etymology of error; nor do the </a:t>
            </a:r>
            <a:r>
              <a:rPr lang="en-GB" dirty="0" err="1" smtClean="0"/>
              <a:t>Redcrosse</a:t>
            </a:r>
            <a:r>
              <a:rPr lang="en-GB" dirty="0" smtClean="0"/>
              <a:t> Knight’s actions cease to literalize this word until, after his confrontation with </a:t>
            </a:r>
            <a:r>
              <a:rPr lang="en-GB" dirty="0" err="1" smtClean="0"/>
              <a:t>Despaire</a:t>
            </a:r>
            <a:r>
              <a:rPr lang="en-GB" dirty="0" smtClean="0"/>
              <a:t>, he reaches the House of Holiness where </a:t>
            </a:r>
            <a:r>
              <a:rPr lang="en-GB" dirty="0" err="1" smtClean="0"/>
              <a:t>Caelia</a:t>
            </a:r>
            <a:r>
              <a:rPr lang="en-GB" dirty="0" smtClean="0"/>
              <a:t> greets him with an ironic etymology: “Strange thing it is an errant knight to see / Here in this place” (1:10:10)’</a:t>
            </a:r>
          </a:p>
          <a:p>
            <a:pPr algn="just">
              <a:lnSpc>
                <a:spcPct val="120000"/>
              </a:lnSpc>
              <a:spcBef>
                <a:spcPts val="0"/>
              </a:spcBef>
              <a:buNone/>
            </a:pPr>
            <a:r>
              <a:rPr lang="en-GB" dirty="0" smtClean="0"/>
              <a:t>					</a:t>
            </a:r>
            <a:r>
              <a:rPr lang="en-GB" sz="2800" dirty="0" smtClean="0"/>
              <a:t> (</a:t>
            </a:r>
            <a:r>
              <a:rPr lang="en-GB" sz="2800" dirty="0" err="1" smtClean="0"/>
              <a:t>Quilligan</a:t>
            </a:r>
            <a:r>
              <a:rPr lang="en-GB" sz="2800" dirty="0" smtClean="0"/>
              <a:t> 1979, 34)</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normAutofit/>
          </a:bodyPr>
          <a:lstStyle/>
          <a:p>
            <a:r>
              <a:rPr lang="en-GB" sz="3200" b="1" dirty="0" smtClean="0"/>
              <a:t>Temperance </a:t>
            </a:r>
            <a:endParaRPr lang="en-GB" sz="3200" b="1" dirty="0"/>
          </a:p>
        </p:txBody>
      </p:sp>
      <p:sp>
        <p:nvSpPr>
          <p:cNvPr id="5" name="Title 4"/>
          <p:cNvSpPr>
            <a:spLocks noGrp="1"/>
          </p:cNvSpPr>
          <p:nvPr>
            <p:ph type="title"/>
          </p:nvPr>
        </p:nvSpPr>
        <p:spPr/>
        <p:txBody>
          <a:bodyPr/>
          <a:lstStyle/>
          <a:p>
            <a:r>
              <a:rPr lang="en-GB" i="1" dirty="0" smtClean="0"/>
              <a:t>The Faerie Queen </a:t>
            </a:r>
            <a:r>
              <a:rPr lang="en-GB" dirty="0" smtClean="0"/>
              <a:t>Book II</a:t>
            </a:r>
            <a:endParaRPr lang="en-GB" dirty="0"/>
          </a:p>
        </p:txBody>
      </p:sp>
      <p:sp>
        <p:nvSpPr>
          <p:cNvPr id="3" name="Slide Number Placeholder 2"/>
          <p:cNvSpPr>
            <a:spLocks noGrp="1"/>
          </p:cNvSpPr>
          <p:nvPr>
            <p:ph type="sldNum" sz="quarter" idx="11"/>
          </p:nvPr>
        </p:nvSpPr>
        <p:spPr/>
        <p:txBody>
          <a:bodyPr>
            <a:normAutofit/>
          </a:bodyPr>
          <a:lstStyle/>
          <a:p>
            <a:fld id="{B6F15528-21DE-4FAA-801E-634DDDAF4B2B}"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Aristotelian aspect </a:t>
            </a:r>
            <a:endParaRPr lang="en-GB" dirty="0"/>
          </a:p>
        </p:txBody>
      </p:sp>
      <p:sp>
        <p:nvSpPr>
          <p:cNvPr id="6" name="Slide Number Placeholder 5"/>
          <p:cNvSpPr>
            <a:spLocks noGrp="1"/>
          </p:cNvSpPr>
          <p:nvPr>
            <p:ph type="sldNum" sz="quarter" idx="12"/>
          </p:nvPr>
        </p:nvSpPr>
        <p:spPr/>
        <p:txBody>
          <a:bodyPr>
            <a:normAutofit fontScale="85000" lnSpcReduction="20000"/>
          </a:bodyPr>
          <a:lstStyle/>
          <a:p>
            <a:fld id="{B6F15528-21DE-4FAA-801E-634DDDAF4B2B}" type="slidenum">
              <a:rPr lang="en-US" smtClean="0"/>
              <a:pPr/>
              <a:t>19</a:t>
            </a:fld>
            <a:endParaRPr lang="en-US" dirty="0"/>
          </a:p>
        </p:txBody>
      </p:sp>
      <p:sp>
        <p:nvSpPr>
          <p:cNvPr id="7" name="Content Placeholder 6"/>
          <p:cNvSpPr>
            <a:spLocks noGrp="1"/>
          </p:cNvSpPr>
          <p:nvPr>
            <p:ph sz="quarter" idx="1"/>
          </p:nvPr>
        </p:nvSpPr>
        <p:spPr>
          <a:xfrm>
            <a:off x="304800" y="1524000"/>
            <a:ext cx="8610600" cy="5334000"/>
          </a:xfrm>
        </p:spPr>
        <p:txBody>
          <a:bodyPr>
            <a:normAutofit fontScale="70000" lnSpcReduction="20000"/>
          </a:bodyPr>
          <a:lstStyle/>
          <a:p>
            <a:pPr>
              <a:lnSpc>
                <a:spcPct val="160000"/>
              </a:lnSpc>
              <a:spcBef>
                <a:spcPts val="0"/>
              </a:spcBef>
            </a:pPr>
            <a:r>
              <a:rPr lang="en-GB" sz="3400" dirty="0" smtClean="0"/>
              <a:t>Raleigh’s letter  - Aristotle’s private moral virtues</a:t>
            </a:r>
          </a:p>
          <a:p>
            <a:pPr>
              <a:lnSpc>
                <a:spcPct val="160000"/>
              </a:lnSpc>
              <a:spcBef>
                <a:spcPts val="0"/>
              </a:spcBef>
            </a:pPr>
            <a:r>
              <a:rPr lang="en-GB" sz="3400" dirty="0" smtClean="0"/>
              <a:t>Aristotle, </a:t>
            </a:r>
            <a:r>
              <a:rPr lang="en-GB" sz="3400" i="1" dirty="0" smtClean="0"/>
              <a:t>The Nicomachean Ethics </a:t>
            </a:r>
            <a:r>
              <a:rPr lang="en-GB" sz="3400" dirty="0" smtClean="0"/>
              <a:t>(c.330 BCE)</a:t>
            </a:r>
          </a:p>
          <a:p>
            <a:pPr>
              <a:lnSpc>
                <a:spcPct val="160000"/>
              </a:lnSpc>
              <a:spcBef>
                <a:spcPts val="0"/>
              </a:spcBef>
            </a:pPr>
            <a:r>
              <a:rPr lang="en-GB" sz="3400" dirty="0" smtClean="0"/>
              <a:t>Aristotle and “virtue” </a:t>
            </a:r>
          </a:p>
          <a:p>
            <a:pPr lvl="1">
              <a:lnSpc>
                <a:spcPct val="160000"/>
              </a:lnSpc>
              <a:spcBef>
                <a:spcPts val="0"/>
              </a:spcBef>
            </a:pPr>
            <a:r>
              <a:rPr lang="en-GB" dirty="0" smtClean="0"/>
              <a:t>‘Virtues [for Aristotle] are dispositions engendered in us through practice or habituation.’ (Crisp 2004,xv)</a:t>
            </a:r>
          </a:p>
          <a:p>
            <a:pPr lvl="1">
              <a:lnSpc>
                <a:spcPct val="160000"/>
              </a:lnSpc>
              <a:spcBef>
                <a:spcPts val="0"/>
              </a:spcBef>
            </a:pPr>
            <a:r>
              <a:rPr lang="en-GB" dirty="0" smtClean="0"/>
              <a:t>‘...if an agent is virtuous he will perform virtuous actions in the correct way: knowing what he is doing, choosing them for their own sake, and doing them from a well-grounded disposition (II.4, 1105a).’ (ibid.)</a:t>
            </a:r>
          </a:p>
          <a:p>
            <a:pPr>
              <a:lnSpc>
                <a:spcPct val="160000"/>
              </a:lnSpc>
              <a:spcBef>
                <a:spcPts val="0"/>
              </a:spcBef>
            </a:pPr>
            <a:r>
              <a:rPr lang="en-GB" sz="3400" dirty="0" smtClean="0"/>
              <a:t>The Doctrine of the Mean</a:t>
            </a:r>
          </a:p>
          <a:p>
            <a:pPr lvl="1">
              <a:lnSpc>
                <a:spcPct val="160000"/>
              </a:lnSpc>
              <a:spcBef>
                <a:spcPts val="0"/>
              </a:spcBef>
            </a:pPr>
            <a:r>
              <a:rPr lang="en-GB" dirty="0" smtClean="0"/>
              <a:t>The doctrine of the mean works when we have a single morally neutral action or feeling that it is possible to do or feel at the right time, fail to do or feel at the right time, and do or feel at the wrong time. (ibid.)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1">
                    <a:lumMod val="75000"/>
                  </a:schemeClr>
                </a:solidFill>
              </a:rPr>
              <a:t>Spenser’s</a:t>
            </a:r>
            <a:r>
              <a:rPr lang="en-GB" dirty="0" smtClean="0">
                <a:solidFill>
                  <a:schemeClr val="accent1">
                    <a:lumMod val="75000"/>
                  </a:schemeClr>
                </a:solidFill>
              </a:rPr>
              <a:t> </a:t>
            </a:r>
            <a:r>
              <a:rPr lang="en-GB" dirty="0" smtClean="0"/>
              <a:t>/ </a:t>
            </a:r>
            <a:r>
              <a:rPr lang="en-GB" b="1" dirty="0" smtClean="0"/>
              <a:t>Aristotle’s</a:t>
            </a:r>
            <a:r>
              <a:rPr lang="en-GB" dirty="0" smtClean="0"/>
              <a:t> </a:t>
            </a:r>
            <a:r>
              <a:rPr lang="en-GB" dirty="0" smtClean="0">
                <a:solidFill>
                  <a:schemeClr val="tx1"/>
                </a:solidFill>
              </a:rPr>
              <a:t>virtues</a:t>
            </a:r>
            <a:endParaRPr lang="en-GB" dirty="0">
              <a:solidFill>
                <a:schemeClr val="tx1"/>
              </a:solidFill>
            </a:endParaRPr>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20</a:t>
            </a:fld>
            <a:endParaRPr lang="en-US" dirty="0"/>
          </a:p>
        </p:txBody>
      </p:sp>
      <p:sp>
        <p:nvSpPr>
          <p:cNvPr id="5" name="Content Placeholder 7"/>
          <p:cNvSpPr txBox="1">
            <a:spLocks noGrp="1"/>
          </p:cNvSpPr>
          <p:nvPr>
            <p:ph sz="quarter" idx="1"/>
          </p:nvPr>
        </p:nvSpPr>
        <p:spPr>
          <a:xfrm>
            <a:off x="612648" y="1600200"/>
            <a:ext cx="3883152" cy="4139595"/>
          </a:xfrm>
          <a:prstGeom prst="rect">
            <a:avLst/>
          </a:prstGeom>
          <a:solidFill>
            <a:schemeClr val="accent6">
              <a:lumMod val="40000"/>
              <a:lumOff val="60000"/>
            </a:schemeClr>
          </a:solidFill>
        </p:spPr>
        <p:txBody>
          <a:bodyPr wrap="square" rtlCol="0">
            <a:spAutoFit/>
          </a:bodyPr>
          <a:lstStyle/>
          <a:p>
            <a:pPr lvl="1" algn="just">
              <a:buNone/>
            </a:pPr>
            <a:endParaRPr lang="en-GB" sz="1800" dirty="0" smtClean="0"/>
          </a:p>
          <a:p>
            <a:pPr lvl="1" algn="just">
              <a:buNone/>
            </a:pPr>
            <a:r>
              <a:rPr lang="en-GB" sz="3200" dirty="0" smtClean="0"/>
              <a:t>Book 1: Holiness</a:t>
            </a:r>
          </a:p>
          <a:p>
            <a:pPr lvl="1" algn="just">
              <a:buNone/>
            </a:pPr>
            <a:r>
              <a:rPr lang="en-GB" sz="3200" dirty="0" smtClean="0"/>
              <a:t>Book2: Temperance</a:t>
            </a:r>
          </a:p>
          <a:p>
            <a:pPr lvl="1" algn="just">
              <a:buNone/>
            </a:pPr>
            <a:r>
              <a:rPr lang="en-GB" sz="3200" dirty="0" smtClean="0"/>
              <a:t>Book 3: Chastity</a:t>
            </a:r>
          </a:p>
          <a:p>
            <a:pPr lvl="1" algn="just">
              <a:buNone/>
            </a:pPr>
            <a:r>
              <a:rPr lang="en-GB" sz="3200" dirty="0" smtClean="0"/>
              <a:t>Book 4: Friendship</a:t>
            </a:r>
          </a:p>
          <a:p>
            <a:pPr lvl="1" algn="just">
              <a:buNone/>
            </a:pPr>
            <a:r>
              <a:rPr lang="en-GB" sz="3200" dirty="0" smtClean="0"/>
              <a:t>Book 5: Justice</a:t>
            </a:r>
          </a:p>
          <a:p>
            <a:pPr lvl="1" algn="just">
              <a:buNone/>
            </a:pPr>
            <a:r>
              <a:rPr lang="en-GB" sz="3200" dirty="0" smtClean="0"/>
              <a:t>Book 6: Courtesy</a:t>
            </a:r>
          </a:p>
          <a:p>
            <a:pPr lvl="1" algn="just">
              <a:buNone/>
            </a:pPr>
            <a:endParaRPr lang="en-GB" sz="1800" dirty="0" smtClean="0"/>
          </a:p>
        </p:txBody>
      </p:sp>
      <p:sp>
        <p:nvSpPr>
          <p:cNvPr id="6" name="Rectangle 5"/>
          <p:cNvSpPr/>
          <p:nvPr/>
        </p:nvSpPr>
        <p:spPr>
          <a:xfrm>
            <a:off x="5105400" y="1600200"/>
            <a:ext cx="3124200" cy="4800600"/>
          </a:xfrm>
          <a:prstGeom prst="rect">
            <a:avLst/>
          </a:prstGeom>
          <a:solidFill>
            <a:schemeClr val="tx2">
              <a:lumMod val="40000"/>
              <a:lumOff val="60000"/>
            </a:schemeClr>
          </a:solidFill>
        </p:spPr>
        <p:txBody>
          <a:bodyPr wrap="square">
            <a:spAutoFit/>
          </a:bodyPr>
          <a:lstStyle/>
          <a:p>
            <a:r>
              <a:rPr lang="en-GB" sz="2800" dirty="0" smtClean="0"/>
              <a:t>Courage		</a:t>
            </a:r>
          </a:p>
          <a:p>
            <a:r>
              <a:rPr lang="en-GB" sz="2800" dirty="0" smtClean="0"/>
              <a:t>Temperance 	</a:t>
            </a:r>
          </a:p>
          <a:p>
            <a:r>
              <a:rPr lang="en-GB" sz="2800" dirty="0" smtClean="0"/>
              <a:t>Generosity 		</a:t>
            </a:r>
          </a:p>
          <a:p>
            <a:r>
              <a:rPr lang="en-GB" sz="2800" dirty="0" smtClean="0"/>
              <a:t>Magnificence 	</a:t>
            </a:r>
          </a:p>
          <a:p>
            <a:r>
              <a:rPr lang="en-GB" sz="2800" dirty="0" smtClean="0"/>
              <a:t>Greatness of soul 	</a:t>
            </a:r>
          </a:p>
          <a:p>
            <a:r>
              <a:rPr lang="en-GB" sz="2800" dirty="0" smtClean="0"/>
              <a:t>Even temper 	</a:t>
            </a:r>
          </a:p>
          <a:p>
            <a:r>
              <a:rPr lang="en-GB" sz="2800" dirty="0" smtClean="0"/>
              <a:t>Friendliness 	</a:t>
            </a:r>
          </a:p>
          <a:p>
            <a:r>
              <a:rPr lang="en-GB" sz="2800" dirty="0" smtClean="0"/>
              <a:t>Truthfulness 	</a:t>
            </a:r>
          </a:p>
          <a:p>
            <a:r>
              <a:rPr lang="en-GB" sz="2800" dirty="0" smtClean="0"/>
              <a:t>Wit 			</a:t>
            </a:r>
          </a:p>
          <a:p>
            <a:r>
              <a:rPr lang="en-GB" sz="2800" dirty="0" smtClean="0"/>
              <a:t>Justice 	</a:t>
            </a:r>
          </a:p>
          <a:p>
            <a:r>
              <a:rPr lang="en-GB" sz="2800" dirty="0" smtClean="0"/>
              <a:t>Friendship</a:t>
            </a:r>
            <a:endParaRPr lang="en-GB" sz="3200" dirty="0" smtClean="0"/>
          </a:p>
        </p:txBody>
      </p:sp>
      <p:sp>
        <p:nvSpPr>
          <p:cNvPr id="7" name="Content Placeholder 7"/>
          <p:cNvSpPr txBox="1">
            <a:spLocks/>
          </p:cNvSpPr>
          <p:nvPr/>
        </p:nvSpPr>
        <p:spPr>
          <a:xfrm>
            <a:off x="609600" y="1600200"/>
            <a:ext cx="3883152" cy="4139595"/>
          </a:xfrm>
          <a:prstGeom prst="rect">
            <a:avLst/>
          </a:prstGeom>
          <a:solidFill>
            <a:schemeClr val="accent6">
              <a:lumMod val="40000"/>
              <a:lumOff val="60000"/>
            </a:schemeClr>
          </a:solidFill>
        </p:spPr>
        <p:txBody>
          <a:bodyPr vert="horz" wrap="square" rtlCol="0">
            <a:spAutoFit/>
          </a:bodyPr>
          <a:lstStyle/>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Book 1: Holiness</a:t>
            </a: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Book2: Temperance</a:t>
            </a: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Book 3: Chastity</a:t>
            </a: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Book 4: Friendship</a:t>
            </a: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Book 5: Justice</a:t>
            </a: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Book 6: Courtesy</a:t>
            </a:r>
          </a:p>
          <a:p>
            <a:pPr marL="640080" marR="0" lvl="1" indent="-274320" algn="just" defTabSz="914400" rtl="0" eaLnBrk="1" fontAlgn="auto" latinLnBrk="0" hangingPunct="1">
              <a:lnSpc>
                <a:spcPct val="100000"/>
              </a:lnSpc>
              <a:spcBef>
                <a:spcPts val="550"/>
              </a:spcBef>
              <a:spcAft>
                <a:spcPts val="0"/>
              </a:spcAft>
              <a:buClr>
                <a:schemeClr val="accent1"/>
              </a:buClr>
              <a:buSzPct val="70000"/>
              <a:buFont typeface="Wingdings 2"/>
              <a:buNone/>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Aristotle and the virtues</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21</a:t>
            </a:fld>
            <a:endParaRPr lang="en-US" dirty="0"/>
          </a:p>
        </p:txBody>
      </p:sp>
      <p:sp>
        <p:nvSpPr>
          <p:cNvPr id="4" name="Content Placeholder 3"/>
          <p:cNvSpPr>
            <a:spLocks noGrp="1"/>
          </p:cNvSpPr>
          <p:nvPr>
            <p:ph sz="quarter" idx="1"/>
          </p:nvPr>
        </p:nvSpPr>
        <p:spPr>
          <a:xfrm>
            <a:off x="457200" y="1600200"/>
            <a:ext cx="8308848" cy="5257800"/>
          </a:xfrm>
        </p:spPr>
        <p:txBody>
          <a:bodyPr>
            <a:normAutofit fontScale="77500" lnSpcReduction="20000"/>
          </a:bodyPr>
          <a:lstStyle/>
          <a:p>
            <a:pPr algn="just">
              <a:lnSpc>
                <a:spcPct val="120000"/>
              </a:lnSpc>
              <a:spcBef>
                <a:spcPts val="0"/>
              </a:spcBef>
              <a:buNone/>
            </a:pPr>
            <a:r>
              <a:rPr lang="en-GB" dirty="0" smtClean="0"/>
              <a:t>	‘Aristotle ... moves to consider the </a:t>
            </a:r>
            <a:r>
              <a:rPr lang="en-GB" i="1" dirty="0" err="1" smtClean="0"/>
              <a:t>ergon</a:t>
            </a:r>
            <a:r>
              <a:rPr lang="en-GB" dirty="0" smtClean="0"/>
              <a:t> – the characteristic activity – of human beings, in the hope that some light may be shed on the nature of human happiness. What makes a flautist a flautist? His characteristic activity, viz., playing the flute. The good  - the `acting well' – of a flautist is, of course, to perform that characteristic activity well. Now consider a human being.  His characteristic activity is the exercise of reason: that is what, Aristotle thinks, makes human beings what they are. The good of a human being, then, will be exercising that capacity well. But what is it to do that? The good is acting well, and acting well is acting in accordance with the virtues. So exercising rationality well will consist in exercising rationality in acting virtuously.’ </a:t>
            </a:r>
          </a:p>
          <a:p>
            <a:pPr>
              <a:lnSpc>
                <a:spcPct val="120000"/>
              </a:lnSpc>
              <a:spcBef>
                <a:spcPts val="0"/>
              </a:spcBef>
              <a:buNone/>
            </a:pPr>
            <a:r>
              <a:rPr lang="en-GB" dirty="0" smtClean="0"/>
              <a:t>						(Crisp, 2004 Introduction xiii)</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normAutofit fontScale="85000" lnSpcReduction="20000"/>
          </a:bodyPr>
          <a:lstStyle/>
          <a:p>
            <a:fld id="{B6F15528-21DE-4FAA-801E-634DDDAF4B2B}" type="slidenum">
              <a:rPr lang="en-US" smtClean="0"/>
              <a:pPr/>
              <a:t>22</a:t>
            </a:fld>
            <a:endParaRPr lang="en-US" dirty="0"/>
          </a:p>
        </p:txBody>
      </p:sp>
      <p:sp>
        <p:nvSpPr>
          <p:cNvPr id="6" name="Content Placeholder 5"/>
          <p:cNvSpPr>
            <a:spLocks noGrp="1"/>
          </p:cNvSpPr>
          <p:nvPr>
            <p:ph sz="quarter" idx="1"/>
          </p:nvPr>
        </p:nvSpPr>
        <p:spPr>
          <a:xfrm>
            <a:off x="228600" y="1981200"/>
            <a:ext cx="8686800" cy="4648200"/>
          </a:xfrm>
        </p:spPr>
        <p:txBody>
          <a:bodyPr>
            <a:normAutofit fontScale="85000" lnSpcReduction="10000"/>
          </a:bodyPr>
          <a:lstStyle/>
          <a:p>
            <a:pPr algn="just">
              <a:lnSpc>
                <a:spcPct val="120000"/>
              </a:lnSpc>
              <a:spcBef>
                <a:spcPts val="0"/>
              </a:spcBef>
              <a:buNone/>
            </a:pPr>
            <a:r>
              <a:rPr lang="en-GB" dirty="0" smtClean="0"/>
              <a:t>	‘</a:t>
            </a:r>
            <a:r>
              <a:rPr lang="en-GB" sz="3200" dirty="0" smtClean="0"/>
              <a:t>Greek culture was one of excellence, in the sense that young men were encouraged to compete with one another in many spheres of life, including athletic, intellectual, and aesthetic activity ... In Greek a horse that ran fast could be said to have a `virtue‘ or excellence, in so far as it performed well its characteristic activity. Aristotle, however, is speaking not so much of physical excellences as virtues of character and of thought. ‘</a:t>
            </a:r>
          </a:p>
          <a:p>
            <a:pPr>
              <a:lnSpc>
                <a:spcPct val="120000"/>
              </a:lnSpc>
              <a:spcBef>
                <a:spcPts val="0"/>
              </a:spcBef>
              <a:buNone/>
            </a:pPr>
            <a:r>
              <a:rPr lang="en-GB" sz="3200" dirty="0" smtClean="0"/>
              <a:t>							(Crisp, 2004, xiv)</a:t>
            </a:r>
          </a:p>
          <a:p>
            <a:pPr>
              <a:lnSpc>
                <a:spcPct val="120000"/>
              </a:lnSpc>
              <a:spcBef>
                <a:spcPts val="0"/>
              </a:spcBef>
              <a:buNone/>
            </a:pPr>
            <a:r>
              <a:rPr lang="en-GB" sz="3200" dirty="0" smtClean="0"/>
              <a:t>	</a:t>
            </a:r>
            <a:endParaRPr lang="en-GB" dirty="0"/>
          </a:p>
        </p:txBody>
      </p:sp>
      <p:sp>
        <p:nvSpPr>
          <p:cNvPr id="7" name="Title 6"/>
          <p:cNvSpPr>
            <a:spLocks noGrp="1"/>
          </p:cNvSpPr>
          <p:nvPr>
            <p:ph type="title"/>
          </p:nvPr>
        </p:nvSpPr>
        <p:spPr/>
        <p:txBody>
          <a:bodyPr>
            <a:normAutofit fontScale="90000"/>
          </a:bodyPr>
          <a:lstStyle/>
          <a:p>
            <a:r>
              <a:rPr lang="en-GB" dirty="0" smtClean="0"/>
              <a:t>What did Aristotle mean by `virtue'?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Aristotelian soul </a:t>
            </a:r>
            <a:endParaRPr lang="en-GB" dirty="0"/>
          </a:p>
        </p:txBody>
      </p:sp>
      <p:sp>
        <p:nvSpPr>
          <p:cNvPr id="3" name="Content Placeholder 2"/>
          <p:cNvSpPr>
            <a:spLocks noGrp="1"/>
          </p:cNvSpPr>
          <p:nvPr>
            <p:ph sz="quarter" idx="1"/>
          </p:nvPr>
        </p:nvSpPr>
        <p:spPr>
          <a:xfrm>
            <a:off x="612648" y="1752600"/>
            <a:ext cx="7997952" cy="4724400"/>
          </a:xfrm>
        </p:spPr>
        <p:txBody>
          <a:bodyPr>
            <a:normAutofit fontScale="92500" lnSpcReduction="10000"/>
          </a:bodyPr>
          <a:lstStyle/>
          <a:p>
            <a:pPr algn="just">
              <a:lnSpc>
                <a:spcPct val="120000"/>
              </a:lnSpc>
              <a:spcBef>
                <a:spcPts val="0"/>
              </a:spcBef>
              <a:buNone/>
            </a:pPr>
            <a:r>
              <a:rPr lang="en-GB" sz="2800" dirty="0" smtClean="0"/>
              <a:t>The soul = bipartite: a rational and a non-rational part. </a:t>
            </a:r>
          </a:p>
          <a:p>
            <a:pPr algn="just">
              <a:lnSpc>
                <a:spcPct val="120000"/>
              </a:lnSpc>
              <a:spcBef>
                <a:spcPts val="0"/>
              </a:spcBef>
              <a:buNone/>
            </a:pPr>
            <a:endParaRPr lang="en-GB" sz="900" dirty="0" smtClean="0"/>
          </a:p>
          <a:p>
            <a:pPr algn="just">
              <a:lnSpc>
                <a:spcPct val="120000"/>
              </a:lnSpc>
              <a:spcBef>
                <a:spcPts val="0"/>
              </a:spcBef>
            </a:pPr>
            <a:r>
              <a:rPr lang="en-GB" sz="2800" dirty="0" smtClean="0"/>
              <a:t>The rational part: source of the intellectual virtues</a:t>
            </a:r>
          </a:p>
          <a:p>
            <a:pPr algn="just">
              <a:lnSpc>
                <a:spcPct val="120000"/>
              </a:lnSpc>
              <a:spcBef>
                <a:spcPts val="0"/>
              </a:spcBef>
            </a:pPr>
            <a:r>
              <a:rPr lang="en-GB" sz="2800" dirty="0" smtClean="0"/>
              <a:t>The non-rational part – subdivides: </a:t>
            </a:r>
          </a:p>
          <a:p>
            <a:pPr lvl="1" algn="just">
              <a:lnSpc>
                <a:spcPct val="120000"/>
              </a:lnSpc>
              <a:spcBef>
                <a:spcPts val="0"/>
              </a:spcBef>
            </a:pPr>
            <a:r>
              <a:rPr lang="en-GB" dirty="0" smtClean="0"/>
              <a:t>One part is concerned merely with nutrition and so on. </a:t>
            </a:r>
          </a:p>
          <a:p>
            <a:pPr lvl="1" algn="just">
              <a:lnSpc>
                <a:spcPct val="120000"/>
              </a:lnSpc>
              <a:spcBef>
                <a:spcPts val="0"/>
              </a:spcBef>
            </a:pPr>
            <a:r>
              <a:rPr lang="en-GB" dirty="0" smtClean="0"/>
              <a:t>The other has more in common with reason, and is capable both of opposing it (in the case of a weak-willed person, for instance) and of obeying it. The virtues of this second sub-part are the virtues of character: courage, generosity, and so on.</a:t>
            </a:r>
          </a:p>
          <a:p>
            <a:pPr>
              <a:lnSpc>
                <a:spcPct val="120000"/>
              </a:lnSpc>
              <a:spcBef>
                <a:spcPts val="0"/>
              </a:spcBef>
              <a:buNone/>
            </a:pPr>
            <a:r>
              <a:rPr lang="en-GB" sz="2200" dirty="0" smtClean="0"/>
              <a:t>						</a:t>
            </a:r>
            <a:r>
              <a:rPr lang="en-GB" sz="3200" dirty="0" smtClean="0"/>
              <a:t>(Crisp, 2004)</a:t>
            </a:r>
            <a:endParaRPr lang="en-GB" dirty="0" smtClean="0"/>
          </a:p>
          <a:p>
            <a:pPr lvl="1" algn="just">
              <a:lnSpc>
                <a:spcPct val="120000"/>
              </a:lnSpc>
              <a:spcBef>
                <a:spcPts val="0"/>
              </a:spcBef>
              <a:buNone/>
            </a:pPr>
            <a:endParaRPr lang="en-GB" sz="2200" dirty="0" smtClean="0"/>
          </a:p>
          <a:p>
            <a:pPr algn="just"/>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23</a:t>
            </a:fld>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The Doctrine of the Mean / The Golden Mean</a:t>
            </a:r>
            <a:endParaRPr lang="en-GB" sz="3200" dirty="0"/>
          </a:p>
        </p:txBody>
      </p:sp>
      <p:sp>
        <p:nvSpPr>
          <p:cNvPr id="5" name="Content Placeholder 4"/>
          <p:cNvSpPr>
            <a:spLocks noGrp="1"/>
          </p:cNvSpPr>
          <p:nvPr>
            <p:ph sz="quarter" idx="1"/>
          </p:nvPr>
        </p:nvSpPr>
        <p:spPr>
          <a:xfrm>
            <a:off x="612648" y="1676400"/>
            <a:ext cx="7921752" cy="4800600"/>
          </a:xfrm>
        </p:spPr>
        <p:txBody>
          <a:bodyPr>
            <a:normAutofit fontScale="85000" lnSpcReduction="10000"/>
          </a:bodyPr>
          <a:lstStyle/>
          <a:p>
            <a:pPr algn="just">
              <a:lnSpc>
                <a:spcPct val="120000"/>
              </a:lnSpc>
              <a:spcBef>
                <a:spcPts val="0"/>
              </a:spcBef>
              <a:buNone/>
            </a:pPr>
            <a:r>
              <a:rPr lang="en-GB" dirty="0" smtClean="0"/>
              <a:t>	‘In II.6, 1106b, Aristotle says that we can feel fear, for example, either too much or too little, but that having fear at the right time, of the right things, and so on is `the mean and best'. But how are we to understand feeling fear at the right time as in a mean? ... No one should be fearless, since there are some things one should fear. Likewise, there are things one should not fear. There are, then, two directions in which we may go wrong: feeling fear at the right time is in between not feeling fear at the right time, and feeling fear at the wrong time.’ 			(Crisp 2004, xvi)</a:t>
            </a:r>
          </a:p>
          <a:p>
            <a:pPr algn="just">
              <a:lnSpc>
                <a:spcPct val="120000"/>
              </a:lnSpc>
              <a:spcBef>
                <a:spcPts val="0"/>
              </a:spcBef>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24</a:t>
            </a:fld>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Book II: Temperance </a:t>
            </a:r>
            <a:endParaRPr lang="en-GB" dirty="0"/>
          </a:p>
        </p:txBody>
      </p:sp>
      <p:sp>
        <p:nvSpPr>
          <p:cNvPr id="4" name="Slide Number Placeholder 3"/>
          <p:cNvSpPr>
            <a:spLocks noGrp="1"/>
          </p:cNvSpPr>
          <p:nvPr>
            <p:ph type="sldNum" sz="quarter" idx="11"/>
          </p:nvPr>
        </p:nvSpPr>
        <p:spPr/>
        <p:txBody>
          <a:bodyPr/>
          <a:lstStyle/>
          <a:p>
            <a:fld id="{B6F15528-21DE-4FAA-801E-634DDDAF4B2B}" type="slidenum">
              <a:rPr lang="en-US" smtClean="0"/>
              <a:pPr/>
              <a:t>25</a:t>
            </a:fld>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302752" cy="990600"/>
          </a:xfrm>
        </p:spPr>
        <p:txBody>
          <a:bodyPr>
            <a:noAutofit/>
          </a:bodyPr>
          <a:lstStyle/>
          <a:p>
            <a:pPr algn="ctr"/>
            <a:r>
              <a:rPr lang="en-GB" sz="3200" dirty="0" smtClean="0"/>
              <a:t>Book II Temperance </a:t>
            </a:r>
            <a:endParaRPr lang="en-GB" sz="3200" dirty="0"/>
          </a:p>
        </p:txBody>
      </p:sp>
      <p:sp>
        <p:nvSpPr>
          <p:cNvPr id="3" name="Content Placeholder 2"/>
          <p:cNvSpPr>
            <a:spLocks noGrp="1"/>
          </p:cNvSpPr>
          <p:nvPr>
            <p:ph sz="quarter" idx="1"/>
          </p:nvPr>
        </p:nvSpPr>
        <p:spPr>
          <a:xfrm>
            <a:off x="304800" y="1600200"/>
            <a:ext cx="8461248" cy="5029200"/>
          </a:xfrm>
        </p:spPr>
        <p:txBody>
          <a:bodyPr>
            <a:normAutofit fontScale="92500" lnSpcReduction="10000"/>
          </a:bodyPr>
          <a:lstStyle/>
          <a:p>
            <a:pPr algn="just">
              <a:lnSpc>
                <a:spcPct val="120000"/>
              </a:lnSpc>
              <a:spcBef>
                <a:spcPts val="0"/>
              </a:spcBef>
              <a:buNone/>
            </a:pPr>
            <a:r>
              <a:rPr lang="en-GB" dirty="0" smtClean="0"/>
              <a:t>	‘Since the virtues are founded on holiness and framed by temperance, the first two books are central to the whole poem and their relationship is crucial to understanding its allegory.’</a:t>
            </a:r>
          </a:p>
          <a:p>
            <a:pPr algn="just">
              <a:lnSpc>
                <a:spcPct val="120000"/>
              </a:lnSpc>
              <a:spcBef>
                <a:spcPts val="0"/>
              </a:spcBef>
              <a:buNone/>
            </a:pPr>
            <a:r>
              <a:rPr lang="en-GB" dirty="0" smtClean="0"/>
              <a:t>						 </a:t>
            </a:r>
            <a:r>
              <a:rPr lang="en-GB" sz="2800" dirty="0" smtClean="0"/>
              <a:t>(Hamilton 2007, 9-10)</a:t>
            </a:r>
            <a:endParaRPr lang="en-GB" dirty="0" smtClean="0"/>
          </a:p>
          <a:p>
            <a:pPr algn="just">
              <a:lnSpc>
                <a:spcPct val="120000"/>
              </a:lnSpc>
              <a:spcBef>
                <a:spcPts val="0"/>
              </a:spcBef>
            </a:pPr>
            <a:endParaRPr lang="en-GB" sz="1000" dirty="0" smtClean="0"/>
          </a:p>
          <a:p>
            <a:pPr algn="just">
              <a:lnSpc>
                <a:spcPct val="120000"/>
              </a:lnSpc>
              <a:spcBef>
                <a:spcPts val="0"/>
              </a:spcBef>
              <a:buNone/>
            </a:pPr>
            <a:r>
              <a:rPr lang="en-GB" dirty="0" smtClean="0"/>
              <a:t>	‘Since the body’s wholeness is the goal of temperance, corresponding to its holiness in </a:t>
            </a:r>
            <a:r>
              <a:rPr lang="en-GB" dirty="0" err="1" smtClean="0"/>
              <a:t>Bk</a:t>
            </a:r>
            <a:r>
              <a:rPr lang="en-GB" dirty="0" smtClean="0"/>
              <a:t>  I, its despoiling is a central theme in </a:t>
            </a:r>
            <a:r>
              <a:rPr lang="en-GB" dirty="0" err="1" smtClean="0"/>
              <a:t>Bk</a:t>
            </a:r>
            <a:r>
              <a:rPr lang="en-GB" dirty="0" smtClean="0"/>
              <a:t> II and provides the climax to </a:t>
            </a:r>
            <a:r>
              <a:rPr lang="en-GB" dirty="0" err="1" smtClean="0"/>
              <a:t>Guyon’s</a:t>
            </a:r>
            <a:r>
              <a:rPr lang="en-GB" dirty="0" smtClean="0"/>
              <a:t> adventures in the first half; see viii 12-13, 16 etc.’ </a:t>
            </a:r>
          </a:p>
          <a:p>
            <a:pPr algn="just">
              <a:lnSpc>
                <a:spcPct val="120000"/>
              </a:lnSpc>
              <a:spcBef>
                <a:spcPts val="0"/>
              </a:spcBef>
              <a:buNone/>
            </a:pPr>
            <a:r>
              <a:rPr lang="en-GB" dirty="0" smtClean="0"/>
              <a:t>						(Hamilton 2007, 207)</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26</a:t>
            </a:fld>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 Temperance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27</a:t>
            </a:fld>
            <a:endParaRPr lang="en-US" dirty="0"/>
          </a:p>
        </p:txBody>
      </p:sp>
      <p:sp>
        <p:nvSpPr>
          <p:cNvPr id="4" name="Content Placeholder 3"/>
          <p:cNvSpPr>
            <a:spLocks noGrp="1"/>
          </p:cNvSpPr>
          <p:nvPr>
            <p:ph sz="quarter" idx="1"/>
          </p:nvPr>
        </p:nvSpPr>
        <p:spPr>
          <a:xfrm>
            <a:off x="533400" y="1676400"/>
            <a:ext cx="8153400" cy="4876800"/>
          </a:xfrm>
        </p:spPr>
        <p:txBody>
          <a:bodyPr>
            <a:normAutofit fontScale="85000" lnSpcReduction="20000"/>
          </a:bodyPr>
          <a:lstStyle/>
          <a:p>
            <a:pPr algn="just">
              <a:lnSpc>
                <a:spcPct val="120000"/>
              </a:lnSpc>
              <a:spcBef>
                <a:spcPts val="0"/>
              </a:spcBef>
              <a:buNone/>
            </a:pPr>
            <a:r>
              <a:rPr lang="en-GB" dirty="0" smtClean="0"/>
              <a:t>	</a:t>
            </a:r>
            <a:r>
              <a:rPr lang="en-GB" sz="3100" dirty="0" smtClean="0"/>
              <a:t>‘While Book I treats our spiritual life through our relationship to God in the vertical perspective of heaven and hell, Book II analyses our natural life through our relationship to our own nature in the horizontal perspective of the world in which we live. By exercising temperance through the rule of reason, human nature may so control its own irascible and concupiscent passions that it may control the two major forces that assault the castle of Alma: ‘two then all more huge and violent, / </a:t>
            </a:r>
            <a:r>
              <a:rPr lang="en-GB" sz="3100" dirty="0" err="1" smtClean="0"/>
              <a:t>Beautie</a:t>
            </a:r>
            <a:r>
              <a:rPr lang="en-GB" sz="3100" dirty="0" smtClean="0"/>
              <a:t> and money they against that </a:t>
            </a:r>
            <a:r>
              <a:rPr lang="en-GB" sz="3100" dirty="0" err="1" smtClean="0"/>
              <a:t>Bulwarke</a:t>
            </a:r>
            <a:r>
              <a:rPr lang="en-GB" sz="3100" dirty="0" smtClean="0"/>
              <a:t> lent’ (II xi 9. 8-9).’            </a:t>
            </a:r>
          </a:p>
          <a:p>
            <a:pPr algn="just">
              <a:lnSpc>
                <a:spcPct val="120000"/>
              </a:lnSpc>
              <a:spcBef>
                <a:spcPts val="0"/>
              </a:spcBef>
              <a:buNone/>
            </a:pPr>
            <a:r>
              <a:rPr lang="en-GB" sz="3100" dirty="0" smtClean="0"/>
              <a:t>							</a:t>
            </a:r>
            <a:r>
              <a:rPr lang="en-GB" sz="2600" dirty="0" smtClean="0"/>
              <a:t> (Hamilton 2007, 10)</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 – Canto </a:t>
            </a:r>
            <a:r>
              <a:rPr lang="en-GB" dirty="0" err="1" smtClean="0"/>
              <a:t>i</a:t>
            </a:r>
            <a:r>
              <a:rPr lang="en-GB" dirty="0" smtClean="0"/>
              <a:t>, 57</a:t>
            </a:r>
            <a:endParaRPr lang="en-GB" dirty="0"/>
          </a:p>
        </p:txBody>
      </p:sp>
      <p:sp>
        <p:nvSpPr>
          <p:cNvPr id="3" name="Content Placeholder 2"/>
          <p:cNvSpPr>
            <a:spLocks noGrp="1"/>
          </p:cNvSpPr>
          <p:nvPr>
            <p:ph sz="quarter" idx="1"/>
          </p:nvPr>
        </p:nvSpPr>
        <p:spPr>
          <a:xfrm>
            <a:off x="612648" y="1676400"/>
            <a:ext cx="8074152" cy="4724400"/>
          </a:xfrm>
        </p:spPr>
        <p:txBody>
          <a:bodyPr>
            <a:noAutofit/>
          </a:bodyPr>
          <a:lstStyle/>
          <a:p>
            <a:pPr algn="just">
              <a:buNone/>
            </a:pPr>
            <a:r>
              <a:rPr lang="en-GB" sz="2800" dirty="0" smtClean="0"/>
              <a:t>Then turning to his Palmer said, </a:t>
            </a:r>
            <a:r>
              <a:rPr lang="en-GB" sz="2800" dirty="0" err="1" smtClean="0"/>
              <a:t>Olde</a:t>
            </a:r>
            <a:r>
              <a:rPr lang="en-GB" sz="2800" dirty="0" smtClean="0"/>
              <a:t> </a:t>
            </a:r>
            <a:r>
              <a:rPr lang="en-GB" sz="2800" dirty="0" err="1" smtClean="0"/>
              <a:t>syre</a:t>
            </a:r>
            <a:endParaRPr lang="en-GB" sz="2800" dirty="0" smtClean="0"/>
          </a:p>
          <a:p>
            <a:pPr algn="just">
              <a:buNone/>
            </a:pPr>
            <a:r>
              <a:rPr lang="en-GB" sz="2800" dirty="0" smtClean="0"/>
              <a:t>	Behold the </a:t>
            </a:r>
            <a:r>
              <a:rPr lang="en-GB" sz="2800" dirty="0" err="1" smtClean="0"/>
              <a:t>ymage</a:t>
            </a:r>
            <a:r>
              <a:rPr lang="en-GB" sz="2800" dirty="0" smtClean="0"/>
              <a:t> of </a:t>
            </a:r>
            <a:r>
              <a:rPr lang="en-GB" sz="2800" dirty="0" err="1" smtClean="0"/>
              <a:t>mortalitie</a:t>
            </a:r>
            <a:r>
              <a:rPr lang="en-GB" sz="2800" dirty="0" smtClean="0"/>
              <a:t>,</a:t>
            </a:r>
          </a:p>
          <a:p>
            <a:pPr algn="just">
              <a:buNone/>
            </a:pPr>
            <a:r>
              <a:rPr lang="en-GB" sz="2800" dirty="0" smtClean="0"/>
              <a:t>	And feeble nature </a:t>
            </a:r>
            <a:r>
              <a:rPr lang="en-GB" sz="2800" dirty="0" err="1" smtClean="0"/>
              <a:t>cloth’d</a:t>
            </a:r>
            <a:r>
              <a:rPr lang="en-GB" sz="2800" dirty="0" smtClean="0"/>
              <a:t> with fleshy tyre</a:t>
            </a:r>
          </a:p>
          <a:p>
            <a:pPr algn="just">
              <a:buNone/>
            </a:pPr>
            <a:r>
              <a:rPr lang="en-GB" sz="2800" dirty="0" smtClean="0"/>
              <a:t>	When raging passion with fierce tyranny</a:t>
            </a:r>
          </a:p>
          <a:p>
            <a:pPr algn="just">
              <a:buNone/>
            </a:pPr>
            <a:r>
              <a:rPr lang="en-GB" sz="2800" dirty="0" smtClean="0"/>
              <a:t>	Robs reason of her dew </a:t>
            </a:r>
            <a:r>
              <a:rPr lang="en-GB" sz="2800" dirty="0" err="1" smtClean="0"/>
              <a:t>regalitie</a:t>
            </a:r>
            <a:r>
              <a:rPr lang="en-GB" sz="2800" dirty="0" smtClean="0"/>
              <a:t>,</a:t>
            </a:r>
          </a:p>
          <a:p>
            <a:pPr algn="just">
              <a:buNone/>
            </a:pPr>
            <a:r>
              <a:rPr lang="en-GB" sz="2800" dirty="0" smtClean="0"/>
              <a:t>	And makes it </a:t>
            </a:r>
            <a:r>
              <a:rPr lang="en-GB" sz="2800" dirty="0" err="1" smtClean="0"/>
              <a:t>seruaunt</a:t>
            </a:r>
            <a:r>
              <a:rPr lang="en-GB" sz="2800" dirty="0" smtClean="0"/>
              <a:t> to her basest part: </a:t>
            </a:r>
          </a:p>
          <a:p>
            <a:pPr algn="just">
              <a:buNone/>
            </a:pPr>
            <a:r>
              <a:rPr lang="en-GB" sz="2800" dirty="0" smtClean="0"/>
              <a:t>	The strong it weakens with </a:t>
            </a:r>
            <a:r>
              <a:rPr lang="en-GB" sz="2800" dirty="0" err="1" smtClean="0"/>
              <a:t>infirmitie</a:t>
            </a:r>
            <a:r>
              <a:rPr lang="en-GB" sz="2800" dirty="0" smtClean="0"/>
              <a:t>,</a:t>
            </a:r>
          </a:p>
          <a:p>
            <a:pPr algn="just">
              <a:buNone/>
            </a:pPr>
            <a:r>
              <a:rPr lang="en-GB" sz="2800" dirty="0" smtClean="0"/>
              <a:t>	And with bold </a:t>
            </a:r>
            <a:r>
              <a:rPr lang="en-GB" sz="2800" dirty="0" err="1" smtClean="0"/>
              <a:t>furie</a:t>
            </a:r>
            <a:r>
              <a:rPr lang="en-GB" sz="2800" dirty="0" smtClean="0"/>
              <a:t> </a:t>
            </a:r>
            <a:r>
              <a:rPr lang="en-GB" sz="2800" dirty="0" err="1" smtClean="0"/>
              <a:t>armes</a:t>
            </a:r>
            <a:r>
              <a:rPr lang="en-GB" sz="2800" dirty="0" smtClean="0"/>
              <a:t> the weakest hart;</a:t>
            </a:r>
          </a:p>
          <a:p>
            <a:pPr algn="just">
              <a:buNone/>
            </a:pPr>
            <a:r>
              <a:rPr lang="en-GB" sz="2800" dirty="0" smtClean="0"/>
              <a:t>The strong through pleasure soonest falls, the </a:t>
            </a:r>
            <a:r>
              <a:rPr lang="en-GB" sz="2800" dirty="0" err="1" smtClean="0"/>
              <a:t>weake</a:t>
            </a:r>
            <a:r>
              <a:rPr lang="en-GB" sz="2800" dirty="0" smtClean="0"/>
              <a:t> 						through smart.</a:t>
            </a:r>
            <a:endParaRPr lang="en-GB" sz="2800"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28</a:t>
            </a:fld>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 – Canto </a:t>
            </a:r>
            <a:r>
              <a:rPr lang="en-GB" dirty="0" err="1" smtClean="0"/>
              <a:t>i</a:t>
            </a:r>
            <a:r>
              <a:rPr lang="en-GB" dirty="0" smtClean="0"/>
              <a:t>, 58</a:t>
            </a:r>
            <a:endParaRPr lang="en-GB" dirty="0"/>
          </a:p>
        </p:txBody>
      </p:sp>
      <p:sp>
        <p:nvSpPr>
          <p:cNvPr id="3" name="Content Placeholder 2"/>
          <p:cNvSpPr>
            <a:spLocks noGrp="1"/>
          </p:cNvSpPr>
          <p:nvPr>
            <p:ph sz="quarter" idx="1"/>
          </p:nvPr>
        </p:nvSpPr>
        <p:spPr>
          <a:xfrm>
            <a:off x="612648" y="1752600"/>
            <a:ext cx="8153400" cy="4495800"/>
          </a:xfrm>
        </p:spPr>
        <p:txBody>
          <a:bodyPr>
            <a:noAutofit/>
          </a:bodyPr>
          <a:lstStyle/>
          <a:p>
            <a:pPr algn="just">
              <a:lnSpc>
                <a:spcPct val="120000"/>
              </a:lnSpc>
              <a:spcBef>
                <a:spcPts val="0"/>
              </a:spcBef>
              <a:buNone/>
            </a:pPr>
            <a:r>
              <a:rPr lang="en-GB" sz="2800" dirty="0" smtClean="0"/>
              <a:t>But temperance (said he) with golden squire</a:t>
            </a:r>
          </a:p>
          <a:p>
            <a:pPr algn="just">
              <a:lnSpc>
                <a:spcPct val="120000"/>
              </a:lnSpc>
              <a:spcBef>
                <a:spcPts val="0"/>
              </a:spcBef>
              <a:buNone/>
            </a:pPr>
            <a:r>
              <a:rPr lang="en-GB" sz="2800" dirty="0" smtClean="0"/>
              <a:t>	Betwixt them both can measure out a </a:t>
            </a:r>
            <a:r>
              <a:rPr lang="en-GB" sz="2800" dirty="0" err="1" smtClean="0"/>
              <a:t>meane</a:t>
            </a:r>
            <a:r>
              <a:rPr lang="en-GB" sz="2800" dirty="0" smtClean="0"/>
              <a:t>,</a:t>
            </a:r>
          </a:p>
          <a:p>
            <a:pPr algn="just">
              <a:lnSpc>
                <a:spcPct val="120000"/>
              </a:lnSpc>
              <a:spcBef>
                <a:spcPts val="0"/>
              </a:spcBef>
              <a:buNone/>
            </a:pPr>
            <a:r>
              <a:rPr lang="en-GB" sz="2800" dirty="0" smtClean="0"/>
              <a:t>	Neither to melt in pleasures </a:t>
            </a:r>
            <a:r>
              <a:rPr lang="en-GB" sz="2800" dirty="0" err="1" smtClean="0"/>
              <a:t>whott</a:t>
            </a:r>
            <a:r>
              <a:rPr lang="en-GB" sz="2800" dirty="0" smtClean="0"/>
              <a:t> </a:t>
            </a:r>
            <a:r>
              <a:rPr lang="en-GB" sz="2800" dirty="0" err="1" smtClean="0"/>
              <a:t>desyre</a:t>
            </a:r>
            <a:r>
              <a:rPr lang="en-GB" sz="2800" dirty="0" smtClean="0"/>
              <a:t>,</a:t>
            </a:r>
          </a:p>
          <a:p>
            <a:pPr algn="just">
              <a:lnSpc>
                <a:spcPct val="120000"/>
              </a:lnSpc>
              <a:spcBef>
                <a:spcPts val="0"/>
              </a:spcBef>
              <a:buNone/>
            </a:pPr>
            <a:r>
              <a:rPr lang="en-GB" sz="2800" dirty="0" smtClean="0"/>
              <a:t>	Nor </a:t>
            </a:r>
            <a:r>
              <a:rPr lang="en-GB" sz="2800" dirty="0" err="1" smtClean="0"/>
              <a:t>frye</a:t>
            </a:r>
            <a:r>
              <a:rPr lang="en-GB" sz="2800" dirty="0" smtClean="0"/>
              <a:t> in </a:t>
            </a:r>
            <a:r>
              <a:rPr lang="en-GB" sz="2800" dirty="0" err="1" smtClean="0"/>
              <a:t>hartless</a:t>
            </a:r>
            <a:r>
              <a:rPr lang="en-GB" sz="2800" dirty="0" smtClean="0"/>
              <a:t> </a:t>
            </a:r>
            <a:r>
              <a:rPr lang="en-GB" sz="2800" dirty="0" err="1" smtClean="0"/>
              <a:t>griefe</a:t>
            </a:r>
            <a:r>
              <a:rPr lang="en-GB" sz="2800" dirty="0" smtClean="0"/>
              <a:t> and </a:t>
            </a:r>
            <a:r>
              <a:rPr lang="en-GB" sz="2800" dirty="0" err="1" smtClean="0"/>
              <a:t>dolefull</a:t>
            </a:r>
            <a:r>
              <a:rPr lang="en-GB" sz="2800" dirty="0" smtClean="0"/>
              <a:t> </a:t>
            </a:r>
            <a:r>
              <a:rPr lang="en-GB" sz="2800" dirty="0" err="1" smtClean="0"/>
              <a:t>tene</a:t>
            </a:r>
            <a:r>
              <a:rPr lang="en-GB" sz="2800" dirty="0" smtClean="0"/>
              <a:t>.</a:t>
            </a:r>
          </a:p>
          <a:p>
            <a:pPr algn="just">
              <a:lnSpc>
                <a:spcPct val="120000"/>
              </a:lnSpc>
              <a:spcBef>
                <a:spcPts val="0"/>
              </a:spcBef>
              <a:buNone/>
            </a:pPr>
            <a:r>
              <a:rPr lang="en-GB" sz="2800" dirty="0" smtClean="0"/>
              <a:t>	</a:t>
            </a:r>
            <a:r>
              <a:rPr lang="en-GB" sz="2800" dirty="0" err="1" smtClean="0"/>
              <a:t>Thrise</a:t>
            </a:r>
            <a:r>
              <a:rPr lang="en-GB" sz="2800" dirty="0" smtClean="0"/>
              <a:t> happy man, who fares them both </a:t>
            </a:r>
            <a:r>
              <a:rPr lang="en-GB" sz="2800" dirty="0" err="1" smtClean="0"/>
              <a:t>atween</a:t>
            </a:r>
            <a:r>
              <a:rPr lang="en-GB" sz="2800" dirty="0" smtClean="0"/>
              <a:t>.</a:t>
            </a:r>
          </a:p>
          <a:p>
            <a:pPr algn="just">
              <a:lnSpc>
                <a:spcPct val="120000"/>
              </a:lnSpc>
              <a:spcBef>
                <a:spcPts val="0"/>
              </a:spcBef>
              <a:buNone/>
            </a:pPr>
            <a:r>
              <a:rPr lang="en-GB" sz="2800" dirty="0" smtClean="0"/>
              <a:t>	But </a:t>
            </a:r>
            <a:r>
              <a:rPr lang="en-GB" sz="2800" dirty="0" err="1" smtClean="0"/>
              <a:t>sith</a:t>
            </a:r>
            <a:r>
              <a:rPr lang="en-GB" sz="2800" dirty="0" smtClean="0"/>
              <a:t> this wretched woman overcome</a:t>
            </a:r>
          </a:p>
          <a:p>
            <a:pPr algn="just">
              <a:lnSpc>
                <a:spcPct val="120000"/>
              </a:lnSpc>
              <a:spcBef>
                <a:spcPts val="0"/>
              </a:spcBef>
              <a:buNone/>
            </a:pPr>
            <a:r>
              <a:rPr lang="en-GB" sz="2800" dirty="0" smtClean="0"/>
              <a:t>	Of anguish, rather then of crime had </a:t>
            </a:r>
            <a:r>
              <a:rPr lang="en-GB" sz="2800" dirty="0" err="1" smtClean="0"/>
              <a:t>bene</a:t>
            </a:r>
            <a:r>
              <a:rPr lang="en-GB" sz="2800" dirty="0" smtClean="0"/>
              <a:t>,</a:t>
            </a:r>
          </a:p>
          <a:p>
            <a:pPr algn="just">
              <a:lnSpc>
                <a:spcPct val="120000"/>
              </a:lnSpc>
              <a:spcBef>
                <a:spcPts val="0"/>
              </a:spcBef>
              <a:buNone/>
            </a:pPr>
            <a:r>
              <a:rPr lang="en-GB" sz="2800" dirty="0" smtClean="0"/>
              <a:t>	</a:t>
            </a:r>
            <a:r>
              <a:rPr lang="en-GB" sz="2800" dirty="0" err="1" smtClean="0"/>
              <a:t>Rescrue</a:t>
            </a:r>
            <a:r>
              <a:rPr lang="en-GB" sz="2800" dirty="0" smtClean="0"/>
              <a:t> her cause to her </a:t>
            </a:r>
            <a:r>
              <a:rPr lang="en-GB" sz="2800" dirty="0" err="1" smtClean="0"/>
              <a:t>eternall</a:t>
            </a:r>
            <a:r>
              <a:rPr lang="en-GB" sz="2800" dirty="0" smtClean="0"/>
              <a:t> </a:t>
            </a:r>
            <a:r>
              <a:rPr lang="en-GB" sz="2800" dirty="0" err="1" smtClean="0"/>
              <a:t>doome</a:t>
            </a:r>
            <a:r>
              <a:rPr lang="en-GB" sz="2800" dirty="0" smtClean="0"/>
              <a:t>,</a:t>
            </a:r>
          </a:p>
          <a:p>
            <a:pPr algn="just">
              <a:lnSpc>
                <a:spcPct val="120000"/>
              </a:lnSpc>
              <a:spcBef>
                <a:spcPts val="0"/>
              </a:spcBef>
              <a:buNone/>
            </a:pPr>
            <a:r>
              <a:rPr lang="en-GB" sz="2800" dirty="0" smtClean="0"/>
              <a:t>And in the </a:t>
            </a:r>
            <a:r>
              <a:rPr lang="en-GB" sz="2800" dirty="0" err="1" smtClean="0"/>
              <a:t>meane</a:t>
            </a:r>
            <a:r>
              <a:rPr lang="en-GB" sz="2800" dirty="0" smtClean="0"/>
              <a:t> vouchsafe her </a:t>
            </a:r>
            <a:r>
              <a:rPr lang="en-GB" sz="2800" dirty="0" err="1" smtClean="0"/>
              <a:t>honorable</a:t>
            </a:r>
            <a:r>
              <a:rPr lang="en-GB" sz="2800" dirty="0" smtClean="0"/>
              <a:t> </a:t>
            </a:r>
            <a:r>
              <a:rPr lang="en-GB" sz="2800" dirty="0" err="1" smtClean="0"/>
              <a:t>toombe</a:t>
            </a:r>
            <a:endParaRPr lang="en-GB" sz="2800"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29</a:t>
            </a:fld>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 Stanza 58, Hamilton notes: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30</a:t>
            </a:fld>
            <a:endParaRPr lang="en-US" dirty="0"/>
          </a:p>
        </p:txBody>
      </p:sp>
      <p:sp>
        <p:nvSpPr>
          <p:cNvPr id="4" name="Content Placeholder 3"/>
          <p:cNvSpPr>
            <a:spLocks noGrp="1"/>
          </p:cNvSpPr>
          <p:nvPr>
            <p:ph sz="quarter" idx="1"/>
          </p:nvPr>
        </p:nvSpPr>
        <p:spPr>
          <a:xfrm>
            <a:off x="612648" y="1600200"/>
            <a:ext cx="8153400" cy="4953000"/>
          </a:xfrm>
        </p:spPr>
        <p:txBody>
          <a:bodyPr>
            <a:normAutofit/>
          </a:bodyPr>
          <a:lstStyle/>
          <a:p>
            <a:pPr algn="just">
              <a:lnSpc>
                <a:spcPct val="110000"/>
              </a:lnSpc>
              <a:spcBef>
                <a:spcPts val="0"/>
              </a:spcBef>
            </a:pPr>
            <a:r>
              <a:rPr lang="en-GB" sz="2400" dirty="0" smtClean="0"/>
              <a:t>Golden squire: referring to the golden set-square, </a:t>
            </a:r>
            <a:r>
              <a:rPr lang="en-GB" sz="2400" i="1" dirty="0" err="1" smtClean="0"/>
              <a:t>norma</a:t>
            </a:r>
            <a:r>
              <a:rPr lang="en-GB" sz="2400" i="1" dirty="0" smtClean="0"/>
              <a:t> </a:t>
            </a:r>
            <a:r>
              <a:rPr lang="en-GB" sz="2400" i="1" dirty="0" err="1" smtClean="0"/>
              <a:t>temperantiae</a:t>
            </a:r>
            <a:r>
              <a:rPr lang="en-GB" sz="2400" dirty="0" smtClean="0"/>
              <a:t>, a common emblem of temperance as the ‘golden mean’ ...</a:t>
            </a:r>
          </a:p>
          <a:p>
            <a:pPr algn="just">
              <a:lnSpc>
                <a:spcPct val="110000"/>
              </a:lnSpc>
              <a:spcBef>
                <a:spcPts val="0"/>
              </a:spcBef>
            </a:pPr>
            <a:r>
              <a:rPr lang="en-GB" sz="2400" dirty="0" smtClean="0"/>
              <a:t>6-7 Mordant is </a:t>
            </a:r>
            <a:r>
              <a:rPr lang="en-GB" sz="2400" b="1" dirty="0" err="1" smtClean="0"/>
              <a:t>ouercome</a:t>
            </a:r>
            <a:r>
              <a:rPr lang="en-GB" sz="2400" b="1" dirty="0" smtClean="0"/>
              <a:t> / [Of anguish, rather then] of crime [hath </a:t>
            </a:r>
            <a:r>
              <a:rPr lang="en-GB" sz="2400" b="1" dirty="0" err="1" smtClean="0"/>
              <a:t>bene</a:t>
            </a:r>
            <a:r>
              <a:rPr lang="en-GB" sz="2400" b="1" dirty="0" smtClean="0"/>
              <a:t>] </a:t>
            </a:r>
            <a:r>
              <a:rPr lang="en-GB" sz="2400" dirty="0" smtClean="0"/>
              <a:t>by having yielded to concupiscence even though he was restored, while </a:t>
            </a:r>
            <a:r>
              <a:rPr lang="en-GB" sz="2400" dirty="0" err="1" smtClean="0"/>
              <a:t>Amavia</a:t>
            </a:r>
            <a:r>
              <a:rPr lang="en-GB" sz="2400" dirty="0" smtClean="0"/>
              <a:t> though guilty of the crime of suicide is excused by </a:t>
            </a:r>
            <a:r>
              <a:rPr lang="en-GB" sz="2400" dirty="0" err="1" smtClean="0"/>
              <a:t>Guyon</a:t>
            </a:r>
            <a:r>
              <a:rPr lang="en-GB" sz="2400" dirty="0" smtClean="0"/>
              <a:t> at 48.1-5</a:t>
            </a:r>
          </a:p>
          <a:p>
            <a:pPr algn="just">
              <a:lnSpc>
                <a:spcPct val="110000"/>
              </a:lnSpc>
              <a:spcBef>
                <a:spcPts val="0"/>
              </a:spcBef>
            </a:pPr>
            <a:r>
              <a:rPr lang="en-GB" sz="2400" dirty="0" smtClean="0"/>
              <a:t>9 </a:t>
            </a:r>
            <a:r>
              <a:rPr lang="en-GB" sz="2400" b="1" dirty="0" smtClean="0"/>
              <a:t>in the </a:t>
            </a:r>
            <a:r>
              <a:rPr lang="en-GB" sz="2400" b="1" dirty="0" err="1" smtClean="0"/>
              <a:t>meane</a:t>
            </a:r>
            <a:r>
              <a:rPr lang="en-GB" sz="2400" dirty="0" smtClean="0"/>
              <a:t>: in the meantime. Implying also that the mean between judging her case (cause) and reserving judgement to God is to bury her.</a:t>
            </a:r>
          </a:p>
          <a:p>
            <a:pPr algn="just">
              <a:lnSpc>
                <a:spcPct val="110000"/>
              </a:lnSpc>
              <a:spcBef>
                <a:spcPts val="0"/>
              </a:spcBef>
              <a:buNone/>
            </a:pPr>
            <a:r>
              <a:rPr lang="en-GB" sz="2400" dirty="0" smtClean="0"/>
              <a:t>					(Hamilton 2007, 169)</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0352" cy="990600"/>
          </a:xfrm>
        </p:spPr>
        <p:txBody>
          <a:bodyPr>
            <a:normAutofit/>
          </a:bodyPr>
          <a:lstStyle/>
          <a:p>
            <a:pPr algn="ctr"/>
            <a:r>
              <a:rPr lang="en-GB" dirty="0" smtClean="0"/>
              <a:t>Book II – Canto ii, 13</a:t>
            </a:r>
            <a:endParaRPr lang="en-GB" dirty="0"/>
          </a:p>
        </p:txBody>
      </p:sp>
      <p:sp>
        <p:nvSpPr>
          <p:cNvPr id="3" name="Content Placeholder 2"/>
          <p:cNvSpPr>
            <a:spLocks noGrp="1"/>
          </p:cNvSpPr>
          <p:nvPr>
            <p:ph sz="quarter" idx="1"/>
          </p:nvPr>
        </p:nvSpPr>
        <p:spPr>
          <a:xfrm>
            <a:off x="457200" y="1676400"/>
            <a:ext cx="8308848" cy="4800600"/>
          </a:xfrm>
        </p:spPr>
        <p:txBody>
          <a:bodyPr>
            <a:normAutofit/>
          </a:bodyPr>
          <a:lstStyle/>
          <a:p>
            <a:pPr lvl="1">
              <a:buNone/>
            </a:pPr>
            <a:r>
              <a:rPr lang="en-GB" sz="2800" dirty="0" smtClean="0"/>
              <a:t>Therein three sisters dwelt of sundry sort,</a:t>
            </a:r>
          </a:p>
          <a:p>
            <a:pPr lvl="1">
              <a:buNone/>
            </a:pPr>
            <a:r>
              <a:rPr lang="en-GB" sz="2800" dirty="0" smtClean="0"/>
              <a:t>	The children of one </a:t>
            </a:r>
            <a:r>
              <a:rPr lang="en-GB" sz="2800" dirty="0" err="1" smtClean="0"/>
              <a:t>syre</a:t>
            </a:r>
            <a:r>
              <a:rPr lang="en-GB" sz="2800" dirty="0" smtClean="0"/>
              <a:t> by mothers three; </a:t>
            </a:r>
          </a:p>
          <a:p>
            <a:pPr lvl="1">
              <a:buNone/>
            </a:pPr>
            <a:r>
              <a:rPr lang="en-GB" sz="2800" dirty="0" smtClean="0"/>
              <a:t>	Why dying </a:t>
            </a:r>
            <a:r>
              <a:rPr lang="en-GB" sz="2800" dirty="0" err="1" smtClean="0"/>
              <a:t>whylome</a:t>
            </a:r>
            <a:r>
              <a:rPr lang="en-GB" sz="2800" dirty="0" smtClean="0"/>
              <a:t> did </a:t>
            </a:r>
            <a:r>
              <a:rPr lang="en-GB" sz="2800" dirty="0" err="1" smtClean="0"/>
              <a:t>diuide</a:t>
            </a:r>
            <a:r>
              <a:rPr lang="en-GB" sz="2800" dirty="0" smtClean="0"/>
              <a:t> this fort</a:t>
            </a:r>
          </a:p>
          <a:p>
            <a:pPr lvl="1">
              <a:buNone/>
            </a:pPr>
            <a:r>
              <a:rPr lang="en-GB" sz="2800" dirty="0" smtClean="0"/>
              <a:t>	To them by </a:t>
            </a:r>
            <a:r>
              <a:rPr lang="en-GB" sz="2800" dirty="0" err="1" smtClean="0"/>
              <a:t>equall</a:t>
            </a:r>
            <a:r>
              <a:rPr lang="en-GB" sz="2800" dirty="0" smtClean="0"/>
              <a:t> shares in </a:t>
            </a:r>
            <a:r>
              <a:rPr lang="en-GB" sz="2800" dirty="0" err="1" smtClean="0"/>
              <a:t>equall</a:t>
            </a:r>
            <a:r>
              <a:rPr lang="en-GB" sz="2800" dirty="0" smtClean="0"/>
              <a:t> fee:</a:t>
            </a:r>
          </a:p>
          <a:p>
            <a:pPr lvl="1">
              <a:buNone/>
            </a:pPr>
            <a:r>
              <a:rPr lang="en-GB" sz="2800" dirty="0" smtClean="0"/>
              <a:t>	But </a:t>
            </a:r>
            <a:r>
              <a:rPr lang="en-GB" sz="2800" dirty="0" err="1" smtClean="0"/>
              <a:t>stryfull</a:t>
            </a:r>
            <a:r>
              <a:rPr lang="en-GB" sz="2800" dirty="0" smtClean="0"/>
              <a:t> mind, and </a:t>
            </a:r>
            <a:r>
              <a:rPr lang="en-GB" sz="2800" dirty="0" err="1" smtClean="0"/>
              <a:t>diuerse</a:t>
            </a:r>
            <a:r>
              <a:rPr lang="en-GB" sz="2800" dirty="0" smtClean="0"/>
              <a:t> </a:t>
            </a:r>
            <a:r>
              <a:rPr lang="en-GB" sz="2800" dirty="0" err="1" smtClean="0"/>
              <a:t>qualitee</a:t>
            </a:r>
            <a:endParaRPr lang="en-GB" sz="2800" dirty="0" smtClean="0"/>
          </a:p>
          <a:p>
            <a:pPr lvl="1">
              <a:buNone/>
            </a:pPr>
            <a:r>
              <a:rPr lang="en-GB" sz="2800" dirty="0" smtClean="0"/>
              <a:t>	Drew them in </a:t>
            </a:r>
            <a:r>
              <a:rPr lang="en-GB" sz="2800" dirty="0" err="1" smtClean="0"/>
              <a:t>partes</a:t>
            </a:r>
            <a:r>
              <a:rPr lang="en-GB" sz="2800" dirty="0" smtClean="0"/>
              <a:t>, and each made others foe: </a:t>
            </a:r>
          </a:p>
          <a:p>
            <a:pPr lvl="1">
              <a:buNone/>
            </a:pPr>
            <a:r>
              <a:rPr lang="en-GB" sz="2800" dirty="0" smtClean="0"/>
              <a:t>	Still they did </a:t>
            </a:r>
            <a:r>
              <a:rPr lang="en-GB" sz="2800" dirty="0" err="1" smtClean="0"/>
              <a:t>striue</a:t>
            </a:r>
            <a:r>
              <a:rPr lang="en-GB" sz="2800" dirty="0" smtClean="0"/>
              <a:t>, and daily disagree;</a:t>
            </a:r>
          </a:p>
          <a:p>
            <a:pPr lvl="1">
              <a:buNone/>
            </a:pPr>
            <a:r>
              <a:rPr lang="en-GB" sz="2800" dirty="0" smtClean="0"/>
              <a:t>	The eldest did against the youngest </a:t>
            </a:r>
            <a:r>
              <a:rPr lang="en-GB" sz="2800" dirty="0" err="1" smtClean="0"/>
              <a:t>goe</a:t>
            </a:r>
            <a:r>
              <a:rPr lang="en-GB" sz="2800" dirty="0" smtClean="0"/>
              <a:t>,</a:t>
            </a:r>
          </a:p>
          <a:p>
            <a:pPr lvl="1">
              <a:buNone/>
            </a:pPr>
            <a:r>
              <a:rPr lang="en-GB" sz="2800" dirty="0" smtClean="0"/>
              <a:t>And both against the </a:t>
            </a:r>
            <a:r>
              <a:rPr lang="en-GB" sz="2800" dirty="0" err="1" smtClean="0"/>
              <a:t>middest</a:t>
            </a:r>
            <a:r>
              <a:rPr lang="en-GB" sz="2800" dirty="0" smtClean="0"/>
              <a:t> meant to </a:t>
            </a:r>
            <a:r>
              <a:rPr lang="en-GB" sz="2800" dirty="0" err="1" smtClean="0"/>
              <a:t>worken</a:t>
            </a:r>
            <a:r>
              <a:rPr lang="en-GB" sz="2800" dirty="0" smtClean="0"/>
              <a:t> woe. </a:t>
            </a:r>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31</a:t>
            </a:fld>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 Stanza 13, Hamilton notes: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32</a:t>
            </a:fld>
            <a:endParaRPr lang="en-US" dirty="0"/>
          </a:p>
        </p:txBody>
      </p:sp>
      <p:sp>
        <p:nvSpPr>
          <p:cNvPr id="4" name="Content Placeholder 3"/>
          <p:cNvSpPr>
            <a:spLocks noGrp="1"/>
          </p:cNvSpPr>
          <p:nvPr>
            <p:ph sz="quarter" idx="1"/>
          </p:nvPr>
        </p:nvSpPr>
        <p:spPr>
          <a:xfrm>
            <a:off x="612648" y="1600200"/>
            <a:ext cx="8153400" cy="5257800"/>
          </a:xfrm>
        </p:spPr>
        <p:txBody>
          <a:bodyPr>
            <a:normAutofit fontScale="77500" lnSpcReduction="20000"/>
          </a:bodyPr>
          <a:lstStyle/>
          <a:p>
            <a:pPr algn="just">
              <a:lnSpc>
                <a:spcPct val="120000"/>
              </a:lnSpc>
              <a:spcBef>
                <a:spcPts val="0"/>
              </a:spcBef>
            </a:pPr>
            <a:r>
              <a:rPr lang="en-GB" dirty="0" smtClean="0"/>
              <a:t>1-2 In accord with traditional classical theory, in which the castle is the human body ruled by the soul, the </a:t>
            </a:r>
            <a:r>
              <a:rPr lang="en-GB" b="1" dirty="0" err="1" smtClean="0"/>
              <a:t>syre</a:t>
            </a:r>
            <a:r>
              <a:rPr lang="en-GB" dirty="0" smtClean="0"/>
              <a:t> is reason or mind; the </a:t>
            </a:r>
            <a:r>
              <a:rPr lang="en-GB" b="1" dirty="0" smtClean="0"/>
              <a:t>mothers three </a:t>
            </a:r>
            <a:r>
              <a:rPr lang="en-GB" dirty="0" smtClean="0"/>
              <a:t>are the three souls: rational, sensible and vegetable; or their three faculties: rational, irascible and </a:t>
            </a:r>
            <a:r>
              <a:rPr lang="en-GB" dirty="0" err="1" smtClean="0"/>
              <a:t>concupiscible</a:t>
            </a:r>
            <a:r>
              <a:rPr lang="en-GB" dirty="0" smtClean="0"/>
              <a:t>.</a:t>
            </a:r>
          </a:p>
          <a:p>
            <a:pPr algn="just">
              <a:lnSpc>
                <a:spcPct val="120000"/>
              </a:lnSpc>
              <a:spcBef>
                <a:spcPts val="0"/>
              </a:spcBef>
            </a:pPr>
            <a:r>
              <a:rPr lang="en-GB" dirty="0" smtClean="0"/>
              <a:t>4 </a:t>
            </a:r>
            <a:r>
              <a:rPr lang="en-GB" b="1" dirty="0" smtClean="0"/>
              <a:t>in </a:t>
            </a:r>
            <a:r>
              <a:rPr lang="en-GB" b="1" dirty="0" err="1" smtClean="0"/>
              <a:t>equall</a:t>
            </a:r>
            <a:r>
              <a:rPr lang="en-GB" b="1" dirty="0" smtClean="0"/>
              <a:t> fee</a:t>
            </a:r>
            <a:r>
              <a:rPr lang="en-GB" dirty="0" smtClean="0"/>
              <a:t>: in equal possession as a heritable right. The temperate state is not the victory of the mean over the two extremes but their shared governing which the mean keeps in harmony.</a:t>
            </a:r>
          </a:p>
          <a:p>
            <a:pPr algn="just">
              <a:lnSpc>
                <a:spcPct val="120000"/>
              </a:lnSpc>
              <a:spcBef>
                <a:spcPts val="0"/>
              </a:spcBef>
            </a:pPr>
            <a:r>
              <a:rPr lang="en-GB" dirty="0" smtClean="0"/>
              <a:t>7-9 Again in accord with traditional classical theory, specifically, Aristotle, Ethics 2.8, in which virtue is the mean between warring contrary vices of excess and deficiency; and Plato, Republic 430-31, in which the three parts or powers of the soul – reason, ‘spirit’ and appetite – are kept in harmony by self control and temperance. 			(Hamilton 2007, 173)</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 – Canto ii, 24</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33</a:t>
            </a:fld>
            <a:endParaRPr lang="en-US" dirty="0"/>
          </a:p>
        </p:txBody>
      </p:sp>
      <p:sp>
        <p:nvSpPr>
          <p:cNvPr id="4" name="Content Placeholder 3"/>
          <p:cNvSpPr>
            <a:spLocks noGrp="1"/>
          </p:cNvSpPr>
          <p:nvPr>
            <p:ph sz="quarter" idx="1"/>
          </p:nvPr>
        </p:nvSpPr>
        <p:spPr>
          <a:xfrm>
            <a:off x="457200" y="1676400"/>
            <a:ext cx="8382000" cy="4800600"/>
          </a:xfrm>
        </p:spPr>
        <p:txBody>
          <a:bodyPr>
            <a:normAutofit fontScale="92500"/>
          </a:bodyPr>
          <a:lstStyle/>
          <a:p>
            <a:pPr>
              <a:buNone/>
            </a:pPr>
            <a:r>
              <a:rPr lang="en-GB" dirty="0" smtClean="0"/>
              <a:t>As a tall ship tossed in </a:t>
            </a:r>
            <a:r>
              <a:rPr lang="en-GB" dirty="0" err="1" smtClean="0"/>
              <a:t>troublous</a:t>
            </a:r>
            <a:r>
              <a:rPr lang="en-GB" dirty="0" smtClean="0"/>
              <a:t> seas,</a:t>
            </a:r>
          </a:p>
          <a:p>
            <a:pPr>
              <a:buNone/>
            </a:pPr>
            <a:r>
              <a:rPr lang="en-GB" dirty="0" smtClean="0"/>
              <a:t>	Whom raging winds threatening to make the pray</a:t>
            </a:r>
          </a:p>
          <a:p>
            <a:pPr>
              <a:buNone/>
            </a:pPr>
            <a:r>
              <a:rPr lang="en-GB" dirty="0" smtClean="0"/>
              <a:t>	Of the rough </a:t>
            </a:r>
            <a:r>
              <a:rPr lang="en-GB" dirty="0" err="1" smtClean="0"/>
              <a:t>rockes</a:t>
            </a:r>
            <a:r>
              <a:rPr lang="en-GB" dirty="0" smtClean="0"/>
              <a:t>, doe </a:t>
            </a:r>
            <a:r>
              <a:rPr lang="en-GB" dirty="0" err="1" smtClean="0"/>
              <a:t>diuersly</a:t>
            </a:r>
            <a:r>
              <a:rPr lang="en-GB" dirty="0" smtClean="0"/>
              <a:t> disease,</a:t>
            </a:r>
          </a:p>
          <a:p>
            <a:pPr>
              <a:buNone/>
            </a:pPr>
            <a:r>
              <a:rPr lang="en-GB" dirty="0" smtClean="0"/>
              <a:t>	</a:t>
            </a:r>
            <a:r>
              <a:rPr lang="en-GB" dirty="0" err="1" smtClean="0"/>
              <a:t>Meetes</a:t>
            </a:r>
            <a:r>
              <a:rPr lang="en-GB" dirty="0" smtClean="0"/>
              <a:t> two </a:t>
            </a:r>
            <a:r>
              <a:rPr lang="en-GB" dirty="0" err="1" smtClean="0"/>
              <a:t>contrarie</a:t>
            </a:r>
            <a:r>
              <a:rPr lang="en-GB" dirty="0" smtClean="0"/>
              <a:t> </a:t>
            </a:r>
            <a:r>
              <a:rPr lang="en-GB" dirty="0" err="1" smtClean="0"/>
              <a:t>billowes</a:t>
            </a:r>
            <a:r>
              <a:rPr lang="en-GB" dirty="0" smtClean="0"/>
              <a:t> by the way,</a:t>
            </a:r>
          </a:p>
          <a:p>
            <a:pPr>
              <a:buNone/>
            </a:pPr>
            <a:r>
              <a:rPr lang="en-GB" dirty="0" smtClean="0"/>
              <a:t>	That on her either side doe sore assay,</a:t>
            </a:r>
          </a:p>
          <a:p>
            <a:pPr>
              <a:buNone/>
            </a:pPr>
            <a:r>
              <a:rPr lang="en-GB" dirty="0" smtClean="0"/>
              <a:t>	And boast to swallow her in greedy </a:t>
            </a:r>
            <a:r>
              <a:rPr lang="en-GB" dirty="0" err="1" smtClean="0"/>
              <a:t>graue</a:t>
            </a:r>
            <a:r>
              <a:rPr lang="en-GB" dirty="0" smtClean="0"/>
              <a:t>;</a:t>
            </a:r>
          </a:p>
          <a:p>
            <a:pPr>
              <a:buNone/>
            </a:pPr>
            <a:r>
              <a:rPr lang="en-GB" dirty="0" smtClean="0"/>
              <a:t>	</a:t>
            </a:r>
            <a:r>
              <a:rPr lang="en-GB" dirty="0" err="1" smtClean="0"/>
              <a:t>Shee</a:t>
            </a:r>
            <a:r>
              <a:rPr lang="en-GB" dirty="0" smtClean="0"/>
              <a:t> scorning both their </a:t>
            </a:r>
            <a:r>
              <a:rPr lang="en-GB" dirty="0" err="1" smtClean="0"/>
              <a:t>spights</a:t>
            </a:r>
            <a:r>
              <a:rPr lang="en-GB" dirty="0" smtClean="0"/>
              <a:t>, does make wide way,</a:t>
            </a:r>
          </a:p>
          <a:p>
            <a:pPr>
              <a:buNone/>
            </a:pPr>
            <a:r>
              <a:rPr lang="en-GB" dirty="0" smtClean="0"/>
              <a:t>	And with her </a:t>
            </a:r>
            <a:r>
              <a:rPr lang="en-GB" dirty="0" err="1" smtClean="0"/>
              <a:t>brest</a:t>
            </a:r>
            <a:r>
              <a:rPr lang="en-GB" dirty="0" smtClean="0"/>
              <a:t> breaking the </a:t>
            </a:r>
            <a:r>
              <a:rPr lang="en-GB" dirty="0" err="1" smtClean="0"/>
              <a:t>fomy</a:t>
            </a:r>
            <a:r>
              <a:rPr lang="en-GB" dirty="0" smtClean="0"/>
              <a:t> </a:t>
            </a:r>
            <a:r>
              <a:rPr lang="en-GB" dirty="0" err="1" smtClean="0"/>
              <a:t>waue</a:t>
            </a:r>
            <a:r>
              <a:rPr lang="en-GB" dirty="0" smtClean="0"/>
              <a:t>,</a:t>
            </a:r>
          </a:p>
          <a:p>
            <a:pPr>
              <a:buNone/>
            </a:pPr>
            <a:r>
              <a:rPr lang="en-GB" dirty="0" smtClean="0"/>
              <a:t>Does ride on both their backs, and faire her self doth </a:t>
            </a:r>
            <a:r>
              <a:rPr lang="en-GB" dirty="0" err="1" smtClean="0"/>
              <a:t>saue</a:t>
            </a:r>
            <a:endParaRPr lang="en-GB" dirty="0" smtClean="0"/>
          </a:p>
          <a:p>
            <a:pPr>
              <a:buNone/>
            </a:pPr>
            <a:endParaRPr lang="en-GB" dirty="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 – Canto iv, 23</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34</a:t>
            </a:fld>
            <a:endParaRPr lang="en-US" dirty="0"/>
          </a:p>
        </p:txBody>
      </p:sp>
      <p:sp>
        <p:nvSpPr>
          <p:cNvPr id="4" name="Content Placeholder 3"/>
          <p:cNvSpPr>
            <a:spLocks noGrp="1"/>
          </p:cNvSpPr>
          <p:nvPr>
            <p:ph sz="quarter" idx="1"/>
          </p:nvPr>
        </p:nvSpPr>
        <p:spPr>
          <a:xfrm>
            <a:off x="612648" y="1828800"/>
            <a:ext cx="8153400" cy="4495800"/>
          </a:xfrm>
        </p:spPr>
        <p:txBody>
          <a:bodyPr>
            <a:normAutofit lnSpcReduction="10000"/>
          </a:bodyPr>
          <a:lstStyle/>
          <a:p>
            <a:pPr>
              <a:buNone/>
            </a:pPr>
            <a:r>
              <a:rPr lang="en-GB" dirty="0" smtClean="0"/>
              <a:t>Faire Sir (</a:t>
            </a:r>
            <a:r>
              <a:rPr lang="en-GB" dirty="0" err="1" smtClean="0"/>
              <a:t>quoth</a:t>
            </a:r>
            <a:r>
              <a:rPr lang="en-GB" dirty="0" smtClean="0"/>
              <a:t> she) be not displeased at all;</a:t>
            </a:r>
          </a:p>
          <a:p>
            <a:pPr>
              <a:buNone/>
            </a:pPr>
            <a:r>
              <a:rPr lang="en-GB" dirty="0" smtClean="0"/>
              <a:t>	Who fares on sea, may not </a:t>
            </a:r>
            <a:r>
              <a:rPr lang="en-GB" dirty="0" err="1" smtClean="0"/>
              <a:t>commaund</a:t>
            </a:r>
            <a:r>
              <a:rPr lang="en-GB" dirty="0" smtClean="0"/>
              <a:t> his way,</a:t>
            </a:r>
          </a:p>
          <a:p>
            <a:pPr>
              <a:buNone/>
            </a:pPr>
            <a:r>
              <a:rPr lang="en-GB" dirty="0" smtClean="0"/>
              <a:t>	Ne wind and weather at his pleasure call:</a:t>
            </a:r>
          </a:p>
          <a:p>
            <a:pPr>
              <a:buNone/>
            </a:pPr>
            <a:r>
              <a:rPr lang="en-GB" dirty="0" smtClean="0"/>
              <a:t>	The sea is wide, and easy for to stray;</a:t>
            </a:r>
          </a:p>
          <a:p>
            <a:pPr>
              <a:buNone/>
            </a:pPr>
            <a:r>
              <a:rPr lang="en-GB" dirty="0" smtClean="0"/>
              <a:t>	The wind </a:t>
            </a:r>
            <a:r>
              <a:rPr lang="en-GB" dirty="0" err="1" smtClean="0"/>
              <a:t>vnstable</a:t>
            </a:r>
            <a:r>
              <a:rPr lang="en-GB" dirty="0" smtClean="0"/>
              <a:t>, and doth </a:t>
            </a:r>
            <a:r>
              <a:rPr lang="en-GB" dirty="0" err="1" smtClean="0"/>
              <a:t>neuer</a:t>
            </a:r>
            <a:r>
              <a:rPr lang="en-GB" dirty="0" smtClean="0"/>
              <a:t> stay.</a:t>
            </a:r>
          </a:p>
          <a:p>
            <a:pPr>
              <a:buNone/>
            </a:pPr>
            <a:r>
              <a:rPr lang="en-GB" dirty="0" smtClean="0"/>
              <a:t>	But here, a while ye may in safety rest,</a:t>
            </a:r>
          </a:p>
          <a:p>
            <a:pPr>
              <a:buNone/>
            </a:pPr>
            <a:r>
              <a:rPr lang="en-GB" dirty="0" smtClean="0"/>
              <a:t>	</a:t>
            </a:r>
            <a:r>
              <a:rPr lang="en-GB" dirty="0" err="1" smtClean="0"/>
              <a:t>Til</a:t>
            </a:r>
            <a:r>
              <a:rPr lang="en-GB" dirty="0" smtClean="0"/>
              <a:t> season </a:t>
            </a:r>
            <a:r>
              <a:rPr lang="en-GB" dirty="0" err="1" smtClean="0"/>
              <a:t>serue</a:t>
            </a:r>
            <a:r>
              <a:rPr lang="en-GB" dirty="0" smtClean="0"/>
              <a:t> new passage to assay;</a:t>
            </a:r>
          </a:p>
          <a:p>
            <a:pPr>
              <a:buNone/>
            </a:pPr>
            <a:r>
              <a:rPr lang="en-GB" dirty="0" smtClean="0"/>
              <a:t>	Better safe port, then be in seas distress,</a:t>
            </a:r>
          </a:p>
          <a:p>
            <a:pPr>
              <a:buNone/>
            </a:pPr>
            <a:r>
              <a:rPr lang="en-GB" dirty="0" smtClean="0"/>
              <a:t>Therewith she </a:t>
            </a:r>
            <a:r>
              <a:rPr lang="en-GB" dirty="0" err="1" smtClean="0"/>
              <a:t>laught</a:t>
            </a:r>
            <a:r>
              <a:rPr lang="en-GB" dirty="0" smtClean="0"/>
              <a:t>, and did her earnest end in </a:t>
            </a:r>
            <a:r>
              <a:rPr lang="en-GB" dirty="0" err="1" smtClean="0"/>
              <a:t>iest</a:t>
            </a:r>
            <a:endParaRPr lang="en-GB" dirty="0"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normAutofit/>
          </a:bodyPr>
          <a:lstStyle/>
          <a:p>
            <a:r>
              <a:rPr lang="en-GB" sz="3200" b="1" dirty="0" smtClean="0"/>
              <a:t>Chastity </a:t>
            </a:r>
            <a:endParaRPr lang="en-GB" sz="3200" b="1" dirty="0"/>
          </a:p>
        </p:txBody>
      </p:sp>
      <p:sp>
        <p:nvSpPr>
          <p:cNvPr id="3" name="Title 2"/>
          <p:cNvSpPr>
            <a:spLocks noGrp="1"/>
          </p:cNvSpPr>
          <p:nvPr>
            <p:ph type="title"/>
          </p:nvPr>
        </p:nvSpPr>
        <p:spPr/>
        <p:txBody>
          <a:bodyPr/>
          <a:lstStyle/>
          <a:p>
            <a:r>
              <a:rPr lang="en-GB" dirty="0" smtClean="0"/>
              <a:t>The Faerie Queen Book III</a:t>
            </a:r>
            <a:endParaRPr lang="en-GB" dirty="0"/>
          </a:p>
        </p:txBody>
      </p:sp>
      <p:sp>
        <p:nvSpPr>
          <p:cNvPr id="4" name="Slide Number Placeholder 3"/>
          <p:cNvSpPr>
            <a:spLocks noGrp="1"/>
          </p:cNvSpPr>
          <p:nvPr>
            <p:ph type="sldNum" sz="quarter" idx="11"/>
          </p:nvPr>
        </p:nvSpPr>
        <p:spPr/>
        <p:txBody>
          <a:bodyPr/>
          <a:lstStyle/>
          <a:p>
            <a:fld id="{B6F15528-21DE-4FAA-801E-634DDDAF4B2B}" type="slidenum">
              <a:rPr lang="en-US" smtClean="0"/>
              <a:pPr/>
              <a:t>35</a:t>
            </a:fld>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III: Chastity</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36</a:t>
            </a:fld>
            <a:endParaRPr lang="en-US" dirty="0"/>
          </a:p>
        </p:txBody>
      </p:sp>
      <p:sp>
        <p:nvSpPr>
          <p:cNvPr id="4" name="Content Placeholder 3"/>
          <p:cNvSpPr>
            <a:spLocks noGrp="1"/>
          </p:cNvSpPr>
          <p:nvPr>
            <p:ph sz="quarter" idx="1"/>
          </p:nvPr>
        </p:nvSpPr>
        <p:spPr>
          <a:xfrm>
            <a:off x="612648" y="1600200"/>
            <a:ext cx="8153400" cy="4648200"/>
          </a:xfrm>
        </p:spPr>
        <p:txBody>
          <a:bodyPr>
            <a:normAutofit lnSpcReduction="10000"/>
          </a:bodyPr>
          <a:lstStyle/>
          <a:p>
            <a:r>
              <a:rPr lang="en-GB" dirty="0" smtClean="0"/>
              <a:t>The virtue to which sexual desire is made subject to discipline</a:t>
            </a:r>
          </a:p>
          <a:p>
            <a:r>
              <a:rPr lang="en-GB" dirty="0" smtClean="0"/>
              <a:t>Spenser’s ethic does not aspire to abstinence but to the moderation of a well-governed and wise appetite, an Aristotelian golden mean between extremes</a:t>
            </a:r>
          </a:p>
          <a:p>
            <a:r>
              <a:rPr lang="en-GB" dirty="0" err="1" smtClean="0"/>
              <a:t>Britomart</a:t>
            </a:r>
            <a:r>
              <a:rPr lang="en-GB" dirty="0" smtClean="0"/>
              <a:t> </a:t>
            </a:r>
          </a:p>
          <a:p>
            <a:pPr lvl="1"/>
            <a:r>
              <a:rPr lang="en-GB" dirty="0" smtClean="0"/>
              <a:t>one of the earliest instances in literature of a woman as companion and equal of man</a:t>
            </a:r>
          </a:p>
          <a:p>
            <a:pPr lvl="1"/>
            <a:r>
              <a:rPr lang="en-GB" dirty="0" smtClean="0"/>
              <a:t>Chastity – not as abstinence, but as active, honest, devoted love. </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Book III: Chastity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37</a:t>
            </a:fld>
            <a:endParaRPr lang="en-US" dirty="0"/>
          </a:p>
        </p:txBody>
      </p:sp>
      <p:sp>
        <p:nvSpPr>
          <p:cNvPr id="4" name="Content Placeholder 3"/>
          <p:cNvSpPr>
            <a:spLocks noGrp="1"/>
          </p:cNvSpPr>
          <p:nvPr>
            <p:ph sz="quarter" idx="1"/>
          </p:nvPr>
        </p:nvSpPr>
        <p:spPr>
          <a:xfrm>
            <a:off x="612648" y="1981200"/>
            <a:ext cx="7845552" cy="4114800"/>
          </a:xfrm>
        </p:spPr>
        <p:txBody>
          <a:bodyPr/>
          <a:lstStyle/>
          <a:p>
            <a:pPr algn="just">
              <a:buNone/>
            </a:pPr>
            <a:r>
              <a:rPr lang="en-GB" dirty="0" smtClean="0"/>
              <a:t>	Book III is a romance on the interwoven pattern of Ariosto (</a:t>
            </a:r>
            <a:r>
              <a:rPr lang="en-GB" i="1" dirty="0" err="1" smtClean="0"/>
              <a:t>Orlando</a:t>
            </a:r>
            <a:r>
              <a:rPr lang="en-GB" i="1" dirty="0" smtClean="0"/>
              <a:t> </a:t>
            </a:r>
            <a:r>
              <a:rPr lang="en-GB" i="1" dirty="0" err="1" smtClean="0"/>
              <a:t>Furioso</a:t>
            </a:r>
            <a:r>
              <a:rPr lang="en-GB" dirty="0" smtClean="0"/>
              <a:t>); it shares with book IV as its main subject matter the central one of romantic epic, that is, love; and love is a setting of adventure and chivalry. The atmosphere is less moral than in Books I and II and there are fewer moral impersonations.</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Book III Canto </a:t>
            </a:r>
            <a:r>
              <a:rPr lang="en-GB" dirty="0" err="1" smtClean="0"/>
              <a:t>i</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38</a:t>
            </a:fld>
            <a:endParaRPr lang="en-US" dirty="0"/>
          </a:p>
        </p:txBody>
      </p:sp>
      <p:sp>
        <p:nvSpPr>
          <p:cNvPr id="4" name="Content Placeholder 3"/>
          <p:cNvSpPr>
            <a:spLocks noGrp="1"/>
          </p:cNvSpPr>
          <p:nvPr>
            <p:ph sz="quarter" idx="1"/>
          </p:nvPr>
        </p:nvSpPr>
        <p:spPr>
          <a:xfrm>
            <a:off x="612648" y="1676400"/>
            <a:ext cx="8153400" cy="4953000"/>
          </a:xfrm>
        </p:spPr>
        <p:txBody>
          <a:bodyPr>
            <a:normAutofit fontScale="77500" lnSpcReduction="20000"/>
          </a:bodyPr>
          <a:lstStyle/>
          <a:p>
            <a:r>
              <a:rPr lang="en-GB" dirty="0" err="1" smtClean="0"/>
              <a:t>Guyon</a:t>
            </a:r>
            <a:r>
              <a:rPr lang="en-GB" dirty="0" smtClean="0"/>
              <a:t> </a:t>
            </a:r>
            <a:r>
              <a:rPr lang="en-GB" dirty="0" smtClean="0"/>
              <a:t>is unseated in battle by </a:t>
            </a:r>
            <a:r>
              <a:rPr lang="en-GB" dirty="0" err="1" smtClean="0"/>
              <a:t>Britomart</a:t>
            </a:r>
            <a:r>
              <a:rPr lang="en-GB" dirty="0" smtClean="0"/>
              <a:t> whose spear is enchanted  with the ‘unseen power’ of her chastity</a:t>
            </a:r>
          </a:p>
          <a:p>
            <a:r>
              <a:rPr lang="en-GB" dirty="0" err="1" smtClean="0"/>
              <a:t>Florimell</a:t>
            </a:r>
            <a:r>
              <a:rPr lang="en-GB" dirty="0" smtClean="0"/>
              <a:t> on a ‘milk white palfrey’ is chased by a forester then pursued by </a:t>
            </a:r>
            <a:r>
              <a:rPr lang="en-GB" dirty="0" err="1" smtClean="0"/>
              <a:t>Guyon</a:t>
            </a:r>
            <a:r>
              <a:rPr lang="en-GB" dirty="0" smtClean="0"/>
              <a:t> and </a:t>
            </a:r>
            <a:r>
              <a:rPr lang="en-GB" dirty="0" err="1" smtClean="0"/>
              <a:t>Redcrosse</a:t>
            </a:r>
            <a:r>
              <a:rPr lang="en-GB" dirty="0" smtClean="0"/>
              <a:t>.</a:t>
            </a:r>
          </a:p>
          <a:p>
            <a:r>
              <a:rPr lang="en-GB" dirty="0" err="1" smtClean="0"/>
              <a:t>Britomart</a:t>
            </a:r>
            <a:r>
              <a:rPr lang="en-GB" dirty="0" smtClean="0"/>
              <a:t> arrives alone at the castle of joy, which is adorned with images of Venus and Adonis. </a:t>
            </a:r>
          </a:p>
          <a:p>
            <a:r>
              <a:rPr lang="en-GB" dirty="0" smtClean="0"/>
              <a:t>She encounters 6 knights attacking </a:t>
            </a:r>
            <a:r>
              <a:rPr lang="en-GB" dirty="0" err="1" smtClean="0"/>
              <a:t>Redcrosse</a:t>
            </a:r>
            <a:r>
              <a:rPr lang="en-GB" dirty="0" smtClean="0"/>
              <a:t>, for not giving up  his love of </a:t>
            </a:r>
            <a:r>
              <a:rPr lang="en-GB" dirty="0" err="1" smtClean="0"/>
              <a:t>Una</a:t>
            </a:r>
            <a:r>
              <a:rPr lang="en-GB" dirty="0" smtClean="0"/>
              <a:t> (truth) in favour of the lady of the house. She defends him and the 6 knights entered her service</a:t>
            </a:r>
          </a:p>
          <a:p>
            <a:pPr lvl="1"/>
            <a:r>
              <a:rPr lang="en-GB" dirty="0" smtClean="0"/>
              <a:t>The names of the 6 knights represent the ladder of lechery: gazing, conversing, courtly playing, kissing, drunken revelling, and sexual play at night (2007, 297)</a:t>
            </a:r>
          </a:p>
          <a:p>
            <a:r>
              <a:rPr lang="en-GB" dirty="0" err="1" smtClean="0"/>
              <a:t>Britomart’s</a:t>
            </a:r>
            <a:r>
              <a:rPr lang="en-GB" dirty="0" smtClean="0"/>
              <a:t> identity as a woman is uncovered when the lady of the house, </a:t>
            </a:r>
            <a:r>
              <a:rPr lang="en-GB" dirty="0" err="1" smtClean="0"/>
              <a:t>Malecasta</a:t>
            </a:r>
            <a:r>
              <a:rPr lang="en-GB" dirty="0" smtClean="0"/>
              <a:t>, who has been pursuing her on the assumption that she is ‘a fresh and lusty knight’, climbs into bed with her.</a:t>
            </a:r>
          </a:p>
          <a:p>
            <a:pPr algn="ctr">
              <a:buNone/>
            </a:pPr>
            <a:r>
              <a:rPr lang="en-GB" b="1" dirty="0" smtClean="0"/>
              <a:t>SIGNIFICANCE?</a:t>
            </a:r>
          </a:p>
          <a:p>
            <a:endParaRPr lang="en-GB" dirty="0" smtClean="0"/>
          </a:p>
          <a:p>
            <a:endParaRPr lang="en-GB" dirty="0" smtClean="0"/>
          </a:p>
          <a:p>
            <a:endParaRPr lang="en-GB" dirty="0" smtClean="0"/>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39</a:t>
            </a:fld>
            <a:endParaRPr lang="en-US" dirty="0"/>
          </a:p>
        </p:txBody>
      </p:sp>
      <p:pic>
        <p:nvPicPr>
          <p:cNvPr id="5" name="Content Placeholder 3" descr="faerie queen elizabeth.jpg"/>
          <p:cNvPicPr>
            <a:picLocks noGrp="1" noChangeAspect="1"/>
          </p:cNvPicPr>
          <p:nvPr>
            <p:ph sz="quarter" idx="1"/>
          </p:nvPr>
        </p:nvPicPr>
        <p:blipFill>
          <a:blip r:embed="rId2" cstate="print"/>
          <a:stretch>
            <a:fillRect/>
          </a:stretch>
        </p:blipFill>
        <p:spPr>
          <a:xfrm>
            <a:off x="2430964" y="500923"/>
            <a:ext cx="4503236" cy="6001428"/>
          </a:xfrm>
          <a:ln w="38100">
            <a:solidFill>
              <a:schemeClr val="accent1"/>
            </a:solidFill>
          </a:ln>
        </p:spPr>
      </p:pic>
      <p:sp>
        <p:nvSpPr>
          <p:cNvPr id="8" name="TextBox 7"/>
          <p:cNvSpPr txBox="1"/>
          <p:nvPr/>
        </p:nvSpPr>
        <p:spPr>
          <a:xfrm>
            <a:off x="7239000" y="5715000"/>
            <a:ext cx="1143000" cy="369332"/>
          </a:xfrm>
          <a:prstGeom prst="rect">
            <a:avLst/>
          </a:prstGeom>
          <a:noFill/>
        </p:spPr>
        <p:txBody>
          <a:bodyPr wrap="square" rtlCol="0">
            <a:spAutoFit/>
          </a:bodyPr>
          <a:lstStyle/>
          <a:p>
            <a:r>
              <a:rPr lang="en-GB" b="1" dirty="0" smtClean="0"/>
              <a:t>Fig 2</a:t>
            </a:r>
            <a:endParaRPr lang="en-GB" b="1"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Castle of Alma </a:t>
            </a:r>
            <a:endParaRPr lang="en-GB" dirty="0"/>
          </a:p>
        </p:txBody>
      </p:sp>
      <p:sp>
        <p:nvSpPr>
          <p:cNvPr id="3" name="Title 2"/>
          <p:cNvSpPr>
            <a:spLocks noGrp="1"/>
          </p:cNvSpPr>
          <p:nvPr>
            <p:ph type="title"/>
          </p:nvPr>
        </p:nvSpPr>
        <p:spPr/>
        <p:txBody>
          <a:bodyPr/>
          <a:lstStyle/>
          <a:p>
            <a:r>
              <a:rPr lang="en-GB" dirty="0" smtClean="0"/>
              <a:t>Seminar</a:t>
            </a:r>
            <a:endParaRPr lang="en-GB" dirty="0"/>
          </a:p>
        </p:txBody>
      </p:sp>
      <p:sp>
        <p:nvSpPr>
          <p:cNvPr id="4" name="Slide Number Placeholder 3"/>
          <p:cNvSpPr>
            <a:spLocks noGrp="1"/>
          </p:cNvSpPr>
          <p:nvPr>
            <p:ph type="sldNum" sz="quarter" idx="11"/>
          </p:nvPr>
        </p:nvSpPr>
        <p:spPr/>
        <p:txBody>
          <a:bodyPr/>
          <a:lstStyle/>
          <a:p>
            <a:fld id="{B6F15528-21DE-4FAA-801E-634DDDAF4B2B}" type="slidenum">
              <a:rPr lang="en-US" smtClean="0"/>
              <a:pPr/>
              <a:t>40</a:t>
            </a:fld>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Castle of Alma </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41</a:t>
            </a:fld>
            <a:endParaRPr lang="en-US" dirty="0"/>
          </a:p>
        </p:txBody>
      </p:sp>
      <p:sp>
        <p:nvSpPr>
          <p:cNvPr id="4" name="Content Placeholder 3"/>
          <p:cNvSpPr>
            <a:spLocks noGrp="1"/>
          </p:cNvSpPr>
          <p:nvPr>
            <p:ph sz="quarter" idx="1"/>
          </p:nvPr>
        </p:nvSpPr>
        <p:spPr/>
        <p:txBody>
          <a:bodyPr>
            <a:normAutofit fontScale="92500" lnSpcReduction="10000"/>
          </a:bodyPr>
          <a:lstStyle/>
          <a:p>
            <a:pPr algn="just">
              <a:buNone/>
            </a:pPr>
            <a:r>
              <a:rPr lang="en-GB" sz="3200" dirty="0" smtClean="0"/>
              <a:t>	‘Language was studied by Renaissance grammarians like </a:t>
            </a:r>
            <a:r>
              <a:rPr lang="en-GB" sz="3200" dirty="0" err="1" smtClean="0"/>
              <a:t>Ramus</a:t>
            </a:r>
            <a:r>
              <a:rPr lang="en-GB" sz="3200" dirty="0" smtClean="0"/>
              <a:t> as sharing the same characteristics as the created world, as having a ‘building’ structure – syntax – like the bodies of animals and humans.’ (Mitchell 2011)</a:t>
            </a:r>
          </a:p>
          <a:p>
            <a:pPr algn="just"/>
            <a:endParaRPr lang="en-GB" sz="1000" dirty="0" smtClean="0"/>
          </a:p>
          <a:p>
            <a:pPr algn="just">
              <a:buNone/>
            </a:pPr>
            <a:r>
              <a:rPr lang="en-GB" sz="3200" dirty="0" smtClean="0"/>
              <a:t>	Words were ‘perceived to be as real and powerful as the things named’ and they were ‘sensed in terms of a nearly physical presence’ (</a:t>
            </a:r>
            <a:r>
              <a:rPr lang="en-GB" sz="3200" dirty="0" err="1" smtClean="0"/>
              <a:t>Quilligan</a:t>
            </a:r>
            <a:r>
              <a:rPr lang="en-GB" sz="3200" dirty="0" smtClean="0"/>
              <a:t> 1979, 156)</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Alma’s House / Castle (Cantos ix to Xii)</a:t>
            </a:r>
            <a:endParaRPr lang="en-GB" dirty="0"/>
          </a:p>
        </p:txBody>
      </p:sp>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42</a:t>
            </a:fld>
            <a:endParaRPr lang="en-US" dirty="0"/>
          </a:p>
        </p:txBody>
      </p:sp>
      <p:sp>
        <p:nvSpPr>
          <p:cNvPr id="4" name="Content Placeholder 3"/>
          <p:cNvSpPr>
            <a:spLocks noGrp="1"/>
          </p:cNvSpPr>
          <p:nvPr>
            <p:ph sz="quarter" idx="1"/>
          </p:nvPr>
        </p:nvSpPr>
        <p:spPr>
          <a:xfrm>
            <a:off x="381000" y="1600200"/>
            <a:ext cx="8458200" cy="5029200"/>
          </a:xfrm>
        </p:spPr>
        <p:txBody>
          <a:bodyPr>
            <a:normAutofit fontScale="92500" lnSpcReduction="20000"/>
          </a:bodyPr>
          <a:lstStyle/>
          <a:p>
            <a:pPr algn="just"/>
            <a:r>
              <a:rPr lang="en-GB" dirty="0" smtClean="0"/>
              <a:t>The allegorical heart of Book II</a:t>
            </a:r>
          </a:p>
          <a:p>
            <a:pPr algn="just"/>
            <a:endParaRPr lang="en-GB" sz="900" dirty="0" smtClean="0"/>
          </a:p>
          <a:p>
            <a:pPr algn="just"/>
            <a:r>
              <a:rPr lang="en-GB" dirty="0" smtClean="0"/>
              <a:t>Allegorically Alma’s Castle is the human body</a:t>
            </a:r>
          </a:p>
          <a:p>
            <a:pPr algn="just"/>
            <a:endParaRPr lang="en-GB" sz="900" dirty="0" smtClean="0"/>
          </a:p>
          <a:p>
            <a:pPr algn="just"/>
            <a:r>
              <a:rPr lang="en-GB" dirty="0" smtClean="0"/>
              <a:t>The metaphor of anatomy as ‘building’</a:t>
            </a:r>
          </a:p>
          <a:p>
            <a:pPr lvl="1" algn="just"/>
            <a:r>
              <a:rPr lang="en-GB" dirty="0" smtClean="0"/>
              <a:t>A structural metaphor  used by contemporary poets and anatomists to describe the body</a:t>
            </a:r>
          </a:p>
          <a:p>
            <a:pPr algn="just"/>
            <a:r>
              <a:rPr lang="en-GB" dirty="0" smtClean="0"/>
              <a:t>The terms ‘house’ and ‘castle’ can be said to contain within themselves, figuratively, the meaning ‘human  body’, just as the ‘human body’ contains within itself the sense or connotation of a building</a:t>
            </a:r>
          </a:p>
          <a:p>
            <a:pPr algn="just"/>
            <a:endParaRPr lang="en-GB" sz="900" dirty="0" smtClean="0"/>
          </a:p>
          <a:p>
            <a:pPr algn="just"/>
            <a:r>
              <a:rPr lang="en-GB" dirty="0" smtClean="0"/>
              <a:t>‘The castle’ here is the metaphor’s vehicle for ‘temperance’ as evident in a disciplined and temperate body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43</a:t>
            </a:fld>
            <a:endParaRPr lang="en-US" dirty="0"/>
          </a:p>
        </p:txBody>
      </p:sp>
      <p:sp>
        <p:nvSpPr>
          <p:cNvPr id="4" name="Content Placeholder 3"/>
          <p:cNvSpPr>
            <a:spLocks noGrp="1"/>
          </p:cNvSpPr>
          <p:nvPr>
            <p:ph sz="quarter" idx="1"/>
          </p:nvPr>
        </p:nvSpPr>
        <p:spPr>
          <a:xfrm>
            <a:off x="381000" y="1600200"/>
            <a:ext cx="8385048" cy="4800600"/>
          </a:xfrm>
        </p:spPr>
        <p:txBody>
          <a:bodyPr>
            <a:normAutofit fontScale="85000" lnSpcReduction="20000"/>
          </a:bodyPr>
          <a:lstStyle/>
          <a:p>
            <a:pPr algn="just">
              <a:lnSpc>
                <a:spcPct val="120000"/>
              </a:lnSpc>
              <a:spcBef>
                <a:spcPts val="0"/>
              </a:spcBef>
              <a:buNone/>
            </a:pPr>
            <a:r>
              <a:rPr lang="en-GB" dirty="0" smtClean="0"/>
              <a:t>	‘Enter thou whosever thou art (though thou be an Atheist, and acknowledge no God at all,) enter I beseech thee, into the Sacred Tower of Pallas, I </a:t>
            </a:r>
            <a:r>
              <a:rPr lang="en-GB" dirty="0" err="1" smtClean="0"/>
              <a:t>meane</a:t>
            </a:r>
            <a:r>
              <a:rPr lang="en-GB" dirty="0" smtClean="0"/>
              <a:t> the </a:t>
            </a:r>
            <a:r>
              <a:rPr lang="en-GB" dirty="0" err="1" smtClean="0"/>
              <a:t>braine</a:t>
            </a:r>
            <a:r>
              <a:rPr lang="en-GB" dirty="0" smtClean="0"/>
              <a:t> of Man, and behold and admire the pillars and arched </a:t>
            </a:r>
            <a:r>
              <a:rPr lang="en-GB" dirty="0" err="1" smtClean="0"/>
              <a:t>Cloysters</a:t>
            </a:r>
            <a:r>
              <a:rPr lang="en-GB" dirty="0" smtClean="0"/>
              <a:t> of that princely </a:t>
            </a:r>
            <a:r>
              <a:rPr lang="en-GB" dirty="0" err="1" smtClean="0"/>
              <a:t>pallace</a:t>
            </a:r>
            <a:r>
              <a:rPr lang="en-GB" dirty="0" smtClean="0"/>
              <a:t>, ... The 4. archer Chambers [four ventricles], the bright and </a:t>
            </a:r>
            <a:r>
              <a:rPr lang="en-GB" dirty="0" err="1" smtClean="0"/>
              <a:t>cleare</a:t>
            </a:r>
            <a:r>
              <a:rPr lang="en-GB" dirty="0" smtClean="0"/>
              <a:t> </a:t>
            </a:r>
            <a:r>
              <a:rPr lang="en-GB" dirty="0" err="1" smtClean="0"/>
              <a:t>Mirrour</a:t>
            </a:r>
            <a:r>
              <a:rPr lang="en-GB" dirty="0" smtClean="0"/>
              <a:t> [septum </a:t>
            </a:r>
            <a:r>
              <a:rPr lang="en-GB" dirty="0" err="1" smtClean="0"/>
              <a:t>licidum</a:t>
            </a:r>
            <a:r>
              <a:rPr lang="en-GB" dirty="0" smtClean="0"/>
              <a:t>], the </a:t>
            </a:r>
            <a:r>
              <a:rPr lang="en-GB" dirty="0" err="1" smtClean="0"/>
              <a:t>Labyrintheaean</a:t>
            </a:r>
            <a:r>
              <a:rPr lang="en-GB" dirty="0" smtClean="0"/>
              <a:t> Mazes and web of the small arteries [choroid plexus], the admirable trainings of the </a:t>
            </a:r>
            <a:r>
              <a:rPr lang="en-GB" dirty="0" err="1" smtClean="0"/>
              <a:t>Veines</a:t>
            </a:r>
            <a:r>
              <a:rPr lang="en-GB" dirty="0" smtClean="0"/>
              <a:t>, the draining </a:t>
            </a:r>
            <a:r>
              <a:rPr lang="en-GB" dirty="0" err="1" smtClean="0"/>
              <a:t>furrowes</a:t>
            </a:r>
            <a:r>
              <a:rPr lang="en-GB" dirty="0" smtClean="0"/>
              <a:t> and watercourses, the marrow of the back [animal spirit in the spinal cord]. Which the </a:t>
            </a:r>
            <a:r>
              <a:rPr lang="en-GB" dirty="0" err="1" smtClean="0"/>
              <a:t>wiseman</a:t>
            </a:r>
            <a:r>
              <a:rPr lang="en-GB" dirty="0" smtClean="0"/>
              <a:t> in the Book of the Preacher or Ecclesiastes </a:t>
            </a:r>
            <a:r>
              <a:rPr lang="en-GB" dirty="0" err="1" smtClean="0"/>
              <a:t>calleth</a:t>
            </a:r>
            <a:r>
              <a:rPr lang="en-GB" dirty="0" smtClean="0"/>
              <a:t> the Silver cord’</a:t>
            </a:r>
          </a:p>
          <a:p>
            <a:pPr>
              <a:lnSpc>
                <a:spcPct val="120000"/>
              </a:lnSpc>
              <a:spcBef>
                <a:spcPts val="0"/>
              </a:spcBef>
              <a:buNone/>
            </a:pPr>
            <a:r>
              <a:rPr lang="en-GB" dirty="0" smtClean="0"/>
              <a:t>					</a:t>
            </a:r>
            <a:r>
              <a:rPr lang="en-GB" sz="2800" dirty="0" smtClean="0"/>
              <a:t>(Crooke, </a:t>
            </a:r>
            <a:r>
              <a:rPr lang="en-GB" sz="2800" i="1" dirty="0" err="1" smtClean="0"/>
              <a:t>Microsmographia</a:t>
            </a:r>
            <a:r>
              <a:rPr lang="en-GB" sz="2800" dirty="0" smtClean="0"/>
              <a:t>, fol. 14)</a:t>
            </a:r>
            <a:endParaRPr lang="en-GB" sz="2800" dirty="0"/>
          </a:p>
        </p:txBody>
      </p:sp>
      <p:sp>
        <p:nvSpPr>
          <p:cNvPr id="5" name="Title 1"/>
          <p:cNvSpPr>
            <a:spLocks noGrp="1"/>
          </p:cNvSpPr>
          <p:nvPr>
            <p:ph type="title"/>
          </p:nvPr>
        </p:nvSpPr>
        <p:spPr/>
        <p:txBody>
          <a:bodyPr>
            <a:normAutofit/>
          </a:bodyPr>
          <a:lstStyle/>
          <a:p>
            <a:pPr algn="ctr"/>
            <a:r>
              <a:rPr lang="en-GB" dirty="0" smtClean="0"/>
              <a:t>The body as created by God </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normAutofit fontScale="85000" lnSpcReduction="20000"/>
          </a:bodyPr>
          <a:lstStyle/>
          <a:p>
            <a:fld id="{B6F15528-21DE-4FAA-801E-634DDDAF4B2B}" type="slidenum">
              <a:rPr lang="en-US" smtClean="0"/>
              <a:pPr/>
              <a:t>44</a:t>
            </a:fld>
            <a:endParaRPr lang="en-US" dirty="0"/>
          </a:p>
        </p:txBody>
      </p:sp>
      <p:sp>
        <p:nvSpPr>
          <p:cNvPr id="4" name="Content Placeholder 3"/>
          <p:cNvSpPr>
            <a:spLocks noGrp="1"/>
          </p:cNvSpPr>
          <p:nvPr>
            <p:ph sz="quarter" idx="1"/>
          </p:nvPr>
        </p:nvSpPr>
        <p:spPr>
          <a:xfrm>
            <a:off x="612648" y="2133600"/>
            <a:ext cx="8153400" cy="3962400"/>
          </a:xfrm>
        </p:spPr>
        <p:txBody>
          <a:bodyPr/>
          <a:lstStyle/>
          <a:p>
            <a:r>
              <a:rPr lang="en-GB" dirty="0" smtClean="0"/>
              <a:t>Why do you think that Alma’s castle is fortified?</a:t>
            </a:r>
          </a:p>
          <a:p>
            <a:endParaRPr lang="en-GB" sz="800" dirty="0" smtClean="0"/>
          </a:p>
          <a:p>
            <a:r>
              <a:rPr lang="en-GB" dirty="0" smtClean="0"/>
              <a:t>Which set of meanings of the House of Alma predominates: the moral, the religious, the anatomical and physiological, the socio-political, or the military or architectural? </a:t>
            </a:r>
            <a:endParaRPr lang="en-GB" dirty="0"/>
          </a:p>
        </p:txBody>
      </p:sp>
      <p:sp>
        <p:nvSpPr>
          <p:cNvPr id="5" name="Title 1"/>
          <p:cNvSpPr>
            <a:spLocks noGrp="1"/>
          </p:cNvSpPr>
          <p:nvPr>
            <p:ph type="title"/>
          </p:nvPr>
        </p:nvSpPr>
        <p:spPr/>
        <p:txBody>
          <a:bodyPr>
            <a:normAutofit fontScale="90000"/>
          </a:bodyPr>
          <a:lstStyle/>
          <a:p>
            <a:r>
              <a:rPr lang="en-GB" dirty="0" smtClean="0"/>
              <a:t>Alma’s House / Castle (Cantos ix to Xii)</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457200" y="1600200"/>
            <a:ext cx="8153400" cy="5257800"/>
          </a:xfrm>
        </p:spPr>
        <p:txBody>
          <a:bodyPr>
            <a:normAutofit fontScale="92500" lnSpcReduction="20000"/>
          </a:bodyPr>
          <a:lstStyle/>
          <a:p>
            <a:r>
              <a:rPr lang="en-GB" sz="2400" dirty="0" err="1" smtClean="0"/>
              <a:t>Borris</a:t>
            </a:r>
            <a:r>
              <a:rPr lang="en-GB" sz="2400" dirty="0" smtClean="0"/>
              <a:t>, Kenneth, </a:t>
            </a:r>
            <a:r>
              <a:rPr lang="en-GB" sz="2400" i="1" dirty="0" smtClean="0"/>
              <a:t>Allegory and Epic in English Renaissance Literature: Heroic Form in Sidney, Spenser and Milton </a:t>
            </a:r>
            <a:r>
              <a:rPr lang="en-GB" sz="2400" dirty="0" smtClean="0"/>
              <a:t>(UK: Cambridge University Press, 2000)</a:t>
            </a:r>
          </a:p>
          <a:p>
            <a:r>
              <a:rPr lang="en-GB" sz="2400" dirty="0" smtClean="0"/>
              <a:t>Crooke, </a:t>
            </a:r>
            <a:r>
              <a:rPr lang="en-GB" sz="2400" dirty="0" err="1" smtClean="0"/>
              <a:t>Helkiah</a:t>
            </a:r>
            <a:r>
              <a:rPr lang="en-GB" sz="2400" dirty="0" smtClean="0"/>
              <a:t>, </a:t>
            </a:r>
            <a:r>
              <a:rPr lang="en-GB" sz="2400" i="1" dirty="0" err="1" smtClean="0"/>
              <a:t>Microcosmographia</a:t>
            </a:r>
            <a:r>
              <a:rPr lang="en-GB" sz="2400" i="1" dirty="0" smtClean="0"/>
              <a:t>: A Description of the Body of Man  </a:t>
            </a:r>
            <a:r>
              <a:rPr lang="en-GB" sz="2400" dirty="0" smtClean="0"/>
              <a:t>(London: W. </a:t>
            </a:r>
            <a:r>
              <a:rPr lang="en-GB" sz="2400" dirty="0" err="1" smtClean="0"/>
              <a:t>Jaggard</a:t>
            </a:r>
            <a:r>
              <a:rPr lang="en-GB" sz="2400" dirty="0" smtClean="0"/>
              <a:t>, 1615), fol. 14.</a:t>
            </a:r>
          </a:p>
          <a:p>
            <a:r>
              <a:rPr lang="en-GB" sz="2400" dirty="0" smtClean="0"/>
              <a:t>Crisp, Roger (ed. and trans.), Aristotle, </a:t>
            </a:r>
            <a:r>
              <a:rPr lang="en-GB" sz="2400" i="1" dirty="0" smtClean="0"/>
              <a:t>The Nicomachean Ethics. </a:t>
            </a:r>
            <a:r>
              <a:rPr lang="en-GB" sz="2400" dirty="0" smtClean="0"/>
              <a:t>Cambridge Texts in the History of Philosophy (Cambridge: Cambridge University Press, 2000; </a:t>
            </a:r>
            <a:r>
              <a:rPr lang="en-GB" sz="2400" dirty="0" err="1" smtClean="0"/>
              <a:t>ebook</a:t>
            </a:r>
            <a:r>
              <a:rPr lang="en-GB" sz="2400" dirty="0" smtClean="0"/>
              <a:t> 2004)</a:t>
            </a:r>
            <a:endParaRPr lang="en-GB" sz="2400" i="1" dirty="0" smtClean="0"/>
          </a:p>
          <a:p>
            <a:r>
              <a:rPr lang="en-GB" sz="2400" dirty="0" smtClean="0"/>
              <a:t>Hamilton, A.C. (</a:t>
            </a:r>
            <a:r>
              <a:rPr lang="en-GB" sz="2400" dirty="0" err="1" smtClean="0"/>
              <a:t>ed</a:t>
            </a:r>
            <a:r>
              <a:rPr lang="en-GB" sz="2400" dirty="0" smtClean="0"/>
              <a:t>) </a:t>
            </a:r>
            <a:r>
              <a:rPr lang="en-GB" sz="2400" i="1" dirty="0" smtClean="0"/>
              <a:t>Edmund Spencer The FAERIE QVEENE</a:t>
            </a:r>
            <a:r>
              <a:rPr lang="en-GB" sz="2400" dirty="0" smtClean="0"/>
              <a:t>, revised 2</a:t>
            </a:r>
            <a:r>
              <a:rPr lang="en-GB" sz="2400" baseline="30000" dirty="0" smtClean="0"/>
              <a:t>nd</a:t>
            </a:r>
            <a:r>
              <a:rPr lang="en-GB" sz="2400" dirty="0" smtClean="0"/>
              <a:t> edition (UK: Longman, 2007, 1</a:t>
            </a:r>
            <a:r>
              <a:rPr lang="en-GB" sz="2400" baseline="30000" dirty="0" smtClean="0"/>
              <a:t>st</a:t>
            </a:r>
            <a:r>
              <a:rPr lang="en-GB" sz="2400" dirty="0" smtClean="0"/>
              <a:t> pub. 2001) </a:t>
            </a:r>
          </a:p>
          <a:p>
            <a:r>
              <a:rPr lang="en-GB" sz="2400" dirty="0" smtClean="0"/>
              <a:t>Mitchell, Peter, Lecture Handouts, University of Trinity Saint David, Lampeter, 2011</a:t>
            </a:r>
          </a:p>
          <a:p>
            <a:r>
              <a:rPr lang="en-GB" sz="2400" dirty="0" smtClean="0"/>
              <a:t>Percy, Walker, </a:t>
            </a:r>
            <a:r>
              <a:rPr lang="en-GB" sz="2400" i="1" dirty="0" smtClean="0"/>
              <a:t>The Message in the Bottle </a:t>
            </a:r>
            <a:r>
              <a:rPr lang="en-GB" sz="2400" dirty="0" smtClean="0"/>
              <a:t>(New York: Farrar, Straus, and Giroux, 1976)</a:t>
            </a:r>
          </a:p>
          <a:p>
            <a:r>
              <a:rPr lang="en-GB" sz="2400" dirty="0" err="1" smtClean="0"/>
              <a:t>Quilligan</a:t>
            </a:r>
            <a:r>
              <a:rPr lang="en-GB" sz="2400" dirty="0" smtClean="0"/>
              <a:t>, Maureen, </a:t>
            </a:r>
            <a:r>
              <a:rPr lang="en-GB" sz="2400" i="1" dirty="0" smtClean="0"/>
              <a:t>The Language of Allegory: Defining the Genre </a:t>
            </a:r>
            <a:r>
              <a:rPr lang="en-GB" sz="2400" dirty="0" smtClean="0"/>
              <a:t>(Ithaca and London: Cornell University Press, 1979)</a:t>
            </a:r>
          </a:p>
          <a:p>
            <a:endParaRPr lang="en-GB" sz="1900" dirty="0" smtClean="0">
              <a:solidFill>
                <a:srgbClr val="002060"/>
              </a:solidFill>
            </a:endParaRPr>
          </a:p>
          <a:p>
            <a:endParaRPr lang="en-GB" sz="1600" dirty="0" smtClean="0"/>
          </a:p>
          <a:p>
            <a:endParaRPr lang="en-GB" sz="1600" dirty="0" smtClean="0"/>
          </a:p>
          <a:p>
            <a:endParaRPr lang="en-GB" sz="1800" dirty="0" smtClean="0">
              <a:solidFill>
                <a:srgbClr val="002060"/>
              </a:solidFill>
            </a:endParaRPr>
          </a:p>
          <a:p>
            <a:endParaRPr lang="en-GB" dirty="0">
              <a:solidFill>
                <a:schemeClr val="tx2">
                  <a:lumMod val="75000"/>
                </a:schemeClr>
              </a:solidFill>
            </a:endParaRPr>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45</a:t>
            </a:fld>
            <a:endParaRPr 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List of figures</a:t>
            </a:r>
            <a:endParaRPr lang="en-GB" dirty="0"/>
          </a:p>
        </p:txBody>
      </p:sp>
      <p:sp>
        <p:nvSpPr>
          <p:cNvPr id="3" name="Content Placeholder 2"/>
          <p:cNvSpPr>
            <a:spLocks noGrp="1"/>
          </p:cNvSpPr>
          <p:nvPr>
            <p:ph sz="quarter" idx="1"/>
          </p:nvPr>
        </p:nvSpPr>
        <p:spPr>
          <a:xfrm>
            <a:off x="685800" y="1524000"/>
            <a:ext cx="8153400" cy="3962400"/>
          </a:xfrm>
        </p:spPr>
        <p:txBody>
          <a:bodyPr>
            <a:normAutofit/>
          </a:bodyPr>
          <a:lstStyle/>
          <a:p>
            <a:endParaRPr lang="en-GB" sz="2000" dirty="0" smtClean="0">
              <a:solidFill>
                <a:srgbClr val="002060"/>
              </a:solidFill>
            </a:endParaRPr>
          </a:p>
          <a:p>
            <a:r>
              <a:rPr lang="en-GB" sz="2400" dirty="0" smtClean="0">
                <a:solidFill>
                  <a:srgbClr val="002060"/>
                </a:solidFill>
              </a:rPr>
              <a:t>Fig 1: Edmund Spenser, available at Gregory’s Blog:  </a:t>
            </a:r>
            <a:r>
              <a:rPr lang="en-GB" sz="2400" dirty="0" smtClean="0">
                <a:solidFill>
                  <a:srgbClr val="002060"/>
                </a:solidFill>
                <a:hlinkClick r:id="rId2"/>
              </a:rPr>
              <a:t>http://hero055.edublogs.org/poetry-analysis-sonnet-75-by-edmund-spenser/</a:t>
            </a:r>
            <a:r>
              <a:rPr lang="en-GB" sz="2400" dirty="0" smtClean="0">
                <a:solidFill>
                  <a:srgbClr val="002060"/>
                </a:solidFill>
              </a:rPr>
              <a:t> last accessed 14</a:t>
            </a:r>
            <a:r>
              <a:rPr lang="en-GB" sz="2400" baseline="30000" dirty="0" smtClean="0">
                <a:solidFill>
                  <a:srgbClr val="002060"/>
                </a:solidFill>
              </a:rPr>
              <a:t>th</a:t>
            </a:r>
            <a:r>
              <a:rPr lang="en-GB" sz="2400" dirty="0" smtClean="0">
                <a:solidFill>
                  <a:srgbClr val="002060"/>
                </a:solidFill>
              </a:rPr>
              <a:t> September 2011</a:t>
            </a:r>
          </a:p>
          <a:p>
            <a:r>
              <a:rPr lang="en-GB" sz="2400" dirty="0" smtClean="0"/>
              <a:t>Fig 2: Faerie queen ‘Elizabeth’  Julie </a:t>
            </a:r>
            <a:r>
              <a:rPr lang="en-GB" sz="2400" dirty="0" err="1" smtClean="0"/>
              <a:t>Bindas</a:t>
            </a:r>
            <a:r>
              <a:rPr lang="en-GB" sz="2400" dirty="0" smtClean="0"/>
              <a:t>- </a:t>
            </a:r>
            <a:r>
              <a:rPr lang="en-GB" sz="2400" dirty="0" err="1" smtClean="0"/>
              <a:t>Sánchez</a:t>
            </a:r>
            <a:r>
              <a:rPr lang="en-GB" sz="2400" dirty="0" smtClean="0"/>
              <a:t>  </a:t>
            </a:r>
            <a:r>
              <a:rPr lang="en-GB" sz="2400" u="sng" dirty="0" smtClean="0">
                <a:hlinkClick r:id="rId3"/>
              </a:rPr>
              <a:t>http://juliebindassanchez.blogspot.com/2010/09/faerie-queene.html</a:t>
            </a:r>
            <a:r>
              <a:rPr lang="en-GB" sz="2400" dirty="0" smtClean="0"/>
              <a:t>, last accessed Oct 15</a:t>
            </a:r>
            <a:r>
              <a:rPr lang="en-GB" sz="2400" baseline="30000" dirty="0" smtClean="0"/>
              <a:t>th</a:t>
            </a:r>
            <a:r>
              <a:rPr lang="en-GB" sz="2400" dirty="0" smtClean="0"/>
              <a:t> 2011</a:t>
            </a:r>
          </a:p>
          <a:p>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46</a:t>
            </a:fld>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6799</TotalTime>
  <Words>1975</Words>
  <Application>Microsoft Office PowerPoint</Application>
  <PresentationFormat>On-screen Show (4:3)</PresentationFormat>
  <Paragraphs>342</Paragraphs>
  <Slides>46</Slides>
  <Notes>3</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Median</vt:lpstr>
      <vt:lpstr>Edmund Spenser 2 The Renaissance </vt:lpstr>
      <vt:lpstr>Edmund Spenser 1552(?) - 1599</vt:lpstr>
      <vt:lpstr>The Faerie Queene </vt:lpstr>
      <vt:lpstr>The Faerie Queene - recap</vt:lpstr>
      <vt:lpstr>The general end of the book is ...</vt:lpstr>
      <vt:lpstr>“higher meaning” and allegory</vt:lpstr>
      <vt:lpstr>The accessibility of allegory</vt:lpstr>
      <vt:lpstr>Reading the virtues allegorically </vt:lpstr>
      <vt:lpstr>Allegory </vt:lpstr>
      <vt:lpstr>Allegory </vt:lpstr>
      <vt:lpstr>Allegory</vt:lpstr>
      <vt:lpstr>Holiness – Book 1: recap </vt:lpstr>
      <vt:lpstr>Book 1 Errour’s Den </vt:lpstr>
      <vt:lpstr>Holiness – Book I</vt:lpstr>
      <vt:lpstr>Who / what is the monster, Errour? </vt:lpstr>
      <vt:lpstr>Hamilton notes (2007, 36):</vt:lpstr>
      <vt:lpstr>Errour </vt:lpstr>
      <vt:lpstr>The Faerie Queen Book II</vt:lpstr>
      <vt:lpstr>Aristotelian aspect </vt:lpstr>
      <vt:lpstr>Spenser’s / Aristotle’s virtues</vt:lpstr>
      <vt:lpstr>Aristotle and the virtues</vt:lpstr>
      <vt:lpstr>What did Aristotle mean by `virtue'?</vt:lpstr>
      <vt:lpstr>The Aristotelian soul </vt:lpstr>
      <vt:lpstr>The Doctrine of the Mean / The Golden Mean</vt:lpstr>
      <vt:lpstr>Book II: Temperance </vt:lpstr>
      <vt:lpstr>Book II Temperance </vt:lpstr>
      <vt:lpstr>Book II Temperance </vt:lpstr>
      <vt:lpstr>Book II – Canto i, 57</vt:lpstr>
      <vt:lpstr>Book II – Canto i, 58</vt:lpstr>
      <vt:lpstr>Re Stanza 58, Hamilton notes: </vt:lpstr>
      <vt:lpstr>Book II – Canto ii, 13</vt:lpstr>
      <vt:lpstr>Re Stanza 13, Hamilton notes: </vt:lpstr>
      <vt:lpstr>Book II – Canto ii, 24</vt:lpstr>
      <vt:lpstr>Book II – Canto iv, 23</vt:lpstr>
      <vt:lpstr>The Faerie Queen Book III</vt:lpstr>
      <vt:lpstr>Book III: Chastity</vt:lpstr>
      <vt:lpstr>Book III: Chastity </vt:lpstr>
      <vt:lpstr>Book III Canto i</vt:lpstr>
      <vt:lpstr>Slide 39</vt:lpstr>
      <vt:lpstr>Seminar</vt:lpstr>
      <vt:lpstr>Castle of Alma </vt:lpstr>
      <vt:lpstr>Alma’s House / Castle (Cantos ix to Xii)</vt:lpstr>
      <vt:lpstr>The body as created by God </vt:lpstr>
      <vt:lpstr>Alma’s House / Castle (Cantos ix to Xii)</vt:lpstr>
      <vt:lpstr>Bibliography </vt:lpstr>
      <vt:lpstr>List of figures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221</cp:revision>
  <dcterms:created xsi:type="dcterms:W3CDTF">2006-08-16T00:00:00Z</dcterms:created>
  <dcterms:modified xsi:type="dcterms:W3CDTF">2011-11-07T14:30:00Z</dcterms:modified>
</cp:coreProperties>
</file>