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BC50ABE-94CB-417E-AF89-8AFB1F3CB9B6}" type="datetimeFigureOut">
              <a:rPr lang="en-GB" smtClean="0"/>
              <a:t>08/12/2023</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1065588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50ABE-94CB-417E-AF89-8AFB1F3CB9B6}"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2001819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C50ABE-94CB-417E-AF89-8AFB1F3CB9B6}"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340863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C50ABE-94CB-417E-AF89-8AFB1F3CB9B6}"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1411815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C50ABE-94CB-417E-AF89-8AFB1F3CB9B6}" type="datetimeFigureOut">
              <a:rPr lang="en-GB" smtClean="0"/>
              <a:t>08/12/2023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3203919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BC50ABE-94CB-417E-AF89-8AFB1F3CB9B6}" type="datetimeFigureOut">
              <a:rPr lang="en-GB" smtClean="0"/>
              <a:t>08/12/2023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2184622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C50ABE-94CB-417E-AF89-8AFB1F3CB9B6}" type="datetimeFigureOut">
              <a:rPr lang="en-GB" smtClean="0"/>
              <a:t>08/12/2023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2140298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C50ABE-94CB-417E-AF89-8AFB1F3CB9B6}"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2163132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C50ABE-94CB-417E-AF89-8AFB1F3CB9B6}"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2988420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C50ABE-94CB-417E-AF89-8AFB1F3CB9B6}"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3164190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C50ABE-94CB-417E-AF89-8AFB1F3CB9B6}"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1378814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C50ABE-94CB-417E-AF89-8AFB1F3CB9B6}"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0D95FF-3E7A-42D1-B2EC-81682BBB7BE2}"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440082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BC50ABE-94CB-417E-AF89-8AFB1F3CB9B6}"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516101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BC50ABE-94CB-417E-AF89-8AFB1F3CB9B6}" type="datetimeFigureOut">
              <a:rPr lang="en-GB" smtClean="0"/>
              <a:t>08/12/2023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672554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BC50ABE-94CB-417E-AF89-8AFB1F3CB9B6}" type="datetimeFigureOut">
              <a:rPr lang="en-GB" smtClean="0"/>
              <a:t>08/12/2023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4283566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50ABE-94CB-417E-AF89-8AFB1F3CB9B6}"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2852748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C50ABE-94CB-417E-AF89-8AFB1F3CB9B6}"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0D95FF-3E7A-42D1-B2EC-81682BBB7BE2}" type="slidenum">
              <a:rPr lang="en-GB" smtClean="0"/>
              <a:t>‹#›</a:t>
            </a:fld>
            <a:endParaRPr lang="en-GB"/>
          </a:p>
        </p:txBody>
      </p:sp>
    </p:spTree>
    <p:extLst>
      <p:ext uri="{BB962C8B-B14F-4D97-AF65-F5344CB8AC3E}">
        <p14:creationId xmlns:p14="http://schemas.microsoft.com/office/powerpoint/2010/main" val="79784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BC50ABE-94CB-417E-AF89-8AFB1F3CB9B6}" type="datetimeFigureOut">
              <a:rPr lang="en-GB" smtClean="0"/>
              <a:t>08/12/2023</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60D95FF-3E7A-42D1-B2EC-81682BBB7BE2}" type="slidenum">
              <a:rPr lang="en-GB" smtClean="0"/>
              <a:t>‹#›</a:t>
            </a:fld>
            <a:endParaRPr lang="en-GB"/>
          </a:p>
        </p:txBody>
      </p:sp>
    </p:spTree>
    <p:extLst>
      <p:ext uri="{BB962C8B-B14F-4D97-AF65-F5344CB8AC3E}">
        <p14:creationId xmlns:p14="http://schemas.microsoft.com/office/powerpoint/2010/main" val="1351843835"/>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journals.sagepub.com/doi/full/10.1177/20552076221102255#con7"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doi.org/10.1177/20552076221102255"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78995-675D-48B5-D2CC-996D105554DF}"/>
              </a:ext>
            </a:extLst>
          </p:cNvPr>
          <p:cNvSpPr txBox="1"/>
          <p:nvPr/>
        </p:nvSpPr>
        <p:spPr>
          <a:xfrm>
            <a:off x="849085" y="1091681"/>
            <a:ext cx="9831356" cy="815608"/>
          </a:xfrm>
          <a:prstGeom prst="rect">
            <a:avLst/>
          </a:prstGeom>
          <a:noFill/>
        </p:spPr>
        <p:txBody>
          <a:bodyPr wrap="square" rtlCol="0">
            <a:spAutoFit/>
          </a:bodyPr>
          <a:lstStyle/>
          <a:p>
            <a:pPr>
              <a:lnSpc>
                <a:spcPct val="150000"/>
              </a:lnSpc>
            </a:pPr>
            <a:endParaRPr lang="en-US" dirty="0">
              <a:latin typeface="Arial" panose="020B0604020202020204" pitchFamily="34" charset="0"/>
              <a:cs typeface="Arial" panose="020B0604020202020204" pitchFamily="34" charset="0"/>
            </a:endParaRPr>
          </a:p>
          <a:p>
            <a:endParaRPr lang="en-GB" sz="2000" dirty="0"/>
          </a:p>
        </p:txBody>
      </p:sp>
      <p:sp>
        <p:nvSpPr>
          <p:cNvPr id="7" name="TextBox 6">
            <a:extLst>
              <a:ext uri="{FF2B5EF4-FFF2-40B4-BE49-F238E27FC236}">
                <a16:creationId xmlns:a16="http://schemas.microsoft.com/office/drawing/2014/main" id="{953D345A-2543-854C-3BDE-86B520339965}"/>
              </a:ext>
            </a:extLst>
          </p:cNvPr>
          <p:cNvSpPr txBox="1"/>
          <p:nvPr/>
        </p:nvSpPr>
        <p:spPr>
          <a:xfrm>
            <a:off x="1511559" y="422267"/>
            <a:ext cx="8630817" cy="1077218"/>
          </a:xfrm>
          <a:prstGeom prst="rect">
            <a:avLst/>
          </a:prstGeom>
          <a:noFill/>
        </p:spPr>
        <p:txBody>
          <a:bodyPr wrap="square" rtlCol="0">
            <a:spAutoFit/>
          </a:bodyPr>
          <a:lstStyle/>
          <a:p>
            <a:r>
              <a:rPr lang="en-US" sz="3200" b="1" i="1" u="sng" dirty="0">
                <a:cs typeface="Arial" panose="020B0604020202020204" pitchFamily="34" charset="0"/>
              </a:rPr>
              <a:t>Potential Stakeholders In Digital Health Promoting dietary Intervention For CF In Children</a:t>
            </a:r>
            <a:endParaRPr lang="en-GB" sz="3200" b="1" i="1" u="sng" dirty="0"/>
          </a:p>
        </p:txBody>
      </p:sp>
      <p:sp>
        <p:nvSpPr>
          <p:cNvPr id="8" name="TextBox 7">
            <a:extLst>
              <a:ext uri="{FF2B5EF4-FFF2-40B4-BE49-F238E27FC236}">
                <a16:creationId xmlns:a16="http://schemas.microsoft.com/office/drawing/2014/main" id="{0D75F573-5553-9C97-739C-D1C77DBB7461}"/>
              </a:ext>
            </a:extLst>
          </p:cNvPr>
          <p:cNvSpPr txBox="1"/>
          <p:nvPr/>
        </p:nvSpPr>
        <p:spPr>
          <a:xfrm>
            <a:off x="1067966" y="1687013"/>
            <a:ext cx="6344817" cy="5582747"/>
          </a:xfrm>
          <a:prstGeom prst="rect">
            <a:avLst/>
          </a:prstGeom>
          <a:noFill/>
        </p:spPr>
        <p:txBody>
          <a:bodyPr wrap="square" rtlCol="0">
            <a:spAutoFit/>
          </a:bodyPr>
          <a:lstStyle/>
          <a:p>
            <a:pPr>
              <a:lnSpc>
                <a:spcPct val="150000"/>
              </a:lnSpc>
            </a:pPr>
            <a:r>
              <a:rPr lang="en-US" sz="2000" dirty="0"/>
              <a:t>There are some of the stakeholders that can contribute to promote this </a:t>
            </a:r>
            <a:r>
              <a:rPr lang="en-US" sz="2000" dirty="0" err="1"/>
              <a:t>MyCyFapp</a:t>
            </a:r>
            <a:r>
              <a:rPr lang="en-US" sz="2000" dirty="0"/>
              <a:t> to help monitoring CF in children.</a:t>
            </a:r>
          </a:p>
          <a:p>
            <a:pPr>
              <a:lnSpc>
                <a:spcPct val="150000"/>
              </a:lnSpc>
            </a:pPr>
            <a:r>
              <a:rPr lang="en-GB" sz="2000" dirty="0"/>
              <a:t>That includes,</a:t>
            </a:r>
          </a:p>
          <a:p>
            <a:pPr>
              <a:lnSpc>
                <a:spcPct val="150000"/>
              </a:lnSpc>
            </a:pPr>
            <a:endParaRPr lang="en-GB" sz="2000" dirty="0"/>
          </a:p>
          <a:p>
            <a:pPr marL="285750" indent="-285750">
              <a:lnSpc>
                <a:spcPct val="150000"/>
              </a:lnSpc>
              <a:buFont typeface="Arial" panose="020B0604020202020204" pitchFamily="34" charset="0"/>
              <a:buChar char="•"/>
            </a:pPr>
            <a:r>
              <a:rPr lang="en-GB" sz="2000" dirty="0"/>
              <a:t>Health care service providers – GP, clinicians, Dietician , Nutritionist, Health care organizations such as NHS England, Pharmacies.</a:t>
            </a:r>
          </a:p>
          <a:p>
            <a:pPr marL="285750" indent="-285750">
              <a:lnSpc>
                <a:spcPct val="150000"/>
              </a:lnSpc>
              <a:buFont typeface="Arial" panose="020B0604020202020204" pitchFamily="34" charset="0"/>
              <a:buChar char="•"/>
            </a:pPr>
            <a:r>
              <a:rPr lang="en-US" sz="2000" dirty="0"/>
              <a:t>Association or related organizations: Cystic Fibrosis Trust launched Funded project CLIMB-CF for monitoring CF in children that can associate in this </a:t>
            </a:r>
            <a:r>
              <a:rPr lang="en-US" sz="2000" dirty="0" err="1"/>
              <a:t>programme</a:t>
            </a:r>
            <a:r>
              <a:rPr lang="en-US" sz="2000" dirty="0"/>
              <a:t>. </a:t>
            </a:r>
          </a:p>
          <a:p>
            <a:pPr marL="285750" indent="-285750">
              <a:lnSpc>
                <a:spcPct val="150000"/>
              </a:lnSpc>
              <a:buFont typeface="Arial" panose="020B0604020202020204" pitchFamily="34" charset="0"/>
              <a:buChar char="•"/>
            </a:pPr>
            <a:endParaRPr lang="en-GB" sz="2000" dirty="0"/>
          </a:p>
          <a:p>
            <a:pPr marL="285750" indent="-285750">
              <a:lnSpc>
                <a:spcPct val="150000"/>
              </a:lnSpc>
              <a:buFont typeface="Arial" panose="020B0604020202020204" pitchFamily="34" charset="0"/>
              <a:buChar char="•"/>
            </a:pPr>
            <a:endParaRPr lang="en-GB" sz="2000" dirty="0"/>
          </a:p>
        </p:txBody>
      </p:sp>
      <p:pic>
        <p:nvPicPr>
          <p:cNvPr id="10" name="Picture 9" descr="A baby lying on the floor with a mask&#10;&#10;Description automatically generated">
            <a:extLst>
              <a:ext uri="{FF2B5EF4-FFF2-40B4-BE49-F238E27FC236}">
                <a16:creationId xmlns:a16="http://schemas.microsoft.com/office/drawing/2014/main" id="{8A94524C-135A-4B46-BA05-BE490C2DEA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1664" y="2267339"/>
            <a:ext cx="4208961" cy="3112617"/>
          </a:xfrm>
          <a:prstGeom prst="roundRect">
            <a:avLst>
              <a:gd name="adj" fmla="val 8594"/>
            </a:avLst>
          </a:prstGeom>
          <a:solidFill>
            <a:srgbClr val="FFFFFF">
              <a:shade val="85000"/>
            </a:srgbClr>
          </a:solidFill>
          <a:ln>
            <a:noFill/>
          </a:ln>
          <a:effectLst>
            <a:outerShdw blurRad="50800" dist="38100" algn="l" rotWithShape="0">
              <a:prstClr val="black">
                <a:alpha val="40000"/>
              </a:prstClr>
            </a:outerShdw>
            <a:reflection blurRad="12700" stA="38000" endPos="28000" dist="5000" dir="5400000" sy="-100000" algn="bl" rotWithShape="0"/>
          </a:effectLst>
        </p:spPr>
      </p:pic>
    </p:spTree>
    <p:extLst>
      <p:ext uri="{BB962C8B-B14F-4D97-AF65-F5344CB8AC3E}">
        <p14:creationId xmlns:p14="http://schemas.microsoft.com/office/powerpoint/2010/main" val="1095144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2700C0-7EFF-39B5-D1FF-955D96A930D2}"/>
              </a:ext>
            </a:extLst>
          </p:cNvPr>
          <p:cNvSpPr txBox="1"/>
          <p:nvPr/>
        </p:nvSpPr>
        <p:spPr>
          <a:xfrm>
            <a:off x="612709" y="944983"/>
            <a:ext cx="6915007" cy="586468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Health technologies providers ( Digital health start ups, medical device industry)</a:t>
            </a:r>
          </a:p>
          <a:p>
            <a:pPr marL="285750" indent="-285750">
              <a:lnSpc>
                <a:spcPct val="150000"/>
              </a:lnSpc>
              <a:buFont typeface="Arial" panose="020B0604020202020204" pitchFamily="34" charset="0"/>
              <a:buChar char="•"/>
            </a:pPr>
            <a:r>
              <a:rPr lang="en-US" dirty="0"/>
              <a:t>Government contributes by funding , software sustainability.</a:t>
            </a:r>
          </a:p>
          <a:p>
            <a:pPr marL="285750" indent="-285750">
              <a:lnSpc>
                <a:spcPct val="150000"/>
              </a:lnSpc>
              <a:buFont typeface="Arial" panose="020B0604020202020204" pitchFamily="34" charset="0"/>
              <a:buChar char="•"/>
            </a:pPr>
            <a:r>
              <a:rPr lang="en-US" dirty="0"/>
              <a:t>Academic Institution: such as Imperial college London already runs a project CLIMB-CF by their </a:t>
            </a:r>
            <a:r>
              <a:rPr lang="en-GB" b="0" i="0" dirty="0">
                <a:effectLst/>
              </a:rPr>
              <a:t>Professor Jane Davies and Dr Claire Edmondson(Cystic Fibrosis Trust, 2023)</a:t>
            </a:r>
          </a:p>
          <a:p>
            <a:pPr marL="285750" indent="-285750">
              <a:lnSpc>
                <a:spcPct val="150000"/>
              </a:lnSpc>
              <a:buFont typeface="Arial" panose="020B0604020202020204" pitchFamily="34" charset="0"/>
              <a:buChar char="•"/>
            </a:pPr>
            <a:r>
              <a:rPr lang="en-US" dirty="0"/>
              <a:t>The key stakeholders in the creation of a digital health technology are: the technology team, which consists of technologists, designers, and developers; person end-users, or those who are the intended clients or recipients of a digital health tool; and proprietors, such as startup founders, patent holders, and owners of intellectual property. (</a:t>
            </a:r>
            <a:r>
              <a:rPr lang="en-GB" b="0" i="0" dirty="0">
                <a:effectLst/>
              </a:rPr>
              <a:t>Katharine Lawrence, 2022)</a:t>
            </a:r>
          </a:p>
          <a:p>
            <a:pPr marL="285750" indent="-285750">
              <a:lnSpc>
                <a:spcPct val="150000"/>
              </a:lnSpc>
              <a:buFont typeface="Arial" panose="020B0604020202020204" pitchFamily="34" charset="0"/>
              <a:buChar char="•"/>
            </a:pPr>
            <a:endParaRPr lang="en-US" dirty="0"/>
          </a:p>
          <a:p>
            <a:pPr marL="285750" indent="-285750">
              <a:lnSpc>
                <a:spcPct val="150000"/>
              </a:lnSpc>
              <a:buFont typeface="Arial" panose="020B0604020202020204" pitchFamily="34" charset="0"/>
              <a:buChar char="•"/>
            </a:pPr>
            <a:endParaRPr lang="en-GB" dirty="0"/>
          </a:p>
        </p:txBody>
      </p:sp>
      <p:pic>
        <p:nvPicPr>
          <p:cNvPr id="5" name="Picture 4" descr="A hand holding a phone&#10;&#10;Description automatically generated">
            <a:extLst>
              <a:ext uri="{FF2B5EF4-FFF2-40B4-BE49-F238E27FC236}">
                <a16:creationId xmlns:a16="http://schemas.microsoft.com/office/drawing/2014/main" id="{4BB5D0CB-5C41-84D7-906A-60AC13DD3F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7716" y="2054987"/>
            <a:ext cx="4337711" cy="2887878"/>
          </a:xfrm>
          <a:prstGeom prst="rect">
            <a:avLst/>
          </a:prstGeom>
          <a:ln>
            <a:noFill/>
          </a:ln>
          <a:effectLst>
            <a:softEdge rad="112500"/>
          </a:effectLst>
        </p:spPr>
      </p:pic>
    </p:spTree>
    <p:extLst>
      <p:ext uri="{BB962C8B-B14F-4D97-AF65-F5344CB8AC3E}">
        <p14:creationId xmlns:p14="http://schemas.microsoft.com/office/powerpoint/2010/main" val="3860089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9C7CB2-7673-BF6B-BB23-883997D99F55}"/>
              </a:ext>
            </a:extLst>
          </p:cNvPr>
          <p:cNvSpPr txBox="1"/>
          <p:nvPr/>
        </p:nvSpPr>
        <p:spPr>
          <a:xfrm>
            <a:off x="824012" y="1614196"/>
            <a:ext cx="5959343" cy="41565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Experts in medical informatics and IT can helps to develop and making changes m-Health application. </a:t>
            </a:r>
          </a:p>
          <a:p>
            <a:pPr marL="285750" indent="-285750">
              <a:lnSpc>
                <a:spcPct val="150000"/>
              </a:lnSpc>
              <a:buFont typeface="Arial" panose="020B0604020202020204" pitchFamily="34" charset="0"/>
              <a:buChar char="•"/>
            </a:pPr>
            <a:r>
              <a:rPr lang="en-US" sz="2000" dirty="0"/>
              <a:t>Finally, the broader healthcare system is a significant stakeholder in digital health as it shapes particular applications of these technologies (such as AI in radiology practices) and can help or impede the successful, widespread uptake and utilization of these tools. (</a:t>
            </a:r>
            <a:r>
              <a:rPr lang="en-GB" sz="2000" b="0" i="0" dirty="0">
                <a:effectLst/>
              </a:rPr>
              <a:t>Lancet Digit Health. 2021)</a:t>
            </a:r>
          </a:p>
          <a:p>
            <a:pPr marL="285750" indent="-285750">
              <a:lnSpc>
                <a:spcPct val="150000"/>
              </a:lnSpc>
              <a:buFont typeface="Arial" panose="020B0604020202020204" pitchFamily="34" charset="0"/>
              <a:buChar char="•"/>
            </a:pPr>
            <a:endParaRPr lang="en-GB" dirty="0"/>
          </a:p>
        </p:txBody>
      </p:sp>
      <p:pic>
        <p:nvPicPr>
          <p:cNvPr id="4" name="Picture 3" descr="A doctor touching a virtual screen&#10;&#10;Description automatically generated">
            <a:extLst>
              <a:ext uri="{FF2B5EF4-FFF2-40B4-BE49-F238E27FC236}">
                <a16:creationId xmlns:a16="http://schemas.microsoft.com/office/drawing/2014/main" id="{E4A95132-949C-AFCE-DD4F-45E5EE7ED2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3871" y="1991086"/>
            <a:ext cx="4876004" cy="287582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173358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658C12-3881-C6FB-AEF7-E29252D59379}"/>
              </a:ext>
            </a:extLst>
          </p:cNvPr>
          <p:cNvSpPr txBox="1"/>
          <p:nvPr/>
        </p:nvSpPr>
        <p:spPr>
          <a:xfrm>
            <a:off x="1464907" y="249541"/>
            <a:ext cx="9629190" cy="523220"/>
          </a:xfrm>
          <a:prstGeom prst="rect">
            <a:avLst/>
          </a:prstGeom>
          <a:noFill/>
        </p:spPr>
        <p:txBody>
          <a:bodyPr wrap="square" rtlCol="0">
            <a:spAutoFit/>
          </a:bodyPr>
          <a:lstStyle/>
          <a:p>
            <a:r>
              <a:rPr lang="en-US" sz="2800" b="1" i="1" u="sng" dirty="0">
                <a:latin typeface="Arial" panose="020B0604020202020204" pitchFamily="34" charset="0"/>
                <a:cs typeface="Arial" panose="020B0604020202020204" pitchFamily="34" charset="0"/>
              </a:rPr>
              <a:t>Potential Barriers Dietary Intervention </a:t>
            </a:r>
            <a:r>
              <a:rPr lang="en-US" sz="2800" b="1" i="1" u="sng" dirty="0" err="1">
                <a:latin typeface="Arial" panose="020B0604020202020204" pitchFamily="34" charset="0"/>
                <a:cs typeface="Arial" panose="020B0604020202020204" pitchFamily="34" charset="0"/>
              </a:rPr>
              <a:t>Programme</a:t>
            </a:r>
            <a:r>
              <a:rPr lang="en-US" sz="2800" b="1" i="1" u="sng" dirty="0">
                <a:latin typeface="Arial" panose="020B0604020202020204" pitchFamily="34" charset="0"/>
                <a:cs typeface="Arial" panose="020B0604020202020204" pitchFamily="34" charset="0"/>
              </a:rPr>
              <a:t> </a:t>
            </a:r>
            <a:endParaRPr lang="en-GB" sz="2800" b="1" i="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10C0104-BBCC-1C25-8E25-62A8FDA0347C}"/>
              </a:ext>
            </a:extLst>
          </p:cNvPr>
          <p:cNvSpPr txBox="1"/>
          <p:nvPr/>
        </p:nvSpPr>
        <p:spPr>
          <a:xfrm>
            <a:off x="473528" y="948690"/>
            <a:ext cx="7604449" cy="590931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Opportunities often carry some risk, and DHTs are no exception, posing a number of barriers in addition to their opportunities. (Cummins et al, 2022)</a:t>
            </a:r>
          </a:p>
          <a:p>
            <a:pPr marL="285750" indent="-285750">
              <a:lnSpc>
                <a:spcPct val="150000"/>
              </a:lnSpc>
              <a:buFont typeface="Arial" panose="020B0604020202020204" pitchFamily="34" charset="0"/>
              <a:buChar char="•"/>
            </a:pPr>
            <a:r>
              <a:rPr lang="en-US" sz="2000" dirty="0">
                <a:cs typeface="Arial" panose="020B0604020202020204" pitchFamily="34" charset="0"/>
              </a:rPr>
              <a:t>Creating and executing digital public health interventions  necessitates using tried-and-true methods to get beyond a variety of barriers that come with incorporating digital technology into public health. (</a:t>
            </a:r>
            <a:r>
              <a:rPr lang="en-GB" sz="2000" b="0" i="0" u="sng" strike="noStrike" dirty="0">
                <a:effectLst/>
                <a:cs typeface="Arial" panose="020B0604020202020204" pitchFamily="34" charset="0"/>
                <a:hlinkClick r:id="rId2">
                  <a:extLst>
                    <a:ext uri="{A12FA001-AC4F-418D-AE19-62706E023703}">
                      <ahyp:hlinkClr xmlns:ahyp="http://schemas.microsoft.com/office/drawing/2018/hyperlinkcolor" val="tx"/>
                    </a:ext>
                  </a:extLst>
                </a:hlinkClick>
              </a:rPr>
              <a:t>Gilbert</a:t>
            </a:r>
            <a:r>
              <a:rPr lang="en-GB" sz="2000" b="0" i="0" u="sng" strike="noStrike" dirty="0">
                <a:effectLst/>
                <a:cs typeface="Arial" panose="020B0604020202020204" pitchFamily="34" charset="0"/>
              </a:rPr>
              <a:t> et al, 2022)</a:t>
            </a:r>
            <a:endParaRPr lang="en-US" sz="2000" dirty="0">
              <a:cs typeface="Arial" panose="020B0604020202020204" pitchFamily="34" charset="0"/>
            </a:endParaRPr>
          </a:p>
          <a:p>
            <a:pPr marL="285750" indent="-285750">
              <a:lnSpc>
                <a:spcPct val="150000"/>
              </a:lnSpc>
              <a:buFont typeface="Arial" panose="020B0604020202020204" pitchFamily="34" charset="0"/>
              <a:buChar char="•"/>
            </a:pPr>
            <a:r>
              <a:rPr lang="en-US" sz="2000" dirty="0"/>
              <a:t>There are some barriers that affect the effectivity of this digital health promotion intervention of </a:t>
            </a:r>
            <a:r>
              <a:rPr lang="en-US" sz="2000" dirty="0" err="1"/>
              <a:t>MyCFApp</a:t>
            </a:r>
            <a:r>
              <a:rPr lang="en-US" sz="2000" dirty="0"/>
              <a:t>.</a:t>
            </a:r>
          </a:p>
          <a:p>
            <a:pPr marL="342900" indent="-342900">
              <a:lnSpc>
                <a:spcPct val="150000"/>
              </a:lnSpc>
              <a:buFont typeface="Arial" panose="020B0604020202020204" pitchFamily="34" charset="0"/>
              <a:buChar char="•"/>
            </a:pPr>
            <a:r>
              <a:rPr lang="en-US" sz="2000" i="0" u="sng" dirty="0">
                <a:effectLst/>
              </a:rPr>
              <a:t>Health equity  </a:t>
            </a:r>
            <a:r>
              <a:rPr lang="en-US" sz="2000" i="0" dirty="0">
                <a:effectLst/>
              </a:rPr>
              <a:t>- disparities in the availability of digital technology (</a:t>
            </a:r>
            <a:r>
              <a:rPr lang="en-GB" sz="2000" i="0" dirty="0">
                <a:effectLst/>
              </a:rPr>
              <a:t> </a:t>
            </a:r>
            <a:r>
              <a:rPr lang="en-GB" sz="2000" i="0" dirty="0" err="1">
                <a:effectLst/>
              </a:rPr>
              <a:t>Katapally</a:t>
            </a:r>
            <a:r>
              <a:rPr lang="en-GB" sz="2000" i="0" dirty="0">
                <a:effectLst/>
              </a:rPr>
              <a:t> et al, 2020)</a:t>
            </a:r>
            <a:r>
              <a:rPr lang="en-US" sz="2000" i="0" dirty="0">
                <a:effectLst/>
              </a:rPr>
              <a:t> and disparities in the knowledge of digital health (</a:t>
            </a:r>
            <a:r>
              <a:rPr lang="en-GB" sz="2000" i="0" dirty="0">
                <a:effectLst/>
              </a:rPr>
              <a:t>Lupton,2012)</a:t>
            </a:r>
          </a:p>
          <a:p>
            <a:pPr marL="285750" indent="-285750">
              <a:buFont typeface="Arial" panose="020B0604020202020204" pitchFamily="34" charset="0"/>
              <a:buChar char="•"/>
            </a:pPr>
            <a:endParaRPr lang="en-GB" dirty="0"/>
          </a:p>
        </p:txBody>
      </p:sp>
      <p:pic>
        <p:nvPicPr>
          <p:cNvPr id="7" name="Picture 6" descr="A person holding a child's face with a mask&#10;&#10;Description automatically generated">
            <a:extLst>
              <a:ext uri="{FF2B5EF4-FFF2-40B4-BE49-F238E27FC236}">
                <a16:creationId xmlns:a16="http://schemas.microsoft.com/office/drawing/2014/main" id="{79A37EF5-9F89-49EB-A1C4-E7FF2C0EA3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8931" y="2466859"/>
            <a:ext cx="3722304" cy="3093836"/>
          </a:xfrm>
          <a:prstGeom prst="rect">
            <a:avLst/>
          </a:prstGeom>
        </p:spPr>
      </p:pic>
    </p:spTree>
    <p:extLst>
      <p:ext uri="{BB962C8B-B14F-4D97-AF65-F5344CB8AC3E}">
        <p14:creationId xmlns:p14="http://schemas.microsoft.com/office/powerpoint/2010/main" val="2719942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767035-4913-E193-39C1-5FB2C20EACBD}"/>
              </a:ext>
            </a:extLst>
          </p:cNvPr>
          <p:cNvSpPr txBox="1"/>
          <p:nvPr/>
        </p:nvSpPr>
        <p:spPr>
          <a:xfrm>
            <a:off x="654386" y="1232031"/>
            <a:ext cx="6614161" cy="562596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b="0" i="1" dirty="0">
                <a:effectLst/>
              </a:rPr>
              <a:t> </a:t>
            </a:r>
            <a:r>
              <a:rPr lang="en-US" sz="2000" i="0" u="sng" dirty="0">
                <a:effectLst/>
              </a:rPr>
              <a:t>Resource and economic interest barrier</a:t>
            </a:r>
            <a:r>
              <a:rPr lang="en-US" sz="2000" i="0" dirty="0">
                <a:effectLst/>
              </a:rPr>
              <a:t>s: lack of economic investments and Having trouble defining precise cost-benefit calculations and accountability plans</a:t>
            </a:r>
          </a:p>
          <a:p>
            <a:pPr marL="285750" indent="-285750">
              <a:lnSpc>
                <a:spcPct val="150000"/>
              </a:lnSpc>
              <a:buFont typeface="Arial" panose="020B0604020202020204" pitchFamily="34" charset="0"/>
              <a:buChar char="•"/>
            </a:pPr>
            <a:r>
              <a:rPr lang="en-GB" sz="2000" b="0" i="1" u="sng" dirty="0">
                <a:effectLst/>
              </a:rPr>
              <a:t>Interoperability</a:t>
            </a:r>
            <a:r>
              <a:rPr lang="en-GB" sz="2000" b="0" i="0" dirty="0">
                <a:effectLst/>
              </a:rPr>
              <a:t> : </a:t>
            </a:r>
            <a:r>
              <a:rPr lang="en-US" sz="2000" b="0" i="0" dirty="0">
                <a:effectLst/>
              </a:rPr>
              <a:t>ineffective communication between parents and professionals. This can have a detrimental effect on children outcomes by making it more difficult for healthcare practitioners to obtain and collaborate with patient data.</a:t>
            </a:r>
          </a:p>
          <a:p>
            <a:pPr marL="285750" indent="-285750">
              <a:lnSpc>
                <a:spcPct val="150000"/>
              </a:lnSpc>
              <a:buFont typeface="Arial" panose="020B0604020202020204" pitchFamily="34" charset="0"/>
              <a:buChar char="•"/>
            </a:pPr>
            <a:r>
              <a:rPr lang="en-GB" sz="2000" b="0" i="1" u="sng" dirty="0">
                <a:effectLst/>
              </a:rPr>
              <a:t>Public awareness</a:t>
            </a:r>
            <a:r>
              <a:rPr lang="en-US" sz="2000" dirty="0"/>
              <a:t>: Because so many people and healthcare providers are resistant to modify and aren't entirely aware of the advantages of DHTs (</a:t>
            </a:r>
            <a:r>
              <a:rPr lang="en-GB" sz="2000" b="0" i="0" dirty="0">
                <a:effectLst/>
              </a:rPr>
              <a:t>Cummins et al, 2020)</a:t>
            </a:r>
          </a:p>
          <a:p>
            <a:pPr>
              <a:lnSpc>
                <a:spcPct val="150000"/>
              </a:lnSpc>
            </a:pPr>
            <a:endParaRPr lang="en-US" dirty="0"/>
          </a:p>
          <a:p>
            <a:endParaRPr lang="en-GB" b="0" i="0" dirty="0">
              <a:effectLst/>
            </a:endParaRPr>
          </a:p>
          <a:p>
            <a:endParaRPr lang="en-GB" dirty="0"/>
          </a:p>
        </p:txBody>
      </p:sp>
      <p:pic>
        <p:nvPicPr>
          <p:cNvPr id="6" name="Picture 5" descr="A hand holding a phone and a computer&#10;&#10;Description automatically generated">
            <a:extLst>
              <a:ext uri="{FF2B5EF4-FFF2-40B4-BE49-F238E27FC236}">
                <a16:creationId xmlns:a16="http://schemas.microsoft.com/office/drawing/2014/main" id="{38EF3406-5EB6-A1C5-D4AB-7B830D4A9B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7126" y="2043404"/>
            <a:ext cx="4150256" cy="3318052"/>
          </a:xfrm>
          <a:prstGeom prst="rect">
            <a:avLst/>
          </a:prstGeom>
        </p:spPr>
      </p:pic>
    </p:spTree>
    <p:extLst>
      <p:ext uri="{BB962C8B-B14F-4D97-AF65-F5344CB8AC3E}">
        <p14:creationId xmlns:p14="http://schemas.microsoft.com/office/powerpoint/2010/main" val="572489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0B5FE6-C031-6335-4D13-5F04A1B6E986}"/>
              </a:ext>
            </a:extLst>
          </p:cNvPr>
          <p:cNvSpPr txBox="1"/>
          <p:nvPr/>
        </p:nvSpPr>
        <p:spPr>
          <a:xfrm>
            <a:off x="1725969" y="288276"/>
            <a:ext cx="8590384" cy="1077218"/>
          </a:xfrm>
          <a:prstGeom prst="rect">
            <a:avLst/>
          </a:prstGeom>
          <a:noFill/>
        </p:spPr>
        <p:txBody>
          <a:bodyPr wrap="square" rtlCol="0">
            <a:spAutoFit/>
          </a:bodyPr>
          <a:lstStyle/>
          <a:p>
            <a:r>
              <a:rPr lang="en" sz="3200" b="1" i="1" u="sng" dirty="0">
                <a:latin typeface="Times New Roman"/>
                <a:cs typeface="Times New Roman"/>
              </a:rPr>
              <a:t>Ethical issues associated with the successful implementation of the digital health promotion</a:t>
            </a:r>
            <a:endParaRPr lang="en-GB" sz="3200" b="1" i="1" u="sng" dirty="0"/>
          </a:p>
        </p:txBody>
      </p:sp>
      <p:sp>
        <p:nvSpPr>
          <p:cNvPr id="4" name="TextBox 3">
            <a:extLst>
              <a:ext uri="{FF2B5EF4-FFF2-40B4-BE49-F238E27FC236}">
                <a16:creationId xmlns:a16="http://schemas.microsoft.com/office/drawing/2014/main" id="{E520C8EC-A2BE-A909-8090-39395BA8D8F8}"/>
              </a:ext>
            </a:extLst>
          </p:cNvPr>
          <p:cNvSpPr txBox="1"/>
          <p:nvPr/>
        </p:nvSpPr>
        <p:spPr>
          <a:xfrm>
            <a:off x="247650" y="1541562"/>
            <a:ext cx="11801475" cy="3831818"/>
          </a:xfrm>
          <a:prstGeom prst="rect">
            <a:avLst/>
          </a:prstGeom>
          <a:noFill/>
        </p:spPr>
        <p:txBody>
          <a:bodyPr wrap="square" rtlCol="0">
            <a:spAutoFit/>
          </a:bodyPr>
          <a:lstStyle/>
          <a:p>
            <a:r>
              <a:rPr lang="en-US" dirty="0"/>
              <a:t>Successful implementation of this </a:t>
            </a:r>
            <a:r>
              <a:rPr lang="en-US" dirty="0" err="1"/>
              <a:t>proggramme</a:t>
            </a:r>
            <a:r>
              <a:rPr lang="en-US" dirty="0"/>
              <a:t> may face some ethical issues.</a:t>
            </a:r>
          </a:p>
          <a:p>
            <a:pPr marL="285750" indent="-285750">
              <a:buFont typeface="Arial" panose="020B0604020202020204" pitchFamily="34" charset="0"/>
              <a:buChar char="•"/>
            </a:pPr>
            <a:endParaRPr lang="en-US" dirty="0"/>
          </a:p>
          <a:p>
            <a:pPr marL="285750" indent="-285750">
              <a:lnSpc>
                <a:spcPct val="150000"/>
              </a:lnSpc>
              <a:buFont typeface="Arial" panose="020B0604020202020204" pitchFamily="34" charset="0"/>
              <a:buChar char="•"/>
            </a:pPr>
            <a:r>
              <a:rPr lang="en-US" b="0" i="1" dirty="0">
                <a:effectLst/>
                <a:latin typeface="Merriweather" panose="00000500000000000000" pitchFamily="2" charset="0"/>
              </a:rPr>
              <a:t> </a:t>
            </a:r>
            <a:r>
              <a:rPr lang="en-US" b="0" i="1" dirty="0">
                <a:effectLst/>
              </a:rPr>
              <a:t>Privacy, security and ethical concerns:</a:t>
            </a:r>
            <a:r>
              <a:rPr lang="en-US" dirty="0"/>
              <a:t> Patient data, including personal information, is being gathered as mobile health apps and linked health systems continue to expand. For example, security and privacy are important issues in digital health since sensitive health data is a target for hackers. (</a:t>
            </a:r>
            <a:r>
              <a:rPr lang="en-GB" b="0" i="0" dirty="0">
                <a:solidFill>
                  <a:srgbClr val="222222"/>
                </a:solidFill>
                <a:effectLst/>
                <a:latin typeface="Merriweather Sans" pitchFamily="2" charset="0"/>
              </a:rPr>
              <a:t> </a:t>
            </a:r>
            <a:r>
              <a:rPr lang="en-GB" b="0" i="0" dirty="0">
                <a:effectLst/>
              </a:rPr>
              <a:t>Schuller,2020) </a:t>
            </a:r>
            <a:endParaRPr lang="en-US" dirty="0"/>
          </a:p>
          <a:p>
            <a:pPr marL="285750" indent="-285750">
              <a:lnSpc>
                <a:spcPct val="150000"/>
              </a:lnSpc>
              <a:buFont typeface="Arial" panose="020B0604020202020204" pitchFamily="34" charset="0"/>
              <a:buChar char="•"/>
            </a:pPr>
            <a:r>
              <a:rPr lang="en-US" dirty="0"/>
              <a:t>Inconsistent data encryption standards, particularly between jurisdictions, and different ethical and legal traditions can be identify in data security as a major obstacle. (</a:t>
            </a:r>
            <a:r>
              <a:rPr lang="en-US" dirty="0" err="1"/>
              <a:t>Ihoghosa</a:t>
            </a:r>
            <a:r>
              <a:rPr lang="en-US" dirty="0"/>
              <a:t> et al,2022)</a:t>
            </a:r>
          </a:p>
          <a:p>
            <a:pPr marL="285750" indent="-285750">
              <a:lnSpc>
                <a:spcPct val="150000"/>
              </a:lnSpc>
              <a:buFont typeface="Arial" panose="020B0604020202020204" pitchFamily="34" charset="0"/>
              <a:buChar char="•"/>
            </a:pPr>
            <a:r>
              <a:rPr lang="en-US" dirty="0"/>
              <a:t>Consent can be is major issue within implementation of this digital health </a:t>
            </a:r>
          </a:p>
          <a:p>
            <a:pPr>
              <a:lnSpc>
                <a:spcPct val="150000"/>
              </a:lnSpc>
            </a:pPr>
            <a:r>
              <a:rPr lang="en-US" dirty="0"/>
              <a:t>Promotion intervention. </a:t>
            </a:r>
          </a:p>
          <a:p>
            <a:endParaRPr lang="en-GB" dirty="0"/>
          </a:p>
        </p:txBody>
      </p:sp>
      <p:pic>
        <p:nvPicPr>
          <p:cNvPr id="6" name="Picture 5" descr="A hand holding a gavel&#10;&#10;Description automatically generated">
            <a:extLst>
              <a:ext uri="{FF2B5EF4-FFF2-40B4-BE49-F238E27FC236}">
                <a16:creationId xmlns:a16="http://schemas.microsoft.com/office/drawing/2014/main" id="{5FE205B9-B1A2-9E0B-2E37-1FBF14A4CD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9954" y="4138513"/>
            <a:ext cx="4444998" cy="222249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96378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3DD44D-CCC0-6ACF-1C42-82BB44D8F255}"/>
              </a:ext>
            </a:extLst>
          </p:cNvPr>
          <p:cNvSpPr txBox="1"/>
          <p:nvPr/>
        </p:nvSpPr>
        <p:spPr>
          <a:xfrm>
            <a:off x="2118049" y="1828800"/>
            <a:ext cx="7464490" cy="41977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Important legal considerations include concerns like permission, cyber security, data protection, ownership, transparency, discrimination, and equitable distribution.</a:t>
            </a:r>
          </a:p>
          <a:p>
            <a:pPr marL="285750" indent="-285750">
              <a:lnSpc>
                <a:spcPct val="150000"/>
              </a:lnSpc>
              <a:buFont typeface="Arial" panose="020B0604020202020204" pitchFamily="34" charset="0"/>
              <a:buChar char="•"/>
            </a:pPr>
            <a:r>
              <a:rPr lang="en-US" sz="2000" dirty="0"/>
              <a:t>I</a:t>
            </a:r>
            <a:r>
              <a:rPr lang="en-US" sz="2000" b="0" i="0" dirty="0">
                <a:effectLst/>
              </a:rPr>
              <a:t>ndividuals’ right to personal privacy and the confidentiality of their health information.</a:t>
            </a:r>
            <a:r>
              <a:rPr lang="en-US" sz="2000" dirty="0"/>
              <a:t> </a:t>
            </a:r>
          </a:p>
          <a:p>
            <a:pPr marL="285750" indent="-285750">
              <a:lnSpc>
                <a:spcPct val="150000"/>
              </a:lnSpc>
              <a:buFont typeface="Arial" panose="020B0604020202020204" pitchFamily="34" charset="0"/>
              <a:buChar char="•"/>
            </a:pPr>
            <a:r>
              <a:rPr lang="en-US" sz="2000" dirty="0"/>
              <a:t>Concerns regarding the (mis)appropriation of data outside allowed uses, such as for commercial and research objectives, as well as the danger of unauthorized access to data might be raised.</a:t>
            </a:r>
          </a:p>
          <a:p>
            <a:pPr marL="285750" indent="-285750">
              <a:lnSpc>
                <a:spcPct val="150000"/>
              </a:lnSpc>
              <a:buFont typeface="Arial" panose="020B0604020202020204" pitchFamily="34" charset="0"/>
              <a:buChar char="•"/>
            </a:pPr>
            <a:r>
              <a:rPr lang="en-US" sz="2000" dirty="0"/>
              <a:t> </a:t>
            </a:r>
            <a:endParaRPr lang="en-GB" sz="2000" dirty="0"/>
          </a:p>
        </p:txBody>
      </p:sp>
      <p:sp>
        <p:nvSpPr>
          <p:cNvPr id="3" name="TextBox 2">
            <a:extLst>
              <a:ext uri="{FF2B5EF4-FFF2-40B4-BE49-F238E27FC236}">
                <a16:creationId xmlns:a16="http://schemas.microsoft.com/office/drawing/2014/main" id="{5C7F03AE-D763-A7D8-FE4A-B5474427C1A7}"/>
              </a:ext>
            </a:extLst>
          </p:cNvPr>
          <p:cNvSpPr txBox="1"/>
          <p:nvPr/>
        </p:nvSpPr>
        <p:spPr>
          <a:xfrm>
            <a:off x="1530221" y="410546"/>
            <a:ext cx="8322906" cy="1231106"/>
          </a:xfrm>
          <a:prstGeom prst="rect">
            <a:avLst/>
          </a:prstGeom>
          <a:noFill/>
        </p:spPr>
        <p:txBody>
          <a:bodyPr wrap="square" rtlCol="0">
            <a:spAutoFit/>
          </a:bodyPr>
          <a:lstStyle/>
          <a:p>
            <a:r>
              <a:rPr lang="en" sz="2800" b="1" i="1" u="sng" dirty="0">
                <a:latin typeface="Times New Roman"/>
                <a:cs typeface="Times New Roman"/>
              </a:rPr>
              <a:t>Legal issues associated with the successful implementation of the digital health promotion</a:t>
            </a:r>
            <a:endParaRPr lang="en-GB" sz="2800" b="1" i="1" u="sng" dirty="0"/>
          </a:p>
          <a:p>
            <a:endParaRPr lang="en-GB" dirty="0"/>
          </a:p>
        </p:txBody>
      </p:sp>
    </p:spTree>
    <p:extLst>
      <p:ext uri="{BB962C8B-B14F-4D97-AF65-F5344CB8AC3E}">
        <p14:creationId xmlns:p14="http://schemas.microsoft.com/office/powerpoint/2010/main" val="725859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7BD0AD-A27D-B927-03CD-F942A7CB4D03}"/>
              </a:ext>
            </a:extLst>
          </p:cNvPr>
          <p:cNvSpPr txBox="1"/>
          <p:nvPr/>
        </p:nvSpPr>
        <p:spPr>
          <a:xfrm>
            <a:off x="2780522" y="74998"/>
            <a:ext cx="5617029" cy="646331"/>
          </a:xfrm>
          <a:prstGeom prst="rect">
            <a:avLst/>
          </a:prstGeom>
          <a:noFill/>
        </p:spPr>
        <p:txBody>
          <a:bodyPr wrap="square" rtlCol="0">
            <a:spAutoFit/>
          </a:bodyPr>
          <a:lstStyle/>
          <a:p>
            <a:pPr algn="ctr"/>
            <a:r>
              <a:rPr lang="en-US" sz="3600" b="1" i="1" u="sng" dirty="0">
                <a:latin typeface="Times New Roman" panose="02020603050405020304" pitchFamily="18" charset="0"/>
                <a:cs typeface="Times New Roman" panose="02020603050405020304" pitchFamily="18" charset="0"/>
              </a:rPr>
              <a:t>References</a:t>
            </a:r>
            <a:endParaRPr lang="en-GB" sz="3600" b="1" i="1" u="sng"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4F64FFF2-1AD9-D3CE-C467-4E9744B69316}"/>
              </a:ext>
            </a:extLst>
          </p:cNvPr>
          <p:cNvSpPr txBox="1"/>
          <p:nvPr/>
        </p:nvSpPr>
        <p:spPr>
          <a:xfrm>
            <a:off x="1045028" y="1368728"/>
            <a:ext cx="10403633" cy="4837606"/>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Cummins N, Schuller BW (2020) Five crucial challenges in digital health. Front Digit Health 2:536203. https://doi.org/10.3389/fdgth.2020.536203Return to ref 108 in article</a:t>
            </a:r>
          </a:p>
          <a:p>
            <a:pPr marL="285750" indent="-285750">
              <a:lnSpc>
                <a:spcPct val="107000"/>
              </a:lnSpc>
              <a:spcAft>
                <a:spcPts val="800"/>
              </a:spcAft>
              <a:buFont typeface="Arial" panose="020B0604020202020204" pitchFamily="34" charset="0"/>
              <a:buChar char="•"/>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Ihoghosa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Iyamu</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,Oralia Gómez-Ramírez and Mark Gilbert , Challenges in the development of digital public health interventions and mapped solutions: Findings from a scoping review, May 26, 2022,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https://doi.org/10.1177/20552076221102255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Lawrence K. Digital Health Equity. In: Linwood SL, editor. Digital Health. Brisbane (AU): Exon Publications. Online first 2022 Apr 07.</a:t>
            </a:r>
          </a:p>
          <a:p>
            <a:pPr marL="285750" indent="-285750">
              <a:lnSpc>
                <a:spcPct val="107000"/>
              </a:lnSpc>
              <a:spcAft>
                <a:spcPts val="800"/>
              </a:spcAft>
              <a:buFont typeface="Arial" panose="020B0604020202020204" pitchFamily="34" charset="0"/>
              <a:buChar char="•"/>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Rynning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 Public trust and privacy in shared electronic health records.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Eur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 Health Law 2007; 14: 105–112.</a:t>
            </a: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Lancet Digital Health. Digital technologies: a new determinant of health. Lancet Digit Health. 2021 Nov;3(11):e684. https://doi​.org/10.1016​/S2589-7500(21)00238-7 . [PubMed]</a:t>
            </a:r>
          </a:p>
          <a:p>
            <a:pPr marL="285750" indent="-285750">
              <a:lnSpc>
                <a:spcPct val="107000"/>
              </a:lnSpc>
              <a:spcAft>
                <a:spcPts val="800"/>
              </a:spcAft>
              <a:buFont typeface="Arial" panose="020B0604020202020204" pitchFamily="34" charset="0"/>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Timo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Minssen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Sara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Gerke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,Ethical and Legal Challenges of Digital Medicine in Pandemics, Pandemics and Ethics pp 165–202 ,07 July 2023,  https://link.springer.com/chapter/10.1007/978-3-662-66872-6_12</a:t>
            </a:r>
          </a:p>
          <a:p>
            <a:endParaRPr lang="en-GB" dirty="0"/>
          </a:p>
        </p:txBody>
      </p:sp>
    </p:spTree>
    <p:extLst>
      <p:ext uri="{BB962C8B-B14F-4D97-AF65-F5344CB8AC3E}">
        <p14:creationId xmlns:p14="http://schemas.microsoft.com/office/powerpoint/2010/main" val="26472913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522</TotalTime>
  <Words>891</Words>
  <Application>Microsoft Office PowerPoint</Application>
  <PresentationFormat>Widescreen</PresentationFormat>
  <Paragraphs>40</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Merriweather</vt:lpstr>
      <vt:lpstr>Merriweather Sans</vt:lpstr>
      <vt:lpstr>Times New Roman</vt:lpstr>
      <vt:lpstr>Tw Cen MT</vt:lpstr>
      <vt:lpstr>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Masumi Tandel</dc:creator>
  <cp:lastModifiedBy>Masumi Tandel</cp:lastModifiedBy>
  <cp:revision>1</cp:revision>
  <dcterms:created xsi:type="dcterms:W3CDTF">2023-12-08T15:06:47Z</dcterms:created>
  <dcterms:modified xsi:type="dcterms:W3CDTF">2023-12-08T23:49:26Z</dcterms:modified>
</cp:coreProperties>
</file>