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handoutMasterIdLst>
    <p:handoutMasterId r:id="rId30"/>
  </p:handoutMasterIdLst>
  <p:sldIdLst>
    <p:sldId id="256" r:id="rId5"/>
    <p:sldId id="408" r:id="rId6"/>
    <p:sldId id="279" r:id="rId7"/>
    <p:sldId id="319" r:id="rId8"/>
    <p:sldId id="281" r:id="rId9"/>
    <p:sldId id="308" r:id="rId10"/>
    <p:sldId id="320" r:id="rId11"/>
    <p:sldId id="284" r:id="rId12"/>
    <p:sldId id="285" r:id="rId13"/>
    <p:sldId id="420" r:id="rId14"/>
    <p:sldId id="302" r:id="rId15"/>
    <p:sldId id="322" r:id="rId16"/>
    <p:sldId id="396" r:id="rId17"/>
    <p:sldId id="381" r:id="rId18"/>
    <p:sldId id="382" r:id="rId19"/>
    <p:sldId id="383" r:id="rId20"/>
    <p:sldId id="409" r:id="rId21"/>
    <p:sldId id="410" r:id="rId22"/>
    <p:sldId id="414" r:id="rId23"/>
    <p:sldId id="413" r:id="rId24"/>
    <p:sldId id="421" r:id="rId25"/>
    <p:sldId id="422" r:id="rId26"/>
    <p:sldId id="423" r:id="rId27"/>
    <p:sldId id="424" r:id="rId2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961" autoAdjust="0"/>
  </p:normalViewPr>
  <p:slideViewPr>
    <p:cSldViewPr>
      <p:cViewPr varScale="1">
        <p:scale>
          <a:sx n="52" d="100"/>
          <a:sy n="52" d="100"/>
        </p:scale>
        <p:origin x="1700"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15/11/2019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15/11/2019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normAutofit/>
          </a:bodyPr>
          <a:lstStyle/>
          <a:p>
            <a:r>
              <a:rPr lang="en-GB" dirty="0"/>
              <a:t>Ecuador 1996 </a:t>
            </a:r>
          </a:p>
        </p:txBody>
      </p:sp>
      <p:sp>
        <p:nvSpPr>
          <p:cNvPr id="4" name="Slide Number Placeholder 3"/>
          <p:cNvSpPr>
            <a:spLocks noGrp="1"/>
          </p:cNvSpPr>
          <p:nvPr>
            <p:ph type="sldNum" sz="quarter" idx="10"/>
          </p:nvPr>
        </p:nvSpPr>
        <p:spPr/>
        <p:txBody>
          <a:bodyPr/>
          <a:lstStyle/>
          <a:p>
            <a:pPr>
              <a:defRPr/>
            </a:pPr>
            <a:fld id="{2ECDDE0C-FBCA-43D0-A320-6424811B17AA}" type="slidenum">
              <a:rPr lang="cy-GB" smtClean="0"/>
              <a:pPr>
                <a:defRPr/>
              </a:pPr>
              <a:t>13</a:t>
            </a:fld>
            <a:endParaRPr lang="cy-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normAutofit/>
          </a:bodyPr>
          <a:lstStyle/>
          <a:p>
            <a:r>
              <a:rPr lang="en-GB" dirty="0"/>
              <a:t>New York City </a:t>
            </a:r>
          </a:p>
        </p:txBody>
      </p:sp>
      <p:sp>
        <p:nvSpPr>
          <p:cNvPr id="4" name="Slide Number Placeholder 3"/>
          <p:cNvSpPr>
            <a:spLocks noGrp="1"/>
          </p:cNvSpPr>
          <p:nvPr>
            <p:ph type="sldNum" sz="quarter" idx="10"/>
          </p:nvPr>
        </p:nvSpPr>
        <p:spPr/>
        <p:txBody>
          <a:bodyPr/>
          <a:lstStyle/>
          <a:p>
            <a:pPr>
              <a:defRPr/>
            </a:pPr>
            <a:fld id="{2ECDDE0C-FBCA-43D0-A320-6424811B17AA}" type="slidenum">
              <a:rPr lang="cy-GB" smtClean="0"/>
              <a:pPr>
                <a:defRPr/>
              </a:pPr>
              <a:t>14</a:t>
            </a:fld>
            <a:endParaRPr lang="cy-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normAutofit/>
          </a:bodyPr>
          <a:lstStyle/>
          <a:p>
            <a:r>
              <a:rPr lang="en-GB" dirty="0"/>
              <a:t>Brazil </a:t>
            </a:r>
          </a:p>
        </p:txBody>
      </p:sp>
      <p:sp>
        <p:nvSpPr>
          <p:cNvPr id="4" name="Slide Number Placeholder 3"/>
          <p:cNvSpPr>
            <a:spLocks noGrp="1"/>
          </p:cNvSpPr>
          <p:nvPr>
            <p:ph type="sldNum" sz="quarter" idx="10"/>
          </p:nvPr>
        </p:nvSpPr>
        <p:spPr/>
        <p:txBody>
          <a:bodyPr/>
          <a:lstStyle/>
          <a:p>
            <a:pPr>
              <a:defRPr/>
            </a:pPr>
            <a:fld id="{2ECDDE0C-FBCA-43D0-A320-6424811B17AA}" type="slidenum">
              <a:rPr lang="cy-GB" smtClean="0"/>
              <a:pPr>
                <a:defRPr/>
              </a:pPr>
              <a:t>16</a:t>
            </a:fld>
            <a:endParaRPr lang="cy-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15/11/2019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15/11/2019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15/11/2019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15/11/2019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15/11/2019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15/11/2019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15/11/2019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15/11/2019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15/11/2019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15/11/2019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15/11/2019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15/11/2019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solidFill>
                  <a:schemeClr val="bg1"/>
                </a:solidFill>
              </a:rPr>
              <a:t>Anthropology of Religion</a:t>
            </a:r>
            <a:r>
              <a:rPr lang="en-GB" b="1" dirty="0"/>
              <a:t> </a:t>
            </a:r>
            <a:br>
              <a:rPr lang="en-GB" dirty="0"/>
            </a:br>
            <a:endParaRPr lang="en-GB" sz="3600" dirty="0"/>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21727-67E2-4B83-87A6-8E185963D3FD}"/>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27F656A8-0FEF-43C5-B8DB-5413667A07D1}"/>
              </a:ext>
            </a:extLst>
          </p:cNvPr>
          <p:cNvSpPr>
            <a:spLocks noGrp="1"/>
          </p:cNvSpPr>
          <p:nvPr>
            <p:ph sz="half" idx="1"/>
          </p:nvPr>
        </p:nvSpPr>
        <p:spPr/>
        <p:txBody>
          <a:bodyPr>
            <a:normAutofit/>
          </a:bodyPr>
          <a:lstStyle/>
          <a:p>
            <a:r>
              <a:rPr lang="en-GB" dirty="0"/>
              <a:t>What is Anthropology of Religion? </a:t>
            </a:r>
          </a:p>
          <a:p>
            <a:r>
              <a:rPr lang="en-GB" dirty="0"/>
              <a:t>How does anthropology look at religion?</a:t>
            </a:r>
          </a:p>
          <a:p>
            <a:endParaRPr lang="en-GB" dirty="0"/>
          </a:p>
        </p:txBody>
      </p:sp>
      <p:pic>
        <p:nvPicPr>
          <p:cNvPr id="7" name="Picture 3" descr="about_235510_3_34A_h2">
            <a:extLst>
              <a:ext uri="{FF2B5EF4-FFF2-40B4-BE49-F238E27FC236}">
                <a16:creationId xmlns:a16="http://schemas.microsoft.com/office/drawing/2014/main" id="{00D26753-888B-40C2-853C-D5C1CC14D125}"/>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4917430" y="1844824"/>
            <a:ext cx="3470994" cy="3470994"/>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2087443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anthropology? </a:t>
            </a:r>
          </a:p>
        </p:txBody>
      </p:sp>
      <p:sp>
        <p:nvSpPr>
          <p:cNvPr id="3" name="Content Placeholder 2"/>
          <p:cNvSpPr>
            <a:spLocks noGrp="1"/>
          </p:cNvSpPr>
          <p:nvPr>
            <p:ph idx="1"/>
          </p:nvPr>
        </p:nvSpPr>
        <p:spPr/>
        <p:txBody>
          <a:bodyPr/>
          <a:lstStyle/>
          <a:p>
            <a:r>
              <a:rPr lang="en-GB" dirty="0"/>
              <a:t>The study of humankind in all different aspects, from evolution to social and cognitive behaviour </a:t>
            </a:r>
          </a:p>
          <a:p>
            <a:pPr lvl="2"/>
            <a:r>
              <a:rPr lang="en-GB" dirty="0"/>
              <a:t>from Greek </a:t>
            </a:r>
            <a:r>
              <a:rPr lang="en-GB" i="1" dirty="0" err="1"/>
              <a:t>anthropos</a:t>
            </a:r>
            <a:r>
              <a:rPr lang="en-GB" dirty="0"/>
              <a:t> = human/humankind</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9" name="Content Placeholder 8" descr="anthcollage2.jpg"/>
          <p:cNvPicPr>
            <a:picLocks noGrp="1" noChangeAspect="1"/>
          </p:cNvPicPr>
          <p:nvPr>
            <p:ph idx="1"/>
          </p:nvPr>
        </p:nvPicPr>
        <p:blipFill>
          <a:blip r:embed="rId2" cstate="print"/>
          <a:stretch>
            <a:fillRect/>
          </a:stretch>
        </p:blipFill>
        <p:spPr>
          <a:xfrm>
            <a:off x="1095351" y="785793"/>
            <a:ext cx="6619921" cy="4964941"/>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457200" y="2194877"/>
            <a:ext cx="8229600" cy="3322355"/>
          </a:xfrm>
        </p:spPr>
        <p:txBody>
          <a:bodyPr/>
          <a:lstStyle/>
          <a:p>
            <a:endParaRPr lang="en-GB" dirty="0"/>
          </a:p>
          <a:p>
            <a:r>
              <a:rPr lang="en-GB" dirty="0"/>
              <a:t>Usually sub-divided in different areas </a:t>
            </a:r>
          </a:p>
          <a:p>
            <a:pPr lvl="2"/>
            <a:r>
              <a:rPr lang="en-GB" dirty="0"/>
              <a:t>e.g., physical/biological anthropology, material anthropology, linguistic anthropology, and ...... cultural and social anthropology (!) </a:t>
            </a:r>
          </a:p>
          <a:p>
            <a:pPr lvl="2"/>
            <a:r>
              <a:rPr lang="en-GB" dirty="0"/>
              <a:t>In the UK today focus on cultural and social anthropology </a:t>
            </a:r>
          </a:p>
          <a:p>
            <a:endParaRPr lang="en-GB" dirty="0"/>
          </a:p>
        </p:txBody>
      </p:sp>
      <p:pic>
        <p:nvPicPr>
          <p:cNvPr id="4" name="Picture 3" descr="strip.gif"/>
          <p:cNvPicPr>
            <a:picLocks noChangeAspect="1"/>
          </p:cNvPicPr>
          <p:nvPr/>
        </p:nvPicPr>
        <p:blipFill>
          <a:blip r:embed="rId2" cstate="print"/>
          <a:stretch>
            <a:fillRect/>
          </a:stretch>
        </p:blipFill>
        <p:spPr>
          <a:xfrm>
            <a:off x="1547664" y="188640"/>
            <a:ext cx="5433060" cy="192024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r>
              <a:rPr lang="en-GB" dirty="0"/>
              <a:t>“Anthropology is the study of human societies and cultures in all their richness and diversity.” (from the UWTSD website)</a:t>
            </a:r>
          </a:p>
          <a:p>
            <a:endParaRPr lang="en-GB" dirty="0"/>
          </a:p>
        </p:txBody>
      </p:sp>
      <p:pic>
        <p:nvPicPr>
          <p:cNvPr id="10" name="Content Placeholder 9" descr="walsh_l.jpg"/>
          <p:cNvPicPr>
            <a:picLocks noGrp="1" noChangeAspect="1"/>
          </p:cNvPicPr>
          <p:nvPr>
            <p:ph sz="half" idx="2"/>
          </p:nvPr>
        </p:nvPicPr>
        <p:blipFill>
          <a:blip r:embed="rId2" cstate="print"/>
          <a:stretch>
            <a:fillRect/>
          </a:stretch>
        </p:blipFill>
        <p:spPr>
          <a:xfrm>
            <a:off x="4786314" y="1500174"/>
            <a:ext cx="3528441" cy="4114800"/>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 but anthropology is more ...</a:t>
            </a:r>
          </a:p>
        </p:txBody>
      </p:sp>
      <p:sp>
        <p:nvSpPr>
          <p:cNvPr id="3" name="Content Placeholder 2"/>
          <p:cNvSpPr>
            <a:spLocks noGrp="1"/>
          </p:cNvSpPr>
          <p:nvPr>
            <p:ph sz="half" idx="1"/>
          </p:nvPr>
        </p:nvSpPr>
        <p:spPr/>
        <p:txBody>
          <a:bodyPr/>
          <a:lstStyle/>
          <a:p>
            <a:r>
              <a:rPr lang="en-GB" dirty="0"/>
              <a:t>Anthropology teaches us also about ourselves </a:t>
            </a:r>
          </a:p>
          <a:p>
            <a:endParaRPr lang="en-GB" dirty="0"/>
          </a:p>
          <a:p>
            <a:endParaRPr lang="en-GB" dirty="0"/>
          </a:p>
        </p:txBody>
      </p:sp>
      <p:sp>
        <p:nvSpPr>
          <p:cNvPr id="5" name="Content Placeholder 4"/>
          <p:cNvSpPr>
            <a:spLocks noGrp="1"/>
          </p:cNvSpPr>
          <p:nvPr>
            <p:ph sz="half" idx="2"/>
          </p:nvPr>
        </p:nvSpPr>
        <p:spPr/>
        <p:txBody>
          <a:bodyPr/>
          <a:lstStyle/>
          <a:p>
            <a:endParaRPr lang="en-GB"/>
          </a:p>
        </p:txBody>
      </p:sp>
      <p:pic>
        <p:nvPicPr>
          <p:cNvPr id="4" name="Content Placeholder 7" descr="Anthro.jpg"/>
          <p:cNvPicPr>
            <a:picLocks noChangeAspect="1"/>
          </p:cNvPicPr>
          <p:nvPr/>
        </p:nvPicPr>
        <p:blipFill>
          <a:blip r:embed="rId2" cstate="print"/>
          <a:stretch>
            <a:fillRect/>
          </a:stretch>
        </p:blipFill>
        <p:spPr bwMode="auto">
          <a:xfrm>
            <a:off x="4139952" y="2231667"/>
            <a:ext cx="4057656" cy="3381380"/>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Fiona Bowie writes ...</a:t>
            </a:r>
          </a:p>
        </p:txBody>
      </p:sp>
      <p:sp>
        <p:nvSpPr>
          <p:cNvPr id="5" name="Content Placeholder 4"/>
          <p:cNvSpPr>
            <a:spLocks noGrp="1"/>
          </p:cNvSpPr>
          <p:nvPr>
            <p:ph idx="1"/>
          </p:nvPr>
        </p:nvSpPr>
        <p:spPr/>
        <p:txBody>
          <a:bodyPr/>
          <a:lstStyle/>
          <a:p>
            <a:r>
              <a:rPr lang="en-GB" sz="2000" dirty="0"/>
              <a:t>“In studying human society we are looking at both ourselves and others, and the dialectical relationship between self and other, the individual and the group, lies at the heart of anthropology. Who is this “other”? And what can the other tell us about ourselves, our culture, our society? Are the others human? And what does this mean? Do small-scale “primitive” societies mirror the evolutionary past of the “civilised” world? What if any are the underlying similarities between peoples? Are we all so different that each culture and society can only be looked at in isolation – with little or no basis for comparison?” (in </a:t>
            </a:r>
            <a:r>
              <a:rPr lang="en-GB" sz="2000" i="1" dirty="0"/>
              <a:t>The Anthropology of Religion: An Introduction.</a:t>
            </a:r>
            <a:r>
              <a:rPr lang="en-GB" sz="2000" dirty="0"/>
              <a:t> 2006, p. 1)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and Bowie continues ... </a:t>
            </a:r>
          </a:p>
        </p:txBody>
      </p:sp>
      <p:sp>
        <p:nvSpPr>
          <p:cNvPr id="3" name="Content Placeholder 2"/>
          <p:cNvSpPr>
            <a:spLocks noGrp="1"/>
          </p:cNvSpPr>
          <p:nvPr>
            <p:ph idx="1"/>
          </p:nvPr>
        </p:nvSpPr>
        <p:spPr/>
        <p:txBody>
          <a:bodyPr/>
          <a:lstStyle/>
          <a:p>
            <a:r>
              <a:rPr lang="en-GB" sz="2400" dirty="0"/>
              <a:t>“Is religion a product of society, merely a human invention and projection? Or is there “more in heaven and earth” than the material or social scientist can explain? Are religious motivation and impulses a response to external spiritual energies and revelations, or the result of a deluded mind and false consciousness? Is religion universal, or will it soon disappear under the weight of technology and reason?” (Bowie, 2006, p. 1)</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527F7-BDFD-4DA1-816C-4196AEED737B}"/>
              </a:ext>
            </a:extLst>
          </p:cNvPr>
          <p:cNvSpPr>
            <a:spLocks noGrp="1"/>
          </p:cNvSpPr>
          <p:nvPr>
            <p:ph type="title"/>
          </p:nvPr>
        </p:nvSpPr>
        <p:spPr/>
        <p:txBody>
          <a:bodyPr>
            <a:normAutofit/>
          </a:bodyPr>
          <a:lstStyle/>
          <a:p>
            <a:r>
              <a:rPr lang="en-GB" dirty="0"/>
              <a:t> </a:t>
            </a:r>
          </a:p>
        </p:txBody>
      </p:sp>
      <p:sp>
        <p:nvSpPr>
          <p:cNvPr id="3" name="Content Placeholder 2">
            <a:extLst>
              <a:ext uri="{FF2B5EF4-FFF2-40B4-BE49-F238E27FC236}">
                <a16:creationId xmlns:a16="http://schemas.microsoft.com/office/drawing/2014/main" id="{E9A4E2E5-C782-4583-A5A2-C2184544F0C0}"/>
              </a:ext>
            </a:extLst>
          </p:cNvPr>
          <p:cNvSpPr>
            <a:spLocks noGrp="1"/>
          </p:cNvSpPr>
          <p:nvPr>
            <p:ph idx="1"/>
          </p:nvPr>
        </p:nvSpPr>
        <p:spPr/>
        <p:txBody>
          <a:bodyPr/>
          <a:lstStyle/>
          <a:p>
            <a:r>
              <a:rPr lang="en-GB" dirty="0"/>
              <a:t>Topics of Anthropology of Religion?</a:t>
            </a:r>
          </a:p>
          <a:p>
            <a:pPr lvl="1"/>
            <a:r>
              <a:rPr lang="en-GB" dirty="0"/>
              <a:t>Indigenous religions </a:t>
            </a:r>
          </a:p>
          <a:p>
            <a:pPr lvl="1"/>
            <a:r>
              <a:rPr lang="en-GB" dirty="0"/>
              <a:t>Shamanism </a:t>
            </a:r>
          </a:p>
          <a:p>
            <a:pPr lvl="1"/>
            <a:r>
              <a:rPr lang="en-GB" dirty="0"/>
              <a:t>African Witchcraft </a:t>
            </a:r>
          </a:p>
          <a:p>
            <a:pPr lvl="1"/>
            <a:r>
              <a:rPr lang="en-GB" dirty="0"/>
              <a:t>But also pilgrimage </a:t>
            </a:r>
          </a:p>
          <a:p>
            <a:pPr lvl="1"/>
            <a:endParaRPr lang="en-GB" dirty="0"/>
          </a:p>
        </p:txBody>
      </p:sp>
    </p:spTree>
    <p:extLst>
      <p:ext uri="{BB962C8B-B14F-4D97-AF65-F5344CB8AC3E}">
        <p14:creationId xmlns:p14="http://schemas.microsoft.com/office/powerpoint/2010/main" val="17437536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Anthropology of Religion</a:t>
            </a:r>
          </a:p>
        </p:txBody>
      </p:sp>
      <p:sp>
        <p:nvSpPr>
          <p:cNvPr id="3" name="Content Placeholder 2"/>
          <p:cNvSpPr>
            <a:spLocks noGrp="1"/>
          </p:cNvSpPr>
          <p:nvPr>
            <p:ph idx="1"/>
          </p:nvPr>
        </p:nvSpPr>
        <p:spPr/>
        <p:txBody>
          <a:bodyPr/>
          <a:lstStyle/>
          <a:p>
            <a:r>
              <a:rPr lang="en-GB" sz="2800" dirty="0">
                <a:ea typeface="ＭＳ Ｐゴシック" pitchFamily="34" charset="-128"/>
              </a:rPr>
              <a:t>Anthropologists look at religion as part of a wider system, in connection with other areas of the culture such as social structure </a:t>
            </a:r>
          </a:p>
          <a:p>
            <a:r>
              <a:rPr lang="en-GB" sz="2800" dirty="0">
                <a:ea typeface="ＭＳ Ｐゴシック" pitchFamily="34" charset="-128"/>
              </a:rPr>
              <a:t>=&gt; Religion is regarded as part of culture and society and not as an autonomous entity </a:t>
            </a:r>
          </a:p>
          <a:p>
            <a:pPr>
              <a:buNone/>
            </a:pPr>
            <a:r>
              <a:rPr lang="en-GB" dirty="0">
                <a:ea typeface="ＭＳ Ｐゴシック" pitchFamily="34" charset="-128"/>
              </a:rPr>
              <a:t> </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nthropology1.jpg"/>
          <p:cNvPicPr>
            <a:picLocks noGrp="1" noChangeAspect="1"/>
          </p:cNvPicPr>
          <p:nvPr>
            <p:ph idx="1"/>
          </p:nvPr>
        </p:nvPicPr>
        <p:blipFill>
          <a:blip r:embed="rId2" cstate="print"/>
          <a:stretch>
            <a:fillRect/>
          </a:stretch>
        </p:blipFill>
        <p:spPr>
          <a:xfrm>
            <a:off x="1857356" y="1142984"/>
            <a:ext cx="4170860" cy="4114800"/>
          </a:xfrm>
        </p:spPr>
      </p:pic>
      <p:sp>
        <p:nvSpPr>
          <p:cNvPr id="5" name="TextBox 4"/>
          <p:cNvSpPr txBox="1"/>
          <p:nvPr/>
        </p:nvSpPr>
        <p:spPr>
          <a:xfrm>
            <a:off x="6572264" y="1928802"/>
            <a:ext cx="1857388" cy="2554545"/>
          </a:xfrm>
          <a:prstGeom prst="rect">
            <a:avLst/>
          </a:prstGeom>
          <a:noFill/>
        </p:spPr>
        <p:txBody>
          <a:bodyPr wrap="square" rtlCol="0">
            <a:spAutoFit/>
          </a:bodyPr>
          <a:lstStyle/>
          <a:p>
            <a:r>
              <a:rPr lang="en-GB" sz="3200" dirty="0">
                <a:latin typeface="Segoe UI Semibold" pitchFamily="34" charset="0"/>
              </a:rPr>
              <a:t>And religion is in the middle of all!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religion </a:t>
            </a:r>
          </a:p>
        </p:txBody>
      </p:sp>
      <p:pic>
        <p:nvPicPr>
          <p:cNvPr id="4" name="Content Placeholder 3" descr="imm021.jpg"/>
          <p:cNvPicPr>
            <a:picLocks noGrp="1" noChangeAspect="1"/>
          </p:cNvPicPr>
          <p:nvPr>
            <p:ph idx="1"/>
          </p:nvPr>
        </p:nvPicPr>
        <p:blipFill>
          <a:blip r:embed="rId3" cstate="print"/>
          <a:stretch>
            <a:fillRect/>
          </a:stretch>
        </p:blipFill>
        <p:spPr>
          <a:xfrm>
            <a:off x="1809918" y="1700808"/>
            <a:ext cx="5524163" cy="3681876"/>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barrio.jpg"/>
          <p:cNvPicPr>
            <a:picLocks noGrp="1" noChangeAspect="1"/>
          </p:cNvPicPr>
          <p:nvPr>
            <p:ph idx="1"/>
          </p:nvPr>
        </p:nvPicPr>
        <p:blipFill>
          <a:blip r:embed="rId3" cstate="print"/>
          <a:stretch>
            <a:fillRect/>
          </a:stretch>
        </p:blipFill>
        <p:spPr>
          <a:xfrm>
            <a:off x="1475656" y="1371600"/>
            <a:ext cx="6008599" cy="4114800"/>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dance1 Kopie.jpg"/>
          <p:cNvPicPr>
            <a:picLocks noGrp="1" noChangeAspect="1"/>
          </p:cNvPicPr>
          <p:nvPr>
            <p:ph idx="1"/>
          </p:nvPr>
        </p:nvPicPr>
        <p:blipFill>
          <a:blip r:embed="rId2" cstate="print"/>
          <a:stretch>
            <a:fillRect/>
          </a:stretch>
        </p:blipFill>
        <p:spPr>
          <a:xfrm>
            <a:off x="1285852" y="1052736"/>
            <a:ext cx="6572296" cy="4308626"/>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Pai do Santo.JPG"/>
          <p:cNvPicPr>
            <a:picLocks noGrp="1" noChangeAspect="1"/>
          </p:cNvPicPr>
          <p:nvPr>
            <p:ph idx="1"/>
          </p:nvPr>
        </p:nvPicPr>
        <p:blipFill>
          <a:blip r:embed="rId3" cstate="print"/>
          <a:stretch>
            <a:fillRect/>
          </a:stretch>
        </p:blipFill>
        <p:spPr>
          <a:xfrm>
            <a:off x="2536017" y="337586"/>
            <a:ext cx="4071966" cy="5429288"/>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87AED-A8BF-47A6-A290-EABE91537CE6}"/>
              </a:ext>
            </a:extLst>
          </p:cNvPr>
          <p:cNvSpPr>
            <a:spLocks noGrp="1"/>
          </p:cNvSpPr>
          <p:nvPr>
            <p:ph type="title"/>
          </p:nvPr>
        </p:nvSpPr>
        <p:spPr/>
        <p:txBody>
          <a:bodyPr/>
          <a:lstStyle/>
          <a:p>
            <a:r>
              <a:rPr lang="en-GB" dirty="0"/>
              <a:t>Overview of module </a:t>
            </a:r>
          </a:p>
        </p:txBody>
      </p:sp>
      <p:sp>
        <p:nvSpPr>
          <p:cNvPr id="3" name="Content Placeholder 2">
            <a:extLst>
              <a:ext uri="{FF2B5EF4-FFF2-40B4-BE49-F238E27FC236}">
                <a16:creationId xmlns:a16="http://schemas.microsoft.com/office/drawing/2014/main" id="{4CF2063B-5FA5-4841-BF34-1A6A19A428D9}"/>
              </a:ext>
            </a:extLst>
          </p:cNvPr>
          <p:cNvSpPr>
            <a:spLocks noGrp="1"/>
          </p:cNvSpPr>
          <p:nvPr>
            <p:ph idx="1"/>
          </p:nvPr>
        </p:nvSpPr>
        <p:spPr/>
        <p:txBody>
          <a:bodyPr>
            <a:normAutofit/>
          </a:bodyPr>
          <a:lstStyle/>
          <a:p>
            <a:r>
              <a:rPr lang="en-GB" dirty="0"/>
              <a:t>Topics of this modules are: </a:t>
            </a:r>
          </a:p>
          <a:p>
            <a:pPr lvl="1"/>
            <a:r>
              <a:rPr lang="en-GB" dirty="0"/>
              <a:t>What is anthropology of religion (in general)</a:t>
            </a:r>
          </a:p>
          <a:p>
            <a:pPr lvl="1"/>
            <a:r>
              <a:rPr lang="en-GB" dirty="0"/>
              <a:t>What are the differences between religion and spirituality? And religion and culture? </a:t>
            </a:r>
          </a:p>
          <a:p>
            <a:pPr lvl="2"/>
            <a:r>
              <a:rPr lang="en-GB" dirty="0"/>
              <a:t>Hence, what is religion in anthropology of religion? </a:t>
            </a:r>
          </a:p>
          <a:p>
            <a:pPr lvl="1"/>
            <a:r>
              <a:rPr lang="en-GB" dirty="0"/>
              <a:t>Doing fieldwork in religious communities </a:t>
            </a:r>
          </a:p>
          <a:p>
            <a:pPr lvl="1"/>
            <a:r>
              <a:rPr lang="en-GB" dirty="0"/>
              <a:t>Materiality of religion </a:t>
            </a:r>
          </a:p>
        </p:txBody>
      </p:sp>
    </p:spTree>
    <p:extLst>
      <p:ext uri="{BB962C8B-B14F-4D97-AF65-F5344CB8AC3E}">
        <p14:creationId xmlns:p14="http://schemas.microsoft.com/office/powerpoint/2010/main" val="7981278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7894A-C15C-4809-949A-E1821202F4E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9D00572-A9FB-416C-9832-C3052C281B6B}"/>
              </a:ext>
            </a:extLst>
          </p:cNvPr>
          <p:cNvSpPr>
            <a:spLocks noGrp="1"/>
          </p:cNvSpPr>
          <p:nvPr>
            <p:ph idx="1"/>
          </p:nvPr>
        </p:nvSpPr>
        <p:spPr/>
        <p:txBody>
          <a:bodyPr/>
          <a:lstStyle/>
          <a:p>
            <a:r>
              <a:rPr lang="en-GB" dirty="0"/>
              <a:t>Other topics are:</a:t>
            </a:r>
          </a:p>
          <a:p>
            <a:pPr lvl="1"/>
            <a:r>
              <a:rPr lang="en-GB" dirty="0"/>
              <a:t>scholars of anthropology of religion such as Edward B. Tylor and Edward E. Evans-Pritchard  </a:t>
            </a:r>
          </a:p>
          <a:p>
            <a:pPr lvl="1"/>
            <a:r>
              <a:rPr lang="en-GB" dirty="0"/>
              <a:t>Identity and religion  </a:t>
            </a:r>
          </a:p>
          <a:p>
            <a:pPr lvl="1"/>
            <a:r>
              <a:rPr lang="en-GB" dirty="0"/>
              <a:t>Significance of religion in the 21</a:t>
            </a:r>
            <a:r>
              <a:rPr lang="en-GB" baseline="30000" dirty="0"/>
              <a:t>st</a:t>
            </a:r>
            <a:r>
              <a:rPr lang="en-GB" dirty="0"/>
              <a:t> century </a:t>
            </a:r>
          </a:p>
          <a:p>
            <a:pPr lvl="1"/>
            <a:endParaRPr lang="en-GB" dirty="0"/>
          </a:p>
          <a:p>
            <a:endParaRPr lang="en-GB" dirty="0"/>
          </a:p>
          <a:p>
            <a:endParaRPr lang="en-GB" dirty="0"/>
          </a:p>
        </p:txBody>
      </p:sp>
    </p:spTree>
    <p:extLst>
      <p:ext uri="{BB962C8B-B14F-4D97-AF65-F5344CB8AC3E}">
        <p14:creationId xmlns:p14="http://schemas.microsoft.com/office/powerpoint/2010/main" val="6109360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DFDED-947E-4B83-A111-1966127159AE}"/>
              </a:ext>
            </a:extLst>
          </p:cNvPr>
          <p:cNvSpPr>
            <a:spLocks noGrp="1"/>
          </p:cNvSpPr>
          <p:nvPr>
            <p:ph type="title"/>
          </p:nvPr>
        </p:nvSpPr>
        <p:spPr/>
        <p:txBody>
          <a:bodyPr>
            <a:normAutofit/>
          </a:bodyPr>
          <a:lstStyle/>
          <a:p>
            <a:r>
              <a:rPr lang="en-GB" dirty="0"/>
              <a:t>Visual Resources </a:t>
            </a:r>
          </a:p>
        </p:txBody>
      </p:sp>
      <p:sp>
        <p:nvSpPr>
          <p:cNvPr id="3" name="Content Placeholder 2">
            <a:extLst>
              <a:ext uri="{FF2B5EF4-FFF2-40B4-BE49-F238E27FC236}">
                <a16:creationId xmlns:a16="http://schemas.microsoft.com/office/drawing/2014/main" id="{03021096-7171-4784-BEC8-2A309BD0C887}"/>
              </a:ext>
            </a:extLst>
          </p:cNvPr>
          <p:cNvSpPr>
            <a:spLocks noGrp="1"/>
          </p:cNvSpPr>
          <p:nvPr>
            <p:ph idx="1"/>
          </p:nvPr>
        </p:nvSpPr>
        <p:spPr/>
        <p:txBody>
          <a:bodyPr/>
          <a:lstStyle/>
          <a:p>
            <a:r>
              <a:rPr lang="en-GB" dirty="0"/>
              <a:t>YouTube clips and documentaries </a:t>
            </a:r>
          </a:p>
          <a:p>
            <a:r>
              <a:rPr lang="en-GB" dirty="0"/>
              <a:t>TED lectures (usually app. 15-10 minutes long)</a:t>
            </a:r>
          </a:p>
        </p:txBody>
      </p:sp>
    </p:spTree>
    <p:extLst>
      <p:ext uri="{BB962C8B-B14F-4D97-AF65-F5344CB8AC3E}">
        <p14:creationId xmlns:p14="http://schemas.microsoft.com/office/powerpoint/2010/main" val="1624871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EF8BF-59C5-47B1-B354-F67ACE19EFEB}"/>
              </a:ext>
            </a:extLst>
          </p:cNvPr>
          <p:cNvSpPr>
            <a:spLocks noGrp="1"/>
          </p:cNvSpPr>
          <p:nvPr>
            <p:ph type="title"/>
          </p:nvPr>
        </p:nvSpPr>
        <p:spPr/>
        <p:txBody>
          <a:bodyPr/>
          <a:lstStyle/>
          <a:p>
            <a:r>
              <a:rPr lang="en-GB" dirty="0"/>
              <a:t>Assessments </a:t>
            </a:r>
          </a:p>
        </p:txBody>
      </p:sp>
      <p:sp>
        <p:nvSpPr>
          <p:cNvPr id="3" name="Content Placeholder 2">
            <a:extLst>
              <a:ext uri="{FF2B5EF4-FFF2-40B4-BE49-F238E27FC236}">
                <a16:creationId xmlns:a16="http://schemas.microsoft.com/office/drawing/2014/main" id="{10176B8C-30F5-47EE-8164-64B3EFB631BD}"/>
              </a:ext>
            </a:extLst>
          </p:cNvPr>
          <p:cNvSpPr>
            <a:spLocks noGrp="1"/>
          </p:cNvSpPr>
          <p:nvPr>
            <p:ph idx="1"/>
          </p:nvPr>
        </p:nvSpPr>
        <p:spPr/>
        <p:txBody>
          <a:bodyPr/>
          <a:lstStyle/>
          <a:p>
            <a:r>
              <a:rPr lang="en-GB" dirty="0"/>
              <a:t>The module will be assessed by a portfolio consisting of three items. Together they will offer opportunity to demonstrate your understanding of anthropology of religion. </a:t>
            </a:r>
          </a:p>
        </p:txBody>
      </p:sp>
    </p:spTree>
    <p:extLst>
      <p:ext uri="{BB962C8B-B14F-4D97-AF65-F5344CB8AC3E}">
        <p14:creationId xmlns:p14="http://schemas.microsoft.com/office/powerpoint/2010/main" val="5111033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9FBC4-EA90-40A8-8FF7-955AE67349C6}"/>
              </a:ext>
            </a:extLst>
          </p:cNvPr>
          <p:cNvSpPr>
            <a:spLocks noGrp="1"/>
          </p:cNvSpPr>
          <p:nvPr>
            <p:ph type="title"/>
          </p:nvPr>
        </p:nvSpPr>
        <p:spPr/>
        <p:txBody>
          <a:bodyPr/>
          <a:lstStyle/>
          <a:p>
            <a:r>
              <a:rPr lang="en-GB" dirty="0"/>
              <a:t>Portfolio part 1</a:t>
            </a:r>
          </a:p>
        </p:txBody>
      </p:sp>
      <p:sp>
        <p:nvSpPr>
          <p:cNvPr id="3" name="Content Placeholder 2">
            <a:extLst>
              <a:ext uri="{FF2B5EF4-FFF2-40B4-BE49-F238E27FC236}">
                <a16:creationId xmlns:a16="http://schemas.microsoft.com/office/drawing/2014/main" id="{D5B1B69E-5392-4BBA-B9E3-3F72420CA8EB}"/>
              </a:ext>
            </a:extLst>
          </p:cNvPr>
          <p:cNvSpPr>
            <a:spLocks noGrp="1"/>
          </p:cNvSpPr>
          <p:nvPr>
            <p:ph idx="1"/>
          </p:nvPr>
        </p:nvSpPr>
        <p:spPr/>
        <p:txBody>
          <a:bodyPr>
            <a:normAutofit lnSpcReduction="10000"/>
          </a:bodyPr>
          <a:lstStyle/>
          <a:p>
            <a:r>
              <a:rPr lang="en-GB" dirty="0"/>
              <a:t>A </a:t>
            </a:r>
            <a:r>
              <a:rPr lang="en-GB" b="1" dirty="0"/>
              <a:t>short assessment</a:t>
            </a:r>
            <a:r>
              <a:rPr lang="en-GB" dirty="0"/>
              <a:t> in form of a blog (25%) about a textbook of anthropology of religion (e.g., Fiona Bowie, Brian Morris or Stein) to be submitted via </a:t>
            </a:r>
            <a:r>
              <a:rPr lang="en-GB" b="1" dirty="0"/>
              <a:t>Turnitin on 29 November 2019. </a:t>
            </a:r>
            <a:r>
              <a:rPr lang="en-GB" dirty="0"/>
              <a:t>It should be app. 2 pages long.</a:t>
            </a:r>
          </a:p>
          <a:p>
            <a:pPr lvl="1"/>
            <a:r>
              <a:rPr lang="en-GB" dirty="0"/>
              <a:t>You can also select a different textbook (with approval of the module tutor) </a:t>
            </a:r>
          </a:p>
        </p:txBody>
      </p:sp>
    </p:spTree>
    <p:extLst>
      <p:ext uri="{BB962C8B-B14F-4D97-AF65-F5344CB8AC3E}">
        <p14:creationId xmlns:p14="http://schemas.microsoft.com/office/powerpoint/2010/main" val="4252885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443CD-42BF-4AC7-AB54-D291FCEEDED6}"/>
              </a:ext>
            </a:extLst>
          </p:cNvPr>
          <p:cNvSpPr>
            <a:spLocks noGrp="1"/>
          </p:cNvSpPr>
          <p:nvPr>
            <p:ph type="title"/>
          </p:nvPr>
        </p:nvSpPr>
        <p:spPr/>
        <p:txBody>
          <a:bodyPr/>
          <a:lstStyle/>
          <a:p>
            <a:r>
              <a:rPr lang="en-GB" dirty="0"/>
              <a:t>Portfolio part 2</a:t>
            </a:r>
          </a:p>
        </p:txBody>
      </p:sp>
      <p:sp>
        <p:nvSpPr>
          <p:cNvPr id="3" name="Content Placeholder 2">
            <a:extLst>
              <a:ext uri="{FF2B5EF4-FFF2-40B4-BE49-F238E27FC236}">
                <a16:creationId xmlns:a16="http://schemas.microsoft.com/office/drawing/2014/main" id="{4D021A40-9892-43A7-914A-2425B8A5A503}"/>
              </a:ext>
            </a:extLst>
          </p:cNvPr>
          <p:cNvSpPr>
            <a:spLocks noGrp="1"/>
          </p:cNvSpPr>
          <p:nvPr>
            <p:ph idx="1"/>
          </p:nvPr>
        </p:nvSpPr>
        <p:spPr/>
        <p:txBody>
          <a:bodyPr>
            <a:normAutofit/>
          </a:bodyPr>
          <a:lstStyle/>
          <a:p>
            <a:pPr lvl="0"/>
            <a:r>
              <a:rPr lang="en-GB" b="1" dirty="0"/>
              <a:t>Select one of the founding fathers or mothers of anthropology of religion and prepare a poster, </a:t>
            </a:r>
            <a:r>
              <a:rPr lang="en-GB" dirty="0"/>
              <a:t>to be submitted via </a:t>
            </a:r>
            <a:r>
              <a:rPr lang="en-GB" b="1" dirty="0"/>
              <a:t>Turnitin on 9 December 2019 and presented in class on 10 December 2019. You will have 10 minutes. </a:t>
            </a:r>
          </a:p>
          <a:p>
            <a:pPr lvl="1"/>
            <a:r>
              <a:rPr lang="en-GB" dirty="0"/>
              <a:t>Include a bibliography of used material </a:t>
            </a:r>
          </a:p>
          <a:p>
            <a:pPr marL="457200" lvl="1" indent="0">
              <a:buNone/>
            </a:pPr>
            <a:endParaRPr lang="en-GB" dirty="0"/>
          </a:p>
          <a:p>
            <a:pPr marL="457200" lvl="1" indent="0">
              <a:buNone/>
            </a:pPr>
            <a:endParaRPr lang="en-GB" dirty="0"/>
          </a:p>
          <a:p>
            <a:endParaRPr lang="en-GB" dirty="0"/>
          </a:p>
        </p:txBody>
      </p:sp>
    </p:spTree>
    <p:extLst>
      <p:ext uri="{BB962C8B-B14F-4D97-AF65-F5344CB8AC3E}">
        <p14:creationId xmlns:p14="http://schemas.microsoft.com/office/powerpoint/2010/main" val="34571442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6E981-0665-4CB8-A257-1200F4C8ED1C}"/>
              </a:ext>
            </a:extLst>
          </p:cNvPr>
          <p:cNvSpPr>
            <a:spLocks noGrp="1"/>
          </p:cNvSpPr>
          <p:nvPr>
            <p:ph type="title"/>
          </p:nvPr>
        </p:nvSpPr>
        <p:spPr/>
        <p:txBody>
          <a:bodyPr/>
          <a:lstStyle/>
          <a:p>
            <a:r>
              <a:rPr lang="en-GB" dirty="0"/>
              <a:t>Portfolio part 3</a:t>
            </a:r>
          </a:p>
        </p:txBody>
      </p:sp>
      <p:sp>
        <p:nvSpPr>
          <p:cNvPr id="3" name="Content Placeholder 2">
            <a:extLst>
              <a:ext uri="{FF2B5EF4-FFF2-40B4-BE49-F238E27FC236}">
                <a16:creationId xmlns:a16="http://schemas.microsoft.com/office/drawing/2014/main" id="{07B24704-753A-4FDE-9357-61EB5AE71B76}"/>
              </a:ext>
            </a:extLst>
          </p:cNvPr>
          <p:cNvSpPr>
            <a:spLocks noGrp="1"/>
          </p:cNvSpPr>
          <p:nvPr>
            <p:ph idx="1"/>
          </p:nvPr>
        </p:nvSpPr>
        <p:spPr/>
        <p:txBody>
          <a:bodyPr/>
          <a:lstStyle/>
          <a:p>
            <a:pPr lvl="0"/>
            <a:r>
              <a:rPr lang="en-GB" dirty="0"/>
              <a:t>A </a:t>
            </a:r>
            <a:r>
              <a:rPr lang="en-GB" b="1" dirty="0"/>
              <a:t>critical assessment</a:t>
            </a:r>
            <a:r>
              <a:rPr lang="en-GB" dirty="0"/>
              <a:t> (essay) of 2000 words (50%) of a selected topic that reflects an important debate in anthropology of religion (e.g., witchcraft)  – to be submitted via </a:t>
            </a:r>
            <a:r>
              <a:rPr lang="en-GB" b="1" dirty="0"/>
              <a:t>Turnitin on 19 December 2019.  </a:t>
            </a:r>
            <a:endParaRPr lang="en-GB" dirty="0"/>
          </a:p>
          <a:p>
            <a:pPr lvl="1"/>
            <a:r>
              <a:rPr lang="en-GB" dirty="0"/>
              <a:t>Topic to be discussed in class </a:t>
            </a:r>
          </a:p>
        </p:txBody>
      </p:sp>
    </p:spTree>
    <p:extLst>
      <p:ext uri="{BB962C8B-B14F-4D97-AF65-F5344CB8AC3E}">
        <p14:creationId xmlns:p14="http://schemas.microsoft.com/office/powerpoint/2010/main" val="5458772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C847F-E95A-462C-AA10-5051D4C1308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8FEE70B-B641-4D15-A1D5-85A1478E9DC6}"/>
              </a:ext>
            </a:extLst>
          </p:cNvPr>
          <p:cNvSpPr>
            <a:spLocks noGrp="1"/>
          </p:cNvSpPr>
          <p:nvPr>
            <p:ph idx="1"/>
          </p:nvPr>
        </p:nvSpPr>
        <p:spPr/>
        <p:txBody>
          <a:bodyPr/>
          <a:lstStyle/>
          <a:p>
            <a:r>
              <a:rPr lang="en-GB" dirty="0"/>
              <a:t>The aim of the three assessments is to allow you to demonstrate your understanding of anthropology of religion, your ability to present and assess its main scholars and your critical awareness of some selected themes within anthropology </a:t>
            </a:r>
            <a:r>
              <a:rPr lang="en-GB"/>
              <a:t>of religion. </a:t>
            </a:r>
            <a:endParaRPr lang="en-GB" dirty="0"/>
          </a:p>
        </p:txBody>
      </p:sp>
    </p:spTree>
    <p:extLst>
      <p:ext uri="{BB962C8B-B14F-4D97-AF65-F5344CB8AC3E}">
        <p14:creationId xmlns:p14="http://schemas.microsoft.com/office/powerpoint/2010/main" val="126717507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http://www.w3.org/XML/1998/namespace"/>
    <ds:schemaRef ds:uri="http://purl.org/dc/terms/"/>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558</TotalTime>
  <Words>768</Words>
  <Application>Microsoft Office PowerPoint</Application>
  <PresentationFormat>On-screen Show (4:3)</PresentationFormat>
  <Paragraphs>66</Paragraphs>
  <Slides>24</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Myriad Pro</vt:lpstr>
      <vt:lpstr>Segoe UI Semibold</vt:lpstr>
      <vt:lpstr>20140311PresentationUWTSDTemplate</vt:lpstr>
      <vt:lpstr>Anthropology of Religion  </vt:lpstr>
      <vt:lpstr>Introduction </vt:lpstr>
      <vt:lpstr>What is anthropology? </vt:lpstr>
      <vt:lpstr>PowerPoint Presentation</vt:lpstr>
      <vt:lpstr>PowerPoint Presentation</vt:lpstr>
      <vt:lpstr>PowerPoint Presentation</vt:lpstr>
      <vt:lpstr>.. but anthropology is more ...</vt:lpstr>
      <vt:lpstr>Fiona Bowie writes ...</vt:lpstr>
      <vt:lpstr>... and Bowie continues ... </vt:lpstr>
      <vt:lpstr> </vt:lpstr>
      <vt:lpstr>Anthropology of Religion</vt:lpstr>
      <vt:lpstr>PowerPoint Presentation</vt:lpstr>
      <vt:lpstr>Examples of religion </vt:lpstr>
      <vt:lpstr>PowerPoint Presentation</vt:lpstr>
      <vt:lpstr>PowerPoint Presentation</vt:lpstr>
      <vt:lpstr>PowerPoint Presentation</vt:lpstr>
      <vt:lpstr>Overview of module </vt:lpstr>
      <vt:lpstr>PowerPoint Presentation</vt:lpstr>
      <vt:lpstr>Visual Resources </vt:lpstr>
      <vt:lpstr>Assessments </vt:lpstr>
      <vt:lpstr>Portfolio part 1</vt:lpstr>
      <vt:lpstr>Portfolio part 2</vt:lpstr>
      <vt:lpstr>Portfolio part 3</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83</cp:revision>
  <cp:lastPrinted>2017-03-06T16:11:16Z</cp:lastPrinted>
  <dcterms:created xsi:type="dcterms:W3CDTF">2015-04-14T15:21:28Z</dcterms:created>
  <dcterms:modified xsi:type="dcterms:W3CDTF">2019-11-15T11:23:19Z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