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66191-532D-496E-BC99-E3184D530254}" v="48" dt="2026-06-24T16:37:4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062" autoAdjust="0"/>
  </p:normalViewPr>
  <p:slideViewPr>
    <p:cSldViewPr snapToGrid="0" snapToObjects="1">
      <p:cViewPr varScale="1">
        <p:scale>
          <a:sx n="87" d="100"/>
          <a:sy n="87" d="100"/>
        </p:scale>
        <p:origin x="1310" y="6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rea Marcela" userId="f0a69c8ba5fa647b" providerId="LiveId" clId="{8CBF4FBE-D58D-4A65-AED2-1BF94DACED48}"/>
    <pc:docChg chg="modSld">
      <pc:chgData name="Oprea Marcela" userId="f0a69c8ba5fa647b" providerId="LiveId" clId="{8CBF4FBE-D58D-4A65-AED2-1BF94DACED48}" dt="2026-06-24T16:37:45.178" v="82"/>
      <pc:docMkLst>
        <pc:docMk/>
      </pc:docMkLst>
      <pc:sldChg chg="addSp delSp modSp mod modTransition modAnim">
        <pc:chgData name="Oprea Marcela" userId="f0a69c8ba5fa647b" providerId="LiveId" clId="{8CBF4FBE-D58D-4A65-AED2-1BF94DACED48}" dt="2026-06-24T16:22:11.609" v="75"/>
        <pc:sldMkLst>
          <pc:docMk/>
          <pc:sldMk cId="0" sldId="256"/>
        </pc:sldMkLst>
        <pc:picChg chg="add del mod">
          <ac:chgData name="Oprea Marcela" userId="f0a69c8ba5fa647b" providerId="LiveId" clId="{8CBF4FBE-D58D-4A65-AED2-1BF94DACED48}" dt="2026-06-24T14:55:52.982" v="3"/>
          <ac:picMkLst>
            <pc:docMk/>
            <pc:sldMk cId="0" sldId="256"/>
            <ac:picMk id="16" creationId="{DE5A2D85-6AEC-A1DB-8119-DE30932490FA}"/>
          </ac:picMkLst>
        </pc:picChg>
        <pc:picChg chg="add del mod">
          <ac:chgData name="Oprea Marcela" userId="f0a69c8ba5fa647b" providerId="LiveId" clId="{8CBF4FBE-D58D-4A65-AED2-1BF94DACED48}" dt="2026-06-24T14:56:00.926" v="5"/>
          <ac:picMkLst>
            <pc:docMk/>
            <pc:sldMk cId="0" sldId="256"/>
            <ac:picMk id="17" creationId="{1E0D9B64-8EDE-07F1-C6A4-F76D8907739F}"/>
          </ac:picMkLst>
        </pc:picChg>
        <pc:picChg chg="add del mod ord">
          <ac:chgData name="Oprea Marcela" userId="f0a69c8ba5fa647b" providerId="LiveId" clId="{8CBF4FBE-D58D-4A65-AED2-1BF94DACED48}" dt="2026-06-24T14:57:28.661" v="6"/>
          <ac:picMkLst>
            <pc:docMk/>
            <pc:sldMk cId="0" sldId="256"/>
            <ac:picMk id="20" creationId="{294D144A-2B27-0223-A53A-51E3CAFDD7A8}"/>
          </ac:picMkLst>
        </pc:picChg>
        <pc:picChg chg="add del mod">
          <ac:chgData name="Oprea Marcela" userId="f0a69c8ba5fa647b" providerId="LiveId" clId="{8CBF4FBE-D58D-4A65-AED2-1BF94DACED48}" dt="2026-06-24T14:58:36.364" v="14"/>
          <ac:picMkLst>
            <pc:docMk/>
            <pc:sldMk cId="0" sldId="256"/>
            <ac:picMk id="21" creationId="{B637512C-2CFB-BD5F-6F38-C512BF89AA49}"/>
          </ac:picMkLst>
        </pc:picChg>
        <pc:picChg chg="add del mod ord">
          <ac:chgData name="Oprea Marcela" userId="f0a69c8ba5fa647b" providerId="LiveId" clId="{8CBF4FBE-D58D-4A65-AED2-1BF94DACED48}" dt="2026-06-24T14:59:21.116" v="15"/>
          <ac:picMkLst>
            <pc:docMk/>
            <pc:sldMk cId="0" sldId="256"/>
            <ac:picMk id="26" creationId="{89EE4DBD-AC96-A019-3751-513EF4433068}"/>
          </ac:picMkLst>
        </pc:picChg>
        <pc:picChg chg="add del mod">
          <ac:chgData name="Oprea Marcela" userId="f0a69c8ba5fa647b" providerId="LiveId" clId="{8CBF4FBE-D58D-4A65-AED2-1BF94DACED48}" dt="2026-06-24T15:02:54.366" v="18"/>
          <ac:picMkLst>
            <pc:docMk/>
            <pc:sldMk cId="0" sldId="256"/>
            <ac:picMk id="27" creationId="{5E25ADBE-8954-B23A-7597-D910EFAA7BA9}"/>
          </ac:picMkLst>
        </pc:picChg>
        <pc:picChg chg="add del mod">
          <ac:chgData name="Oprea Marcela" userId="f0a69c8ba5fa647b" providerId="LiveId" clId="{8CBF4FBE-D58D-4A65-AED2-1BF94DACED48}" dt="2026-06-24T15:03:13.802" v="20"/>
          <ac:picMkLst>
            <pc:docMk/>
            <pc:sldMk cId="0" sldId="256"/>
            <ac:picMk id="30" creationId="{F5DDF7D1-71CC-BF94-0B26-2E6258D05B3B}"/>
          </ac:picMkLst>
        </pc:picChg>
        <pc:picChg chg="add del mod ord">
          <ac:chgData name="Oprea Marcela" userId="f0a69c8ba5fa647b" providerId="LiveId" clId="{8CBF4FBE-D58D-4A65-AED2-1BF94DACED48}" dt="2026-06-24T15:21:46.446" v="21"/>
          <ac:picMkLst>
            <pc:docMk/>
            <pc:sldMk cId="0" sldId="256"/>
            <ac:picMk id="33" creationId="{F1ACDE3E-7375-DFF3-E8E3-D8D1B4F69144}"/>
          </ac:picMkLst>
        </pc:picChg>
        <pc:picChg chg="add del mod">
          <ac:chgData name="Oprea Marcela" userId="f0a69c8ba5fa647b" providerId="LiveId" clId="{8CBF4FBE-D58D-4A65-AED2-1BF94DACED48}" dt="2026-06-24T15:24:51.473" v="39"/>
          <ac:picMkLst>
            <pc:docMk/>
            <pc:sldMk cId="0" sldId="256"/>
            <ac:picMk id="34" creationId="{17E5BABA-8F82-3F60-EFBD-A0BD22A2081B}"/>
          </ac:picMkLst>
        </pc:picChg>
        <pc:picChg chg="add del mod ord">
          <ac:chgData name="Oprea Marcela" userId="f0a69c8ba5fa647b" providerId="LiveId" clId="{8CBF4FBE-D58D-4A65-AED2-1BF94DACED48}" dt="2026-06-24T15:24:58.136" v="40"/>
          <ac:picMkLst>
            <pc:docMk/>
            <pc:sldMk cId="0" sldId="256"/>
            <ac:picMk id="37" creationId="{464B1F48-896F-0EF9-1DE5-89020D99628A}"/>
          </ac:picMkLst>
        </pc:picChg>
        <pc:picChg chg="add del mod">
          <ac:chgData name="Oprea Marcela" userId="f0a69c8ba5fa647b" providerId="LiveId" clId="{8CBF4FBE-D58D-4A65-AED2-1BF94DACED48}" dt="2026-06-24T15:34:30.898" v="42"/>
          <ac:picMkLst>
            <pc:docMk/>
            <pc:sldMk cId="0" sldId="256"/>
            <ac:picMk id="38" creationId="{BB79CA30-742B-34B8-84CE-48E448316DD9}"/>
          </ac:picMkLst>
        </pc:picChg>
        <pc:picChg chg="add del mod ord">
          <ac:chgData name="Oprea Marcela" userId="f0a69c8ba5fa647b" providerId="LiveId" clId="{8CBF4FBE-D58D-4A65-AED2-1BF94DACED48}" dt="2026-06-24T15:36:14.312" v="43"/>
          <ac:picMkLst>
            <pc:docMk/>
            <pc:sldMk cId="0" sldId="256"/>
            <ac:picMk id="41" creationId="{6C54D371-BAA7-500B-3747-CEC3B13543EA}"/>
          </ac:picMkLst>
        </pc:picChg>
        <pc:picChg chg="add del mod">
          <ac:chgData name="Oprea Marcela" userId="f0a69c8ba5fa647b" providerId="LiveId" clId="{8CBF4FBE-D58D-4A65-AED2-1BF94DACED48}" dt="2026-06-24T15:36:28.193" v="44"/>
          <ac:picMkLst>
            <pc:docMk/>
            <pc:sldMk cId="0" sldId="256"/>
            <ac:picMk id="42" creationId="{6913F289-6F9E-C8A4-E461-46AE975510B6}"/>
          </ac:picMkLst>
        </pc:picChg>
        <pc:picChg chg="add del mod">
          <ac:chgData name="Oprea Marcela" userId="f0a69c8ba5fa647b" providerId="LiveId" clId="{8CBF4FBE-D58D-4A65-AED2-1BF94DACED48}" dt="2026-06-24T15:38:27.054" v="46"/>
          <ac:picMkLst>
            <pc:docMk/>
            <pc:sldMk cId="0" sldId="256"/>
            <ac:picMk id="48" creationId="{BCC10149-FA98-AD0A-A3AB-F853F284A50F}"/>
          </ac:picMkLst>
        </pc:picChg>
        <pc:picChg chg="add del mod">
          <ac:chgData name="Oprea Marcela" userId="f0a69c8ba5fa647b" providerId="LiveId" clId="{8CBF4FBE-D58D-4A65-AED2-1BF94DACED48}" dt="2026-06-24T15:52:46.756" v="57"/>
          <ac:picMkLst>
            <pc:docMk/>
            <pc:sldMk cId="0" sldId="256"/>
            <ac:picMk id="52" creationId="{C990C16F-FF6F-6B5D-751A-4FD850B37A4F}"/>
          </ac:picMkLst>
        </pc:picChg>
        <pc:picChg chg="add del mod ord">
          <ac:chgData name="Oprea Marcela" userId="f0a69c8ba5fa647b" providerId="LiveId" clId="{8CBF4FBE-D58D-4A65-AED2-1BF94DACED48}" dt="2026-06-24T15:53:12.117" v="58"/>
          <ac:picMkLst>
            <pc:docMk/>
            <pc:sldMk cId="0" sldId="256"/>
            <ac:picMk id="53" creationId="{B5946BE6-E35E-B391-6746-41E5DC1133EC}"/>
          </ac:picMkLst>
        </pc:picChg>
        <pc:picChg chg="add del mod">
          <ac:chgData name="Oprea Marcela" userId="f0a69c8ba5fa647b" providerId="LiveId" clId="{8CBF4FBE-D58D-4A65-AED2-1BF94DACED48}" dt="2026-06-24T15:53:19.374" v="59"/>
          <ac:picMkLst>
            <pc:docMk/>
            <pc:sldMk cId="0" sldId="256"/>
            <ac:picMk id="54" creationId="{7488D772-D019-A9C3-90DB-89036377E69F}"/>
          </ac:picMkLst>
        </pc:picChg>
        <pc:picChg chg="add del mod">
          <ac:chgData name="Oprea Marcela" userId="f0a69c8ba5fa647b" providerId="LiveId" clId="{8CBF4FBE-D58D-4A65-AED2-1BF94DACED48}" dt="2026-06-24T16:06:50.689" v="63"/>
          <ac:picMkLst>
            <pc:docMk/>
            <pc:sldMk cId="0" sldId="256"/>
            <ac:picMk id="59" creationId="{5E241C28-B8BE-0758-D44D-596739ADC328}"/>
          </ac:picMkLst>
        </pc:picChg>
        <pc:picChg chg="add del mod ord">
          <ac:chgData name="Oprea Marcela" userId="f0a69c8ba5fa647b" providerId="LiveId" clId="{8CBF4FBE-D58D-4A65-AED2-1BF94DACED48}" dt="2026-06-24T16:07:19.388" v="64"/>
          <ac:picMkLst>
            <pc:docMk/>
            <pc:sldMk cId="0" sldId="256"/>
            <ac:picMk id="62" creationId="{BB19842F-DDCB-8C3B-3AAE-9544AC3D9CC2}"/>
          </ac:picMkLst>
        </pc:picChg>
        <pc:picChg chg="add del mod">
          <ac:chgData name="Oprea Marcela" userId="f0a69c8ba5fa647b" providerId="LiveId" clId="{8CBF4FBE-D58D-4A65-AED2-1BF94DACED48}" dt="2026-06-24T16:07:32.868" v="67"/>
          <ac:picMkLst>
            <pc:docMk/>
            <pc:sldMk cId="0" sldId="256"/>
            <ac:picMk id="63" creationId="{FD86BCBC-C931-6D72-3859-3E4111300E31}"/>
          </ac:picMkLst>
        </pc:picChg>
        <pc:picChg chg="add del mod ord">
          <ac:chgData name="Oprea Marcela" userId="f0a69c8ba5fa647b" providerId="LiveId" clId="{8CBF4FBE-D58D-4A65-AED2-1BF94DACED48}" dt="2026-06-24T16:08:13.154" v="68"/>
          <ac:picMkLst>
            <pc:docMk/>
            <pc:sldMk cId="0" sldId="256"/>
            <ac:picMk id="64" creationId="{E7A0847D-B539-421D-996C-B9A12E61D3C2}"/>
          </ac:picMkLst>
        </pc:picChg>
        <pc:picChg chg="add del mod">
          <ac:chgData name="Oprea Marcela" userId="f0a69c8ba5fa647b" providerId="LiveId" clId="{8CBF4FBE-D58D-4A65-AED2-1BF94DACED48}" dt="2026-06-24T16:08:20.067" v="71"/>
          <ac:picMkLst>
            <pc:docMk/>
            <pc:sldMk cId="0" sldId="256"/>
            <ac:picMk id="65" creationId="{CC5B57E1-39E1-304E-3E2F-67530A9C19F8}"/>
          </ac:picMkLst>
        </pc:picChg>
        <pc:picChg chg="add del mod ord">
          <ac:chgData name="Oprea Marcela" userId="f0a69c8ba5fa647b" providerId="LiveId" clId="{8CBF4FBE-D58D-4A65-AED2-1BF94DACED48}" dt="2026-06-24T16:08:49.860" v="72"/>
          <ac:picMkLst>
            <pc:docMk/>
            <pc:sldMk cId="0" sldId="256"/>
            <ac:picMk id="66" creationId="{6649D1F3-DAEE-911D-0E05-1525D2C61C79}"/>
          </ac:picMkLst>
        </pc:picChg>
        <pc:picChg chg="add del mod">
          <ac:chgData name="Oprea Marcela" userId="f0a69c8ba5fa647b" providerId="LiveId" clId="{8CBF4FBE-D58D-4A65-AED2-1BF94DACED48}" dt="2026-06-24T16:09:02.080" v="74"/>
          <ac:picMkLst>
            <pc:docMk/>
            <pc:sldMk cId="0" sldId="256"/>
            <ac:picMk id="67" creationId="{CB3EAD1B-D61F-8275-BDEA-40679187CE9A}"/>
          </ac:picMkLst>
        </pc:picChg>
        <pc:picChg chg="add del mod ord">
          <ac:chgData name="Oprea Marcela" userId="f0a69c8ba5fa647b" providerId="LiveId" clId="{8CBF4FBE-D58D-4A65-AED2-1BF94DACED48}" dt="2026-06-24T16:22:11.609" v="75"/>
          <ac:picMkLst>
            <pc:docMk/>
            <pc:sldMk cId="0" sldId="256"/>
            <ac:picMk id="70" creationId="{BD0E0476-3767-EA9D-0C68-6651AA1F8DC6}"/>
          </ac:picMkLst>
        </pc:picChg>
        <pc:picChg chg="add mod">
          <ac:chgData name="Oprea Marcela" userId="f0a69c8ba5fa647b" providerId="LiveId" clId="{8CBF4FBE-D58D-4A65-AED2-1BF94DACED48}" dt="2026-06-24T16:22:11.609" v="75"/>
          <ac:picMkLst>
            <pc:docMk/>
            <pc:sldMk cId="0" sldId="256"/>
            <ac:picMk id="71" creationId="{4CDE7C91-E3E3-E5A2-BE8D-F57E95A2F414}"/>
          </ac:picMkLst>
        </pc:picChg>
      </pc:sldChg>
      <pc:sldChg chg="addSp delSp modSp mod modTransition modAnim">
        <pc:chgData name="Oprea Marcela" userId="f0a69c8ba5fa647b" providerId="LiveId" clId="{8CBF4FBE-D58D-4A65-AED2-1BF94DACED48}" dt="2026-06-24T16:22:11.609" v="75"/>
        <pc:sldMkLst>
          <pc:docMk/>
          <pc:sldMk cId="0" sldId="257"/>
        </pc:sldMkLst>
        <pc:picChg chg="add del mod">
          <ac:chgData name="Oprea Marcela" userId="f0a69c8ba5fa647b" providerId="LiveId" clId="{8CBF4FBE-D58D-4A65-AED2-1BF94DACED48}" dt="2026-06-24T14:58:21.004" v="8"/>
          <ac:picMkLst>
            <pc:docMk/>
            <pc:sldMk cId="0" sldId="257"/>
            <ac:picMk id="23" creationId="{71433502-7E84-A257-85F4-5BC374457878}"/>
          </ac:picMkLst>
        </pc:picChg>
        <pc:picChg chg="add del mod ord">
          <ac:chgData name="Oprea Marcela" userId="f0a69c8ba5fa647b" providerId="LiveId" clId="{8CBF4FBE-D58D-4A65-AED2-1BF94DACED48}" dt="2026-06-24T14:58:30.257" v="9"/>
          <ac:picMkLst>
            <pc:docMk/>
            <pc:sldMk cId="0" sldId="257"/>
            <ac:picMk id="26" creationId="{3014C987-9D21-2473-E6AF-B5E472E089FC}"/>
          </ac:picMkLst>
        </pc:picChg>
        <pc:picChg chg="add del mod">
          <ac:chgData name="Oprea Marcela" userId="f0a69c8ba5fa647b" providerId="LiveId" clId="{8CBF4FBE-D58D-4A65-AED2-1BF94DACED48}" dt="2026-06-24T14:58:36.364" v="14"/>
          <ac:picMkLst>
            <pc:docMk/>
            <pc:sldMk cId="0" sldId="257"/>
            <ac:picMk id="27" creationId="{F63F64CE-68EC-6AFF-1DCE-C0B37FBEC947}"/>
          </ac:picMkLst>
        </pc:picChg>
        <pc:picChg chg="add del mod ord">
          <ac:chgData name="Oprea Marcela" userId="f0a69c8ba5fa647b" providerId="LiveId" clId="{8CBF4FBE-D58D-4A65-AED2-1BF94DACED48}" dt="2026-06-24T14:59:21.116" v="15"/>
          <ac:picMkLst>
            <pc:docMk/>
            <pc:sldMk cId="0" sldId="257"/>
            <ac:picMk id="30" creationId="{A75535D9-4B5D-99AE-1D06-4436A791C6D9}"/>
          </ac:picMkLst>
        </pc:picChg>
        <pc:picChg chg="add del mod">
          <ac:chgData name="Oprea Marcela" userId="f0a69c8ba5fa647b" providerId="LiveId" clId="{8CBF4FBE-D58D-4A65-AED2-1BF94DACED48}" dt="2026-06-24T15:21:46.446" v="21"/>
          <ac:picMkLst>
            <pc:docMk/>
            <pc:sldMk cId="0" sldId="257"/>
            <ac:picMk id="31" creationId="{471702BD-BEB7-460A-EAAA-0EE802FC8250}"/>
          </ac:picMkLst>
        </pc:picChg>
        <pc:picChg chg="add del mod">
          <ac:chgData name="Oprea Marcela" userId="f0a69c8ba5fa647b" providerId="LiveId" clId="{8CBF4FBE-D58D-4A65-AED2-1BF94DACED48}" dt="2026-06-24T15:24:51.473" v="39"/>
          <ac:picMkLst>
            <pc:docMk/>
            <pc:sldMk cId="0" sldId="257"/>
            <ac:picMk id="33" creationId="{DDCC8B06-A177-46E8-4413-B28D61D9B66B}"/>
          </ac:picMkLst>
        </pc:picChg>
        <pc:picChg chg="add del mod ord">
          <ac:chgData name="Oprea Marcela" userId="f0a69c8ba5fa647b" providerId="LiveId" clId="{8CBF4FBE-D58D-4A65-AED2-1BF94DACED48}" dt="2026-06-24T15:52:04.488" v="47"/>
          <ac:picMkLst>
            <pc:docMk/>
            <pc:sldMk cId="0" sldId="257"/>
            <ac:picMk id="35" creationId="{049326FC-4A67-9305-6FE6-4123C7E5A865}"/>
          </ac:picMkLst>
        </pc:picChg>
        <pc:picChg chg="add del mod">
          <ac:chgData name="Oprea Marcela" userId="f0a69c8ba5fa647b" providerId="LiveId" clId="{8CBF4FBE-D58D-4A65-AED2-1BF94DACED48}" dt="2026-06-24T15:52:46.756" v="57"/>
          <ac:picMkLst>
            <pc:docMk/>
            <pc:sldMk cId="0" sldId="257"/>
            <ac:picMk id="36" creationId="{285E8108-E2FC-66AB-6E40-3CA36ECA9AF3}"/>
          </ac:picMkLst>
        </pc:picChg>
        <pc:picChg chg="add del mod ord">
          <ac:chgData name="Oprea Marcela" userId="f0a69c8ba5fa647b" providerId="LiveId" clId="{8CBF4FBE-D58D-4A65-AED2-1BF94DACED48}" dt="2026-06-24T16:06:00.687" v="60"/>
          <ac:picMkLst>
            <pc:docMk/>
            <pc:sldMk cId="0" sldId="257"/>
            <ac:picMk id="37" creationId="{969DD560-B28A-8174-CFB1-B77A13580731}"/>
          </ac:picMkLst>
        </pc:picChg>
        <pc:picChg chg="add del mod">
          <ac:chgData name="Oprea Marcela" userId="f0a69c8ba5fa647b" providerId="LiveId" clId="{8CBF4FBE-D58D-4A65-AED2-1BF94DACED48}" dt="2026-06-24T16:06:11" v="61"/>
          <ac:picMkLst>
            <pc:docMk/>
            <pc:sldMk cId="0" sldId="257"/>
            <ac:picMk id="38" creationId="{FA914ADE-D9CD-C5EA-34AE-B8A29D0C19B0}"/>
          </ac:picMkLst>
        </pc:picChg>
        <pc:picChg chg="add del mod">
          <ac:chgData name="Oprea Marcela" userId="f0a69c8ba5fa647b" providerId="LiveId" clId="{8CBF4FBE-D58D-4A65-AED2-1BF94DACED48}" dt="2026-06-24T16:07:32.868" v="67"/>
          <ac:picMkLst>
            <pc:docMk/>
            <pc:sldMk cId="0" sldId="257"/>
            <ac:picMk id="44" creationId="{BD327987-31E2-8867-C64E-7002B858C69F}"/>
          </ac:picMkLst>
        </pc:picChg>
        <pc:picChg chg="add del mod ord">
          <ac:chgData name="Oprea Marcela" userId="f0a69c8ba5fa647b" providerId="LiveId" clId="{8CBF4FBE-D58D-4A65-AED2-1BF94DACED48}" dt="2026-06-24T16:08:13.154" v="68"/>
          <ac:picMkLst>
            <pc:docMk/>
            <pc:sldMk cId="0" sldId="257"/>
            <ac:picMk id="47" creationId="{D8035D7A-C4DA-76C5-2F3A-6B088C00042E}"/>
          </ac:picMkLst>
        </pc:picChg>
        <pc:picChg chg="add del mod">
          <ac:chgData name="Oprea Marcela" userId="f0a69c8ba5fa647b" providerId="LiveId" clId="{8CBF4FBE-D58D-4A65-AED2-1BF94DACED48}" dt="2026-06-24T16:08:20.067" v="71"/>
          <ac:picMkLst>
            <pc:docMk/>
            <pc:sldMk cId="0" sldId="257"/>
            <ac:picMk id="48" creationId="{BDCAB5FE-7F25-4340-AB76-8452468D3A52}"/>
          </ac:picMkLst>
        </pc:picChg>
        <pc:picChg chg="add del mod ord">
          <ac:chgData name="Oprea Marcela" userId="f0a69c8ba5fa647b" providerId="LiveId" clId="{8CBF4FBE-D58D-4A65-AED2-1BF94DACED48}" dt="2026-06-24T16:22:11.609" v="75"/>
          <ac:picMkLst>
            <pc:docMk/>
            <pc:sldMk cId="0" sldId="257"/>
            <ac:picMk id="50" creationId="{9109DCD0-A188-AAFF-6962-2A49D72A7082}"/>
          </ac:picMkLst>
        </pc:picChg>
        <pc:picChg chg="add mod">
          <ac:chgData name="Oprea Marcela" userId="f0a69c8ba5fa647b" providerId="LiveId" clId="{8CBF4FBE-D58D-4A65-AED2-1BF94DACED48}" dt="2026-06-24T16:22:11.609" v="75"/>
          <ac:picMkLst>
            <pc:docMk/>
            <pc:sldMk cId="0" sldId="257"/>
            <ac:picMk id="51" creationId="{18134B14-0BA2-8C5B-6D0C-B1739F2766DC}"/>
          </ac:picMkLst>
        </pc:picChg>
      </pc:sldChg>
      <pc:sldChg chg="addSp delSp modSp mod modTransition modAnim">
        <pc:chgData name="Oprea Marcela" userId="f0a69c8ba5fa647b" providerId="LiveId" clId="{8CBF4FBE-D58D-4A65-AED2-1BF94DACED48}" dt="2026-06-24T16:22:11.609" v="75"/>
        <pc:sldMkLst>
          <pc:docMk/>
          <pc:sldMk cId="0" sldId="258"/>
        </pc:sldMkLst>
        <pc:picChg chg="add del mod">
          <ac:chgData name="Oprea Marcela" userId="f0a69c8ba5fa647b" providerId="LiveId" clId="{8CBF4FBE-D58D-4A65-AED2-1BF94DACED48}" dt="2026-06-24T14:58:36.364" v="14"/>
          <ac:picMkLst>
            <pc:docMk/>
            <pc:sldMk cId="0" sldId="258"/>
            <ac:picMk id="18" creationId="{01044E20-B79F-082C-2758-B3858555A6C6}"/>
          </ac:picMkLst>
        </pc:picChg>
        <pc:picChg chg="add del mod ord">
          <ac:chgData name="Oprea Marcela" userId="f0a69c8ba5fa647b" providerId="LiveId" clId="{8CBF4FBE-D58D-4A65-AED2-1BF94DACED48}" dt="2026-06-24T14:59:21.116" v="15"/>
          <ac:picMkLst>
            <pc:docMk/>
            <pc:sldMk cId="0" sldId="258"/>
            <ac:picMk id="20" creationId="{DDE14415-0529-1556-0D09-C201586E58EF}"/>
          </ac:picMkLst>
        </pc:picChg>
        <pc:picChg chg="add del mod">
          <ac:chgData name="Oprea Marcela" userId="f0a69c8ba5fa647b" providerId="LiveId" clId="{8CBF4FBE-D58D-4A65-AED2-1BF94DACED48}" dt="2026-06-24T15:21:46.446" v="21"/>
          <ac:picMkLst>
            <pc:docMk/>
            <pc:sldMk cId="0" sldId="258"/>
            <ac:picMk id="21" creationId="{AB523FBE-EFEF-1B7A-4492-976A09ACE9DD}"/>
          </ac:picMkLst>
        </pc:picChg>
        <pc:picChg chg="add del mod">
          <ac:chgData name="Oprea Marcela" userId="f0a69c8ba5fa647b" providerId="LiveId" clId="{8CBF4FBE-D58D-4A65-AED2-1BF94DACED48}" dt="2026-06-24T15:24:51.473" v="39"/>
          <ac:picMkLst>
            <pc:docMk/>
            <pc:sldMk cId="0" sldId="258"/>
            <ac:picMk id="24" creationId="{CA3E9C3A-430A-76B8-DE32-FBCB9C54A5F0}"/>
          </ac:picMkLst>
        </pc:picChg>
        <pc:picChg chg="add del mod ord">
          <ac:chgData name="Oprea Marcela" userId="f0a69c8ba5fa647b" providerId="LiveId" clId="{8CBF4FBE-D58D-4A65-AED2-1BF94DACED48}" dt="2026-06-24T15:52:04.488" v="47"/>
          <ac:picMkLst>
            <pc:docMk/>
            <pc:sldMk cId="0" sldId="258"/>
            <ac:picMk id="26" creationId="{0B4410FB-53D1-0ED4-EE9A-9421A0819391}"/>
          </ac:picMkLst>
        </pc:picChg>
        <pc:picChg chg="add del mod">
          <ac:chgData name="Oprea Marcela" userId="f0a69c8ba5fa647b" providerId="LiveId" clId="{8CBF4FBE-D58D-4A65-AED2-1BF94DACED48}" dt="2026-06-24T15:52:46.756" v="57"/>
          <ac:picMkLst>
            <pc:docMk/>
            <pc:sldMk cId="0" sldId="258"/>
            <ac:picMk id="27" creationId="{5B601125-83A6-F0CA-D8EF-929A732B5E6D}"/>
          </ac:picMkLst>
        </pc:picChg>
        <pc:picChg chg="add del mod ord">
          <ac:chgData name="Oprea Marcela" userId="f0a69c8ba5fa647b" providerId="LiveId" clId="{8CBF4FBE-D58D-4A65-AED2-1BF94DACED48}" dt="2026-06-24T16:22:11.609" v="75"/>
          <ac:picMkLst>
            <pc:docMk/>
            <pc:sldMk cId="0" sldId="258"/>
            <ac:picMk id="28" creationId="{84A8D56D-0FAA-C459-57BE-CAB52382D0F6}"/>
          </ac:picMkLst>
        </pc:picChg>
        <pc:picChg chg="add mod">
          <ac:chgData name="Oprea Marcela" userId="f0a69c8ba5fa647b" providerId="LiveId" clId="{8CBF4FBE-D58D-4A65-AED2-1BF94DACED48}" dt="2026-06-24T16:22:11.609" v="75"/>
          <ac:picMkLst>
            <pc:docMk/>
            <pc:sldMk cId="0" sldId="258"/>
            <ac:picMk id="29" creationId="{A7EEF2D9-AACA-4CB5-83A7-2D56BF37646A}"/>
          </ac:picMkLst>
        </pc:picChg>
      </pc:sldChg>
      <pc:sldChg chg="addSp delSp modSp mod modTransition modAnim">
        <pc:chgData name="Oprea Marcela" userId="f0a69c8ba5fa647b" providerId="LiveId" clId="{8CBF4FBE-D58D-4A65-AED2-1BF94DACED48}" dt="2026-06-24T16:22:11.609" v="75"/>
        <pc:sldMkLst>
          <pc:docMk/>
          <pc:sldMk cId="0" sldId="259"/>
        </pc:sldMkLst>
        <pc:picChg chg="add del mod">
          <ac:chgData name="Oprea Marcela" userId="f0a69c8ba5fa647b" providerId="LiveId" clId="{8CBF4FBE-D58D-4A65-AED2-1BF94DACED48}" dt="2026-06-24T14:58:36.364" v="14"/>
          <ac:picMkLst>
            <pc:docMk/>
            <pc:sldMk cId="0" sldId="259"/>
            <ac:picMk id="10" creationId="{6570B22E-C892-7DA7-554A-78BBA9A28739}"/>
          </ac:picMkLst>
        </pc:picChg>
        <pc:picChg chg="add del mod ord">
          <ac:chgData name="Oprea Marcela" userId="f0a69c8ba5fa647b" providerId="LiveId" clId="{8CBF4FBE-D58D-4A65-AED2-1BF94DACED48}" dt="2026-06-24T15:21:46.446" v="21"/>
          <ac:picMkLst>
            <pc:docMk/>
            <pc:sldMk cId="0" sldId="259"/>
            <ac:picMk id="16" creationId="{E1419CD1-A527-03B5-B4B4-81EB10469D1E}"/>
          </ac:picMkLst>
        </pc:picChg>
        <pc:picChg chg="add del mod">
          <ac:chgData name="Oprea Marcela" userId="f0a69c8ba5fa647b" providerId="LiveId" clId="{8CBF4FBE-D58D-4A65-AED2-1BF94DACED48}" dt="2026-06-24T15:24:51.473" v="39"/>
          <ac:picMkLst>
            <pc:docMk/>
            <pc:sldMk cId="0" sldId="259"/>
            <ac:picMk id="17" creationId="{236744B1-5954-7B27-DD5A-2DCB8E1F4008}"/>
          </ac:picMkLst>
        </pc:picChg>
        <pc:picChg chg="add del mod ord">
          <ac:chgData name="Oprea Marcela" userId="f0a69c8ba5fa647b" providerId="LiveId" clId="{8CBF4FBE-D58D-4A65-AED2-1BF94DACED48}" dt="2026-06-24T15:52:04.488" v="47"/>
          <ac:picMkLst>
            <pc:docMk/>
            <pc:sldMk cId="0" sldId="259"/>
            <ac:picMk id="19" creationId="{825DDE24-480D-8410-B4BC-E15531F49EDA}"/>
          </ac:picMkLst>
        </pc:picChg>
        <pc:picChg chg="add del mod">
          <ac:chgData name="Oprea Marcela" userId="f0a69c8ba5fa647b" providerId="LiveId" clId="{8CBF4FBE-D58D-4A65-AED2-1BF94DACED48}" dt="2026-06-24T15:52:46.756" v="57"/>
          <ac:picMkLst>
            <pc:docMk/>
            <pc:sldMk cId="0" sldId="259"/>
            <ac:picMk id="20" creationId="{94202912-8E09-3847-D916-47FF24A7337A}"/>
          </ac:picMkLst>
        </pc:picChg>
        <pc:picChg chg="add del mod ord">
          <ac:chgData name="Oprea Marcela" userId="f0a69c8ba5fa647b" providerId="LiveId" clId="{8CBF4FBE-D58D-4A65-AED2-1BF94DACED48}" dt="2026-06-24T16:22:11.609" v="75"/>
          <ac:picMkLst>
            <pc:docMk/>
            <pc:sldMk cId="0" sldId="259"/>
            <ac:picMk id="21" creationId="{9197E62D-F05E-5829-3C20-910CF6E15924}"/>
          </ac:picMkLst>
        </pc:picChg>
        <pc:picChg chg="add mod">
          <ac:chgData name="Oprea Marcela" userId="f0a69c8ba5fa647b" providerId="LiveId" clId="{8CBF4FBE-D58D-4A65-AED2-1BF94DACED48}" dt="2026-06-24T16:22:11.609" v="75"/>
          <ac:picMkLst>
            <pc:docMk/>
            <pc:sldMk cId="0" sldId="259"/>
            <ac:picMk id="22" creationId="{407AAEE9-4FA5-BD7F-A3DD-EFCDA4167543}"/>
          </ac:picMkLst>
        </pc:picChg>
      </pc:sldChg>
      <pc:sldChg chg="addSp delSp modSp mod modTransition modAnim">
        <pc:chgData name="Oprea Marcela" userId="f0a69c8ba5fa647b" providerId="LiveId" clId="{8CBF4FBE-D58D-4A65-AED2-1BF94DACED48}" dt="2026-06-24T16:22:11.609" v="75"/>
        <pc:sldMkLst>
          <pc:docMk/>
          <pc:sldMk cId="0" sldId="260"/>
        </pc:sldMkLst>
        <pc:picChg chg="add del mod">
          <ac:chgData name="Oprea Marcela" userId="f0a69c8ba5fa647b" providerId="LiveId" clId="{8CBF4FBE-D58D-4A65-AED2-1BF94DACED48}" dt="2026-06-24T15:24:51.473" v="39"/>
          <ac:picMkLst>
            <pc:docMk/>
            <pc:sldMk cId="0" sldId="260"/>
            <ac:picMk id="27" creationId="{A12A4875-CA74-FF80-5018-DC064491078F}"/>
          </ac:picMkLst>
        </pc:picChg>
        <pc:picChg chg="add del mod ord">
          <ac:chgData name="Oprea Marcela" userId="f0a69c8ba5fa647b" providerId="LiveId" clId="{8CBF4FBE-D58D-4A65-AED2-1BF94DACED48}" dt="2026-06-24T15:52:04.488" v="47"/>
          <ac:picMkLst>
            <pc:docMk/>
            <pc:sldMk cId="0" sldId="260"/>
            <ac:picMk id="29" creationId="{97E58731-03A5-1B57-1503-AC6DCEA3C5BE}"/>
          </ac:picMkLst>
        </pc:picChg>
        <pc:picChg chg="add del mod">
          <ac:chgData name="Oprea Marcela" userId="f0a69c8ba5fa647b" providerId="LiveId" clId="{8CBF4FBE-D58D-4A65-AED2-1BF94DACED48}" dt="2026-06-24T15:52:46.756" v="57"/>
          <ac:picMkLst>
            <pc:docMk/>
            <pc:sldMk cId="0" sldId="260"/>
            <ac:picMk id="30" creationId="{0BD67BFE-75A0-AEF5-DD72-26E58E741CD1}"/>
          </ac:picMkLst>
        </pc:picChg>
        <pc:picChg chg="add del mod ord">
          <ac:chgData name="Oprea Marcela" userId="f0a69c8ba5fa647b" providerId="LiveId" clId="{8CBF4FBE-D58D-4A65-AED2-1BF94DACED48}" dt="2026-06-24T16:22:11.609" v="75"/>
          <ac:picMkLst>
            <pc:docMk/>
            <pc:sldMk cId="0" sldId="260"/>
            <ac:picMk id="31" creationId="{B4373BB1-E9B8-19A4-715F-1996027619EE}"/>
          </ac:picMkLst>
        </pc:picChg>
        <pc:picChg chg="add mod">
          <ac:chgData name="Oprea Marcela" userId="f0a69c8ba5fa647b" providerId="LiveId" clId="{8CBF4FBE-D58D-4A65-AED2-1BF94DACED48}" dt="2026-06-24T16:22:11.609" v="75"/>
          <ac:picMkLst>
            <pc:docMk/>
            <pc:sldMk cId="0" sldId="260"/>
            <ac:picMk id="32" creationId="{2F6DC4BB-7629-A60B-01F5-8F24BEA29218}"/>
          </ac:picMkLst>
        </pc:picChg>
      </pc:sldChg>
      <pc:sldChg chg="addSp delSp modSp mod modTransition modAnim">
        <pc:chgData name="Oprea Marcela" userId="f0a69c8ba5fa647b" providerId="LiveId" clId="{8CBF4FBE-D58D-4A65-AED2-1BF94DACED48}" dt="2026-06-24T16:22:11.609" v="75"/>
        <pc:sldMkLst>
          <pc:docMk/>
          <pc:sldMk cId="0" sldId="261"/>
        </pc:sldMkLst>
        <pc:picChg chg="add del mod">
          <ac:chgData name="Oprea Marcela" userId="f0a69c8ba5fa647b" providerId="LiveId" clId="{8CBF4FBE-D58D-4A65-AED2-1BF94DACED48}" dt="2026-06-24T15:24:51.473" v="39"/>
          <ac:picMkLst>
            <pc:docMk/>
            <pc:sldMk cId="0" sldId="261"/>
            <ac:picMk id="25" creationId="{7E547CBB-0582-3C54-D03F-6840EB103633}"/>
          </ac:picMkLst>
        </pc:picChg>
        <pc:picChg chg="add del mod ord">
          <ac:chgData name="Oprea Marcela" userId="f0a69c8ba5fa647b" providerId="LiveId" clId="{8CBF4FBE-D58D-4A65-AED2-1BF94DACED48}" dt="2026-06-24T15:52:04.488" v="47"/>
          <ac:picMkLst>
            <pc:docMk/>
            <pc:sldMk cId="0" sldId="261"/>
            <ac:picMk id="27" creationId="{B6CD374C-BE7A-38F5-9C03-5EF55E3A93B6}"/>
          </ac:picMkLst>
        </pc:picChg>
        <pc:picChg chg="add del mod">
          <ac:chgData name="Oprea Marcela" userId="f0a69c8ba5fa647b" providerId="LiveId" clId="{8CBF4FBE-D58D-4A65-AED2-1BF94DACED48}" dt="2026-06-24T15:52:46.756" v="57"/>
          <ac:picMkLst>
            <pc:docMk/>
            <pc:sldMk cId="0" sldId="261"/>
            <ac:picMk id="28" creationId="{2451A741-FDFA-D586-58D5-0A586E5C18EB}"/>
          </ac:picMkLst>
        </pc:picChg>
        <pc:picChg chg="add del mod ord">
          <ac:chgData name="Oprea Marcela" userId="f0a69c8ba5fa647b" providerId="LiveId" clId="{8CBF4FBE-D58D-4A65-AED2-1BF94DACED48}" dt="2026-06-24T16:22:11.609" v="75"/>
          <ac:picMkLst>
            <pc:docMk/>
            <pc:sldMk cId="0" sldId="261"/>
            <ac:picMk id="29" creationId="{78E7208B-E979-4DAD-7113-F4847526B205}"/>
          </ac:picMkLst>
        </pc:picChg>
        <pc:picChg chg="add mod">
          <ac:chgData name="Oprea Marcela" userId="f0a69c8ba5fa647b" providerId="LiveId" clId="{8CBF4FBE-D58D-4A65-AED2-1BF94DACED48}" dt="2026-06-24T16:22:11.609" v="75"/>
          <ac:picMkLst>
            <pc:docMk/>
            <pc:sldMk cId="0" sldId="261"/>
            <ac:picMk id="30" creationId="{527B1CCC-891B-2B1D-923D-2EEB017A491C}"/>
          </ac:picMkLst>
        </pc:picChg>
      </pc:sldChg>
      <pc:sldChg chg="addSp delSp modSp mod modTransition modAnim">
        <pc:chgData name="Oprea Marcela" userId="f0a69c8ba5fa647b" providerId="LiveId" clId="{8CBF4FBE-D58D-4A65-AED2-1BF94DACED48}" dt="2026-06-24T16:22:11.609" v="75"/>
        <pc:sldMkLst>
          <pc:docMk/>
          <pc:sldMk cId="0" sldId="262"/>
        </pc:sldMkLst>
        <pc:picChg chg="add del mod">
          <ac:chgData name="Oprea Marcela" userId="f0a69c8ba5fa647b" providerId="LiveId" clId="{8CBF4FBE-D58D-4A65-AED2-1BF94DACED48}" dt="2026-06-24T15:24:51.473" v="39"/>
          <ac:picMkLst>
            <pc:docMk/>
            <pc:sldMk cId="0" sldId="262"/>
            <ac:picMk id="32" creationId="{AFEABBD8-A89C-B26E-1A2D-F6C73C35AE24}"/>
          </ac:picMkLst>
        </pc:picChg>
        <pc:picChg chg="add del mod ord">
          <ac:chgData name="Oprea Marcela" userId="f0a69c8ba5fa647b" providerId="LiveId" clId="{8CBF4FBE-D58D-4A65-AED2-1BF94DACED48}" dt="2026-06-24T15:52:04.488" v="47"/>
          <ac:picMkLst>
            <pc:docMk/>
            <pc:sldMk cId="0" sldId="262"/>
            <ac:picMk id="34" creationId="{8AE45ABA-8D1F-176E-42F9-6D512B36292B}"/>
          </ac:picMkLst>
        </pc:picChg>
        <pc:picChg chg="add del mod">
          <ac:chgData name="Oprea Marcela" userId="f0a69c8ba5fa647b" providerId="LiveId" clId="{8CBF4FBE-D58D-4A65-AED2-1BF94DACED48}" dt="2026-06-24T15:52:46.756" v="57"/>
          <ac:picMkLst>
            <pc:docMk/>
            <pc:sldMk cId="0" sldId="262"/>
            <ac:picMk id="35" creationId="{DC398B5A-6FE5-8933-A518-A760064D3282}"/>
          </ac:picMkLst>
        </pc:picChg>
        <pc:picChg chg="add del mod ord">
          <ac:chgData name="Oprea Marcela" userId="f0a69c8ba5fa647b" providerId="LiveId" clId="{8CBF4FBE-D58D-4A65-AED2-1BF94DACED48}" dt="2026-06-24T16:22:11.609" v="75"/>
          <ac:picMkLst>
            <pc:docMk/>
            <pc:sldMk cId="0" sldId="262"/>
            <ac:picMk id="37" creationId="{6C5D1BBE-6A6F-09C3-9235-F369463EBA91}"/>
          </ac:picMkLst>
        </pc:picChg>
        <pc:picChg chg="add mod">
          <ac:chgData name="Oprea Marcela" userId="f0a69c8ba5fa647b" providerId="LiveId" clId="{8CBF4FBE-D58D-4A65-AED2-1BF94DACED48}" dt="2026-06-24T16:22:11.609" v="75"/>
          <ac:picMkLst>
            <pc:docMk/>
            <pc:sldMk cId="0" sldId="262"/>
            <ac:picMk id="38" creationId="{73B49865-ECB1-798F-98A5-77285CC61254}"/>
          </ac:picMkLst>
        </pc:picChg>
      </pc:sldChg>
      <pc:sldChg chg="addSp delSp modSp mod modTransition modAnim">
        <pc:chgData name="Oprea Marcela" userId="f0a69c8ba5fa647b" providerId="LiveId" clId="{8CBF4FBE-D58D-4A65-AED2-1BF94DACED48}" dt="2026-06-24T16:24:36.025" v="78"/>
        <pc:sldMkLst>
          <pc:docMk/>
          <pc:sldMk cId="0" sldId="263"/>
        </pc:sldMkLst>
        <pc:picChg chg="add del mod">
          <ac:chgData name="Oprea Marcela" userId="f0a69c8ba5fa647b" providerId="LiveId" clId="{8CBF4FBE-D58D-4A65-AED2-1BF94DACED48}" dt="2026-06-24T15:24:51.473" v="39"/>
          <ac:picMkLst>
            <pc:docMk/>
            <pc:sldMk cId="0" sldId="263"/>
            <ac:picMk id="35" creationId="{103EBA63-038C-8BD8-D65B-476F6F71AC3A}"/>
          </ac:picMkLst>
        </pc:picChg>
        <pc:picChg chg="add del mod ord">
          <ac:chgData name="Oprea Marcela" userId="f0a69c8ba5fa647b" providerId="LiveId" clId="{8CBF4FBE-D58D-4A65-AED2-1BF94DACED48}" dt="2026-06-24T15:52:04.488" v="47"/>
          <ac:picMkLst>
            <pc:docMk/>
            <pc:sldMk cId="0" sldId="263"/>
            <ac:picMk id="37" creationId="{044CCF02-0D02-D7A2-C0BF-953AEBFBF33B}"/>
          </ac:picMkLst>
        </pc:picChg>
        <pc:picChg chg="add del mod">
          <ac:chgData name="Oprea Marcela" userId="f0a69c8ba5fa647b" providerId="LiveId" clId="{8CBF4FBE-D58D-4A65-AED2-1BF94DACED48}" dt="2026-06-24T15:52:46.756" v="57"/>
          <ac:picMkLst>
            <pc:docMk/>
            <pc:sldMk cId="0" sldId="263"/>
            <ac:picMk id="38" creationId="{572BA425-C53F-EC8A-FCB3-02B93C0ED2B0}"/>
          </ac:picMkLst>
        </pc:picChg>
        <pc:picChg chg="add del mod ord">
          <ac:chgData name="Oprea Marcela" userId="f0a69c8ba5fa647b" providerId="LiveId" clId="{8CBF4FBE-D58D-4A65-AED2-1BF94DACED48}" dt="2026-06-24T16:22:11.609" v="75"/>
          <ac:picMkLst>
            <pc:docMk/>
            <pc:sldMk cId="0" sldId="263"/>
            <ac:picMk id="40" creationId="{1C3B6A44-81FB-5AAB-6034-3C427275372A}"/>
          </ac:picMkLst>
        </pc:picChg>
        <pc:picChg chg="add del mod">
          <ac:chgData name="Oprea Marcela" userId="f0a69c8ba5fa647b" providerId="LiveId" clId="{8CBF4FBE-D58D-4A65-AED2-1BF94DACED48}" dt="2026-06-24T16:22:26.912" v="77"/>
          <ac:picMkLst>
            <pc:docMk/>
            <pc:sldMk cId="0" sldId="263"/>
            <ac:picMk id="41" creationId="{4B1BA5A6-8779-6337-0774-24D25E898FD5}"/>
          </ac:picMkLst>
        </pc:picChg>
        <pc:picChg chg="add del mod ord">
          <ac:chgData name="Oprea Marcela" userId="f0a69c8ba5fa647b" providerId="LiveId" clId="{8CBF4FBE-D58D-4A65-AED2-1BF94DACED48}" dt="2026-06-24T16:24:36.025" v="78"/>
          <ac:picMkLst>
            <pc:docMk/>
            <pc:sldMk cId="0" sldId="263"/>
            <ac:picMk id="43" creationId="{A7C93899-A5A5-CA40-8A20-49C265AC2B87}"/>
          </ac:picMkLst>
        </pc:picChg>
        <pc:picChg chg="add mod">
          <ac:chgData name="Oprea Marcela" userId="f0a69c8ba5fa647b" providerId="LiveId" clId="{8CBF4FBE-D58D-4A65-AED2-1BF94DACED48}" dt="2026-06-24T16:24:36.025" v="78"/>
          <ac:picMkLst>
            <pc:docMk/>
            <pc:sldMk cId="0" sldId="263"/>
            <ac:picMk id="44" creationId="{E3BAA8C9-BB78-FE6B-E3AD-CC5D63F87293}"/>
          </ac:picMkLst>
        </pc:picChg>
      </pc:sldChg>
      <pc:sldChg chg="addSp delSp modSp mod modTransition modAnim">
        <pc:chgData name="Oprea Marcela" userId="f0a69c8ba5fa647b" providerId="LiveId" clId="{8CBF4FBE-D58D-4A65-AED2-1BF94DACED48}" dt="2026-06-24T16:27:09.520" v="81"/>
        <pc:sldMkLst>
          <pc:docMk/>
          <pc:sldMk cId="0" sldId="264"/>
        </pc:sldMkLst>
        <pc:picChg chg="add del mod">
          <ac:chgData name="Oprea Marcela" userId="f0a69c8ba5fa647b" providerId="LiveId" clId="{8CBF4FBE-D58D-4A65-AED2-1BF94DACED48}" dt="2026-06-24T15:24:51.473" v="39"/>
          <ac:picMkLst>
            <pc:docMk/>
            <pc:sldMk cId="0" sldId="264"/>
            <ac:picMk id="15" creationId="{7EEA2F58-4EE8-01D8-384F-5DBE59BD62C0}"/>
          </ac:picMkLst>
        </pc:picChg>
        <pc:picChg chg="add del mod ord">
          <ac:chgData name="Oprea Marcela" userId="f0a69c8ba5fa647b" providerId="LiveId" clId="{8CBF4FBE-D58D-4A65-AED2-1BF94DACED48}" dt="2026-06-24T15:52:04.488" v="47"/>
          <ac:picMkLst>
            <pc:docMk/>
            <pc:sldMk cId="0" sldId="264"/>
            <ac:picMk id="17" creationId="{30A5F3FF-5083-F861-ECF8-A5ABAB0AA0DF}"/>
          </ac:picMkLst>
        </pc:picChg>
        <pc:picChg chg="add del mod">
          <ac:chgData name="Oprea Marcela" userId="f0a69c8ba5fa647b" providerId="LiveId" clId="{8CBF4FBE-D58D-4A65-AED2-1BF94DACED48}" dt="2026-06-24T15:52:46.756" v="57"/>
          <ac:picMkLst>
            <pc:docMk/>
            <pc:sldMk cId="0" sldId="264"/>
            <ac:picMk id="18" creationId="{495ECB16-B23B-F083-B187-F6D499D3FC32}"/>
          </ac:picMkLst>
        </pc:picChg>
        <pc:picChg chg="add del mod ord">
          <ac:chgData name="Oprea Marcela" userId="f0a69c8ba5fa647b" providerId="LiveId" clId="{8CBF4FBE-D58D-4A65-AED2-1BF94DACED48}" dt="2026-06-24T16:22:11.609" v="75"/>
          <ac:picMkLst>
            <pc:docMk/>
            <pc:sldMk cId="0" sldId="264"/>
            <ac:picMk id="21" creationId="{B430C2E7-7D0F-473A-B300-4127C2C56235}"/>
          </ac:picMkLst>
        </pc:picChg>
        <pc:picChg chg="add del mod">
          <ac:chgData name="Oprea Marcela" userId="f0a69c8ba5fa647b" providerId="LiveId" clId="{8CBF4FBE-D58D-4A65-AED2-1BF94DACED48}" dt="2026-06-24T16:24:53.154" v="80"/>
          <ac:picMkLst>
            <pc:docMk/>
            <pc:sldMk cId="0" sldId="264"/>
            <ac:picMk id="22" creationId="{C8D39780-6792-D6AC-FA0A-A5775C14F0DC}"/>
          </ac:picMkLst>
        </pc:picChg>
        <pc:picChg chg="add del mod ord">
          <ac:chgData name="Oprea Marcela" userId="f0a69c8ba5fa647b" providerId="LiveId" clId="{8CBF4FBE-D58D-4A65-AED2-1BF94DACED48}" dt="2026-06-24T16:27:09.520" v="81"/>
          <ac:picMkLst>
            <pc:docMk/>
            <pc:sldMk cId="0" sldId="264"/>
            <ac:picMk id="26" creationId="{78D8E712-C41D-1A8A-E892-3B1A12E2C564}"/>
          </ac:picMkLst>
        </pc:picChg>
        <pc:picChg chg="add mod">
          <ac:chgData name="Oprea Marcela" userId="f0a69c8ba5fa647b" providerId="LiveId" clId="{8CBF4FBE-D58D-4A65-AED2-1BF94DACED48}" dt="2026-06-24T16:27:09.520" v="81"/>
          <ac:picMkLst>
            <pc:docMk/>
            <pc:sldMk cId="0" sldId="264"/>
            <ac:picMk id="27" creationId="{B6C41E3F-7338-0C94-5AE3-3B4D2494D21A}"/>
          </ac:picMkLst>
        </pc:picChg>
      </pc:sldChg>
      <pc:sldChg chg="addSp delSp modSp mod modTransition modAnim">
        <pc:chgData name="Oprea Marcela" userId="f0a69c8ba5fa647b" providerId="LiveId" clId="{8CBF4FBE-D58D-4A65-AED2-1BF94DACED48}" dt="2026-06-24T16:37:45.178" v="82"/>
        <pc:sldMkLst>
          <pc:docMk/>
          <pc:sldMk cId="0" sldId="265"/>
        </pc:sldMkLst>
        <pc:picChg chg="add del mod">
          <ac:chgData name="Oprea Marcela" userId="f0a69c8ba5fa647b" providerId="LiveId" clId="{8CBF4FBE-D58D-4A65-AED2-1BF94DACED48}" dt="2026-06-24T15:24:51.473" v="39"/>
          <ac:picMkLst>
            <pc:docMk/>
            <pc:sldMk cId="0" sldId="265"/>
            <ac:picMk id="18" creationId="{9681F30B-FB43-A422-E3B2-1D4F519BF463}"/>
          </ac:picMkLst>
        </pc:picChg>
        <pc:picChg chg="add del mod ord">
          <ac:chgData name="Oprea Marcela" userId="f0a69c8ba5fa647b" providerId="LiveId" clId="{8CBF4FBE-D58D-4A65-AED2-1BF94DACED48}" dt="2026-06-24T16:37:45.178" v="82"/>
          <ac:picMkLst>
            <pc:docMk/>
            <pc:sldMk cId="0" sldId="265"/>
            <ac:picMk id="20" creationId="{0D8483B1-F43D-7F21-CE6E-050A7B924184}"/>
          </ac:picMkLst>
        </pc:picChg>
        <pc:picChg chg="add mod">
          <ac:chgData name="Oprea Marcela" userId="f0a69c8ba5fa647b" providerId="LiveId" clId="{8CBF4FBE-D58D-4A65-AED2-1BF94DACED48}" dt="2026-06-24T16:37:45.178" v="82"/>
          <ac:picMkLst>
            <pc:docMk/>
            <pc:sldMk cId="0" sldId="265"/>
            <ac:picMk id="21" creationId="{5535A304-3542-95ED-08A8-6661C185ADE5}"/>
          </ac:picMkLst>
        </pc:picChg>
      </pc:sldChg>
      <pc:sldChg chg="addSp delSp modSp mod modTransition modAnim">
        <pc:chgData name="Oprea Marcela" userId="f0a69c8ba5fa647b" providerId="LiveId" clId="{8CBF4FBE-D58D-4A65-AED2-1BF94DACED48}" dt="2026-06-24T16:37:45.178" v="82"/>
        <pc:sldMkLst>
          <pc:docMk/>
          <pc:sldMk cId="0" sldId="266"/>
        </pc:sldMkLst>
        <pc:picChg chg="add del mod">
          <ac:chgData name="Oprea Marcela" userId="f0a69c8ba5fa647b" providerId="LiveId" clId="{8CBF4FBE-D58D-4A65-AED2-1BF94DACED48}" dt="2026-06-24T15:24:51.473" v="39"/>
          <ac:picMkLst>
            <pc:docMk/>
            <pc:sldMk cId="0" sldId="266"/>
            <ac:picMk id="21" creationId="{9EF08866-D224-8D77-8674-08BD6A093574}"/>
          </ac:picMkLst>
        </pc:picChg>
        <pc:picChg chg="add del mod ord">
          <ac:chgData name="Oprea Marcela" userId="f0a69c8ba5fa647b" providerId="LiveId" clId="{8CBF4FBE-D58D-4A65-AED2-1BF94DACED48}" dt="2026-06-24T16:37:45.178" v="82"/>
          <ac:picMkLst>
            <pc:docMk/>
            <pc:sldMk cId="0" sldId="266"/>
            <ac:picMk id="25" creationId="{3C9B634A-C124-9169-4F13-49A2E9511FE9}"/>
          </ac:picMkLst>
        </pc:picChg>
        <pc:picChg chg="add mod">
          <ac:chgData name="Oprea Marcela" userId="f0a69c8ba5fa647b" providerId="LiveId" clId="{8CBF4FBE-D58D-4A65-AED2-1BF94DACED48}" dt="2026-06-24T16:37:45.178" v="82"/>
          <ac:picMkLst>
            <pc:docMk/>
            <pc:sldMk cId="0" sldId="266"/>
            <ac:picMk id="26" creationId="{0B4C4E42-CF14-FC5C-3ECD-2C7D41307710}"/>
          </ac:picMkLst>
        </pc:picChg>
      </pc:sldChg>
      <pc:sldChg chg="addSp delSp modSp mod modTransition modAnim">
        <pc:chgData name="Oprea Marcela" userId="f0a69c8ba5fa647b" providerId="LiveId" clId="{8CBF4FBE-D58D-4A65-AED2-1BF94DACED48}" dt="2026-06-24T16:37:45.178" v="82"/>
        <pc:sldMkLst>
          <pc:docMk/>
          <pc:sldMk cId="0" sldId="267"/>
        </pc:sldMkLst>
        <pc:picChg chg="add del mod">
          <ac:chgData name="Oprea Marcela" userId="f0a69c8ba5fa647b" providerId="LiveId" clId="{8CBF4FBE-D58D-4A65-AED2-1BF94DACED48}" dt="2026-06-24T15:22:53.066" v="23"/>
          <ac:picMkLst>
            <pc:docMk/>
            <pc:sldMk cId="0" sldId="267"/>
            <ac:picMk id="35" creationId="{BB850950-EB3C-AFB9-884D-DA07C859838B}"/>
          </ac:picMkLst>
        </pc:picChg>
        <pc:picChg chg="add del mod ord">
          <ac:chgData name="Oprea Marcela" userId="f0a69c8ba5fa647b" providerId="LiveId" clId="{8CBF4FBE-D58D-4A65-AED2-1BF94DACED48}" dt="2026-06-24T15:23:09.833" v="24"/>
          <ac:picMkLst>
            <pc:docMk/>
            <pc:sldMk cId="0" sldId="267"/>
            <ac:picMk id="38" creationId="{4C2A4C25-6904-A8C1-7998-1B53E583A102}"/>
          </ac:picMkLst>
        </pc:picChg>
        <pc:picChg chg="add del mod">
          <ac:chgData name="Oprea Marcela" userId="f0a69c8ba5fa647b" providerId="LiveId" clId="{8CBF4FBE-D58D-4A65-AED2-1BF94DACED48}" dt="2026-06-24T16:37:45.178" v="82"/>
          <ac:picMkLst>
            <pc:docMk/>
            <pc:sldMk cId="0" sldId="267"/>
            <ac:picMk id="44" creationId="{F98219AF-E77B-95B7-B4E4-9005B43B55CC}"/>
          </ac:picMkLst>
        </pc:picChg>
        <pc:picChg chg="add mod">
          <ac:chgData name="Oprea Marcela" userId="f0a69c8ba5fa647b" providerId="LiveId" clId="{8CBF4FBE-D58D-4A65-AED2-1BF94DACED48}" dt="2026-06-24T16:37:45.178" v="82"/>
          <ac:picMkLst>
            <pc:docMk/>
            <pc:sldMk cId="0" sldId="267"/>
            <ac:picMk id="45" creationId="{CF394EA5-CD93-7237-FA08-8E1E53BA0041}"/>
          </ac:picMkLst>
        </pc:picChg>
      </pc:sldChg>
      <pc:sldChg chg="addSp delSp modSp mod modTransition modAnim">
        <pc:chgData name="Oprea Marcela" userId="f0a69c8ba5fa647b" providerId="LiveId" clId="{8CBF4FBE-D58D-4A65-AED2-1BF94DACED48}" dt="2026-06-24T16:37:45.178" v="82"/>
        <pc:sldMkLst>
          <pc:docMk/>
          <pc:sldMk cId="0" sldId="268"/>
        </pc:sldMkLst>
        <pc:picChg chg="add del mod">
          <ac:chgData name="Oprea Marcela" userId="f0a69c8ba5fa647b" providerId="LiveId" clId="{8CBF4FBE-D58D-4A65-AED2-1BF94DACED48}" dt="2026-06-24T15:24:51.473" v="39"/>
          <ac:picMkLst>
            <pc:docMk/>
            <pc:sldMk cId="0" sldId="268"/>
            <ac:picMk id="5" creationId="{94CA1240-5C56-86D7-3645-06F99290474E}"/>
          </ac:picMkLst>
        </pc:picChg>
        <pc:picChg chg="add del mod ord">
          <ac:chgData name="Oprea Marcela" userId="f0a69c8ba5fa647b" providerId="LiveId" clId="{8CBF4FBE-D58D-4A65-AED2-1BF94DACED48}" dt="2026-06-24T16:37:45.178" v="82"/>
          <ac:picMkLst>
            <pc:docMk/>
            <pc:sldMk cId="0" sldId="268"/>
            <ac:picMk id="12" creationId="{04AEBCE9-23CE-055E-6BE3-0AE60D3CC132}"/>
          </ac:picMkLst>
        </pc:picChg>
        <pc:picChg chg="add mod">
          <ac:chgData name="Oprea Marcela" userId="f0a69c8ba5fa647b" providerId="LiveId" clId="{8CBF4FBE-D58D-4A65-AED2-1BF94DACED48}" dt="2026-06-24T16:37:45.178" v="82"/>
          <ac:picMkLst>
            <pc:docMk/>
            <pc:sldMk cId="0" sldId="268"/>
            <ac:picMk id="13" creationId="{B27B7FA6-4CF7-56D0-0CEF-AD3256BC99BA}"/>
          </ac:picMkLst>
        </pc:picChg>
      </pc:sldChg>
      <pc:sldChg chg="addSp delSp modSp mod modTransition modAnim">
        <pc:chgData name="Oprea Marcela" userId="f0a69c8ba5fa647b" providerId="LiveId" clId="{8CBF4FBE-D58D-4A65-AED2-1BF94DACED48}" dt="2026-06-24T16:37:45.178" v="82"/>
        <pc:sldMkLst>
          <pc:docMk/>
          <pc:sldMk cId="0" sldId="269"/>
        </pc:sldMkLst>
        <pc:picChg chg="add del mod">
          <ac:chgData name="Oprea Marcela" userId="f0a69c8ba5fa647b" providerId="LiveId" clId="{8CBF4FBE-D58D-4A65-AED2-1BF94DACED48}" dt="2026-06-24T15:24:51.473" v="39"/>
          <ac:picMkLst>
            <pc:docMk/>
            <pc:sldMk cId="0" sldId="269"/>
            <ac:picMk id="9" creationId="{A5FEB175-E03D-E4CA-1564-C43D0F7F5AD8}"/>
          </ac:picMkLst>
        </pc:picChg>
        <pc:picChg chg="add del mod ord">
          <ac:chgData name="Oprea Marcela" userId="f0a69c8ba5fa647b" providerId="LiveId" clId="{8CBF4FBE-D58D-4A65-AED2-1BF94DACED48}" dt="2026-06-24T16:37:45.178" v="82"/>
          <ac:picMkLst>
            <pc:docMk/>
            <pc:sldMk cId="0" sldId="269"/>
            <ac:picMk id="13" creationId="{27ADCC49-B70F-2BF3-21C6-052497E72A1C}"/>
          </ac:picMkLst>
        </pc:picChg>
        <pc:picChg chg="add mod">
          <ac:chgData name="Oprea Marcela" userId="f0a69c8ba5fa647b" providerId="LiveId" clId="{8CBF4FBE-D58D-4A65-AED2-1BF94DACED48}" dt="2026-06-24T16:37:45.178" v="82"/>
          <ac:picMkLst>
            <pc:docMk/>
            <pc:sldMk cId="0" sldId="269"/>
            <ac:picMk id="14" creationId="{E7C4AD8B-C774-887D-77F8-E55D0350E510}"/>
          </ac:picMkLst>
        </pc:picChg>
      </pc:sldChg>
      <pc:sldChg chg="modTransition">
        <pc:chgData name="Oprea Marcela" userId="f0a69c8ba5fa647b" providerId="LiveId" clId="{8CBF4FBE-D58D-4A65-AED2-1BF94DACED48}" dt="2026-06-24T16:09:02.080" v="74"/>
        <pc:sldMkLst>
          <pc:docMk/>
          <pc:sldMk cId="0" sldId="270"/>
        </pc:sldMkLst>
      </pc:sldChg>
      <pc:sldChg chg="modTransition">
        <pc:chgData name="Oprea Marcela" userId="f0a69c8ba5fa647b" providerId="LiveId" clId="{8CBF4FBE-D58D-4A65-AED2-1BF94DACED48}" dt="2026-06-24T16:09:02.080" v="74"/>
        <pc:sldMkLst>
          <pc:docMk/>
          <pc:sldMk cId="0" sldId="271"/>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32505C"/>
                </a:solidFill>
                <a:latin typeface="Arial"/>
              </a:defRPr>
            </a:pPr>
            <a:r>
              <a:rPr lang="en-GB" sz="1100" b="0" i="0" u="none" strike="noStrike">
                <a:solidFill>
                  <a:srgbClr val="32505C"/>
                </a:solidFill>
                <a:latin typeface="Arial"/>
              </a:rPr>
              <a:t>Difficulty with activities of daily living, 65+ (Age UK, 2024)</a:t>
            </a:r>
          </a:p>
        </c:rich>
      </c:tx>
      <c:overlay val="0"/>
    </c:title>
    <c:autoTitleDeleted val="0"/>
    <c:plotArea>
      <c:layout/>
      <c:barChart>
        <c:barDir val="bar"/>
        <c:grouping val="clustered"/>
        <c:varyColors val="0"/>
        <c:ser>
          <c:idx val="0"/>
          <c:order val="0"/>
          <c:tx>
            <c:strRef>
              <c:f>Sheet1!$B$1</c:f>
              <c:strCache>
                <c:ptCount val="1"/>
                <c:pt idx="0">
                  <c:v>Older people with difficulty (England)</c:v>
                </c:pt>
              </c:strCache>
            </c:strRef>
          </c:tx>
          <c:spPr>
            <a:solidFill>
              <a:srgbClr val="50808E"/>
            </a:solidFill>
            <a:effectLst/>
          </c:spPr>
          <c:invertIfNegative val="0"/>
          <c:cat>
            <c:strRef>
              <c:f>Sheet1!$A$2:$A$7</c:f>
              <c:strCache>
                <c:ptCount val="6"/>
                <c:pt idx="0">
                  <c:v>Dressing</c:v>
                </c:pt>
                <c:pt idx="1">
                  <c:v>Bathing</c:v>
                </c:pt>
                <c:pt idx="2">
                  <c:v>Getting in/out of bed</c:v>
                </c:pt>
                <c:pt idx="3">
                  <c:v>Walking across a room</c:v>
                </c:pt>
                <c:pt idx="4">
                  <c:v>Using the toilet</c:v>
                </c:pt>
                <c:pt idx="5">
                  <c:v>Eating</c:v>
                </c:pt>
              </c:strCache>
            </c:strRef>
          </c:cat>
          <c:val>
            <c:numRef>
              <c:f>Sheet1!$B$2:$B$7</c:f>
              <c:numCache>
                <c:formatCode>General</c:formatCode>
                <c:ptCount val="6"/>
                <c:pt idx="0">
                  <c:v>1100000</c:v>
                </c:pt>
                <c:pt idx="1">
                  <c:v>640000</c:v>
                </c:pt>
                <c:pt idx="2">
                  <c:v>600000</c:v>
                </c:pt>
                <c:pt idx="3">
                  <c:v>500000</c:v>
                </c:pt>
                <c:pt idx="4">
                  <c:v>440000</c:v>
                </c:pt>
                <c:pt idx="5">
                  <c:v>140000</c:v>
                </c:pt>
              </c:numCache>
            </c:numRef>
          </c:val>
          <c:extLst>
            <c:ext xmlns:c16="http://schemas.microsoft.com/office/drawing/2014/chart" uri="{C3380CC4-5D6E-409C-BE32-E72D297353CC}">
              <c16:uniqueId val="{00000000-639D-447C-8587-0B0BC8B612B3}"/>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5F6F74"/>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0,,&quot;m&quot;" sourceLinked="0"/>
        <c:majorTickMark val="out"/>
        <c:minorTickMark val="none"/>
        <c:tickLblPos val="low"/>
        <c:spPr>
          <a:ln w="12700" cap="flat">
            <a:solidFill>
              <a:srgbClr val="888888"/>
            </a:solidFill>
            <a:prstDash val="solid"/>
            <a:round/>
          </a:ln>
        </c:spPr>
        <c:txPr>
          <a:bodyPr/>
          <a:lstStyle/>
          <a:p>
            <a:pPr>
              <a:defRPr sz="900" b="0" i="0" u="none" strike="noStrike">
                <a:solidFill>
                  <a:srgbClr val="5F6F74"/>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8531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and thank you for joining me. My name is Elena Marcela Oprea, and this presentation is submitted for the module Empowering the Older Person, BMHP6027. Over the next fifteen minutes I will critically evaluate the care, empowerment and support needs of older people in the United Kingdom. Ageing is one of the defining social trends of our time, and how well our health and social care system responds to it is a measure of the kind of society we are. Throughout this presentation I will draw on current research, national datasets and government policy to evaluate not only what older people need, but how effectively current services in the UK meet those needs, and what could be done better.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begin by setting out the aims of this presentation. First, I will critically evaluate what older people need from care and support not simply help with daily tasks, but the maintenance of functional ability, independence, freedom and choice. Second, I will evaluate how effective current approaches and interventions are in the UK, exploring the theory and policy that underpin them. Third, I will explain the challenges older people encounter in trying to remain independent. Finally, I will make evidence-based recommendations for improving services and consider the barriers to implementing them. The whole presentation is framed by the World Health Organization's concept of healthy ageing the process of developing and maintaining the functional ability that enables wellbeing in older age. That definition matters, because it shifts our focus from what older people can no longer do, towards what services can do to keep them doing the things they value.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evaluate need, we first have to understand the demographic context. There are now around eleven million people aged sixty-five and over in England roughly one in five of us and the Office for National Statistics projects continued growth, with the over-eighty-fives the fastest-growing group. Four point two million older people live alone, with the sharpest rise among men, which has real implications for isolation and informal support. The seventy-five-plus population has grown by around twenty-one per cent since 2013, yet the community workforce that supports them has not kept pace. And critically, Age UK's 2025 report shows healthy life expectancy is now declining and is deeply unequal: advantaged older people are often ageing well while poorer peers' struggle. So, population ageing is a public health success story, but it creates a structural challenge: demand is rising faster than the capacity of the system designed to meet it.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do older people need? At the most basic level, support with activities of daily living. The chart shows Age UK's analysis: over a million older people in England struggle to dress, six hundred and forty thousand to bathe, half a million to walk across a room. In total, two million older people have some unmet need for care and support that is more than one in four of the over-eighties. But a critical evaluation must go further than task-based need. Kitwood's work on person-centred care reminds us that needs include dignity, identity, occupation and attachment  being a person, not a package of tasks. Research by Falkingham and colleague's links unmet care needs to depressive symptoms, deconditioning and avoidable hospital admission, so unmet need is not static: it compounds. And critically, 'need' itself is socially constructed. Local authority eligibility thresholds under the Care Act effectively ration what officially counts as need which is one reason so much need remains unmet.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Empowerment is now the official language of social care. The Care Act 2014 established the wellbeing principle, making dignity, control over daily life and participation central to assessment. Personalization personal budgets and direct payments was designed to hand choice to the individual, and the 2021 White Paper, People at the Heart of Care, reaffirmed choice and independence as core ambitions. Alongside this sit reablement and home adaptations, which aim to restore function rather than create dependency, and co-production, which treats older people as experts in their own lives. But we should evaluate this critically. Choice is only real when people have information, advocacy and an actual supply of services to choose from. Direct payment take-up among older people remains far lower than among working-age adults, partly because managing a budget can itself be a burden in later life. So, while the policy rhetoric of empowerment is strong, the lived reality is often a constrained choice between a small number of stretched services.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services rest on competing theories of ageing and comparing them is revealing. Activity theory, from Havighurst, argues that life satisfaction in older age depends on remaining active and socially engaged it underpins day centres, befriending schemes and social prescribing. Its historical rival, disengagement theory, framed withdrawal from social roles as natural and even functional. That view is now widely discredited as ageist, yet I would argue its logic quietly persists wherever care is reduced to feeding and washing with no attention to participation. Baltes and Baltes' model of selective optimisation with compensation offers a more nuanced account: people age well by selecting what matters, optimising remaining strengths, and compensating for losses which is precisely the logic of reablement and assistive technology. Finally, Kitwood's person-centred theory insists that personhood is sustained through relationships, and that good care meets needs for identity, comfort, occupation and inclusion. Together, these theories tell us empowering care is active, adaptive and relational a benchmark I will use to judge current provision.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Turning to policy. The Care Act 2014 remains the cornerstone: it created the wellbeing principle, a duty to prevent and delay need, national eligibility criteria and rights for carers. The 2019 NHS Long Term Plan added the Ageing Well programmer urgent community response teams, enhanced health in care homes, and social prescribing link workers. The 2021 White Paper, People at the Heart of Care, promised choice, control and better housing, although many of its funding commitments were subsequently scaled back. The Health and Care Act 2022 created Integrated Care Systems to join up the NHS, social care and public health. And in 2025 the government published the Ten Year Health Plan, Fit for the Future, with three shifts — hospital to community, analogue to digital, and sickness to prevention while deferring fundamental social care reform to the independent Casey Commission. My critical reading is this: the legislative architecture is genuinely person-centred, but implementation has been persistently undermined by underfunding and by the politics of postponement. The Care Act's prevention duty, in particular, is more honoured in rhetoric than in budgets.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provision actually look like today? Formal care spans domiciliary and residential services five hundred and forty-two thousand older people received local-authority-funded long-term care in 2022-23, which, strikingly, is fewer than five years earlier despite a growing older population. Reablement and intermediate care provide short, goal-focused rehabilitation after illness or hospital discharge. Primary and community health services GPs, district nurses, falls clinics and memory services are the clinical backbone, although district nurse numbers have fallen by nineteen per cent in a decade. Technology-enabled care, from pendant alarms to home sensors, increasingly supports independence. The voluntary sector organisations like Age UK provides befriending, day services and the community offer that social prescribing link workers connect people into. And we must not forget unpaid carers: around one point eight million people aged sixty-five and over are themselves carers. They are, in effect, the largest care workforce in the country, and the system would collapse without them a point I will return to when we evaluate effectiveness.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effective is all this? The honest answer is: parts of it work very well, and parts of it we cannot yet prove. On the positive side, reablement has good evidence of restoring independence and reducing the need for ongoing home care after hospital. Strength and balance exercise programmes demonstrably reduce falls — which matter enormously, because falls are the leading cause of emergency hospital admission among the over sixty-fives, costing the NHS over two billion pounds a year. Social prescribing and befriending address loneliness, consistent with activity theory, and Kitwood-style person-centred dementia care improves wellbeing and reduces distress. But a critical evaluation must also acknowledge the weaknesses. The evidence for telecare is mixed — technology without a human response service shows limited impact. Social prescribing is promising but its evaluation base is still methodologically weak. Access is a postcode lottery, varying sharply between local authorities. And the starkest finding: of one point four million new requests for adult social care support in a year, over half resulted in no service at all, or signposting only. Effectiveness is constrained less by the design of interventions than by whether people can access them.</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access so constrained? Because the system itself is under sustained strain, and these four numbers tell the story. There were on average a hundred and thirty-one thousand vacant social care posts in 2023-24, and the vacancy rate in home care has nearly doubled in a decade care work remains low-paid and undervalued relative to its skill. Over three hundred and seventy thousand people were waiting for an assessment or for their care to begin in March 2025. In hospital, eighty-five per cent of delayed discharges involve people aged sixty-five and over, most commonly because community or social care is not available older people are medically fit but trapped in beds that decondition them. And despite a growing and ageing population, fewer older people actually receive local authority long-term care than in 2017-18. These pressures interact: workforce gaps create waits, waits create deterioration, deterioration creates admissions, and admissions create delayed discharges. The result is that the Care Act's preventive, empowering vision is being eroded in practice by a system operating in permanent crisis mode.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now explain the challenges older people face in maintaining independence, beginning with health and function. Falls are the leading cause of injury-related emergency admission among over sixty-fives, and around sixty per cent happen inside the home. Importantly, the fear of falling is itself disabling people restrict their own activity, which weakens them further. It is a vicious circle. Second, multimorbidity: most older people live with two or more long-term conditions, producing complex and fluctuating needs that our still-fragmented services manage poorly multiple appointments, multiple medications, no single coordinator. Third, dementia progressively erodes the capacity for daily living and decision-making, demanding exactly the relational, person-centred support that a task-and-time home care model struggles to provide. Finally, deconditioning. A hospital stay strips older people of muscle strength and confidence remarkably quickly, so the delayed discharges we saw earlier actively manufacture the dependency the system is supposed to prevent. The challenge is not simply ageing bodies it is how services respond to them.</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barriers are not only clinical they are social and structural. Four point two million older people live alone, and loneliness is consistently associated with worse physical and mental health; it is a risk factor, not just a sadness. Digital exclusion is a growing concern: as services move digital-by-default, the people least likely to be online are precisely those with the greatest care needs so the ten-year plan's 'analogue to digital' shift could empower some while excluding others. Poverty and inequality run through everything: as Marmot's work shows, income and place determine how fast we age and what support we can buy, and Age UK finds advantaged older people ageing well while poorer peers decline. Unsuitable housing cold, hazardous, non-adapted homes directly drives falls and admissions, yet adaptations are often slow to arrange. Ageism shapes both service design and older people's own expectations of themselves; the WHO names it a global barrier to healthy ageing. And carer strain: directors of adult social services now rank carer burnout as the number one cause of care arrangements breaking down. When the invisible workforce collapses, formal services inherit the crisis.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should change? I propose five evidence-based recommendations, and for each I have identified the barrier to implementation and a possible solution, because recommendations without delivery plans are just wishes. First, genuinely shift resources to prevention scaling up falls programmes, reablement and home adaptations. The barrier is that savings accrue to the NHS while councils pay; pooled Integrated Care System budgets and ring-fenced prevention funding can realign those incentives. Second, professionalise the care workforce with fair pay, career pathways and registration. The barrier is cost in a fragile provider market, so uplifts must be phased and tied to commissioning fees. Third, make choice real for older people through proactive advocacy, accessible information, and 'supported' direct payments that remove the administrative burden. Fourth, blend digital with human contact: telecare works best with a response service behind it, and non-digital routes must be protected while digital skills programmes expand. Fifth, identify and support unpaid carers early through GP carer registers and proactive Care Act assessments before burnout, not after breakdown. None of these is radical individually; together they would re-orientate the system from crisis response towards empowerment.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Older people's care and support needs go far beyond help with washing and dressing: they encompass functional ability, identity, freedom, choice and connection exactly the things that activity theory, selective optimisation and person-centred care tell us sustain wellbeing in later life. UK policy, from the Care Act's wellbeing principle to the 2025 Ten Year Plan, fully embraces the language of empowerment. But two million older people with unmet needs, a hundred and thirty-one thousand care vacancies, and hundreds of thousands waiting for care reveal a persistent gap between vision and delivery. The encouraging truth is that we know what works: reablement, falls prevention, person-centred dementia care, community connection. The constraint is not knowledge it is access, workforce and sustained funding. If we re-invest in prevention, in the people who deliver care, and in genuine co-production with older people themselves, we can turn the rhetoric of empowerment into everyday reality. Ageing well should not depend on luck, income or postcode. Thank you very much for listening I would welcome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image" Target="../media/image1.png"/><Relationship Id="rId5" Type="http://schemas.microsoft.com/office/2007/relationships/media" Target="../media/media3.m4a"/><Relationship Id="rId10" Type="http://schemas.openxmlformats.org/officeDocument/2006/relationships/notesSlide" Target="../notesSlides/notesSlide1.xml"/><Relationship Id="rId4" Type="http://schemas.openxmlformats.org/officeDocument/2006/relationships/audio" Target="../media/media2.m4a"/><Relationship Id="rId9"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1.xml"/><Relationship Id="rId7" Type="http://schemas.openxmlformats.org/officeDocument/2006/relationships/image" Target="../media/image1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5.png"/><Relationship Id="rId11" Type="http://schemas.openxmlformats.org/officeDocument/2006/relationships/image" Target="../media/image2.png"/><Relationship Id="rId5" Type="http://schemas.openxmlformats.org/officeDocument/2006/relationships/image" Target="../media/image14.png"/><Relationship Id="rId10" Type="http://schemas.openxmlformats.org/officeDocument/2006/relationships/image" Target="../media/image8.png"/><Relationship Id="rId4" Type="http://schemas.openxmlformats.org/officeDocument/2006/relationships/notesSlide" Target="../notesSlides/notesSlide8.xml"/><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png"/><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1.xml"/><Relationship Id="rId7" Type="http://schemas.openxmlformats.org/officeDocument/2006/relationships/image" Target="../media/image1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xml"/><Relationship Id="rId7" Type="http://schemas.openxmlformats.org/officeDocument/2006/relationships/image" Target="../media/image2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0.png"/><Relationship Id="rId11" Type="http://schemas.openxmlformats.org/officeDocument/2006/relationships/image" Target="../media/image2.png"/><Relationship Id="rId5" Type="http://schemas.openxmlformats.org/officeDocument/2006/relationships/image" Target="../media/image18.png"/><Relationship Id="rId10" Type="http://schemas.openxmlformats.org/officeDocument/2006/relationships/image" Target="../media/image8.png"/><Relationship Id="rId4" Type="http://schemas.openxmlformats.org/officeDocument/2006/relationships/notesSlide" Target="../notesSlides/notesSlide12.xml"/><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32505C"/>
        </a:solidFill>
        <a:effectLst/>
      </p:bgPr>
    </p:bg>
    <p:spTree>
      <p:nvGrpSpPr>
        <p:cNvPr id="1" name=""/>
        <p:cNvGrpSpPr/>
        <p:nvPr/>
      </p:nvGrpSpPr>
      <p:grpSpPr>
        <a:xfrm>
          <a:off x="0" y="0"/>
          <a:ext cx="0" cy="0"/>
          <a:chOff x="0" y="0"/>
          <a:chExt cx="0" cy="0"/>
        </a:xfrm>
      </p:grpSpPr>
      <p:sp>
        <p:nvSpPr>
          <p:cNvPr id="2" name="Shape 0"/>
          <p:cNvSpPr/>
          <p:nvPr/>
        </p:nvSpPr>
        <p:spPr>
          <a:xfrm>
            <a:off x="6400800" y="-1920240"/>
            <a:ext cx="5120640" cy="5120640"/>
          </a:xfrm>
          <a:prstGeom prst="ellipse">
            <a:avLst/>
          </a:prstGeom>
          <a:solidFill>
            <a:srgbClr val="50808E">
              <a:alpha val="28000"/>
            </a:srgbClr>
          </a:solidFill>
          <a:ln/>
        </p:spPr>
        <p:txBody>
          <a:bodyPr/>
          <a:lstStyle/>
          <a:p>
            <a:endParaRPr lang="en-GB"/>
          </a:p>
        </p:txBody>
      </p:sp>
      <p:sp>
        <p:nvSpPr>
          <p:cNvPr id="3" name="Shape 1"/>
          <p:cNvSpPr/>
          <p:nvPr/>
        </p:nvSpPr>
        <p:spPr>
          <a:xfrm>
            <a:off x="7406640" y="3108960"/>
            <a:ext cx="3474720" cy="3474720"/>
          </a:xfrm>
          <a:prstGeom prst="ellipse">
            <a:avLst/>
          </a:prstGeom>
          <a:solidFill>
            <a:srgbClr val="84B59F">
              <a:alpha val="22000"/>
            </a:srgbClr>
          </a:solidFill>
          <a:ln/>
        </p:spPr>
        <p:txBody>
          <a:bodyPr/>
          <a:lstStyle/>
          <a:p>
            <a:endParaRPr lang="en-GB"/>
          </a:p>
        </p:txBody>
      </p:sp>
      <p:sp>
        <p:nvSpPr>
          <p:cNvPr id="4" name="Shape 2"/>
          <p:cNvSpPr/>
          <p:nvPr/>
        </p:nvSpPr>
        <p:spPr>
          <a:xfrm>
            <a:off x="566928" y="685800"/>
            <a:ext cx="603504" cy="603504"/>
          </a:xfrm>
          <a:prstGeom prst="ellipse">
            <a:avLst/>
          </a:prstGeom>
          <a:solidFill>
            <a:srgbClr val="FFFFFF"/>
          </a:solidFill>
          <a:ln/>
        </p:spPr>
        <p:txBody>
          <a:bodyPr/>
          <a:lstStyle/>
          <a:p>
            <a:endParaRPr lang="en-GB"/>
          </a:p>
        </p:txBody>
      </p:sp>
      <p:pic>
        <p:nvPicPr>
          <p:cNvPr id="5" name="Image 0" descr="preencoded.png"/>
          <p:cNvPicPr>
            <a:picLocks noChangeAspect="1"/>
          </p:cNvPicPr>
          <p:nvPr/>
        </p:nvPicPr>
        <p:blipFill>
          <a:blip r:embed="rId11"/>
          <a:stretch>
            <a:fillRect/>
          </a:stretch>
        </p:blipFill>
        <p:spPr>
          <a:xfrm>
            <a:off x="729874" y="848746"/>
            <a:ext cx="277612" cy="277612"/>
          </a:xfrm>
          <a:prstGeom prst="rect">
            <a:avLst/>
          </a:prstGeom>
        </p:spPr>
      </p:pic>
      <p:sp>
        <p:nvSpPr>
          <p:cNvPr id="6" name="Text 3"/>
          <p:cNvSpPr/>
          <p:nvPr/>
        </p:nvSpPr>
        <p:spPr>
          <a:xfrm>
            <a:off x="548640" y="1627632"/>
            <a:ext cx="7863840" cy="292608"/>
          </a:xfrm>
          <a:prstGeom prst="rect">
            <a:avLst/>
          </a:prstGeom>
          <a:noFill/>
          <a:ln/>
        </p:spPr>
        <p:txBody>
          <a:bodyPr wrap="square" lIns="0" tIns="0" rIns="0" bIns="0" rtlCol="0" anchor="ctr"/>
          <a:lstStyle/>
          <a:p>
            <a:pPr marL="0" indent="0">
              <a:buNone/>
            </a:pPr>
            <a:r>
              <a:rPr lang="en-US" sz="1200" b="1" kern="0" spc="300" dirty="0">
                <a:solidFill>
                  <a:srgbClr val="84B59F"/>
                </a:solidFill>
                <a:latin typeface="Calibri" pitchFamily="34" charset="0"/>
                <a:ea typeface="Calibri" pitchFamily="34" charset="-122"/>
                <a:cs typeface="Calibri" pitchFamily="34" charset="-120"/>
              </a:rPr>
              <a:t>BMHP6027  •  EMPOWERING THE OLDER PERSON</a:t>
            </a:r>
            <a:endParaRPr lang="en-US" sz="1200" dirty="0"/>
          </a:p>
        </p:txBody>
      </p:sp>
      <p:sp>
        <p:nvSpPr>
          <p:cNvPr id="7" name="Text 4"/>
          <p:cNvSpPr/>
          <p:nvPr/>
        </p:nvSpPr>
        <p:spPr>
          <a:xfrm>
            <a:off x="548640" y="1938528"/>
            <a:ext cx="8138160" cy="777240"/>
          </a:xfrm>
          <a:prstGeom prst="rect">
            <a:avLst/>
          </a:prstGeom>
          <a:noFill/>
          <a:ln/>
        </p:spPr>
        <p:txBody>
          <a:bodyPr wrap="square" lIns="0" tIns="0" rIns="0" bIns="0" rtlCol="0" anchor="ctr"/>
          <a:lstStyle/>
          <a:p>
            <a:pPr marL="0" indent="0">
              <a:buNone/>
            </a:pPr>
            <a:r>
              <a:rPr lang="en-US" sz="4100" b="1" dirty="0">
                <a:solidFill>
                  <a:srgbClr val="FFFFFF"/>
                </a:solidFill>
                <a:latin typeface="Cambria" pitchFamily="34" charset="0"/>
                <a:ea typeface="Cambria" pitchFamily="34" charset="-122"/>
                <a:cs typeface="Cambria" pitchFamily="34" charset="-120"/>
              </a:rPr>
              <a:t>Growing Older, Living Well</a:t>
            </a:r>
            <a:endParaRPr lang="en-US" sz="4100" dirty="0"/>
          </a:p>
        </p:txBody>
      </p:sp>
      <p:sp>
        <p:nvSpPr>
          <p:cNvPr id="8" name="Text 5"/>
          <p:cNvSpPr/>
          <p:nvPr/>
        </p:nvSpPr>
        <p:spPr>
          <a:xfrm>
            <a:off x="548640" y="2761488"/>
            <a:ext cx="6949440" cy="713232"/>
          </a:xfrm>
          <a:prstGeom prst="rect">
            <a:avLst/>
          </a:prstGeom>
          <a:noFill/>
          <a:ln/>
        </p:spPr>
        <p:txBody>
          <a:bodyPr wrap="square" lIns="0" tIns="0" rIns="0" bIns="0" rtlCol="0" anchor="ctr"/>
          <a:lstStyle/>
          <a:p>
            <a:pPr marL="0" indent="0">
              <a:buNone/>
            </a:pPr>
            <a:r>
              <a:rPr lang="en-US" sz="1700" dirty="0">
                <a:solidFill>
                  <a:srgbClr val="D9E6E2"/>
                </a:solidFill>
                <a:latin typeface="Calibri" pitchFamily="34" charset="0"/>
                <a:ea typeface="Calibri" pitchFamily="34" charset="-122"/>
                <a:cs typeface="Calibri" pitchFamily="34" charset="-120"/>
              </a:rPr>
              <a:t>A critical evaluation of the care, empowerment and support needs of older people in the UK</a:t>
            </a:r>
            <a:endParaRPr lang="en-US" sz="1700" dirty="0"/>
          </a:p>
        </p:txBody>
      </p:sp>
      <p:sp>
        <p:nvSpPr>
          <p:cNvPr id="9" name="Text 6"/>
          <p:cNvSpPr/>
          <p:nvPr/>
        </p:nvSpPr>
        <p:spPr>
          <a:xfrm>
            <a:off x="548640" y="4023360"/>
            <a:ext cx="7863840" cy="685800"/>
          </a:xfrm>
          <a:prstGeom prst="rect">
            <a:avLst/>
          </a:prstGeom>
          <a:noFill/>
          <a:ln/>
        </p:spPr>
        <p:txBody>
          <a:bodyPr wrap="square" lIns="0" tIns="0" rIns="0" bIns="0" rtlCol="0" anchor="ctr"/>
          <a:lstStyle/>
          <a:p>
            <a:pPr marL="0" indent="0">
              <a:buNone/>
            </a:pPr>
            <a:r>
              <a:rPr lang="en-US" sz="1300" dirty="0">
                <a:solidFill>
                  <a:srgbClr val="A8C0BA"/>
                </a:solidFill>
                <a:latin typeface="Calibri" pitchFamily="34" charset="0"/>
                <a:ea typeface="Calibri" pitchFamily="34" charset="-122"/>
                <a:cs typeface="Calibri" pitchFamily="34" charset="-120"/>
              </a:rPr>
              <a:t>Module: Empowering the Older Person   •   Module code: BMHP6027</a:t>
            </a:r>
            <a:endParaRPr lang="en-US" sz="1300" dirty="0"/>
          </a:p>
          <a:p>
            <a:pPr marL="0" indent="0">
              <a:buNone/>
            </a:pPr>
            <a:r>
              <a:rPr lang="en-US" sz="1300" dirty="0">
                <a:solidFill>
                  <a:srgbClr val="A8C0BA"/>
                </a:solidFill>
                <a:latin typeface="Calibri" pitchFamily="34" charset="0"/>
                <a:ea typeface="Calibri" pitchFamily="34" charset="-122"/>
                <a:cs typeface="Calibri" pitchFamily="34" charset="-120"/>
              </a:rPr>
              <a:t>Student Name: Elena Marcela Oprea   •   Student ID: 2322804</a:t>
            </a:r>
            <a:endParaRPr lang="en-US" sz="1300" dirty="0"/>
          </a:p>
        </p:txBody>
      </p:sp>
      <p:pic>
        <p:nvPicPr>
          <p:cNvPr id="10" name="Recorded Sound">
            <a:hlinkClick r:id="" action="ppaction://media"/>
            <a:extLst>
              <a:ext uri="{FF2B5EF4-FFF2-40B4-BE49-F238E27FC236}">
                <a16:creationId xmlns:a16="http://schemas.microsoft.com/office/drawing/2014/main" id="{F19FA9FE-31CC-99E5-66D1-E3FB5FCFFA6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327525" y="2327275"/>
            <a:ext cx="487363" cy="487363"/>
          </a:xfrm>
          <a:prstGeom prst="rect">
            <a:avLst/>
          </a:prstGeom>
        </p:spPr>
      </p:pic>
      <p:pic>
        <p:nvPicPr>
          <p:cNvPr id="11" name="Recorded Sound">
            <a:hlinkClick r:id="" action="ppaction://media"/>
            <a:extLst>
              <a:ext uri="{FF2B5EF4-FFF2-40B4-BE49-F238E27FC236}">
                <a16:creationId xmlns:a16="http://schemas.microsoft.com/office/drawing/2014/main" id="{82A71F17-5FAA-928B-B590-EB1DF1175751}"/>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327525" y="2327275"/>
            <a:ext cx="487363" cy="487363"/>
          </a:xfrm>
          <a:prstGeom prst="rect">
            <a:avLst/>
          </a:prstGeom>
        </p:spPr>
      </p:pic>
      <p:pic>
        <p:nvPicPr>
          <p:cNvPr id="29" name="Recorded Sound">
            <a:hlinkClick r:id="" action="ppaction://media"/>
            <a:extLst>
              <a:ext uri="{FF2B5EF4-FFF2-40B4-BE49-F238E27FC236}">
                <a16:creationId xmlns:a16="http://schemas.microsoft.com/office/drawing/2014/main" id="{F864C2C8-6CF6-1E80-B5E0-42A82B77BE5E}"/>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4327525" y="2327275"/>
            <a:ext cx="487363" cy="487363"/>
          </a:xfrm>
          <a:prstGeom prst="rect">
            <a:avLst/>
          </a:prstGeom>
        </p:spPr>
      </p:pic>
      <p:pic>
        <p:nvPicPr>
          <p:cNvPr id="71" name="Audio 70">
            <a:hlinkClick r:id="" action="ppaction://media"/>
            <a:extLst>
              <a:ext uri="{FF2B5EF4-FFF2-40B4-BE49-F238E27FC236}">
                <a16:creationId xmlns:a16="http://schemas.microsoft.com/office/drawing/2014/main" id="{4CDE7C91-E3E3-E5A2-BE8D-F57E95A2F414}"/>
              </a:ext>
            </a:extLst>
          </p:cNvPr>
          <p:cNvPicPr>
            <a:picLocks noChangeAspect="1"/>
          </p:cNvPicPr>
          <p:nvPr>
            <a:audioFile r:link="rId8"/>
            <p:extLst>
              <p:ext uri="{DAA4B4D4-6D71-4841-9C94-3DE7FCFB9230}">
                <p14:media xmlns:p14="http://schemas.microsoft.com/office/powerpoint/2010/main" r:embed="rId7"/>
              </p:ext>
            </p:extLst>
          </p:nvPr>
        </p:nvPicPr>
        <p:blipFill>
          <a:blip r:embed="rId12"/>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6223"/>
    </mc:Choice>
    <mc:Fallback>
      <p:transition spd="slow" advTm="7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296" fill="hold"/>
                                        <p:tgtEl>
                                          <p:spTgt spid="10"/>
                                        </p:tgtEl>
                                      </p:cBhvr>
                                    </p:cmd>
                                  </p:childTnLst>
                                </p:cTn>
                              </p:par>
                            </p:childTnLst>
                          </p:cTn>
                        </p:par>
                        <p:par>
                          <p:cTn id="10" fill="hold">
                            <p:stCondLst>
                              <p:cond delay="2296"/>
                            </p:stCondLst>
                            <p:childTnLst>
                              <p:par>
                                <p:cTn id="11" presetID="1" presetClass="mediacall" presetSubtype="0" fill="hold" nodeType="afterEffect">
                                  <p:stCondLst>
                                    <p:cond delay="0"/>
                                  </p:stCondLst>
                                  <p:childTnLst>
                                    <p:cmd type="call" cmd="playFrom(0.0)">
                                      <p:cBhvr>
                                        <p:cTn id="12" dur="2068" fill="hold"/>
                                        <p:tgtEl>
                                          <p:spTgt spid="11"/>
                                        </p:tgtEl>
                                      </p:cBhvr>
                                    </p:cmd>
                                  </p:childTnLst>
                                </p:cTn>
                              </p:par>
                            </p:childTnLst>
                          </p:cTn>
                        </p:par>
                        <p:par>
                          <p:cTn id="13" fill="hold">
                            <p:stCondLst>
                              <p:cond delay="4364"/>
                            </p:stCondLst>
                            <p:childTnLst>
                              <p:par>
                                <p:cTn id="14" presetID="1" presetClass="mediacall" presetSubtype="0" fill="hold" nodeType="afterEffect">
                                  <p:stCondLst>
                                    <p:cond delay="0"/>
                                  </p:stCondLst>
                                  <p:childTnLst>
                                    <p:cmd type="call" cmd="playFrom(0.0)">
                                      <p:cBhvr>
                                        <p:cTn id="15" dur="992"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6" fill="hold" display="0">
                  <p:stCondLst>
                    <p:cond delay="indefinite"/>
                  </p:stCondLst>
                  <p:endCondLst>
                    <p:cond evt="onStopAudio" delay="0">
                      <p:tgtEl>
                        <p:sldTgt/>
                      </p:tgtEl>
                    </p:cond>
                  </p:endCondLst>
                </p:cTn>
                <p:tgtEl>
                  <p:spTgt spid="10"/>
                </p:tgtEl>
              </p:cMediaNode>
            </p:audio>
            <p:audio>
              <p:cMediaNode vol="80000">
                <p:cTn id="17" fill="hold" display="0">
                  <p:stCondLst>
                    <p:cond delay="indefinite"/>
                  </p:stCondLst>
                  <p:endCondLst>
                    <p:cond evt="onStopAudio" delay="0">
                      <p:tgtEl>
                        <p:sldTgt/>
                      </p:tgtEl>
                    </p:cond>
                  </p:endCondLst>
                </p:cTn>
                <p:tgtEl>
                  <p:spTgt spid="11"/>
                </p:tgtEl>
              </p:cMediaNode>
            </p:audio>
            <p:audio>
              <p:cMediaNode vol="80000">
                <p:cTn id="18" fill="hold" display="0">
                  <p:stCondLst>
                    <p:cond delay="indefinite"/>
                  </p:stCondLst>
                  <p:endCondLst>
                    <p:cond evt="onStopAudio" delay="0">
                      <p:tgtEl>
                        <p:sldTgt/>
                      </p:tgtEl>
                    </p:cond>
                  </p:endCondLst>
                </p:cTn>
                <p:tgtEl>
                  <p:spTgt spid="29"/>
                </p:tgtEl>
              </p:cMediaNode>
            </p:audio>
            <p:audio isNarration="1">
              <p:cMediaNode vol="80000" showWhenStopped="0">
                <p:cTn id="19" fill="hold" display="0">
                  <p:stCondLst>
                    <p:cond delay="indefinite"/>
                  </p:stCondLst>
                  <p:endCondLst>
                    <p:cond evt="onStopAudio" delay="0">
                      <p:tgtEl>
                        <p:sldTgt/>
                      </p:tgtEl>
                    </p:cond>
                  </p:endCondLst>
                </p:cTn>
                <p:tgtEl>
                  <p:spTgt spid="71"/>
                </p:tgtEl>
              </p:cMediaNode>
            </p:audio>
          </p:childTnLst>
        </p:cTn>
      </p:par>
    </p:tnLst>
  </p:timing>
  <p:extLst>
    <p:ext uri="{E180D4A7-C9FB-4DFB-919C-405C955672EB}">
      <p14:showEvtLst xmlns:p14="http://schemas.microsoft.com/office/powerpoint/2010/main">
        <p14:playEvt time="2527" objId="11"/>
        <p14:playEvt time="4518" objId="29"/>
        <p14:stopEvt time="4664" objId="11"/>
        <p14:stopEvt time="5747" objId="29"/>
      </p14:showEvtLst>
    </p:ext>
  </p:extLs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INTRODUCTION</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Aims and scope of this presentation</a:t>
            </a:r>
            <a:endParaRPr lang="en-US" sz="2700" dirty="0"/>
          </a:p>
        </p:txBody>
      </p:sp>
      <p:sp>
        <p:nvSpPr>
          <p:cNvPr id="4" name="Shape 2"/>
          <p:cNvSpPr/>
          <p:nvPr/>
        </p:nvSpPr>
        <p:spPr>
          <a:xfrm>
            <a:off x="548640" y="1426464"/>
            <a:ext cx="457200" cy="457200"/>
          </a:xfrm>
          <a:prstGeom prst="ellipse">
            <a:avLst/>
          </a:prstGeom>
          <a:solidFill>
            <a:srgbClr val="50808E"/>
          </a:solidFill>
          <a:ln/>
        </p:spPr>
        <p:txBody>
          <a:bodyPr/>
          <a:lstStyle/>
          <a:p>
            <a:endParaRPr lang="en-GB"/>
          </a:p>
        </p:txBody>
      </p:sp>
      <p:pic>
        <p:nvPicPr>
          <p:cNvPr id="5" name="Image 0" descr="preencoded.png"/>
          <p:cNvPicPr>
            <a:picLocks noChangeAspect="1"/>
          </p:cNvPicPr>
          <p:nvPr/>
        </p:nvPicPr>
        <p:blipFill>
          <a:blip r:embed="rId5"/>
          <a:stretch>
            <a:fillRect/>
          </a:stretch>
        </p:blipFill>
        <p:spPr>
          <a:xfrm>
            <a:off x="672084" y="1549908"/>
            <a:ext cx="210312" cy="210312"/>
          </a:xfrm>
          <a:prstGeom prst="rect">
            <a:avLst/>
          </a:prstGeom>
        </p:spPr>
      </p:pic>
      <p:sp>
        <p:nvSpPr>
          <p:cNvPr id="6" name="Text 3"/>
          <p:cNvSpPr/>
          <p:nvPr/>
        </p:nvSpPr>
        <p:spPr>
          <a:xfrm>
            <a:off x="1207008" y="1371600"/>
            <a:ext cx="1828800" cy="566928"/>
          </a:xfrm>
          <a:prstGeom prst="rect">
            <a:avLst/>
          </a:prstGeom>
          <a:noFill/>
          <a:ln/>
        </p:spPr>
        <p:txBody>
          <a:bodyPr wrap="square" lIns="0" tIns="0" rIns="0" bIns="0" rtlCol="0" anchor="ctr"/>
          <a:lstStyle/>
          <a:p>
            <a:pPr marL="0" indent="0">
              <a:buNone/>
            </a:pPr>
            <a:r>
              <a:rPr lang="en-US" sz="1600" b="1" dirty="0">
                <a:solidFill>
                  <a:srgbClr val="32505C"/>
                </a:solidFill>
                <a:latin typeface="Cambria" pitchFamily="34" charset="0"/>
                <a:ea typeface="Cambria" pitchFamily="34" charset="-122"/>
                <a:cs typeface="Cambria" pitchFamily="34" charset="-120"/>
              </a:rPr>
              <a:t>Needs</a:t>
            </a:r>
            <a:endParaRPr lang="en-US" sz="1600" dirty="0"/>
          </a:p>
        </p:txBody>
      </p:sp>
      <p:sp>
        <p:nvSpPr>
          <p:cNvPr id="7" name="Text 4"/>
          <p:cNvSpPr/>
          <p:nvPr/>
        </p:nvSpPr>
        <p:spPr>
          <a:xfrm>
            <a:off x="3063240" y="1316736"/>
            <a:ext cx="5577840" cy="777240"/>
          </a:xfrm>
          <a:prstGeom prst="rect">
            <a:avLst/>
          </a:prstGeom>
          <a:noFill/>
          <a:ln/>
        </p:spPr>
        <p:txBody>
          <a:bodyPr wrap="square" lIns="0" tIns="0" rIns="0" bIns="0" rtlCol="0" anchor="ctr"/>
          <a:lstStyle/>
          <a:p>
            <a:pPr marL="0" indent="0">
              <a:buNone/>
            </a:pPr>
            <a:r>
              <a:rPr lang="en-US" sz="1300" dirty="0">
                <a:solidFill>
                  <a:srgbClr val="26343A"/>
                </a:solidFill>
                <a:latin typeface="Calibri" pitchFamily="34" charset="0"/>
                <a:ea typeface="Calibri" pitchFamily="34" charset="-122"/>
                <a:cs typeface="Calibri" pitchFamily="34" charset="-120"/>
              </a:rPr>
              <a:t>Critically evaluate the care, empowerment and support needs of older people functional ability, independence, freedom and choice.</a:t>
            </a:r>
            <a:endParaRPr lang="en-US" sz="1300" dirty="0"/>
          </a:p>
        </p:txBody>
      </p:sp>
      <p:sp>
        <p:nvSpPr>
          <p:cNvPr id="8" name="Shape 5"/>
          <p:cNvSpPr/>
          <p:nvPr/>
        </p:nvSpPr>
        <p:spPr>
          <a:xfrm>
            <a:off x="548640" y="2276856"/>
            <a:ext cx="457200" cy="457200"/>
          </a:xfrm>
          <a:prstGeom prst="ellipse">
            <a:avLst/>
          </a:prstGeom>
          <a:solidFill>
            <a:srgbClr val="5E8E7C"/>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672084" y="2400300"/>
            <a:ext cx="210312" cy="210312"/>
          </a:xfrm>
          <a:prstGeom prst="rect">
            <a:avLst/>
          </a:prstGeom>
        </p:spPr>
      </p:pic>
      <p:sp>
        <p:nvSpPr>
          <p:cNvPr id="10" name="Text 6"/>
          <p:cNvSpPr/>
          <p:nvPr/>
        </p:nvSpPr>
        <p:spPr>
          <a:xfrm>
            <a:off x="1207008" y="2221992"/>
            <a:ext cx="1828800" cy="566928"/>
          </a:xfrm>
          <a:prstGeom prst="rect">
            <a:avLst/>
          </a:prstGeom>
          <a:noFill/>
          <a:ln/>
        </p:spPr>
        <p:txBody>
          <a:bodyPr wrap="square" lIns="0" tIns="0" rIns="0" bIns="0" rtlCol="0" anchor="ctr"/>
          <a:lstStyle/>
          <a:p>
            <a:pPr marL="0" indent="0">
              <a:buNone/>
            </a:pPr>
            <a:r>
              <a:rPr lang="en-US" sz="1600" b="1" dirty="0">
                <a:solidFill>
                  <a:srgbClr val="32505C"/>
                </a:solidFill>
                <a:latin typeface="Cambria" pitchFamily="34" charset="0"/>
                <a:ea typeface="Cambria" pitchFamily="34" charset="-122"/>
                <a:cs typeface="Cambria" pitchFamily="34" charset="-120"/>
              </a:rPr>
              <a:t>Provision</a:t>
            </a:r>
            <a:endParaRPr lang="en-US" sz="1600" dirty="0"/>
          </a:p>
        </p:txBody>
      </p:sp>
      <p:sp>
        <p:nvSpPr>
          <p:cNvPr id="11" name="Text 7"/>
          <p:cNvSpPr/>
          <p:nvPr/>
        </p:nvSpPr>
        <p:spPr>
          <a:xfrm>
            <a:off x="3063240" y="2167128"/>
            <a:ext cx="5577840" cy="777240"/>
          </a:xfrm>
          <a:prstGeom prst="rect">
            <a:avLst/>
          </a:prstGeom>
          <a:noFill/>
          <a:ln/>
        </p:spPr>
        <p:txBody>
          <a:bodyPr wrap="square" lIns="0" tIns="0" rIns="0" bIns="0" rtlCol="0" anchor="ctr"/>
          <a:lstStyle/>
          <a:p>
            <a:pPr marL="0" indent="0">
              <a:buNone/>
            </a:pPr>
            <a:r>
              <a:rPr lang="en-US" sz="1300" dirty="0">
                <a:solidFill>
                  <a:srgbClr val="26343A"/>
                </a:solidFill>
                <a:latin typeface="Calibri" pitchFamily="34" charset="0"/>
                <a:ea typeface="Calibri" pitchFamily="34" charset="-122"/>
                <a:cs typeface="Calibri" pitchFamily="34" charset="-120"/>
              </a:rPr>
              <a:t>Evaluate the effectiveness of current UK approaches, interventions, theory and policy.</a:t>
            </a:r>
            <a:endParaRPr lang="en-US" sz="1300" dirty="0"/>
          </a:p>
        </p:txBody>
      </p:sp>
      <p:sp>
        <p:nvSpPr>
          <p:cNvPr id="12" name="Shape 8"/>
          <p:cNvSpPr/>
          <p:nvPr/>
        </p:nvSpPr>
        <p:spPr>
          <a:xfrm>
            <a:off x="548640" y="3127248"/>
            <a:ext cx="457200" cy="457200"/>
          </a:xfrm>
          <a:prstGeom prst="ellipse">
            <a:avLst/>
          </a:prstGeom>
          <a:solidFill>
            <a:srgbClr val="50808E"/>
          </a:solidFill>
          <a:ln/>
        </p:spPr>
        <p:txBody>
          <a:bodyPr/>
          <a:lstStyle/>
          <a:p>
            <a:endParaRPr lang="en-GB"/>
          </a:p>
        </p:txBody>
      </p:sp>
      <p:pic>
        <p:nvPicPr>
          <p:cNvPr id="13" name="Image 2" descr="preencoded.png"/>
          <p:cNvPicPr>
            <a:picLocks noChangeAspect="1"/>
          </p:cNvPicPr>
          <p:nvPr/>
        </p:nvPicPr>
        <p:blipFill>
          <a:blip r:embed="rId7"/>
          <a:stretch>
            <a:fillRect/>
          </a:stretch>
        </p:blipFill>
        <p:spPr>
          <a:xfrm>
            <a:off x="672084" y="3250692"/>
            <a:ext cx="210312" cy="210312"/>
          </a:xfrm>
          <a:prstGeom prst="rect">
            <a:avLst/>
          </a:prstGeom>
        </p:spPr>
      </p:pic>
      <p:sp>
        <p:nvSpPr>
          <p:cNvPr id="14" name="Text 9"/>
          <p:cNvSpPr/>
          <p:nvPr/>
        </p:nvSpPr>
        <p:spPr>
          <a:xfrm>
            <a:off x="1207008" y="3072384"/>
            <a:ext cx="1828800" cy="566928"/>
          </a:xfrm>
          <a:prstGeom prst="rect">
            <a:avLst/>
          </a:prstGeom>
          <a:noFill/>
          <a:ln/>
        </p:spPr>
        <p:txBody>
          <a:bodyPr wrap="square" lIns="0" tIns="0" rIns="0" bIns="0" rtlCol="0" anchor="ctr"/>
          <a:lstStyle/>
          <a:p>
            <a:pPr marL="0" indent="0">
              <a:buNone/>
            </a:pPr>
            <a:r>
              <a:rPr lang="en-US" sz="1600" b="1" dirty="0">
                <a:solidFill>
                  <a:srgbClr val="32505C"/>
                </a:solidFill>
                <a:latin typeface="Cambria" pitchFamily="34" charset="0"/>
                <a:ea typeface="Cambria" pitchFamily="34" charset="-122"/>
                <a:cs typeface="Cambria" pitchFamily="34" charset="-120"/>
              </a:rPr>
              <a:t>Challenges</a:t>
            </a:r>
            <a:endParaRPr lang="en-US" sz="1600" dirty="0"/>
          </a:p>
        </p:txBody>
      </p:sp>
      <p:sp>
        <p:nvSpPr>
          <p:cNvPr id="15" name="Text 10"/>
          <p:cNvSpPr/>
          <p:nvPr/>
        </p:nvSpPr>
        <p:spPr>
          <a:xfrm>
            <a:off x="3063240" y="3017520"/>
            <a:ext cx="5577840" cy="777240"/>
          </a:xfrm>
          <a:prstGeom prst="rect">
            <a:avLst/>
          </a:prstGeom>
          <a:noFill/>
          <a:ln/>
        </p:spPr>
        <p:txBody>
          <a:bodyPr wrap="square" lIns="0" tIns="0" rIns="0" bIns="0" rtlCol="0" anchor="ctr"/>
          <a:lstStyle/>
          <a:p>
            <a:pPr marL="0" indent="0">
              <a:buNone/>
            </a:pPr>
            <a:r>
              <a:rPr lang="en-US" sz="1300" dirty="0">
                <a:solidFill>
                  <a:srgbClr val="26343A"/>
                </a:solidFill>
                <a:latin typeface="Calibri" pitchFamily="34" charset="0"/>
                <a:ea typeface="Calibri" pitchFamily="34" charset="-122"/>
                <a:cs typeface="Calibri" pitchFamily="34" charset="-120"/>
              </a:rPr>
              <a:t>Explain the barriers older people face in maintaining independence and functional ability.</a:t>
            </a:r>
            <a:endParaRPr lang="en-US" sz="1300" dirty="0"/>
          </a:p>
        </p:txBody>
      </p:sp>
      <p:sp>
        <p:nvSpPr>
          <p:cNvPr id="16" name="Shape 11"/>
          <p:cNvSpPr/>
          <p:nvPr/>
        </p:nvSpPr>
        <p:spPr>
          <a:xfrm>
            <a:off x="548640" y="3977640"/>
            <a:ext cx="457200" cy="457200"/>
          </a:xfrm>
          <a:prstGeom prst="ellipse">
            <a:avLst/>
          </a:prstGeom>
          <a:solidFill>
            <a:srgbClr val="5E8E7C"/>
          </a:solidFill>
          <a:ln/>
        </p:spPr>
        <p:txBody>
          <a:bodyPr/>
          <a:lstStyle/>
          <a:p>
            <a:endParaRPr lang="en-GB"/>
          </a:p>
        </p:txBody>
      </p:sp>
      <p:pic>
        <p:nvPicPr>
          <p:cNvPr id="17" name="Image 3" descr="preencoded.png"/>
          <p:cNvPicPr>
            <a:picLocks noChangeAspect="1"/>
          </p:cNvPicPr>
          <p:nvPr/>
        </p:nvPicPr>
        <p:blipFill>
          <a:blip r:embed="rId8"/>
          <a:stretch>
            <a:fillRect/>
          </a:stretch>
        </p:blipFill>
        <p:spPr>
          <a:xfrm>
            <a:off x="672084" y="4101084"/>
            <a:ext cx="210312" cy="210312"/>
          </a:xfrm>
          <a:prstGeom prst="rect">
            <a:avLst/>
          </a:prstGeom>
        </p:spPr>
      </p:pic>
      <p:sp>
        <p:nvSpPr>
          <p:cNvPr id="18" name="Text 12"/>
          <p:cNvSpPr/>
          <p:nvPr/>
        </p:nvSpPr>
        <p:spPr>
          <a:xfrm>
            <a:off x="1207008" y="3922776"/>
            <a:ext cx="1828800" cy="566928"/>
          </a:xfrm>
          <a:prstGeom prst="rect">
            <a:avLst/>
          </a:prstGeom>
          <a:noFill/>
          <a:ln/>
        </p:spPr>
        <p:txBody>
          <a:bodyPr wrap="square" lIns="0" tIns="0" rIns="0" bIns="0" rtlCol="0" anchor="ctr"/>
          <a:lstStyle/>
          <a:p>
            <a:pPr marL="0" indent="0">
              <a:buNone/>
            </a:pPr>
            <a:r>
              <a:rPr lang="en-US" sz="1600" b="1" dirty="0">
                <a:solidFill>
                  <a:srgbClr val="32505C"/>
                </a:solidFill>
                <a:latin typeface="Cambria" pitchFamily="34" charset="0"/>
                <a:ea typeface="Cambria" pitchFamily="34" charset="-122"/>
                <a:cs typeface="Cambria" pitchFamily="34" charset="-120"/>
              </a:rPr>
              <a:t>Recommendations</a:t>
            </a:r>
            <a:endParaRPr lang="en-US" sz="1600" dirty="0"/>
          </a:p>
        </p:txBody>
      </p:sp>
      <p:sp>
        <p:nvSpPr>
          <p:cNvPr id="19" name="Text 13"/>
          <p:cNvSpPr/>
          <p:nvPr/>
        </p:nvSpPr>
        <p:spPr>
          <a:xfrm>
            <a:off x="3063240" y="3867912"/>
            <a:ext cx="5577840" cy="777240"/>
          </a:xfrm>
          <a:prstGeom prst="rect">
            <a:avLst/>
          </a:prstGeom>
          <a:noFill/>
          <a:ln/>
        </p:spPr>
        <p:txBody>
          <a:bodyPr wrap="square" lIns="0" tIns="0" rIns="0" bIns="0" rtlCol="0" anchor="ctr"/>
          <a:lstStyle/>
          <a:p>
            <a:pPr marL="0" indent="0">
              <a:buNone/>
            </a:pPr>
            <a:r>
              <a:rPr lang="en-US" sz="1300" dirty="0">
                <a:solidFill>
                  <a:srgbClr val="26343A"/>
                </a:solidFill>
                <a:latin typeface="Calibri" pitchFamily="34" charset="0"/>
                <a:ea typeface="Calibri" pitchFamily="34" charset="-122"/>
                <a:cs typeface="Calibri" pitchFamily="34" charset="-120"/>
              </a:rPr>
              <a:t>Propose evidence-based improvements to empower older people and the barriers to delivering them.</a:t>
            </a:r>
            <a:endParaRPr lang="en-US" sz="1300" dirty="0"/>
          </a:p>
        </p:txBody>
      </p:sp>
      <p:sp>
        <p:nvSpPr>
          <p:cNvPr id="20" name="Text 14"/>
          <p:cNvSpPr/>
          <p:nvPr/>
        </p:nvSpPr>
        <p:spPr>
          <a:xfrm>
            <a:off x="548640" y="4681728"/>
            <a:ext cx="8092440" cy="365760"/>
          </a:xfrm>
          <a:prstGeom prst="rect">
            <a:avLst/>
          </a:prstGeom>
          <a:noFill/>
          <a:ln/>
        </p:spPr>
        <p:txBody>
          <a:bodyPr wrap="square" lIns="0" tIns="0" rIns="0" bIns="0" rtlCol="0" anchor="ctr"/>
          <a:lstStyle/>
          <a:p>
            <a:pPr marL="0" indent="0">
              <a:buNone/>
            </a:pPr>
            <a:r>
              <a:rPr lang="en-US" sz="1150" i="1" dirty="0">
                <a:solidFill>
                  <a:srgbClr val="5F6F74"/>
                </a:solidFill>
                <a:latin typeface="Calibri" pitchFamily="34" charset="0"/>
                <a:ea typeface="Calibri" pitchFamily="34" charset="-122"/>
                <a:cs typeface="Calibri" pitchFamily="34" charset="-120"/>
              </a:rPr>
              <a:t>Framed by the WHO concept of healthy ageing: developing and maintaining the functional ability that enables wellbeing in older age (WHO, 2020).</a:t>
            </a:r>
            <a:endParaRPr lang="en-US" sz="1150" dirty="0"/>
          </a:p>
        </p:txBody>
      </p:sp>
      <p:pic>
        <p:nvPicPr>
          <p:cNvPr id="51" name="Audio 50">
            <a:hlinkClick r:id="" action="ppaction://media"/>
            <a:extLst>
              <a:ext uri="{FF2B5EF4-FFF2-40B4-BE49-F238E27FC236}">
                <a16:creationId xmlns:a16="http://schemas.microsoft.com/office/drawing/2014/main" id="{18134B14-0BA2-8C5B-6D0C-B1739F2766D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6423"/>
    </mc:Choice>
    <mc:Fallback>
      <p:transition spd="slow" advTm="96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CONTEXT</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An ageing population, a growing imperative</a:t>
            </a:r>
            <a:endParaRPr lang="en-US" sz="2700" dirty="0"/>
          </a:p>
        </p:txBody>
      </p:sp>
      <p:sp>
        <p:nvSpPr>
          <p:cNvPr id="4" name="Shape 2"/>
          <p:cNvSpPr/>
          <p:nvPr/>
        </p:nvSpPr>
        <p:spPr>
          <a:xfrm>
            <a:off x="502920" y="1417320"/>
            <a:ext cx="3977640" cy="1417320"/>
          </a:xfrm>
          <a:prstGeom prst="roundRect">
            <a:avLst>
              <a:gd name="adj" fmla="val 5161"/>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5" name="Text 3"/>
          <p:cNvSpPr/>
          <p:nvPr/>
        </p:nvSpPr>
        <p:spPr>
          <a:xfrm>
            <a:off x="731520" y="1527048"/>
            <a:ext cx="1691640" cy="1188720"/>
          </a:xfrm>
          <a:prstGeom prst="rect">
            <a:avLst/>
          </a:prstGeom>
          <a:noFill/>
          <a:ln/>
        </p:spPr>
        <p:txBody>
          <a:bodyPr wrap="square" lIns="0" tIns="0" rIns="0" bIns="0" rtlCol="0" anchor="ctr"/>
          <a:lstStyle/>
          <a:p>
            <a:pPr marL="0" indent="0">
              <a:buNone/>
            </a:pPr>
            <a:r>
              <a:rPr lang="en-US" sz="3800" b="1" dirty="0">
                <a:solidFill>
                  <a:srgbClr val="50808E"/>
                </a:solidFill>
                <a:latin typeface="Cambria" pitchFamily="34" charset="0"/>
                <a:ea typeface="Cambria" pitchFamily="34" charset="-122"/>
                <a:cs typeface="Cambria" pitchFamily="34" charset="-120"/>
              </a:rPr>
              <a:t>11m</a:t>
            </a:r>
            <a:endParaRPr lang="en-US" sz="3800" dirty="0"/>
          </a:p>
        </p:txBody>
      </p:sp>
      <p:sp>
        <p:nvSpPr>
          <p:cNvPr id="6" name="Text 4"/>
          <p:cNvSpPr/>
          <p:nvPr/>
        </p:nvSpPr>
        <p:spPr>
          <a:xfrm>
            <a:off x="2423160" y="1545336"/>
            <a:ext cx="1920240" cy="1170432"/>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people aged 65+ in England — around 1 in 5 of the population (Age UK, 2025)</a:t>
            </a:r>
            <a:endParaRPr lang="en-US" sz="1050" dirty="0"/>
          </a:p>
        </p:txBody>
      </p:sp>
      <p:sp>
        <p:nvSpPr>
          <p:cNvPr id="7" name="Shape 5"/>
          <p:cNvSpPr/>
          <p:nvPr/>
        </p:nvSpPr>
        <p:spPr>
          <a:xfrm>
            <a:off x="4709160" y="1417320"/>
            <a:ext cx="3977640" cy="1417320"/>
          </a:xfrm>
          <a:prstGeom prst="roundRect">
            <a:avLst>
              <a:gd name="adj" fmla="val 5161"/>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8" name="Text 6"/>
          <p:cNvSpPr/>
          <p:nvPr/>
        </p:nvSpPr>
        <p:spPr>
          <a:xfrm>
            <a:off x="4937760" y="1527048"/>
            <a:ext cx="1691640" cy="1188720"/>
          </a:xfrm>
          <a:prstGeom prst="rect">
            <a:avLst/>
          </a:prstGeom>
          <a:noFill/>
          <a:ln/>
        </p:spPr>
        <p:txBody>
          <a:bodyPr wrap="square" lIns="0" tIns="0" rIns="0" bIns="0" rtlCol="0" anchor="ctr"/>
          <a:lstStyle/>
          <a:p>
            <a:pPr marL="0" indent="0">
              <a:buNone/>
            </a:pPr>
            <a:r>
              <a:rPr lang="en-US" sz="3800" b="1" dirty="0">
                <a:solidFill>
                  <a:srgbClr val="50808E"/>
                </a:solidFill>
                <a:latin typeface="Cambria" pitchFamily="34" charset="0"/>
                <a:ea typeface="Cambria" pitchFamily="34" charset="-122"/>
                <a:cs typeface="Cambria" pitchFamily="34" charset="-120"/>
              </a:rPr>
              <a:t>4.2m</a:t>
            </a:r>
            <a:endParaRPr lang="en-US" sz="3800" dirty="0"/>
          </a:p>
        </p:txBody>
      </p:sp>
      <p:sp>
        <p:nvSpPr>
          <p:cNvPr id="9" name="Text 7"/>
          <p:cNvSpPr/>
          <p:nvPr/>
        </p:nvSpPr>
        <p:spPr>
          <a:xfrm>
            <a:off x="6629400" y="1545336"/>
            <a:ext cx="1920240" cy="1170432"/>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people aged 65+ living alone in England in 2023 (Centre for Ageing Better, 2025)</a:t>
            </a:r>
            <a:endParaRPr lang="en-US" sz="1050" dirty="0"/>
          </a:p>
        </p:txBody>
      </p:sp>
      <p:sp>
        <p:nvSpPr>
          <p:cNvPr id="10" name="Shape 8"/>
          <p:cNvSpPr/>
          <p:nvPr/>
        </p:nvSpPr>
        <p:spPr>
          <a:xfrm>
            <a:off x="502920" y="3017520"/>
            <a:ext cx="3977640" cy="1417320"/>
          </a:xfrm>
          <a:prstGeom prst="roundRect">
            <a:avLst>
              <a:gd name="adj" fmla="val 5161"/>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1" name="Text 9"/>
          <p:cNvSpPr/>
          <p:nvPr/>
        </p:nvSpPr>
        <p:spPr>
          <a:xfrm>
            <a:off x="731520" y="3127248"/>
            <a:ext cx="1691640" cy="1188720"/>
          </a:xfrm>
          <a:prstGeom prst="rect">
            <a:avLst/>
          </a:prstGeom>
          <a:noFill/>
          <a:ln/>
        </p:spPr>
        <p:txBody>
          <a:bodyPr wrap="square" lIns="0" tIns="0" rIns="0" bIns="0" rtlCol="0" anchor="ctr"/>
          <a:lstStyle/>
          <a:p>
            <a:pPr marL="0" indent="0">
              <a:buNone/>
            </a:pPr>
            <a:r>
              <a:rPr lang="en-US" sz="3800" b="1" dirty="0">
                <a:solidFill>
                  <a:srgbClr val="50808E"/>
                </a:solidFill>
                <a:latin typeface="Cambria" pitchFamily="34" charset="0"/>
                <a:ea typeface="Cambria" pitchFamily="34" charset="-122"/>
                <a:cs typeface="Cambria" pitchFamily="34" charset="-120"/>
              </a:rPr>
              <a:t>+21%</a:t>
            </a:r>
            <a:endParaRPr lang="en-US" sz="3800" dirty="0"/>
          </a:p>
        </p:txBody>
      </p:sp>
      <p:sp>
        <p:nvSpPr>
          <p:cNvPr id="12" name="Text 10"/>
          <p:cNvSpPr/>
          <p:nvPr/>
        </p:nvSpPr>
        <p:spPr>
          <a:xfrm>
            <a:off x="2423160" y="3145536"/>
            <a:ext cx="1920240" cy="1170432"/>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growth in the 75+ population since 2013, outpacing GP and community workforce growth (Age UK, 2024)</a:t>
            </a:r>
            <a:endParaRPr lang="en-US" sz="1050" dirty="0"/>
          </a:p>
        </p:txBody>
      </p:sp>
      <p:sp>
        <p:nvSpPr>
          <p:cNvPr id="13" name="Shape 11"/>
          <p:cNvSpPr/>
          <p:nvPr/>
        </p:nvSpPr>
        <p:spPr>
          <a:xfrm>
            <a:off x="4709160" y="3017520"/>
            <a:ext cx="3977640" cy="1417320"/>
          </a:xfrm>
          <a:prstGeom prst="roundRect">
            <a:avLst>
              <a:gd name="adj" fmla="val 5161"/>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14" name="Text 12"/>
          <p:cNvSpPr/>
          <p:nvPr/>
        </p:nvSpPr>
        <p:spPr>
          <a:xfrm>
            <a:off x="4937760" y="3127248"/>
            <a:ext cx="1691640" cy="1188720"/>
          </a:xfrm>
          <a:prstGeom prst="rect">
            <a:avLst/>
          </a:prstGeom>
          <a:noFill/>
          <a:ln/>
        </p:spPr>
        <p:txBody>
          <a:bodyPr wrap="square" lIns="0" tIns="0" rIns="0" bIns="0" rtlCol="0" anchor="ctr"/>
          <a:lstStyle/>
          <a:p>
            <a:pPr marL="0" indent="0">
              <a:buNone/>
            </a:pPr>
            <a:r>
              <a:rPr lang="en-US" sz="3800" b="1" dirty="0">
                <a:solidFill>
                  <a:srgbClr val="50808E"/>
                </a:solidFill>
                <a:latin typeface="Cambria" pitchFamily="34" charset="0"/>
                <a:ea typeface="Cambria" pitchFamily="34" charset="-122"/>
                <a:cs typeface="Cambria" pitchFamily="34" charset="-120"/>
              </a:rPr>
              <a:t>19.4yrs</a:t>
            </a:r>
            <a:endParaRPr lang="en-US" sz="3800" dirty="0"/>
          </a:p>
        </p:txBody>
      </p:sp>
      <p:sp>
        <p:nvSpPr>
          <p:cNvPr id="15" name="Text 13"/>
          <p:cNvSpPr/>
          <p:nvPr/>
        </p:nvSpPr>
        <p:spPr>
          <a:xfrm>
            <a:off x="6629400" y="3145536"/>
            <a:ext cx="1920240" cy="1170432"/>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remaining life expectancy at 65 for men down from 19.9, with healthy years unequal by income and place (Age UK, 2025)</a:t>
            </a:r>
            <a:endParaRPr lang="en-US" sz="1050" dirty="0"/>
          </a:p>
        </p:txBody>
      </p:sp>
      <p:sp>
        <p:nvSpPr>
          <p:cNvPr id="16" name="Text 14"/>
          <p:cNvSpPr/>
          <p:nvPr/>
        </p:nvSpPr>
        <p:spPr>
          <a:xfrm>
            <a:off x="502920" y="4617720"/>
            <a:ext cx="8229600" cy="411480"/>
          </a:xfrm>
          <a:prstGeom prst="rect">
            <a:avLst/>
          </a:prstGeom>
          <a:noFill/>
          <a:ln/>
        </p:spPr>
        <p:txBody>
          <a:bodyPr wrap="square" lIns="0" tIns="0" rIns="0" bIns="0" rtlCol="0" anchor="ctr"/>
          <a:lstStyle/>
          <a:p>
            <a:pPr marL="0" indent="0">
              <a:buNone/>
            </a:pPr>
            <a:r>
              <a:rPr lang="en-US" sz="1150" i="1" dirty="0">
                <a:solidFill>
                  <a:srgbClr val="5F6F74"/>
                </a:solidFill>
                <a:latin typeface="Calibri" pitchFamily="34" charset="0"/>
                <a:ea typeface="Calibri" pitchFamily="34" charset="-122"/>
                <a:cs typeface="Calibri" pitchFamily="34" charset="-120"/>
              </a:rPr>
              <a:t>Population ageing is a success story of public health — but demand is rising faster than the system designed to meet it (ONS, 2024; King's Fund, 2025).</a:t>
            </a:r>
            <a:endParaRPr lang="en-US" sz="1150" dirty="0"/>
          </a:p>
        </p:txBody>
      </p:sp>
      <p:pic>
        <p:nvPicPr>
          <p:cNvPr id="29" name="Audio 28">
            <a:hlinkClick r:id="" action="ppaction://media"/>
            <a:extLst>
              <a:ext uri="{FF2B5EF4-FFF2-40B4-BE49-F238E27FC236}">
                <a16:creationId xmlns:a16="http://schemas.microsoft.com/office/drawing/2014/main" id="{A7EEF2D9-AACA-4CB5-83A7-2D56BF3764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622"/>
    </mc:Choice>
    <mc:Fallback>
      <p:transition spd="slow" advTm="106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CRITICAL EVALUATION — NEEDS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Functional ability and unmet need</a:t>
            </a:r>
            <a:endParaRPr lang="en-US" sz="2700" dirty="0"/>
          </a:p>
        </p:txBody>
      </p:sp>
      <p:graphicFrame>
        <p:nvGraphicFramePr>
          <p:cNvPr id="4" name="Chart 0"/>
          <p:cNvGraphicFramePr/>
          <p:nvPr/>
        </p:nvGraphicFramePr>
        <p:xfrm>
          <a:off x="411480" y="1325880"/>
          <a:ext cx="5029200" cy="3291840"/>
        </p:xfrm>
        <a:graphic>
          <a:graphicData uri="http://schemas.openxmlformats.org/drawingml/2006/chart">
            <c:chart xmlns:c="http://schemas.openxmlformats.org/drawingml/2006/chart" xmlns:r="http://schemas.openxmlformats.org/officeDocument/2006/relationships" r:id="rId5"/>
          </a:graphicData>
        </a:graphic>
      </p:graphicFrame>
      <p:sp>
        <p:nvSpPr>
          <p:cNvPr id="5" name="Shape 2"/>
          <p:cNvSpPr/>
          <p:nvPr/>
        </p:nvSpPr>
        <p:spPr>
          <a:xfrm>
            <a:off x="5623560" y="1325880"/>
            <a:ext cx="3063240" cy="1463040"/>
          </a:xfrm>
          <a:prstGeom prst="roundRect">
            <a:avLst>
              <a:gd name="adj" fmla="val 5000"/>
            </a:avLst>
          </a:prstGeom>
          <a:solidFill>
            <a:srgbClr val="32505C"/>
          </a:solidFill>
          <a:ln/>
          <a:effectLst>
            <a:outerShdw blurRad="88900" dist="25400" dir="2700000" algn="bl" rotWithShape="0">
              <a:srgbClr val="000000">
                <a:alpha val="13000"/>
              </a:srgbClr>
            </a:outerShdw>
          </a:effectLst>
        </p:spPr>
        <p:txBody>
          <a:bodyPr/>
          <a:lstStyle/>
          <a:p>
            <a:endParaRPr lang="en-GB"/>
          </a:p>
        </p:txBody>
      </p:sp>
      <p:sp>
        <p:nvSpPr>
          <p:cNvPr id="6" name="Text 3"/>
          <p:cNvSpPr/>
          <p:nvPr/>
        </p:nvSpPr>
        <p:spPr>
          <a:xfrm>
            <a:off x="5806440" y="1463040"/>
            <a:ext cx="2743200" cy="548640"/>
          </a:xfrm>
          <a:prstGeom prst="rect">
            <a:avLst/>
          </a:prstGeom>
          <a:noFill/>
          <a:ln/>
        </p:spPr>
        <p:txBody>
          <a:bodyPr wrap="square" lIns="0" tIns="0" rIns="0" bIns="0" rtlCol="0" anchor="ctr"/>
          <a:lstStyle/>
          <a:p>
            <a:pPr marL="0" indent="0">
              <a:buNone/>
            </a:pPr>
            <a:r>
              <a:rPr lang="en-US" sz="3400" b="1" dirty="0">
                <a:solidFill>
                  <a:srgbClr val="84B59F"/>
                </a:solidFill>
                <a:latin typeface="Cambria" pitchFamily="34" charset="0"/>
                <a:ea typeface="Cambria" pitchFamily="34" charset="-122"/>
                <a:cs typeface="Cambria" pitchFamily="34" charset="-120"/>
              </a:rPr>
              <a:t>2 million</a:t>
            </a:r>
            <a:endParaRPr lang="en-US" sz="3400" dirty="0"/>
          </a:p>
        </p:txBody>
      </p:sp>
      <p:sp>
        <p:nvSpPr>
          <p:cNvPr id="7" name="Text 4"/>
          <p:cNvSpPr/>
          <p:nvPr/>
        </p:nvSpPr>
        <p:spPr>
          <a:xfrm>
            <a:off x="5806440" y="2029968"/>
            <a:ext cx="2743200" cy="685800"/>
          </a:xfrm>
          <a:prstGeom prst="rect">
            <a:avLst/>
          </a:prstGeom>
          <a:noFill/>
          <a:ln/>
        </p:spPr>
        <p:txBody>
          <a:bodyPr wrap="square" lIns="0" tIns="0" rIns="0" bIns="0" rtlCol="0" anchor="ctr"/>
          <a:lstStyle/>
          <a:p>
            <a:pPr marL="0" indent="0">
              <a:buNone/>
            </a:pPr>
            <a:r>
              <a:rPr lang="en-US" sz="1100" dirty="0">
                <a:solidFill>
                  <a:srgbClr val="D9E6E2"/>
                </a:solidFill>
                <a:latin typeface="Calibri" pitchFamily="34" charset="0"/>
                <a:ea typeface="Calibri" pitchFamily="34" charset="-122"/>
                <a:cs typeface="Calibri" pitchFamily="34" charset="-120"/>
              </a:rPr>
              <a:t>older people in England have some unmet need for care and support (Age UK, 2024)</a:t>
            </a:r>
            <a:endParaRPr lang="en-US" sz="1100" dirty="0"/>
          </a:p>
        </p:txBody>
      </p:sp>
      <p:sp>
        <p:nvSpPr>
          <p:cNvPr id="8" name="Text 5"/>
          <p:cNvSpPr/>
          <p:nvPr/>
        </p:nvSpPr>
        <p:spPr>
          <a:xfrm>
            <a:off x="5623560" y="2971800"/>
            <a:ext cx="3108960" cy="1920240"/>
          </a:xfrm>
          <a:prstGeom prst="rect">
            <a:avLst/>
          </a:prstGeom>
          <a:noFill/>
          <a:ln/>
        </p:spPr>
        <p:txBody>
          <a:bodyPr wrap="square" lIns="0" tIns="0" rIns="0" bIns="0" rtlCol="0" anchor="ctr"/>
          <a:lstStyle/>
          <a:p>
            <a:pPr marL="342900" indent="-342900">
              <a:spcAft>
                <a:spcPts val="600"/>
              </a:spcAft>
              <a:buSzPct val="100000"/>
              <a:buChar char="•"/>
            </a:pPr>
            <a:r>
              <a:rPr lang="en-US" sz="1150" dirty="0">
                <a:solidFill>
                  <a:srgbClr val="26343A"/>
                </a:solidFill>
                <a:latin typeface="Calibri" pitchFamily="34" charset="0"/>
                <a:ea typeface="Calibri" pitchFamily="34" charset="-122"/>
                <a:cs typeface="Calibri" pitchFamily="34" charset="-120"/>
              </a:rPr>
              <a:t>Needs span ADLs and IADLs — but also dignity, identity and purpose (Kitwood, 1997).</a:t>
            </a:r>
            <a:endParaRPr lang="en-US" sz="1150" dirty="0"/>
          </a:p>
          <a:p>
            <a:pPr marL="342900" indent="-342900">
              <a:spcAft>
                <a:spcPts val="600"/>
              </a:spcAft>
              <a:buSzPct val="100000"/>
              <a:buChar char="•"/>
            </a:pPr>
            <a:r>
              <a:rPr lang="en-US" sz="1150" dirty="0">
                <a:solidFill>
                  <a:srgbClr val="26343A"/>
                </a:solidFill>
                <a:latin typeface="Calibri" pitchFamily="34" charset="0"/>
                <a:ea typeface="Calibri" pitchFamily="34" charset="-122"/>
                <a:cs typeface="Calibri" pitchFamily="34" charset="-120"/>
              </a:rPr>
              <a:t>Unmet need is linked to depression, deconditioning and avoidable admissions (Falkingham et al., 2025).</a:t>
            </a:r>
            <a:endParaRPr lang="en-US" sz="1150" dirty="0"/>
          </a:p>
          <a:p>
            <a:pPr marL="342900" indent="-342900">
              <a:buSzPct val="100000"/>
              <a:buChar char="•"/>
            </a:pPr>
            <a:r>
              <a:rPr lang="en-US" sz="1150" dirty="0">
                <a:solidFill>
                  <a:srgbClr val="26343A"/>
                </a:solidFill>
                <a:latin typeface="Calibri" pitchFamily="34" charset="0"/>
                <a:ea typeface="Calibri" pitchFamily="34" charset="-122"/>
                <a:cs typeface="Calibri" pitchFamily="34" charset="-120"/>
              </a:rPr>
              <a:t>Critically: need is socially constructed — eligibility thresholds ration what counts as 'need'.</a:t>
            </a:r>
            <a:endParaRPr lang="en-US" sz="1150" dirty="0"/>
          </a:p>
        </p:txBody>
      </p:sp>
      <p:pic>
        <p:nvPicPr>
          <p:cNvPr id="22" name="Audio 21">
            <a:hlinkClick r:id="" action="ppaction://media"/>
            <a:extLst>
              <a:ext uri="{FF2B5EF4-FFF2-40B4-BE49-F238E27FC236}">
                <a16:creationId xmlns:a16="http://schemas.microsoft.com/office/drawing/2014/main" id="{407AAEE9-4FA5-BD7F-A3DD-EFCDA41675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9171"/>
    </mc:Choice>
    <mc:Fallback>
      <p:transition spd="slow" advTm="109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CRITICAL EVALUATION — EMPOWERMENT</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Independence, freedom and choice</a:t>
            </a:r>
            <a:endParaRPr lang="en-US" sz="2700" dirty="0"/>
          </a:p>
        </p:txBody>
      </p:sp>
      <p:sp>
        <p:nvSpPr>
          <p:cNvPr id="4" name="Shape 2"/>
          <p:cNvSpPr/>
          <p:nvPr/>
        </p:nvSpPr>
        <p:spPr>
          <a:xfrm>
            <a:off x="502920" y="1325880"/>
            <a:ext cx="3977640" cy="1298448"/>
          </a:xfrm>
          <a:prstGeom prst="roundRect">
            <a:avLst>
              <a:gd name="adj" fmla="val 5634"/>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5" name="Shape 3"/>
          <p:cNvSpPr/>
          <p:nvPr/>
        </p:nvSpPr>
        <p:spPr>
          <a:xfrm>
            <a:off x="685800" y="1508760"/>
            <a:ext cx="420624" cy="420624"/>
          </a:xfrm>
          <a:prstGeom prst="ellipse">
            <a:avLst/>
          </a:prstGeom>
          <a:solidFill>
            <a:srgbClr val="5E8E7C"/>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799368" y="1622328"/>
            <a:ext cx="193487" cy="193487"/>
          </a:xfrm>
          <a:prstGeom prst="rect">
            <a:avLst/>
          </a:prstGeom>
        </p:spPr>
      </p:pic>
      <p:sp>
        <p:nvSpPr>
          <p:cNvPr id="7" name="Text 4"/>
          <p:cNvSpPr/>
          <p:nvPr/>
        </p:nvSpPr>
        <p:spPr>
          <a:xfrm>
            <a:off x="1252728" y="1444752"/>
            <a:ext cx="3108960" cy="292608"/>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Wellbeing principle</a:t>
            </a:r>
            <a:endParaRPr lang="en-US" sz="1350" dirty="0"/>
          </a:p>
        </p:txBody>
      </p:sp>
      <p:sp>
        <p:nvSpPr>
          <p:cNvPr id="8" name="Text 5"/>
          <p:cNvSpPr/>
          <p:nvPr/>
        </p:nvSpPr>
        <p:spPr>
          <a:xfrm>
            <a:off x="1252728" y="1737360"/>
            <a:ext cx="3108960" cy="84124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The Care Act 2014 places individual wellbeing, dignity and control at the heart of assessment and provision (Care Act 2014).</a:t>
            </a:r>
            <a:endParaRPr lang="en-US" sz="1050" dirty="0"/>
          </a:p>
        </p:txBody>
      </p:sp>
      <p:sp>
        <p:nvSpPr>
          <p:cNvPr id="9" name="Shape 6"/>
          <p:cNvSpPr/>
          <p:nvPr/>
        </p:nvSpPr>
        <p:spPr>
          <a:xfrm>
            <a:off x="4709160" y="1325880"/>
            <a:ext cx="3977640" cy="1298448"/>
          </a:xfrm>
          <a:prstGeom prst="roundRect">
            <a:avLst>
              <a:gd name="adj" fmla="val 5634"/>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10" name="Shape 7"/>
          <p:cNvSpPr/>
          <p:nvPr/>
        </p:nvSpPr>
        <p:spPr>
          <a:xfrm>
            <a:off x="4892040" y="1508760"/>
            <a:ext cx="420624" cy="420624"/>
          </a:xfrm>
          <a:prstGeom prst="ellipse">
            <a:avLst/>
          </a:prstGeom>
          <a:solidFill>
            <a:srgbClr val="5E8E7C"/>
          </a:solidFill>
          <a:ln/>
        </p:spPr>
        <p:txBody>
          <a:bodyPr/>
          <a:lstStyle/>
          <a:p>
            <a:endParaRPr lang="en-GB"/>
          </a:p>
        </p:txBody>
      </p:sp>
      <p:pic>
        <p:nvPicPr>
          <p:cNvPr id="11" name="Image 1" descr="preencoded.png"/>
          <p:cNvPicPr>
            <a:picLocks noChangeAspect="1"/>
          </p:cNvPicPr>
          <p:nvPr/>
        </p:nvPicPr>
        <p:blipFill>
          <a:blip r:embed="rId6"/>
          <a:stretch>
            <a:fillRect/>
          </a:stretch>
        </p:blipFill>
        <p:spPr>
          <a:xfrm>
            <a:off x="5005608" y="1622328"/>
            <a:ext cx="193487" cy="193487"/>
          </a:xfrm>
          <a:prstGeom prst="rect">
            <a:avLst/>
          </a:prstGeom>
        </p:spPr>
      </p:pic>
      <p:sp>
        <p:nvSpPr>
          <p:cNvPr id="12" name="Text 8"/>
          <p:cNvSpPr/>
          <p:nvPr/>
        </p:nvSpPr>
        <p:spPr>
          <a:xfrm>
            <a:off x="5458968" y="1444752"/>
            <a:ext cx="3108960" cy="292608"/>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Personalisation</a:t>
            </a:r>
            <a:endParaRPr lang="en-US" sz="1350" dirty="0"/>
          </a:p>
        </p:txBody>
      </p:sp>
      <p:sp>
        <p:nvSpPr>
          <p:cNvPr id="13" name="Text 9"/>
          <p:cNvSpPr/>
          <p:nvPr/>
        </p:nvSpPr>
        <p:spPr>
          <a:xfrm>
            <a:off x="5458968" y="1737360"/>
            <a:ext cx="3108960" cy="84124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Personal budgets and direct payments let people shape their own support choice as empowerment (DHSC, 2021).</a:t>
            </a:r>
            <a:endParaRPr lang="en-US" sz="1050" dirty="0"/>
          </a:p>
        </p:txBody>
      </p:sp>
      <p:sp>
        <p:nvSpPr>
          <p:cNvPr id="14" name="Shape 10"/>
          <p:cNvSpPr/>
          <p:nvPr/>
        </p:nvSpPr>
        <p:spPr>
          <a:xfrm>
            <a:off x="502920" y="2807208"/>
            <a:ext cx="3977640" cy="1298448"/>
          </a:xfrm>
          <a:prstGeom prst="roundRect">
            <a:avLst>
              <a:gd name="adj" fmla="val 5634"/>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15" name="Shape 11"/>
          <p:cNvSpPr/>
          <p:nvPr/>
        </p:nvSpPr>
        <p:spPr>
          <a:xfrm>
            <a:off x="685800" y="2990088"/>
            <a:ext cx="420624" cy="420624"/>
          </a:xfrm>
          <a:prstGeom prst="ellipse">
            <a:avLst/>
          </a:prstGeom>
          <a:solidFill>
            <a:srgbClr val="5E8E7C"/>
          </a:solidFill>
          <a:ln/>
        </p:spPr>
        <p:txBody>
          <a:bodyPr/>
          <a:lstStyle/>
          <a:p>
            <a:endParaRPr lang="en-GB"/>
          </a:p>
        </p:txBody>
      </p:sp>
      <p:pic>
        <p:nvPicPr>
          <p:cNvPr id="16" name="Image 2" descr="preencoded.png"/>
          <p:cNvPicPr>
            <a:picLocks noChangeAspect="1"/>
          </p:cNvPicPr>
          <p:nvPr/>
        </p:nvPicPr>
        <p:blipFill>
          <a:blip r:embed="rId7"/>
          <a:stretch>
            <a:fillRect/>
          </a:stretch>
        </p:blipFill>
        <p:spPr>
          <a:xfrm>
            <a:off x="799368" y="3103656"/>
            <a:ext cx="193487" cy="193487"/>
          </a:xfrm>
          <a:prstGeom prst="rect">
            <a:avLst/>
          </a:prstGeom>
        </p:spPr>
      </p:pic>
      <p:sp>
        <p:nvSpPr>
          <p:cNvPr id="17" name="Text 12"/>
          <p:cNvSpPr/>
          <p:nvPr/>
        </p:nvSpPr>
        <p:spPr>
          <a:xfrm>
            <a:off x="1252728" y="2926080"/>
            <a:ext cx="3108960" cy="292608"/>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Independence</a:t>
            </a:r>
            <a:endParaRPr lang="en-US" sz="1350" dirty="0"/>
          </a:p>
        </p:txBody>
      </p:sp>
      <p:sp>
        <p:nvSpPr>
          <p:cNvPr id="18" name="Text 13"/>
          <p:cNvSpPr/>
          <p:nvPr/>
        </p:nvSpPr>
        <p:spPr>
          <a:xfrm>
            <a:off x="1252728" y="3218688"/>
            <a:ext cx="3108960" cy="84124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Reablement, aids and adaptations aim to restore function and keep people at home, not create dependency.</a:t>
            </a:r>
            <a:endParaRPr lang="en-US" sz="1050" dirty="0"/>
          </a:p>
        </p:txBody>
      </p:sp>
      <p:sp>
        <p:nvSpPr>
          <p:cNvPr id="19" name="Shape 14"/>
          <p:cNvSpPr/>
          <p:nvPr/>
        </p:nvSpPr>
        <p:spPr>
          <a:xfrm>
            <a:off x="4709160" y="2807208"/>
            <a:ext cx="3977640" cy="1298448"/>
          </a:xfrm>
          <a:prstGeom prst="roundRect">
            <a:avLst>
              <a:gd name="adj" fmla="val 5634"/>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20" name="Shape 15"/>
          <p:cNvSpPr/>
          <p:nvPr/>
        </p:nvSpPr>
        <p:spPr>
          <a:xfrm>
            <a:off x="4892040" y="2990088"/>
            <a:ext cx="420624" cy="420624"/>
          </a:xfrm>
          <a:prstGeom prst="ellipse">
            <a:avLst/>
          </a:prstGeom>
          <a:solidFill>
            <a:srgbClr val="5E8E7C"/>
          </a:solidFill>
          <a:ln/>
        </p:spPr>
        <p:txBody>
          <a:bodyPr/>
          <a:lstStyle/>
          <a:p>
            <a:endParaRPr lang="en-GB"/>
          </a:p>
        </p:txBody>
      </p:sp>
      <p:pic>
        <p:nvPicPr>
          <p:cNvPr id="21" name="Image 3" descr="preencoded.png"/>
          <p:cNvPicPr>
            <a:picLocks noChangeAspect="1"/>
          </p:cNvPicPr>
          <p:nvPr/>
        </p:nvPicPr>
        <p:blipFill>
          <a:blip r:embed="rId8"/>
          <a:stretch>
            <a:fillRect/>
          </a:stretch>
        </p:blipFill>
        <p:spPr>
          <a:xfrm>
            <a:off x="5005608" y="3103656"/>
            <a:ext cx="193487" cy="193487"/>
          </a:xfrm>
          <a:prstGeom prst="rect">
            <a:avLst/>
          </a:prstGeom>
        </p:spPr>
      </p:pic>
      <p:sp>
        <p:nvSpPr>
          <p:cNvPr id="22" name="Text 16"/>
          <p:cNvSpPr/>
          <p:nvPr/>
        </p:nvSpPr>
        <p:spPr>
          <a:xfrm>
            <a:off x="5458968" y="2926080"/>
            <a:ext cx="3108960" cy="292608"/>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Voice &amp; co-production</a:t>
            </a:r>
            <a:endParaRPr lang="en-US" sz="1350" dirty="0"/>
          </a:p>
        </p:txBody>
      </p:sp>
      <p:sp>
        <p:nvSpPr>
          <p:cNvPr id="23" name="Text 17"/>
          <p:cNvSpPr/>
          <p:nvPr/>
        </p:nvSpPr>
        <p:spPr>
          <a:xfrm>
            <a:off x="5458968" y="3218688"/>
            <a:ext cx="3108960" cy="84124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Advocacy and co-produced services treat older people as experts in their own lives (WHO, 2020).</a:t>
            </a:r>
            <a:endParaRPr lang="en-US" sz="1050" dirty="0"/>
          </a:p>
        </p:txBody>
      </p:sp>
      <p:sp>
        <p:nvSpPr>
          <p:cNvPr id="24" name="Text 18"/>
          <p:cNvSpPr/>
          <p:nvPr/>
        </p:nvSpPr>
        <p:spPr>
          <a:xfrm>
            <a:off x="502920" y="4434840"/>
            <a:ext cx="8229600" cy="566928"/>
          </a:xfrm>
          <a:prstGeom prst="rect">
            <a:avLst/>
          </a:prstGeom>
          <a:noFill/>
          <a:ln/>
        </p:spPr>
        <p:txBody>
          <a:bodyPr wrap="square" lIns="0" tIns="0" rIns="0" bIns="0" rtlCol="0" anchor="ctr"/>
          <a:lstStyle/>
          <a:p>
            <a:pPr marL="0" indent="0">
              <a:buNone/>
            </a:pPr>
            <a:r>
              <a:rPr lang="en-US" sz="1150" i="1" dirty="0">
                <a:solidFill>
                  <a:srgbClr val="5F6F74"/>
                </a:solidFill>
                <a:latin typeface="Calibri" pitchFamily="34" charset="0"/>
                <a:ea typeface="Calibri" pitchFamily="34" charset="-122"/>
                <a:cs typeface="Calibri" pitchFamily="34" charset="-120"/>
              </a:rPr>
              <a:t>Critique: choice without information, advocacy or supply is illusory — direct payment take-up among older people remains far lower than for working-age adults (King's Fund, 2025).</a:t>
            </a:r>
            <a:endParaRPr lang="en-US" sz="1150" dirty="0"/>
          </a:p>
        </p:txBody>
      </p:sp>
      <p:pic>
        <p:nvPicPr>
          <p:cNvPr id="32" name="Audio 31">
            <a:hlinkClick r:id="" action="ppaction://media"/>
            <a:extLst>
              <a:ext uri="{FF2B5EF4-FFF2-40B4-BE49-F238E27FC236}">
                <a16:creationId xmlns:a16="http://schemas.microsoft.com/office/drawing/2014/main" id="{2F6DC4BB-7629-A60B-01F5-8F24BEA2921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6075"/>
    </mc:Choice>
    <mc:Fallback>
      <p:transition spd="slow" advTm="116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THEORY</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Theoretical perspectives on ageing well</a:t>
            </a:r>
            <a:endParaRPr lang="en-US" sz="2700" dirty="0"/>
          </a:p>
        </p:txBody>
      </p:sp>
      <p:sp>
        <p:nvSpPr>
          <p:cNvPr id="4" name="Shape 2"/>
          <p:cNvSpPr/>
          <p:nvPr/>
        </p:nvSpPr>
        <p:spPr>
          <a:xfrm>
            <a:off x="502920" y="1325880"/>
            <a:ext cx="3977640" cy="1508760"/>
          </a:xfrm>
          <a:prstGeom prst="roundRect">
            <a:avLst>
              <a:gd name="adj" fmla="val 4848"/>
            </a:avLst>
          </a:prstGeom>
          <a:solidFill>
            <a:srgbClr val="FFFFFF"/>
          </a:solidFill>
          <a:ln w="12700">
            <a:solidFill>
              <a:srgbClr val="DCE5E2"/>
            </a:solidFill>
            <a:prstDash val="solid"/>
          </a:ln>
          <a:effectLst>
            <a:outerShdw blurRad="88900" dist="25400" dir="2700000" algn="bl" rotWithShape="0">
              <a:srgbClr val="000000">
                <a:alpha val="13000"/>
              </a:srgbClr>
            </a:outerShdw>
          </a:effectLst>
        </p:spPr>
        <p:txBody>
          <a:bodyPr/>
          <a:lstStyle/>
          <a:p>
            <a:endParaRPr lang="en-GB"/>
          </a:p>
        </p:txBody>
      </p:sp>
      <p:sp>
        <p:nvSpPr>
          <p:cNvPr id="5" name="Shape 3"/>
          <p:cNvSpPr/>
          <p:nvPr/>
        </p:nvSpPr>
        <p:spPr>
          <a:xfrm>
            <a:off x="685800" y="1508760"/>
            <a:ext cx="420624" cy="420624"/>
          </a:xfrm>
          <a:prstGeom prst="ellipse">
            <a:avLst/>
          </a:prstGeom>
          <a:solidFill>
            <a:srgbClr val="50808E"/>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799368" y="1622328"/>
            <a:ext cx="193487" cy="193487"/>
          </a:xfrm>
          <a:prstGeom prst="rect">
            <a:avLst/>
          </a:prstGeom>
        </p:spPr>
      </p:pic>
      <p:sp>
        <p:nvSpPr>
          <p:cNvPr id="7" name="Text 4"/>
          <p:cNvSpPr/>
          <p:nvPr/>
        </p:nvSpPr>
        <p:spPr>
          <a:xfrm>
            <a:off x="1252728" y="1463040"/>
            <a:ext cx="3108960" cy="274320"/>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Activity theory</a:t>
            </a:r>
            <a:endParaRPr lang="en-US" sz="1350" dirty="0"/>
          </a:p>
        </p:txBody>
      </p:sp>
      <p:sp>
        <p:nvSpPr>
          <p:cNvPr id="8" name="Text 5"/>
          <p:cNvSpPr/>
          <p:nvPr/>
        </p:nvSpPr>
        <p:spPr>
          <a:xfrm>
            <a:off x="1252728" y="1755648"/>
            <a:ext cx="3108960" cy="102412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Havighurst (1961): wellbeing in later life depends on staying active and socially engaged underpins day services, befriending and social prescribing.</a:t>
            </a:r>
            <a:endParaRPr lang="en-US" sz="1050" dirty="0"/>
          </a:p>
        </p:txBody>
      </p:sp>
      <p:sp>
        <p:nvSpPr>
          <p:cNvPr id="9" name="Shape 6"/>
          <p:cNvSpPr/>
          <p:nvPr/>
        </p:nvSpPr>
        <p:spPr>
          <a:xfrm>
            <a:off x="4709160" y="1325880"/>
            <a:ext cx="3977640" cy="1508760"/>
          </a:xfrm>
          <a:prstGeom prst="roundRect">
            <a:avLst>
              <a:gd name="adj" fmla="val 4848"/>
            </a:avLst>
          </a:prstGeom>
          <a:solidFill>
            <a:srgbClr val="FFFFFF"/>
          </a:solidFill>
          <a:ln w="12700">
            <a:solidFill>
              <a:srgbClr val="DCE5E2"/>
            </a:solidFill>
            <a:prstDash val="solid"/>
          </a:ln>
          <a:effectLst>
            <a:outerShdw blurRad="88900" dist="25400" dir="2700000" algn="bl" rotWithShape="0">
              <a:srgbClr val="000000">
                <a:alpha val="13000"/>
              </a:srgbClr>
            </a:outerShdw>
          </a:effectLst>
        </p:spPr>
        <p:txBody>
          <a:bodyPr/>
          <a:lstStyle/>
          <a:p>
            <a:endParaRPr lang="en-GB"/>
          </a:p>
        </p:txBody>
      </p:sp>
      <p:sp>
        <p:nvSpPr>
          <p:cNvPr id="10" name="Shape 7"/>
          <p:cNvSpPr/>
          <p:nvPr/>
        </p:nvSpPr>
        <p:spPr>
          <a:xfrm>
            <a:off x="4892040" y="1508760"/>
            <a:ext cx="420624" cy="420624"/>
          </a:xfrm>
          <a:prstGeom prst="ellipse">
            <a:avLst/>
          </a:prstGeom>
          <a:solidFill>
            <a:srgbClr val="5F6F74"/>
          </a:solidFill>
          <a:ln/>
        </p:spPr>
        <p:txBody>
          <a:bodyPr/>
          <a:lstStyle/>
          <a:p>
            <a:endParaRPr lang="en-GB"/>
          </a:p>
        </p:txBody>
      </p:sp>
      <p:pic>
        <p:nvPicPr>
          <p:cNvPr id="11" name="Image 1" descr="preencoded.png"/>
          <p:cNvPicPr>
            <a:picLocks noChangeAspect="1"/>
          </p:cNvPicPr>
          <p:nvPr/>
        </p:nvPicPr>
        <p:blipFill>
          <a:blip r:embed="rId6"/>
          <a:stretch>
            <a:fillRect/>
          </a:stretch>
        </p:blipFill>
        <p:spPr>
          <a:xfrm>
            <a:off x="5005608" y="1622328"/>
            <a:ext cx="193487" cy="193487"/>
          </a:xfrm>
          <a:prstGeom prst="rect">
            <a:avLst/>
          </a:prstGeom>
        </p:spPr>
      </p:pic>
      <p:sp>
        <p:nvSpPr>
          <p:cNvPr id="12" name="Text 8"/>
          <p:cNvSpPr/>
          <p:nvPr/>
        </p:nvSpPr>
        <p:spPr>
          <a:xfrm>
            <a:off x="5458968" y="1463040"/>
            <a:ext cx="3108960" cy="274320"/>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Disengagement theory</a:t>
            </a:r>
            <a:endParaRPr lang="en-US" sz="1350" dirty="0"/>
          </a:p>
        </p:txBody>
      </p:sp>
      <p:sp>
        <p:nvSpPr>
          <p:cNvPr id="13" name="Text 9"/>
          <p:cNvSpPr/>
          <p:nvPr/>
        </p:nvSpPr>
        <p:spPr>
          <a:xfrm>
            <a:off x="5458968" y="1755648"/>
            <a:ext cx="3108960" cy="102412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Cumming &amp; Henry (1961): withdrawal framed as natural. Now widely </a:t>
            </a:r>
            <a:r>
              <a:rPr lang="en-US" sz="1050" dirty="0" err="1">
                <a:solidFill>
                  <a:srgbClr val="26343A"/>
                </a:solidFill>
                <a:latin typeface="Calibri" pitchFamily="34" charset="0"/>
                <a:ea typeface="Calibri" pitchFamily="34" charset="-122"/>
                <a:cs typeface="Calibri" pitchFamily="34" charset="-120"/>
              </a:rPr>
              <a:t>criticised</a:t>
            </a:r>
            <a:r>
              <a:rPr lang="en-US" sz="1050" dirty="0">
                <a:solidFill>
                  <a:srgbClr val="26343A"/>
                </a:solidFill>
                <a:latin typeface="Calibri" pitchFamily="34" charset="0"/>
                <a:ea typeface="Calibri" pitchFamily="34" charset="-122"/>
                <a:cs typeface="Calibri" pitchFamily="34" charset="-120"/>
              </a:rPr>
              <a:t> but its logic lingers in ageist, task-only models of care.</a:t>
            </a:r>
            <a:endParaRPr lang="en-US" sz="1050" dirty="0"/>
          </a:p>
        </p:txBody>
      </p:sp>
      <p:sp>
        <p:nvSpPr>
          <p:cNvPr id="14" name="Shape 10"/>
          <p:cNvSpPr/>
          <p:nvPr/>
        </p:nvSpPr>
        <p:spPr>
          <a:xfrm>
            <a:off x="502920" y="3017520"/>
            <a:ext cx="3977640" cy="1508760"/>
          </a:xfrm>
          <a:prstGeom prst="roundRect">
            <a:avLst>
              <a:gd name="adj" fmla="val 4848"/>
            </a:avLst>
          </a:prstGeom>
          <a:solidFill>
            <a:srgbClr val="FFFFFF"/>
          </a:solidFill>
          <a:ln w="12700">
            <a:solidFill>
              <a:srgbClr val="DCE5E2"/>
            </a:solidFill>
            <a:prstDash val="solid"/>
          </a:ln>
          <a:effectLst>
            <a:outerShdw blurRad="88900" dist="25400" dir="2700000" algn="bl" rotWithShape="0">
              <a:srgbClr val="000000">
                <a:alpha val="13000"/>
              </a:srgbClr>
            </a:outerShdw>
          </a:effectLst>
        </p:spPr>
        <p:txBody>
          <a:bodyPr/>
          <a:lstStyle/>
          <a:p>
            <a:endParaRPr lang="en-GB"/>
          </a:p>
        </p:txBody>
      </p:sp>
      <p:sp>
        <p:nvSpPr>
          <p:cNvPr id="15" name="Shape 11"/>
          <p:cNvSpPr/>
          <p:nvPr/>
        </p:nvSpPr>
        <p:spPr>
          <a:xfrm>
            <a:off x="685800" y="3200400"/>
            <a:ext cx="420624" cy="420624"/>
          </a:xfrm>
          <a:prstGeom prst="ellipse">
            <a:avLst/>
          </a:prstGeom>
          <a:solidFill>
            <a:srgbClr val="5E8E7C"/>
          </a:solidFill>
          <a:ln/>
        </p:spPr>
        <p:txBody>
          <a:bodyPr/>
          <a:lstStyle/>
          <a:p>
            <a:endParaRPr lang="en-GB"/>
          </a:p>
        </p:txBody>
      </p:sp>
      <p:pic>
        <p:nvPicPr>
          <p:cNvPr id="16" name="Image 2" descr="preencoded.png"/>
          <p:cNvPicPr>
            <a:picLocks noChangeAspect="1"/>
          </p:cNvPicPr>
          <p:nvPr/>
        </p:nvPicPr>
        <p:blipFill>
          <a:blip r:embed="rId7"/>
          <a:stretch>
            <a:fillRect/>
          </a:stretch>
        </p:blipFill>
        <p:spPr>
          <a:xfrm>
            <a:off x="799368" y="3313968"/>
            <a:ext cx="193487" cy="193487"/>
          </a:xfrm>
          <a:prstGeom prst="rect">
            <a:avLst/>
          </a:prstGeom>
        </p:spPr>
      </p:pic>
      <p:sp>
        <p:nvSpPr>
          <p:cNvPr id="17" name="Text 12"/>
          <p:cNvSpPr/>
          <p:nvPr/>
        </p:nvSpPr>
        <p:spPr>
          <a:xfrm>
            <a:off x="1252728" y="3154680"/>
            <a:ext cx="3108960" cy="274320"/>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Selective optimisation</a:t>
            </a:r>
            <a:endParaRPr lang="en-US" sz="1350" dirty="0"/>
          </a:p>
        </p:txBody>
      </p:sp>
      <p:sp>
        <p:nvSpPr>
          <p:cNvPr id="18" name="Text 13"/>
          <p:cNvSpPr/>
          <p:nvPr/>
        </p:nvSpPr>
        <p:spPr>
          <a:xfrm>
            <a:off x="1252728" y="3447288"/>
            <a:ext cx="3108960" cy="102412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Baltes &amp; Baltes (1990): adapt by selecting goals, optimising strengths, compensating for losses the logic of reablement and assistive technology.</a:t>
            </a:r>
            <a:endParaRPr lang="en-US" sz="1050" dirty="0"/>
          </a:p>
        </p:txBody>
      </p:sp>
      <p:sp>
        <p:nvSpPr>
          <p:cNvPr id="19" name="Shape 14"/>
          <p:cNvSpPr/>
          <p:nvPr/>
        </p:nvSpPr>
        <p:spPr>
          <a:xfrm>
            <a:off x="4709160" y="3017520"/>
            <a:ext cx="3977640" cy="1508760"/>
          </a:xfrm>
          <a:prstGeom prst="roundRect">
            <a:avLst>
              <a:gd name="adj" fmla="val 4848"/>
            </a:avLst>
          </a:prstGeom>
          <a:solidFill>
            <a:srgbClr val="FFFFFF"/>
          </a:solidFill>
          <a:ln w="12700">
            <a:solidFill>
              <a:srgbClr val="DCE5E2"/>
            </a:solidFill>
            <a:prstDash val="solid"/>
          </a:ln>
          <a:effectLst>
            <a:outerShdw blurRad="88900" dist="25400" dir="2700000" algn="bl" rotWithShape="0">
              <a:srgbClr val="000000">
                <a:alpha val="13000"/>
              </a:srgbClr>
            </a:outerShdw>
          </a:effectLst>
        </p:spPr>
        <p:txBody>
          <a:bodyPr/>
          <a:lstStyle/>
          <a:p>
            <a:endParaRPr lang="en-GB"/>
          </a:p>
        </p:txBody>
      </p:sp>
      <p:sp>
        <p:nvSpPr>
          <p:cNvPr id="20" name="Shape 15"/>
          <p:cNvSpPr/>
          <p:nvPr/>
        </p:nvSpPr>
        <p:spPr>
          <a:xfrm>
            <a:off x="4892040" y="3200400"/>
            <a:ext cx="420624" cy="420624"/>
          </a:xfrm>
          <a:prstGeom prst="ellipse">
            <a:avLst/>
          </a:prstGeom>
          <a:solidFill>
            <a:srgbClr val="32505C"/>
          </a:solidFill>
          <a:ln/>
        </p:spPr>
        <p:txBody>
          <a:bodyPr/>
          <a:lstStyle/>
          <a:p>
            <a:endParaRPr lang="en-GB"/>
          </a:p>
        </p:txBody>
      </p:sp>
      <p:pic>
        <p:nvPicPr>
          <p:cNvPr id="21" name="Image 3" descr="preencoded.png"/>
          <p:cNvPicPr>
            <a:picLocks noChangeAspect="1"/>
          </p:cNvPicPr>
          <p:nvPr/>
        </p:nvPicPr>
        <p:blipFill>
          <a:blip r:embed="rId8"/>
          <a:stretch>
            <a:fillRect/>
          </a:stretch>
        </p:blipFill>
        <p:spPr>
          <a:xfrm>
            <a:off x="5005608" y="3313968"/>
            <a:ext cx="193487" cy="193487"/>
          </a:xfrm>
          <a:prstGeom prst="rect">
            <a:avLst/>
          </a:prstGeom>
        </p:spPr>
      </p:pic>
      <p:sp>
        <p:nvSpPr>
          <p:cNvPr id="22" name="Text 16"/>
          <p:cNvSpPr/>
          <p:nvPr/>
        </p:nvSpPr>
        <p:spPr>
          <a:xfrm>
            <a:off x="5458968" y="3154680"/>
            <a:ext cx="3108960" cy="274320"/>
          </a:xfrm>
          <a:prstGeom prst="rect">
            <a:avLst/>
          </a:prstGeom>
          <a:noFill/>
          <a:ln/>
        </p:spPr>
        <p:txBody>
          <a:bodyPr wrap="square" lIns="0" tIns="0" rIns="0" bIns="0" rtlCol="0" anchor="ctr"/>
          <a:lstStyle/>
          <a:p>
            <a:pPr marL="0" indent="0">
              <a:buNone/>
            </a:pPr>
            <a:r>
              <a:rPr lang="en-US" sz="1350" b="1" dirty="0">
                <a:solidFill>
                  <a:srgbClr val="32505C"/>
                </a:solidFill>
                <a:latin typeface="Cambria" pitchFamily="34" charset="0"/>
                <a:ea typeface="Cambria" pitchFamily="34" charset="-122"/>
                <a:cs typeface="Cambria" pitchFamily="34" charset="-120"/>
              </a:rPr>
              <a:t>Person-centred care</a:t>
            </a:r>
            <a:endParaRPr lang="en-US" sz="1350" dirty="0"/>
          </a:p>
        </p:txBody>
      </p:sp>
      <p:sp>
        <p:nvSpPr>
          <p:cNvPr id="23" name="Text 17"/>
          <p:cNvSpPr/>
          <p:nvPr/>
        </p:nvSpPr>
        <p:spPr>
          <a:xfrm>
            <a:off x="5458968" y="3447288"/>
            <a:ext cx="3108960" cy="1024128"/>
          </a:xfrm>
          <a:prstGeom prst="rect">
            <a:avLst/>
          </a:prstGeom>
          <a:noFill/>
          <a:ln/>
        </p:spPr>
        <p:txBody>
          <a:bodyPr wrap="square" lIns="0" tIns="0" rIns="0" bIns="0" rtlCol="0" anchor="ctr"/>
          <a:lstStyle/>
          <a:p>
            <a:pPr marL="0" indent="0">
              <a:buNone/>
            </a:pPr>
            <a:r>
              <a:rPr lang="en-US" sz="1050" dirty="0">
                <a:solidFill>
                  <a:srgbClr val="26343A"/>
                </a:solidFill>
                <a:latin typeface="Calibri" pitchFamily="34" charset="0"/>
                <a:ea typeface="Calibri" pitchFamily="34" charset="-122"/>
                <a:cs typeface="Calibri" pitchFamily="34" charset="-120"/>
              </a:rPr>
              <a:t>Kitwood (1997): personhood is sustained through relationship care must support identity, comfort, occupation and inclusion.</a:t>
            </a:r>
            <a:endParaRPr lang="en-US" sz="1050" dirty="0"/>
          </a:p>
        </p:txBody>
      </p:sp>
      <p:pic>
        <p:nvPicPr>
          <p:cNvPr id="30" name="Audio 29">
            <a:hlinkClick r:id="" action="ppaction://media"/>
            <a:extLst>
              <a:ext uri="{FF2B5EF4-FFF2-40B4-BE49-F238E27FC236}">
                <a16:creationId xmlns:a16="http://schemas.microsoft.com/office/drawing/2014/main" id="{527B1CCC-891B-2B1D-923D-2EEB017A491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9646"/>
    </mc:Choice>
    <mc:Fallback>
      <p:transition spd="slow" advTm="129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POLICY</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The UK policy landscape</a:t>
            </a:r>
            <a:endParaRPr lang="en-US" sz="2700" dirty="0"/>
          </a:p>
        </p:txBody>
      </p:sp>
      <p:sp>
        <p:nvSpPr>
          <p:cNvPr id="4" name="Shape 2"/>
          <p:cNvSpPr/>
          <p:nvPr/>
        </p:nvSpPr>
        <p:spPr>
          <a:xfrm>
            <a:off x="731520" y="1874520"/>
            <a:ext cx="7772400" cy="0"/>
          </a:xfrm>
          <a:prstGeom prst="line">
            <a:avLst/>
          </a:prstGeom>
          <a:noFill/>
          <a:ln w="38100">
            <a:solidFill>
              <a:srgbClr val="D9E6E2"/>
            </a:solidFill>
            <a:prstDash val="solid"/>
          </a:ln>
        </p:spPr>
        <p:txBody>
          <a:bodyPr/>
          <a:lstStyle/>
          <a:p>
            <a:endParaRPr lang="en-GB"/>
          </a:p>
        </p:txBody>
      </p:sp>
      <p:sp>
        <p:nvSpPr>
          <p:cNvPr id="5" name="Shape 3"/>
          <p:cNvSpPr/>
          <p:nvPr/>
        </p:nvSpPr>
        <p:spPr>
          <a:xfrm>
            <a:off x="1133856" y="1773936"/>
            <a:ext cx="201168" cy="201168"/>
          </a:xfrm>
          <a:prstGeom prst="ellipse">
            <a:avLst/>
          </a:prstGeom>
          <a:solidFill>
            <a:srgbClr val="50808E"/>
          </a:solidFill>
          <a:ln/>
        </p:spPr>
        <p:txBody>
          <a:bodyPr/>
          <a:lstStyle/>
          <a:p>
            <a:endParaRPr lang="en-GB"/>
          </a:p>
        </p:txBody>
      </p:sp>
      <p:sp>
        <p:nvSpPr>
          <p:cNvPr id="6" name="Text 4"/>
          <p:cNvSpPr/>
          <p:nvPr/>
        </p:nvSpPr>
        <p:spPr>
          <a:xfrm>
            <a:off x="566928" y="1371600"/>
            <a:ext cx="1371600" cy="292608"/>
          </a:xfrm>
          <a:prstGeom prst="rect">
            <a:avLst/>
          </a:prstGeom>
          <a:noFill/>
          <a:ln/>
        </p:spPr>
        <p:txBody>
          <a:bodyPr wrap="square" lIns="0" tIns="0" rIns="0" bIns="0"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2014</a:t>
            </a:r>
            <a:endParaRPr lang="en-US" sz="1600" dirty="0"/>
          </a:p>
        </p:txBody>
      </p:sp>
      <p:sp>
        <p:nvSpPr>
          <p:cNvPr id="7" name="Shape 5"/>
          <p:cNvSpPr/>
          <p:nvPr/>
        </p:nvSpPr>
        <p:spPr>
          <a:xfrm>
            <a:off x="566928" y="2148840"/>
            <a:ext cx="1536192" cy="2286000"/>
          </a:xfrm>
          <a:prstGeom prst="roundRect">
            <a:avLst>
              <a:gd name="adj" fmla="val 4167"/>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8" name="Text 6"/>
          <p:cNvSpPr/>
          <p:nvPr/>
        </p:nvSpPr>
        <p:spPr>
          <a:xfrm>
            <a:off x="676656" y="2258568"/>
            <a:ext cx="1316736" cy="603504"/>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Care Act</a:t>
            </a:r>
            <a:endParaRPr lang="en-US" sz="1100" dirty="0"/>
          </a:p>
        </p:txBody>
      </p:sp>
      <p:sp>
        <p:nvSpPr>
          <p:cNvPr id="9" name="Text 7"/>
          <p:cNvSpPr/>
          <p:nvPr/>
        </p:nvSpPr>
        <p:spPr>
          <a:xfrm>
            <a:off x="676656" y="2852928"/>
            <a:ext cx="1316736" cy="1508760"/>
          </a:xfrm>
          <a:prstGeom prst="rect">
            <a:avLst/>
          </a:prstGeom>
          <a:noFill/>
          <a:ln/>
        </p:spPr>
        <p:txBody>
          <a:bodyPr wrap="square" lIns="0" tIns="0" rIns="0" bIns="0" rtlCol="0" anchor="ctr"/>
          <a:lstStyle/>
          <a:p>
            <a:pPr marL="0" indent="0">
              <a:buNone/>
            </a:pPr>
            <a:r>
              <a:rPr lang="en-US" sz="860" dirty="0">
                <a:solidFill>
                  <a:srgbClr val="26343A"/>
                </a:solidFill>
                <a:latin typeface="Calibri" pitchFamily="34" charset="0"/>
                <a:ea typeface="Calibri" pitchFamily="34" charset="-122"/>
                <a:cs typeface="Calibri" pitchFamily="34" charset="-120"/>
              </a:rPr>
              <a:t>Wellbeing principle; prevention duty; national eligibility; carers' rights.</a:t>
            </a:r>
            <a:endParaRPr lang="en-US" sz="860" dirty="0"/>
          </a:p>
        </p:txBody>
      </p:sp>
      <p:sp>
        <p:nvSpPr>
          <p:cNvPr id="10" name="Shape 8"/>
          <p:cNvSpPr/>
          <p:nvPr/>
        </p:nvSpPr>
        <p:spPr>
          <a:xfrm>
            <a:off x="2816352" y="1773936"/>
            <a:ext cx="201168" cy="201168"/>
          </a:xfrm>
          <a:prstGeom prst="ellipse">
            <a:avLst/>
          </a:prstGeom>
          <a:solidFill>
            <a:srgbClr val="50808E"/>
          </a:solidFill>
          <a:ln/>
        </p:spPr>
        <p:txBody>
          <a:bodyPr/>
          <a:lstStyle/>
          <a:p>
            <a:endParaRPr lang="en-GB"/>
          </a:p>
        </p:txBody>
      </p:sp>
      <p:sp>
        <p:nvSpPr>
          <p:cNvPr id="11" name="Text 9"/>
          <p:cNvSpPr/>
          <p:nvPr/>
        </p:nvSpPr>
        <p:spPr>
          <a:xfrm>
            <a:off x="2249424" y="1371600"/>
            <a:ext cx="1371600" cy="292608"/>
          </a:xfrm>
          <a:prstGeom prst="rect">
            <a:avLst/>
          </a:prstGeom>
          <a:noFill/>
          <a:ln/>
        </p:spPr>
        <p:txBody>
          <a:bodyPr wrap="square" lIns="0" tIns="0" rIns="0" bIns="0"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2019</a:t>
            </a:r>
            <a:endParaRPr lang="en-US" sz="1600" dirty="0"/>
          </a:p>
        </p:txBody>
      </p:sp>
      <p:sp>
        <p:nvSpPr>
          <p:cNvPr id="12" name="Shape 10"/>
          <p:cNvSpPr/>
          <p:nvPr/>
        </p:nvSpPr>
        <p:spPr>
          <a:xfrm>
            <a:off x="2249424" y="2148840"/>
            <a:ext cx="1536192" cy="2286000"/>
          </a:xfrm>
          <a:prstGeom prst="roundRect">
            <a:avLst>
              <a:gd name="adj" fmla="val 4167"/>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3" name="Text 11"/>
          <p:cNvSpPr/>
          <p:nvPr/>
        </p:nvSpPr>
        <p:spPr>
          <a:xfrm>
            <a:off x="2359152" y="2258568"/>
            <a:ext cx="1316736" cy="603504"/>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NHS Long Term Plan</a:t>
            </a:r>
            <a:endParaRPr lang="en-US" sz="1100" dirty="0"/>
          </a:p>
        </p:txBody>
      </p:sp>
      <p:sp>
        <p:nvSpPr>
          <p:cNvPr id="14" name="Text 12"/>
          <p:cNvSpPr/>
          <p:nvPr/>
        </p:nvSpPr>
        <p:spPr>
          <a:xfrm>
            <a:off x="2359152" y="2852928"/>
            <a:ext cx="1316736" cy="1508760"/>
          </a:xfrm>
          <a:prstGeom prst="rect">
            <a:avLst/>
          </a:prstGeom>
          <a:noFill/>
          <a:ln/>
        </p:spPr>
        <p:txBody>
          <a:bodyPr wrap="square" lIns="0" tIns="0" rIns="0" bIns="0" rtlCol="0" anchor="ctr"/>
          <a:lstStyle/>
          <a:p>
            <a:pPr marL="0" indent="0">
              <a:buNone/>
            </a:pPr>
            <a:r>
              <a:rPr lang="en-US" sz="860" dirty="0">
                <a:solidFill>
                  <a:srgbClr val="26343A"/>
                </a:solidFill>
                <a:latin typeface="Calibri" pitchFamily="34" charset="0"/>
                <a:ea typeface="Calibri" pitchFamily="34" charset="-122"/>
                <a:cs typeface="Calibri" pitchFamily="34" charset="-120"/>
              </a:rPr>
              <a:t>Ageing well programme: urgent community response, enhanced care in care homes, social prescribing.</a:t>
            </a:r>
            <a:endParaRPr lang="en-US" sz="860" dirty="0"/>
          </a:p>
        </p:txBody>
      </p:sp>
      <p:sp>
        <p:nvSpPr>
          <p:cNvPr id="15" name="Shape 13"/>
          <p:cNvSpPr/>
          <p:nvPr/>
        </p:nvSpPr>
        <p:spPr>
          <a:xfrm>
            <a:off x="4498848" y="1773936"/>
            <a:ext cx="201168" cy="201168"/>
          </a:xfrm>
          <a:prstGeom prst="ellipse">
            <a:avLst/>
          </a:prstGeom>
          <a:solidFill>
            <a:srgbClr val="50808E"/>
          </a:solidFill>
          <a:ln/>
        </p:spPr>
        <p:txBody>
          <a:bodyPr/>
          <a:lstStyle/>
          <a:p>
            <a:endParaRPr lang="en-GB"/>
          </a:p>
        </p:txBody>
      </p:sp>
      <p:sp>
        <p:nvSpPr>
          <p:cNvPr id="16" name="Text 14"/>
          <p:cNvSpPr/>
          <p:nvPr/>
        </p:nvSpPr>
        <p:spPr>
          <a:xfrm>
            <a:off x="3931920" y="1371600"/>
            <a:ext cx="1371600" cy="292608"/>
          </a:xfrm>
          <a:prstGeom prst="rect">
            <a:avLst/>
          </a:prstGeom>
          <a:noFill/>
          <a:ln/>
        </p:spPr>
        <p:txBody>
          <a:bodyPr wrap="square" lIns="0" tIns="0" rIns="0" bIns="0"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2021</a:t>
            </a:r>
            <a:endParaRPr lang="en-US" sz="1600" dirty="0"/>
          </a:p>
        </p:txBody>
      </p:sp>
      <p:sp>
        <p:nvSpPr>
          <p:cNvPr id="17" name="Shape 15"/>
          <p:cNvSpPr/>
          <p:nvPr/>
        </p:nvSpPr>
        <p:spPr>
          <a:xfrm>
            <a:off x="3931920" y="2148840"/>
            <a:ext cx="1536192" cy="2286000"/>
          </a:xfrm>
          <a:prstGeom prst="roundRect">
            <a:avLst>
              <a:gd name="adj" fmla="val 4167"/>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8" name="Text 16"/>
          <p:cNvSpPr/>
          <p:nvPr/>
        </p:nvSpPr>
        <p:spPr>
          <a:xfrm>
            <a:off x="4041648" y="2258568"/>
            <a:ext cx="1316736" cy="603504"/>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People at the Heart of Care</a:t>
            </a:r>
            <a:endParaRPr lang="en-US" sz="1100" dirty="0"/>
          </a:p>
        </p:txBody>
      </p:sp>
      <p:sp>
        <p:nvSpPr>
          <p:cNvPr id="19" name="Text 17"/>
          <p:cNvSpPr/>
          <p:nvPr/>
        </p:nvSpPr>
        <p:spPr>
          <a:xfrm>
            <a:off x="4041648" y="2852928"/>
            <a:ext cx="1316736" cy="1508760"/>
          </a:xfrm>
          <a:prstGeom prst="rect">
            <a:avLst/>
          </a:prstGeom>
          <a:noFill/>
          <a:ln/>
        </p:spPr>
        <p:txBody>
          <a:bodyPr wrap="square" lIns="0" tIns="0" rIns="0" bIns="0" rtlCol="0" anchor="ctr"/>
          <a:lstStyle/>
          <a:p>
            <a:pPr marL="0" indent="0">
              <a:buNone/>
            </a:pPr>
            <a:r>
              <a:rPr lang="en-US" sz="860" dirty="0">
                <a:solidFill>
                  <a:srgbClr val="26343A"/>
                </a:solidFill>
                <a:latin typeface="Calibri" pitchFamily="34" charset="0"/>
                <a:ea typeface="Calibri" pitchFamily="34" charset="-122"/>
                <a:cs typeface="Calibri" pitchFamily="34" charset="-120"/>
              </a:rPr>
              <a:t>White paper: choice, control and housing many funding pledges later scaled back.</a:t>
            </a:r>
            <a:endParaRPr lang="en-US" sz="860" dirty="0"/>
          </a:p>
        </p:txBody>
      </p:sp>
      <p:sp>
        <p:nvSpPr>
          <p:cNvPr id="20" name="Shape 18"/>
          <p:cNvSpPr/>
          <p:nvPr/>
        </p:nvSpPr>
        <p:spPr>
          <a:xfrm>
            <a:off x="6181344" y="1773936"/>
            <a:ext cx="201168" cy="201168"/>
          </a:xfrm>
          <a:prstGeom prst="ellipse">
            <a:avLst/>
          </a:prstGeom>
          <a:solidFill>
            <a:srgbClr val="50808E"/>
          </a:solidFill>
          <a:ln/>
        </p:spPr>
        <p:txBody>
          <a:bodyPr/>
          <a:lstStyle/>
          <a:p>
            <a:endParaRPr lang="en-GB"/>
          </a:p>
        </p:txBody>
      </p:sp>
      <p:sp>
        <p:nvSpPr>
          <p:cNvPr id="21" name="Text 19"/>
          <p:cNvSpPr/>
          <p:nvPr/>
        </p:nvSpPr>
        <p:spPr>
          <a:xfrm>
            <a:off x="5614416" y="1371600"/>
            <a:ext cx="1371600" cy="292608"/>
          </a:xfrm>
          <a:prstGeom prst="rect">
            <a:avLst/>
          </a:prstGeom>
          <a:noFill/>
          <a:ln/>
        </p:spPr>
        <p:txBody>
          <a:bodyPr wrap="square" lIns="0" tIns="0" rIns="0" bIns="0" rtlCol="0" anchor="ctr"/>
          <a:lstStyle/>
          <a:p>
            <a:pPr marL="0" indent="0" algn="ctr">
              <a:buNone/>
            </a:pPr>
            <a:r>
              <a:rPr lang="en-US" sz="1600" b="1" dirty="0">
                <a:solidFill>
                  <a:srgbClr val="50808E"/>
                </a:solidFill>
                <a:latin typeface="Cambria" pitchFamily="34" charset="0"/>
                <a:ea typeface="Cambria" pitchFamily="34" charset="-122"/>
                <a:cs typeface="Cambria" pitchFamily="34" charset="-120"/>
              </a:rPr>
              <a:t>2022</a:t>
            </a:r>
            <a:endParaRPr lang="en-US" sz="1600" dirty="0"/>
          </a:p>
        </p:txBody>
      </p:sp>
      <p:sp>
        <p:nvSpPr>
          <p:cNvPr id="22" name="Shape 20"/>
          <p:cNvSpPr/>
          <p:nvPr/>
        </p:nvSpPr>
        <p:spPr>
          <a:xfrm>
            <a:off x="5614416" y="2148840"/>
            <a:ext cx="1536192" cy="2286000"/>
          </a:xfrm>
          <a:prstGeom prst="roundRect">
            <a:avLst>
              <a:gd name="adj" fmla="val 4167"/>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23" name="Text 21"/>
          <p:cNvSpPr/>
          <p:nvPr/>
        </p:nvSpPr>
        <p:spPr>
          <a:xfrm>
            <a:off x="5724144" y="2258568"/>
            <a:ext cx="1316736" cy="603504"/>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Health &amp; Care Act</a:t>
            </a:r>
            <a:endParaRPr lang="en-US" sz="1100" dirty="0"/>
          </a:p>
        </p:txBody>
      </p:sp>
      <p:sp>
        <p:nvSpPr>
          <p:cNvPr id="24" name="Text 22"/>
          <p:cNvSpPr/>
          <p:nvPr/>
        </p:nvSpPr>
        <p:spPr>
          <a:xfrm>
            <a:off x="5724144" y="2852928"/>
            <a:ext cx="1316736" cy="1508760"/>
          </a:xfrm>
          <a:prstGeom prst="rect">
            <a:avLst/>
          </a:prstGeom>
          <a:noFill/>
          <a:ln/>
        </p:spPr>
        <p:txBody>
          <a:bodyPr wrap="square" lIns="0" tIns="0" rIns="0" bIns="0" rtlCol="0" anchor="ctr"/>
          <a:lstStyle/>
          <a:p>
            <a:pPr marL="0" indent="0">
              <a:buNone/>
            </a:pPr>
            <a:r>
              <a:rPr lang="en-US" sz="860" dirty="0">
                <a:solidFill>
                  <a:srgbClr val="26343A"/>
                </a:solidFill>
                <a:latin typeface="Calibri" pitchFamily="34" charset="0"/>
                <a:ea typeface="Calibri" pitchFamily="34" charset="-122"/>
                <a:cs typeface="Calibri" pitchFamily="34" charset="-120"/>
              </a:rPr>
              <a:t>Integrated Care Systems to join up NHS, social care and public health.</a:t>
            </a:r>
            <a:endParaRPr lang="en-US" sz="860" dirty="0"/>
          </a:p>
        </p:txBody>
      </p:sp>
      <p:sp>
        <p:nvSpPr>
          <p:cNvPr id="25" name="Shape 23"/>
          <p:cNvSpPr/>
          <p:nvPr/>
        </p:nvSpPr>
        <p:spPr>
          <a:xfrm>
            <a:off x="7863840" y="1773936"/>
            <a:ext cx="201168" cy="201168"/>
          </a:xfrm>
          <a:prstGeom prst="ellipse">
            <a:avLst/>
          </a:prstGeom>
          <a:solidFill>
            <a:srgbClr val="5E8E7C"/>
          </a:solidFill>
          <a:ln/>
        </p:spPr>
        <p:txBody>
          <a:bodyPr/>
          <a:lstStyle/>
          <a:p>
            <a:endParaRPr lang="en-GB"/>
          </a:p>
        </p:txBody>
      </p:sp>
      <p:sp>
        <p:nvSpPr>
          <p:cNvPr id="26" name="Text 24"/>
          <p:cNvSpPr/>
          <p:nvPr/>
        </p:nvSpPr>
        <p:spPr>
          <a:xfrm>
            <a:off x="7296912" y="1371600"/>
            <a:ext cx="1371600" cy="292608"/>
          </a:xfrm>
          <a:prstGeom prst="rect">
            <a:avLst/>
          </a:prstGeom>
          <a:noFill/>
          <a:ln/>
        </p:spPr>
        <p:txBody>
          <a:bodyPr wrap="square" lIns="0" tIns="0" rIns="0" bIns="0" rtlCol="0" anchor="ctr"/>
          <a:lstStyle/>
          <a:p>
            <a:pPr marL="0" indent="0" algn="ctr">
              <a:buNone/>
            </a:pPr>
            <a:r>
              <a:rPr lang="en-US" sz="1600" b="1" dirty="0">
                <a:solidFill>
                  <a:srgbClr val="5E8E7C"/>
                </a:solidFill>
                <a:latin typeface="Cambria" pitchFamily="34" charset="0"/>
                <a:ea typeface="Cambria" pitchFamily="34" charset="-122"/>
                <a:cs typeface="Cambria" pitchFamily="34" charset="-120"/>
              </a:rPr>
              <a:t>2025</a:t>
            </a:r>
            <a:endParaRPr lang="en-US" sz="1600" dirty="0"/>
          </a:p>
        </p:txBody>
      </p:sp>
      <p:sp>
        <p:nvSpPr>
          <p:cNvPr id="27" name="Shape 25"/>
          <p:cNvSpPr/>
          <p:nvPr/>
        </p:nvSpPr>
        <p:spPr>
          <a:xfrm>
            <a:off x="7296912" y="2148840"/>
            <a:ext cx="1536192" cy="2286000"/>
          </a:xfrm>
          <a:prstGeom prst="roundRect">
            <a:avLst>
              <a:gd name="adj" fmla="val 4167"/>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28" name="Text 26"/>
          <p:cNvSpPr/>
          <p:nvPr/>
        </p:nvSpPr>
        <p:spPr>
          <a:xfrm>
            <a:off x="7406640" y="2258568"/>
            <a:ext cx="1316736" cy="603504"/>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10 Year Health Plan / Casey Commission</a:t>
            </a:r>
            <a:endParaRPr lang="en-US" sz="1100" dirty="0"/>
          </a:p>
        </p:txBody>
      </p:sp>
      <p:sp>
        <p:nvSpPr>
          <p:cNvPr id="29" name="Text 27"/>
          <p:cNvSpPr/>
          <p:nvPr/>
        </p:nvSpPr>
        <p:spPr>
          <a:xfrm>
            <a:off x="7406640" y="2852928"/>
            <a:ext cx="1316736" cy="1508760"/>
          </a:xfrm>
          <a:prstGeom prst="rect">
            <a:avLst/>
          </a:prstGeom>
          <a:noFill/>
          <a:ln/>
        </p:spPr>
        <p:txBody>
          <a:bodyPr wrap="square" lIns="0" tIns="0" rIns="0" bIns="0" rtlCol="0" anchor="ctr"/>
          <a:lstStyle/>
          <a:p>
            <a:pPr marL="0" indent="0">
              <a:buNone/>
            </a:pPr>
            <a:r>
              <a:rPr lang="en-US" sz="860" dirty="0">
                <a:solidFill>
                  <a:srgbClr val="26343A"/>
                </a:solidFill>
                <a:latin typeface="Calibri" pitchFamily="34" charset="0"/>
                <a:ea typeface="Calibri" pitchFamily="34" charset="-122"/>
                <a:cs typeface="Calibri" pitchFamily="34" charset="-120"/>
              </a:rPr>
              <a:t>'Fit for the Future': hospital→community, analogue→digital, sickness→prevention; social care reform deferred to the Casey review.</a:t>
            </a:r>
            <a:endParaRPr lang="en-US" sz="860" dirty="0"/>
          </a:p>
        </p:txBody>
      </p:sp>
      <p:sp>
        <p:nvSpPr>
          <p:cNvPr id="30" name="Text 28"/>
          <p:cNvSpPr/>
          <p:nvPr/>
        </p:nvSpPr>
        <p:spPr>
          <a:xfrm>
            <a:off x="502920" y="4617720"/>
            <a:ext cx="8229600" cy="411480"/>
          </a:xfrm>
          <a:prstGeom prst="rect">
            <a:avLst/>
          </a:prstGeom>
          <a:noFill/>
          <a:ln/>
        </p:spPr>
        <p:txBody>
          <a:bodyPr wrap="square" lIns="0" tIns="0" rIns="0" bIns="0" rtlCol="0" anchor="ctr"/>
          <a:lstStyle/>
          <a:p>
            <a:pPr marL="0" indent="0">
              <a:buNone/>
            </a:pPr>
            <a:r>
              <a:rPr lang="en-US" sz="1150" i="1" dirty="0">
                <a:solidFill>
                  <a:srgbClr val="5F6F74"/>
                </a:solidFill>
                <a:latin typeface="Calibri" pitchFamily="34" charset="0"/>
                <a:ea typeface="Calibri" pitchFamily="34" charset="-122"/>
                <a:cs typeface="Calibri" pitchFamily="34" charset="-120"/>
              </a:rPr>
              <a:t>Critique: ambitious legislation, but implementation has been undermined by funding gaps and repeated deferral of structural social care reform (King's Fund, 2025).</a:t>
            </a:r>
            <a:endParaRPr lang="en-US" sz="1150" dirty="0"/>
          </a:p>
        </p:txBody>
      </p:sp>
      <p:pic>
        <p:nvPicPr>
          <p:cNvPr id="38" name="Audio 37">
            <a:hlinkClick r:id="" action="ppaction://media"/>
            <a:extLst>
              <a:ext uri="{FF2B5EF4-FFF2-40B4-BE49-F238E27FC236}">
                <a16:creationId xmlns:a16="http://schemas.microsoft.com/office/drawing/2014/main" id="{73B49865-ECB1-798F-98A5-77285CC612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6046"/>
    </mc:Choice>
    <mc:Fallback>
      <p:transition spd="slow" advTm="136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PROVISION</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Current service provision in the UK</a:t>
            </a:r>
            <a:endParaRPr lang="en-US" sz="2700" dirty="0"/>
          </a:p>
        </p:txBody>
      </p:sp>
      <p:sp>
        <p:nvSpPr>
          <p:cNvPr id="4" name="Shape 2"/>
          <p:cNvSpPr/>
          <p:nvPr/>
        </p:nvSpPr>
        <p:spPr>
          <a:xfrm>
            <a:off x="502920" y="137160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5" name="Shape 3"/>
          <p:cNvSpPr/>
          <p:nvPr/>
        </p:nvSpPr>
        <p:spPr>
          <a:xfrm>
            <a:off x="667512" y="1536192"/>
            <a:ext cx="402336" cy="402336"/>
          </a:xfrm>
          <a:prstGeom prst="ellipse">
            <a:avLst/>
          </a:prstGeom>
          <a:solidFill>
            <a:srgbClr val="50808E"/>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776143" y="1644823"/>
            <a:ext cx="185075" cy="185075"/>
          </a:xfrm>
          <a:prstGeom prst="rect">
            <a:avLst/>
          </a:prstGeom>
        </p:spPr>
      </p:pic>
      <p:sp>
        <p:nvSpPr>
          <p:cNvPr id="7" name="Text 4"/>
          <p:cNvSpPr/>
          <p:nvPr/>
        </p:nvSpPr>
        <p:spPr>
          <a:xfrm>
            <a:off x="1161288" y="149961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Domiciliary &amp; residential care</a:t>
            </a:r>
            <a:endParaRPr lang="en-US" sz="1100" dirty="0"/>
          </a:p>
        </p:txBody>
      </p:sp>
      <p:sp>
        <p:nvSpPr>
          <p:cNvPr id="8" name="Text 5"/>
          <p:cNvSpPr/>
          <p:nvPr/>
        </p:nvSpPr>
        <p:spPr>
          <a:xfrm>
            <a:off x="667512" y="202996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542,420 older people received LA long-term care in 2022/23 — fewer than in 2017/18 (Age UK, 2024).</a:t>
            </a:r>
            <a:endParaRPr lang="en-US" sz="930" dirty="0"/>
          </a:p>
        </p:txBody>
      </p:sp>
      <p:sp>
        <p:nvSpPr>
          <p:cNvPr id="9" name="Shape 6"/>
          <p:cNvSpPr/>
          <p:nvPr/>
        </p:nvSpPr>
        <p:spPr>
          <a:xfrm>
            <a:off x="3310128" y="137160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0" name="Shape 7"/>
          <p:cNvSpPr/>
          <p:nvPr/>
        </p:nvSpPr>
        <p:spPr>
          <a:xfrm>
            <a:off x="3474720" y="1536192"/>
            <a:ext cx="402336" cy="402336"/>
          </a:xfrm>
          <a:prstGeom prst="ellipse">
            <a:avLst/>
          </a:prstGeom>
          <a:solidFill>
            <a:srgbClr val="50808E"/>
          </a:solidFill>
          <a:ln/>
        </p:spPr>
        <p:txBody>
          <a:bodyPr/>
          <a:lstStyle/>
          <a:p>
            <a:endParaRPr lang="en-GB"/>
          </a:p>
        </p:txBody>
      </p:sp>
      <p:pic>
        <p:nvPicPr>
          <p:cNvPr id="11" name="Image 1" descr="preencoded.png"/>
          <p:cNvPicPr>
            <a:picLocks noChangeAspect="1"/>
          </p:cNvPicPr>
          <p:nvPr/>
        </p:nvPicPr>
        <p:blipFill>
          <a:blip r:embed="rId6"/>
          <a:stretch>
            <a:fillRect/>
          </a:stretch>
        </p:blipFill>
        <p:spPr>
          <a:xfrm>
            <a:off x="3583351" y="1644823"/>
            <a:ext cx="185075" cy="185075"/>
          </a:xfrm>
          <a:prstGeom prst="rect">
            <a:avLst/>
          </a:prstGeom>
        </p:spPr>
      </p:pic>
      <p:sp>
        <p:nvSpPr>
          <p:cNvPr id="12" name="Text 8"/>
          <p:cNvSpPr/>
          <p:nvPr/>
        </p:nvSpPr>
        <p:spPr>
          <a:xfrm>
            <a:off x="3968496" y="149961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Reablement &amp; intermediate care</a:t>
            </a:r>
            <a:endParaRPr lang="en-US" sz="1100" dirty="0"/>
          </a:p>
        </p:txBody>
      </p:sp>
      <p:sp>
        <p:nvSpPr>
          <p:cNvPr id="13" name="Text 9"/>
          <p:cNvSpPr/>
          <p:nvPr/>
        </p:nvSpPr>
        <p:spPr>
          <a:xfrm>
            <a:off x="3474720" y="202996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Short, goal-focused therapy at home after illness or hospital — restoring confidence and function.</a:t>
            </a:r>
            <a:endParaRPr lang="en-US" sz="930" dirty="0"/>
          </a:p>
        </p:txBody>
      </p:sp>
      <p:sp>
        <p:nvSpPr>
          <p:cNvPr id="14" name="Shape 10"/>
          <p:cNvSpPr/>
          <p:nvPr/>
        </p:nvSpPr>
        <p:spPr>
          <a:xfrm>
            <a:off x="6117336" y="137160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5" name="Shape 11"/>
          <p:cNvSpPr/>
          <p:nvPr/>
        </p:nvSpPr>
        <p:spPr>
          <a:xfrm>
            <a:off x="6281928" y="1536192"/>
            <a:ext cx="402336" cy="402336"/>
          </a:xfrm>
          <a:prstGeom prst="ellipse">
            <a:avLst/>
          </a:prstGeom>
          <a:solidFill>
            <a:srgbClr val="50808E"/>
          </a:solidFill>
          <a:ln/>
        </p:spPr>
        <p:txBody>
          <a:bodyPr/>
          <a:lstStyle/>
          <a:p>
            <a:endParaRPr lang="en-GB"/>
          </a:p>
        </p:txBody>
      </p:sp>
      <p:pic>
        <p:nvPicPr>
          <p:cNvPr id="16" name="Image 2" descr="preencoded.png"/>
          <p:cNvPicPr>
            <a:picLocks noChangeAspect="1"/>
          </p:cNvPicPr>
          <p:nvPr/>
        </p:nvPicPr>
        <p:blipFill>
          <a:blip r:embed="rId7"/>
          <a:stretch>
            <a:fillRect/>
          </a:stretch>
        </p:blipFill>
        <p:spPr>
          <a:xfrm>
            <a:off x="6390559" y="1644823"/>
            <a:ext cx="185075" cy="185075"/>
          </a:xfrm>
          <a:prstGeom prst="rect">
            <a:avLst/>
          </a:prstGeom>
        </p:spPr>
      </p:pic>
      <p:sp>
        <p:nvSpPr>
          <p:cNvPr id="17" name="Text 12"/>
          <p:cNvSpPr/>
          <p:nvPr/>
        </p:nvSpPr>
        <p:spPr>
          <a:xfrm>
            <a:off x="6775704" y="149961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Primary &amp; community health</a:t>
            </a:r>
            <a:endParaRPr lang="en-US" sz="1100" dirty="0"/>
          </a:p>
        </p:txBody>
      </p:sp>
      <p:sp>
        <p:nvSpPr>
          <p:cNvPr id="18" name="Text 13"/>
          <p:cNvSpPr/>
          <p:nvPr/>
        </p:nvSpPr>
        <p:spPr>
          <a:xfrm>
            <a:off x="6281928" y="202996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GPs, district nursing, falls clinics, memory services — though district nurse numbers fell 19% in a decade (Age UK, 2025).</a:t>
            </a:r>
            <a:endParaRPr lang="en-US" sz="930" dirty="0"/>
          </a:p>
        </p:txBody>
      </p:sp>
      <p:sp>
        <p:nvSpPr>
          <p:cNvPr id="19" name="Shape 14"/>
          <p:cNvSpPr/>
          <p:nvPr/>
        </p:nvSpPr>
        <p:spPr>
          <a:xfrm>
            <a:off x="502920" y="306324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20" name="Shape 15"/>
          <p:cNvSpPr/>
          <p:nvPr/>
        </p:nvSpPr>
        <p:spPr>
          <a:xfrm>
            <a:off x="667512" y="3227832"/>
            <a:ext cx="402336" cy="402336"/>
          </a:xfrm>
          <a:prstGeom prst="ellipse">
            <a:avLst/>
          </a:prstGeom>
          <a:solidFill>
            <a:srgbClr val="50808E"/>
          </a:solidFill>
          <a:ln/>
        </p:spPr>
        <p:txBody>
          <a:bodyPr/>
          <a:lstStyle/>
          <a:p>
            <a:endParaRPr lang="en-GB"/>
          </a:p>
        </p:txBody>
      </p:sp>
      <p:pic>
        <p:nvPicPr>
          <p:cNvPr id="21" name="Image 3" descr="preencoded.png"/>
          <p:cNvPicPr>
            <a:picLocks noChangeAspect="1"/>
          </p:cNvPicPr>
          <p:nvPr/>
        </p:nvPicPr>
        <p:blipFill>
          <a:blip r:embed="rId8"/>
          <a:stretch>
            <a:fillRect/>
          </a:stretch>
        </p:blipFill>
        <p:spPr>
          <a:xfrm>
            <a:off x="776143" y="3336463"/>
            <a:ext cx="185075" cy="185075"/>
          </a:xfrm>
          <a:prstGeom prst="rect">
            <a:avLst/>
          </a:prstGeom>
        </p:spPr>
      </p:pic>
      <p:sp>
        <p:nvSpPr>
          <p:cNvPr id="22" name="Text 16"/>
          <p:cNvSpPr/>
          <p:nvPr/>
        </p:nvSpPr>
        <p:spPr>
          <a:xfrm>
            <a:off x="1161288" y="319125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Technology-enabled care</a:t>
            </a:r>
            <a:endParaRPr lang="en-US" sz="1100" dirty="0"/>
          </a:p>
        </p:txBody>
      </p:sp>
      <p:sp>
        <p:nvSpPr>
          <p:cNvPr id="23" name="Text 17"/>
          <p:cNvSpPr/>
          <p:nvPr/>
        </p:nvSpPr>
        <p:spPr>
          <a:xfrm>
            <a:off x="667512" y="372160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Telecare, pendant alarms, sensors and digital monitoring supporting independence at home.</a:t>
            </a:r>
            <a:endParaRPr lang="en-US" sz="930" dirty="0"/>
          </a:p>
        </p:txBody>
      </p:sp>
      <p:sp>
        <p:nvSpPr>
          <p:cNvPr id="24" name="Shape 18"/>
          <p:cNvSpPr/>
          <p:nvPr/>
        </p:nvSpPr>
        <p:spPr>
          <a:xfrm>
            <a:off x="3310128" y="306324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25" name="Shape 19"/>
          <p:cNvSpPr/>
          <p:nvPr/>
        </p:nvSpPr>
        <p:spPr>
          <a:xfrm>
            <a:off x="3474720" y="3227832"/>
            <a:ext cx="402336" cy="402336"/>
          </a:xfrm>
          <a:prstGeom prst="ellipse">
            <a:avLst/>
          </a:prstGeom>
          <a:solidFill>
            <a:srgbClr val="50808E"/>
          </a:solidFill>
          <a:ln/>
        </p:spPr>
        <p:txBody>
          <a:bodyPr/>
          <a:lstStyle/>
          <a:p>
            <a:endParaRPr lang="en-GB"/>
          </a:p>
        </p:txBody>
      </p:sp>
      <p:pic>
        <p:nvPicPr>
          <p:cNvPr id="26" name="Image 4" descr="preencoded.png"/>
          <p:cNvPicPr>
            <a:picLocks noChangeAspect="1"/>
          </p:cNvPicPr>
          <p:nvPr/>
        </p:nvPicPr>
        <p:blipFill>
          <a:blip r:embed="rId9"/>
          <a:stretch>
            <a:fillRect/>
          </a:stretch>
        </p:blipFill>
        <p:spPr>
          <a:xfrm>
            <a:off x="3583351" y="3336463"/>
            <a:ext cx="185075" cy="185075"/>
          </a:xfrm>
          <a:prstGeom prst="rect">
            <a:avLst/>
          </a:prstGeom>
        </p:spPr>
      </p:pic>
      <p:sp>
        <p:nvSpPr>
          <p:cNvPr id="27" name="Text 20"/>
          <p:cNvSpPr/>
          <p:nvPr/>
        </p:nvSpPr>
        <p:spPr>
          <a:xfrm>
            <a:off x="3968496" y="319125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VCS &amp; social prescribing</a:t>
            </a:r>
            <a:endParaRPr lang="en-US" sz="1100" dirty="0"/>
          </a:p>
        </p:txBody>
      </p:sp>
      <p:sp>
        <p:nvSpPr>
          <p:cNvPr id="28" name="Text 21"/>
          <p:cNvSpPr/>
          <p:nvPr/>
        </p:nvSpPr>
        <p:spPr>
          <a:xfrm>
            <a:off x="3474720" y="372160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Age UK, befriending, lunch clubs, link workers connecting people to community support (NHS England, 2019).</a:t>
            </a:r>
            <a:endParaRPr lang="en-US" sz="930" dirty="0"/>
          </a:p>
        </p:txBody>
      </p:sp>
      <p:sp>
        <p:nvSpPr>
          <p:cNvPr id="29" name="Shape 22"/>
          <p:cNvSpPr/>
          <p:nvPr/>
        </p:nvSpPr>
        <p:spPr>
          <a:xfrm>
            <a:off x="6117336" y="3063240"/>
            <a:ext cx="2624328" cy="1508760"/>
          </a:xfrm>
          <a:prstGeom prst="roundRect">
            <a:avLst>
              <a:gd name="adj" fmla="val 4848"/>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30" name="Shape 23"/>
          <p:cNvSpPr/>
          <p:nvPr/>
        </p:nvSpPr>
        <p:spPr>
          <a:xfrm>
            <a:off x="6281928" y="3227832"/>
            <a:ext cx="402336" cy="402336"/>
          </a:xfrm>
          <a:prstGeom prst="ellipse">
            <a:avLst/>
          </a:prstGeom>
          <a:solidFill>
            <a:srgbClr val="50808E"/>
          </a:solidFill>
          <a:ln/>
        </p:spPr>
        <p:txBody>
          <a:bodyPr/>
          <a:lstStyle/>
          <a:p>
            <a:endParaRPr lang="en-GB"/>
          </a:p>
        </p:txBody>
      </p:sp>
      <p:pic>
        <p:nvPicPr>
          <p:cNvPr id="31" name="Image 5" descr="preencoded.png"/>
          <p:cNvPicPr>
            <a:picLocks noChangeAspect="1"/>
          </p:cNvPicPr>
          <p:nvPr/>
        </p:nvPicPr>
        <p:blipFill>
          <a:blip r:embed="rId10"/>
          <a:stretch>
            <a:fillRect/>
          </a:stretch>
        </p:blipFill>
        <p:spPr>
          <a:xfrm>
            <a:off x="6390559" y="3336463"/>
            <a:ext cx="185075" cy="185075"/>
          </a:xfrm>
          <a:prstGeom prst="rect">
            <a:avLst/>
          </a:prstGeom>
        </p:spPr>
      </p:pic>
      <p:sp>
        <p:nvSpPr>
          <p:cNvPr id="32" name="Text 24"/>
          <p:cNvSpPr/>
          <p:nvPr/>
        </p:nvSpPr>
        <p:spPr>
          <a:xfrm>
            <a:off x="6775704" y="3191256"/>
            <a:ext cx="1828800"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Unpaid carers</a:t>
            </a:r>
            <a:endParaRPr lang="en-US" sz="1100" dirty="0"/>
          </a:p>
        </p:txBody>
      </p:sp>
      <p:sp>
        <p:nvSpPr>
          <p:cNvPr id="33" name="Text 25"/>
          <p:cNvSpPr/>
          <p:nvPr/>
        </p:nvSpPr>
        <p:spPr>
          <a:xfrm>
            <a:off x="6281928" y="3721608"/>
            <a:ext cx="2286000" cy="804672"/>
          </a:xfrm>
          <a:prstGeom prst="rect">
            <a:avLst/>
          </a:prstGeom>
          <a:noFill/>
          <a:ln/>
        </p:spPr>
        <p:txBody>
          <a:bodyPr wrap="square" lIns="0" tIns="0" rIns="0" bIns="0" rtlCol="0" anchor="ctr"/>
          <a:lstStyle/>
          <a:p>
            <a:pPr marL="0" indent="0">
              <a:buNone/>
            </a:pPr>
            <a:r>
              <a:rPr lang="en-US" sz="930" dirty="0">
                <a:solidFill>
                  <a:srgbClr val="26343A"/>
                </a:solidFill>
                <a:latin typeface="Calibri" pitchFamily="34" charset="0"/>
                <a:ea typeface="Calibri" pitchFamily="34" charset="-122"/>
                <a:cs typeface="Calibri" pitchFamily="34" charset="-120"/>
              </a:rPr>
              <a:t>Around 1.8m carers aged 65+ in England — the invisible backbone of the system (Age UK, 2025).</a:t>
            </a:r>
            <a:endParaRPr lang="en-US" sz="930" dirty="0"/>
          </a:p>
        </p:txBody>
      </p:sp>
      <p:pic>
        <p:nvPicPr>
          <p:cNvPr id="44" name="Audio 43">
            <a:hlinkClick r:id="" action="ppaction://media"/>
            <a:extLst>
              <a:ext uri="{FF2B5EF4-FFF2-40B4-BE49-F238E27FC236}">
                <a16:creationId xmlns:a16="http://schemas.microsoft.com/office/drawing/2014/main" id="{E3BAA8C9-BB78-FE6B-E3AD-CC5D63F8729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5451"/>
    </mc:Choice>
    <mc:Fallback>
      <p:transition spd="slow" advTm="125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CRITICAL EVALUATION — EFFECTIVENESS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What works — and where the evidence is weaker</a:t>
            </a:r>
            <a:endParaRPr lang="en-US" sz="2700" dirty="0"/>
          </a:p>
        </p:txBody>
      </p:sp>
      <p:sp>
        <p:nvSpPr>
          <p:cNvPr id="4" name="Shape 2"/>
          <p:cNvSpPr/>
          <p:nvPr/>
        </p:nvSpPr>
        <p:spPr>
          <a:xfrm>
            <a:off x="502920" y="1325880"/>
            <a:ext cx="4023360" cy="3154680"/>
          </a:xfrm>
          <a:prstGeom prst="roundRect">
            <a:avLst>
              <a:gd name="adj" fmla="val 2319"/>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5" name="Shape 3"/>
          <p:cNvSpPr/>
          <p:nvPr/>
        </p:nvSpPr>
        <p:spPr>
          <a:xfrm>
            <a:off x="713232" y="1508760"/>
            <a:ext cx="420624" cy="420624"/>
          </a:xfrm>
          <a:prstGeom prst="ellipse">
            <a:avLst/>
          </a:prstGeom>
          <a:solidFill>
            <a:srgbClr val="5E8E7C"/>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826800" y="1622328"/>
            <a:ext cx="193487" cy="193487"/>
          </a:xfrm>
          <a:prstGeom prst="rect">
            <a:avLst/>
          </a:prstGeom>
        </p:spPr>
      </p:pic>
      <p:sp>
        <p:nvSpPr>
          <p:cNvPr id="7" name="Text 4"/>
          <p:cNvSpPr/>
          <p:nvPr/>
        </p:nvSpPr>
        <p:spPr>
          <a:xfrm>
            <a:off x="1280160" y="1508760"/>
            <a:ext cx="3017520" cy="420624"/>
          </a:xfrm>
          <a:prstGeom prst="rect">
            <a:avLst/>
          </a:prstGeom>
          <a:noFill/>
          <a:ln/>
        </p:spPr>
        <p:txBody>
          <a:bodyPr wrap="square" lIns="0" tIns="0" rIns="0" bIns="0" rtlCol="0" anchor="ctr"/>
          <a:lstStyle/>
          <a:p>
            <a:pPr marL="0" indent="0">
              <a:buNone/>
            </a:pPr>
            <a:r>
              <a:rPr lang="en-US" sz="1500" b="1" dirty="0">
                <a:solidFill>
                  <a:srgbClr val="32505C"/>
                </a:solidFill>
                <a:latin typeface="Cambria" pitchFamily="34" charset="0"/>
                <a:ea typeface="Cambria" pitchFamily="34" charset="-122"/>
                <a:cs typeface="Cambria" pitchFamily="34" charset="-120"/>
              </a:rPr>
              <a:t>Evidence of benefit</a:t>
            </a:r>
            <a:endParaRPr lang="en-US" sz="1500" dirty="0"/>
          </a:p>
        </p:txBody>
      </p:sp>
      <p:sp>
        <p:nvSpPr>
          <p:cNvPr id="8" name="Text 5"/>
          <p:cNvSpPr/>
          <p:nvPr/>
        </p:nvSpPr>
        <p:spPr>
          <a:xfrm>
            <a:off x="749808" y="2103120"/>
            <a:ext cx="3611880" cy="2286000"/>
          </a:xfrm>
          <a:prstGeom prst="rect">
            <a:avLst/>
          </a:prstGeom>
          <a:noFill/>
          <a:ln/>
        </p:spPr>
        <p:txBody>
          <a:bodyPr wrap="square" lIns="0" tIns="0" rIns="0" bIns="0" rtlCol="0" anchor="ctr"/>
          <a:lstStyle/>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Reablement can restore independence and reduce ongoing home-care need after hospital discharge.</a:t>
            </a:r>
            <a:endParaRPr lang="en-US" sz="1100" dirty="0"/>
          </a:p>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Strength &amp; balance programmes demonstrably reduce falls — the leading cause of emergency admission in 65+ (NICE, 2015).</a:t>
            </a:r>
            <a:endParaRPr lang="en-US" sz="1100" dirty="0"/>
          </a:p>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Social prescribing and befriending tackle loneliness and support activity theory's link between engagement and wellbeing.</a:t>
            </a:r>
            <a:endParaRPr lang="en-US" sz="1100" dirty="0"/>
          </a:p>
          <a:p>
            <a:pPr marL="342900" indent="-342900">
              <a:buSzPct val="100000"/>
              <a:buChar char="•"/>
            </a:pPr>
            <a:r>
              <a:rPr lang="en-US" sz="1100" dirty="0">
                <a:solidFill>
                  <a:srgbClr val="26343A"/>
                </a:solidFill>
                <a:latin typeface="Calibri" pitchFamily="34" charset="0"/>
                <a:ea typeface="Calibri" pitchFamily="34" charset="-122"/>
                <a:cs typeface="Calibri" pitchFamily="34" charset="-120"/>
              </a:rPr>
              <a:t>Person-centred dementia care improves wellbeing and reduces distress (Kitwood, 1997).</a:t>
            </a:r>
            <a:endParaRPr lang="en-US" sz="1100" dirty="0"/>
          </a:p>
        </p:txBody>
      </p:sp>
      <p:sp>
        <p:nvSpPr>
          <p:cNvPr id="9" name="Shape 6"/>
          <p:cNvSpPr/>
          <p:nvPr/>
        </p:nvSpPr>
        <p:spPr>
          <a:xfrm>
            <a:off x="4709160" y="1325880"/>
            <a:ext cx="4023360" cy="3154680"/>
          </a:xfrm>
          <a:prstGeom prst="roundRect">
            <a:avLst>
              <a:gd name="adj" fmla="val 2319"/>
            </a:avLst>
          </a:prstGeom>
          <a:solidFill>
            <a:srgbClr val="EAF0F2"/>
          </a:solidFill>
          <a:ln/>
          <a:effectLst>
            <a:outerShdw blurRad="88900" dist="25400" dir="2700000" algn="bl" rotWithShape="0">
              <a:srgbClr val="000000">
                <a:alpha val="13000"/>
              </a:srgbClr>
            </a:outerShdw>
          </a:effectLst>
        </p:spPr>
        <p:txBody>
          <a:bodyPr/>
          <a:lstStyle/>
          <a:p>
            <a:endParaRPr lang="en-GB"/>
          </a:p>
        </p:txBody>
      </p:sp>
      <p:sp>
        <p:nvSpPr>
          <p:cNvPr id="10" name="Shape 7"/>
          <p:cNvSpPr/>
          <p:nvPr/>
        </p:nvSpPr>
        <p:spPr>
          <a:xfrm>
            <a:off x="4919472" y="1508760"/>
            <a:ext cx="420624" cy="420624"/>
          </a:xfrm>
          <a:prstGeom prst="ellipse">
            <a:avLst/>
          </a:prstGeom>
          <a:solidFill>
            <a:srgbClr val="5F6F74"/>
          </a:solidFill>
          <a:ln/>
        </p:spPr>
        <p:txBody>
          <a:bodyPr/>
          <a:lstStyle/>
          <a:p>
            <a:endParaRPr lang="en-GB"/>
          </a:p>
        </p:txBody>
      </p:sp>
      <p:pic>
        <p:nvPicPr>
          <p:cNvPr id="11" name="Image 1" descr="preencoded.png"/>
          <p:cNvPicPr>
            <a:picLocks noChangeAspect="1"/>
          </p:cNvPicPr>
          <p:nvPr/>
        </p:nvPicPr>
        <p:blipFill>
          <a:blip r:embed="rId6"/>
          <a:stretch>
            <a:fillRect/>
          </a:stretch>
        </p:blipFill>
        <p:spPr>
          <a:xfrm>
            <a:off x="5033040" y="1622328"/>
            <a:ext cx="193487" cy="193487"/>
          </a:xfrm>
          <a:prstGeom prst="rect">
            <a:avLst/>
          </a:prstGeom>
        </p:spPr>
      </p:pic>
      <p:sp>
        <p:nvSpPr>
          <p:cNvPr id="12" name="Text 8"/>
          <p:cNvSpPr/>
          <p:nvPr/>
        </p:nvSpPr>
        <p:spPr>
          <a:xfrm>
            <a:off x="5486400" y="1508760"/>
            <a:ext cx="3017520" cy="420624"/>
          </a:xfrm>
          <a:prstGeom prst="rect">
            <a:avLst/>
          </a:prstGeom>
          <a:noFill/>
          <a:ln/>
        </p:spPr>
        <p:txBody>
          <a:bodyPr wrap="square" lIns="0" tIns="0" rIns="0" bIns="0" rtlCol="0" anchor="ctr"/>
          <a:lstStyle/>
          <a:p>
            <a:pPr marL="0" indent="0">
              <a:buNone/>
            </a:pPr>
            <a:r>
              <a:rPr lang="en-US" sz="1500" b="1" dirty="0">
                <a:solidFill>
                  <a:srgbClr val="32505C"/>
                </a:solidFill>
                <a:latin typeface="Cambria" pitchFamily="34" charset="0"/>
                <a:ea typeface="Cambria" pitchFamily="34" charset="-122"/>
                <a:cs typeface="Cambria" pitchFamily="34" charset="-120"/>
              </a:rPr>
              <a:t>Limitations &amp; gaps</a:t>
            </a:r>
            <a:endParaRPr lang="en-US" sz="1500" dirty="0"/>
          </a:p>
        </p:txBody>
      </p:sp>
      <p:sp>
        <p:nvSpPr>
          <p:cNvPr id="13" name="Text 9"/>
          <p:cNvSpPr/>
          <p:nvPr/>
        </p:nvSpPr>
        <p:spPr>
          <a:xfrm>
            <a:off x="4956048" y="2103120"/>
            <a:ext cx="3611880" cy="2286000"/>
          </a:xfrm>
          <a:prstGeom prst="rect">
            <a:avLst/>
          </a:prstGeom>
          <a:noFill/>
          <a:ln/>
        </p:spPr>
        <p:txBody>
          <a:bodyPr wrap="square" lIns="0" tIns="0" rIns="0" bIns="0" rtlCol="0" anchor="ctr"/>
          <a:lstStyle/>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Telecare's evidence base is mixed: technology alone, without human response, shows limited impact on outcomes.</a:t>
            </a:r>
            <a:endParaRPr lang="en-US" sz="1100" dirty="0"/>
          </a:p>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Social prescribing evaluation remains methodologically weak — promising, not yet proven.</a:t>
            </a:r>
            <a:endParaRPr lang="en-US" sz="1100" dirty="0"/>
          </a:p>
          <a:p>
            <a:pPr marL="342900" indent="-342900">
              <a:spcAft>
                <a:spcPts val="700"/>
              </a:spcAft>
              <a:buSzPct val="100000"/>
              <a:buChar char="•"/>
            </a:pPr>
            <a:r>
              <a:rPr lang="en-US" sz="1100" dirty="0">
                <a:solidFill>
                  <a:srgbClr val="26343A"/>
                </a:solidFill>
                <a:latin typeface="Calibri" pitchFamily="34" charset="0"/>
                <a:ea typeface="Calibri" pitchFamily="34" charset="-122"/>
                <a:cs typeface="Calibri" pitchFamily="34" charset="-120"/>
              </a:rPr>
              <a:t>Access is a postcode lottery: provision and eligibility vary sharply between local authorities (King's Fund, 2025).</a:t>
            </a:r>
            <a:endParaRPr lang="en-US" sz="1100" dirty="0"/>
          </a:p>
          <a:p>
            <a:pPr marL="342900" indent="-342900">
              <a:buSzPct val="100000"/>
              <a:buChar char="•"/>
            </a:pPr>
            <a:r>
              <a:rPr lang="en-US" sz="1100" dirty="0">
                <a:solidFill>
                  <a:srgbClr val="26343A"/>
                </a:solidFill>
                <a:latin typeface="Calibri" pitchFamily="34" charset="0"/>
                <a:ea typeface="Calibri" pitchFamily="34" charset="-122"/>
                <a:cs typeface="Calibri" pitchFamily="34" charset="-120"/>
              </a:rPr>
              <a:t>Over half of 1.4m new requests for support result in no service or signposting only (NHS England, 2024).</a:t>
            </a:r>
            <a:endParaRPr lang="en-US" sz="1100" dirty="0"/>
          </a:p>
        </p:txBody>
      </p:sp>
      <p:pic>
        <p:nvPicPr>
          <p:cNvPr id="27" name="Audio 26">
            <a:hlinkClick r:id="" action="ppaction://media"/>
            <a:extLst>
              <a:ext uri="{FF2B5EF4-FFF2-40B4-BE49-F238E27FC236}">
                <a16:creationId xmlns:a16="http://schemas.microsoft.com/office/drawing/2014/main" id="{B6C41E3F-7338-0C94-5AE3-3B4D2494D21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2836"/>
    </mc:Choice>
    <mc:Fallback>
      <p:transition spd="slow" advTm="132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32505C"/>
        </a:solidFill>
        <a:effectLst/>
      </p:bgPr>
    </p:bg>
    <p:spTree>
      <p:nvGrpSpPr>
        <p:cNvPr id="1" name=""/>
        <p:cNvGrpSpPr/>
        <p:nvPr/>
      </p:nvGrpSpPr>
      <p:grpSpPr>
        <a:xfrm>
          <a:off x="0" y="0"/>
          <a:ext cx="0" cy="0"/>
          <a:chOff x="0" y="0"/>
          <a:chExt cx="0" cy="0"/>
        </a:xfrm>
      </p:grpSpPr>
      <p:sp>
        <p:nvSpPr>
          <p:cNvPr id="2" name="Text 0"/>
          <p:cNvSpPr/>
          <p:nvPr/>
        </p:nvSpPr>
        <p:spPr>
          <a:xfrm>
            <a:off x="502920" y="320040"/>
            <a:ext cx="8229600" cy="274320"/>
          </a:xfrm>
          <a:prstGeom prst="rect">
            <a:avLst/>
          </a:prstGeom>
          <a:noFill/>
          <a:ln/>
        </p:spPr>
        <p:txBody>
          <a:bodyPr wrap="square" lIns="0" tIns="0" rIns="0" bIns="0" rtlCol="0" anchor="ctr"/>
          <a:lstStyle/>
          <a:p>
            <a:pPr marL="0" indent="0">
              <a:buNone/>
            </a:pPr>
            <a:r>
              <a:rPr lang="en-US" sz="1150" b="1" kern="0" spc="300" dirty="0">
                <a:solidFill>
                  <a:srgbClr val="84B59F"/>
                </a:solidFill>
                <a:latin typeface="Calibri" pitchFamily="34" charset="0"/>
                <a:ea typeface="Calibri" pitchFamily="34" charset="-122"/>
                <a:cs typeface="Calibri" pitchFamily="34" charset="-120"/>
              </a:rPr>
              <a:t>CRITICAL EVALUATION — SYSTEM PRESSURES</a:t>
            </a:r>
            <a:endParaRPr lang="en-US" sz="1150" dirty="0"/>
          </a:p>
        </p:txBody>
      </p:sp>
      <p:sp>
        <p:nvSpPr>
          <p:cNvPr id="3" name="Text 1"/>
          <p:cNvSpPr/>
          <p:nvPr/>
        </p:nvSpPr>
        <p:spPr>
          <a:xfrm>
            <a:off x="502920" y="566928"/>
            <a:ext cx="8229600" cy="548640"/>
          </a:xfrm>
          <a:prstGeom prst="rect">
            <a:avLst/>
          </a:prstGeom>
          <a:noFill/>
          <a:ln/>
        </p:spPr>
        <p:txBody>
          <a:bodyPr wrap="square" lIns="0" tIns="0" rIns="0" bIns="0"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A system under sustained strain</a:t>
            </a:r>
            <a:endParaRPr lang="en-US" sz="2700" dirty="0"/>
          </a:p>
        </p:txBody>
      </p:sp>
      <p:sp>
        <p:nvSpPr>
          <p:cNvPr id="4" name="Shape 2"/>
          <p:cNvSpPr/>
          <p:nvPr/>
        </p:nvSpPr>
        <p:spPr>
          <a:xfrm>
            <a:off x="502920" y="1463040"/>
            <a:ext cx="4023360" cy="1417320"/>
          </a:xfrm>
          <a:prstGeom prst="roundRect">
            <a:avLst>
              <a:gd name="adj" fmla="val 5161"/>
            </a:avLst>
          </a:prstGeom>
          <a:solidFill>
            <a:srgbClr val="3D5D6B"/>
          </a:solidFill>
          <a:ln/>
        </p:spPr>
        <p:txBody>
          <a:bodyPr/>
          <a:lstStyle/>
          <a:p>
            <a:endParaRPr lang="en-GB"/>
          </a:p>
        </p:txBody>
      </p:sp>
      <p:sp>
        <p:nvSpPr>
          <p:cNvPr id="5" name="Text 3"/>
          <p:cNvSpPr/>
          <p:nvPr/>
        </p:nvSpPr>
        <p:spPr>
          <a:xfrm>
            <a:off x="731520" y="1554480"/>
            <a:ext cx="1783080" cy="1234440"/>
          </a:xfrm>
          <a:prstGeom prst="rect">
            <a:avLst/>
          </a:prstGeom>
          <a:noFill/>
          <a:ln/>
        </p:spPr>
        <p:txBody>
          <a:bodyPr wrap="square" lIns="0" tIns="0" rIns="0" bIns="0" rtlCol="0" anchor="ctr"/>
          <a:lstStyle/>
          <a:p>
            <a:pPr marL="0" indent="0">
              <a:buNone/>
            </a:pPr>
            <a:r>
              <a:rPr lang="en-US" sz="3000" b="1" dirty="0">
                <a:solidFill>
                  <a:srgbClr val="84B59F"/>
                </a:solidFill>
                <a:latin typeface="Cambria" pitchFamily="34" charset="0"/>
                <a:ea typeface="Cambria" pitchFamily="34" charset="-122"/>
                <a:cs typeface="Cambria" pitchFamily="34" charset="-120"/>
              </a:rPr>
              <a:t>131,000</a:t>
            </a:r>
            <a:endParaRPr lang="en-US" sz="3000" dirty="0"/>
          </a:p>
        </p:txBody>
      </p:sp>
      <p:sp>
        <p:nvSpPr>
          <p:cNvPr id="6" name="Text 4"/>
          <p:cNvSpPr/>
          <p:nvPr/>
        </p:nvSpPr>
        <p:spPr>
          <a:xfrm>
            <a:off x="2514600" y="1591056"/>
            <a:ext cx="1874520" cy="1170432"/>
          </a:xfrm>
          <a:prstGeom prst="rect">
            <a:avLst/>
          </a:prstGeom>
          <a:noFill/>
          <a:ln/>
        </p:spPr>
        <p:txBody>
          <a:bodyPr wrap="square" lIns="0" tIns="0" rIns="0" bIns="0" rtlCol="0" anchor="ctr"/>
          <a:lstStyle/>
          <a:p>
            <a:pPr marL="0" indent="0">
              <a:buNone/>
            </a:pPr>
            <a:r>
              <a:rPr lang="en-US" sz="1050" dirty="0">
                <a:solidFill>
                  <a:srgbClr val="D9E6E2"/>
                </a:solidFill>
                <a:latin typeface="Calibri" pitchFamily="34" charset="0"/>
                <a:ea typeface="Calibri" pitchFamily="34" charset="-122"/>
                <a:cs typeface="Calibri" pitchFamily="34" charset="-120"/>
              </a:rPr>
              <a:t>vacant social care posts on average in 2023/24 (Skills for Care, 2025)</a:t>
            </a:r>
            <a:endParaRPr lang="en-US" sz="1050" dirty="0"/>
          </a:p>
        </p:txBody>
      </p:sp>
      <p:sp>
        <p:nvSpPr>
          <p:cNvPr id="7" name="Shape 5"/>
          <p:cNvSpPr/>
          <p:nvPr/>
        </p:nvSpPr>
        <p:spPr>
          <a:xfrm>
            <a:off x="4754880" y="1463040"/>
            <a:ext cx="4023360" cy="1417320"/>
          </a:xfrm>
          <a:prstGeom prst="roundRect">
            <a:avLst>
              <a:gd name="adj" fmla="val 5161"/>
            </a:avLst>
          </a:prstGeom>
          <a:solidFill>
            <a:srgbClr val="3D5D6B"/>
          </a:solidFill>
          <a:ln/>
        </p:spPr>
        <p:txBody>
          <a:bodyPr/>
          <a:lstStyle/>
          <a:p>
            <a:endParaRPr lang="en-GB"/>
          </a:p>
        </p:txBody>
      </p:sp>
      <p:sp>
        <p:nvSpPr>
          <p:cNvPr id="8" name="Text 6"/>
          <p:cNvSpPr/>
          <p:nvPr/>
        </p:nvSpPr>
        <p:spPr>
          <a:xfrm>
            <a:off x="4983480" y="1554480"/>
            <a:ext cx="1783080" cy="1234440"/>
          </a:xfrm>
          <a:prstGeom prst="rect">
            <a:avLst/>
          </a:prstGeom>
          <a:noFill/>
          <a:ln/>
        </p:spPr>
        <p:txBody>
          <a:bodyPr wrap="square" lIns="0" tIns="0" rIns="0" bIns="0" rtlCol="0" anchor="ctr"/>
          <a:lstStyle/>
          <a:p>
            <a:pPr marL="0" indent="0">
              <a:buNone/>
            </a:pPr>
            <a:r>
              <a:rPr lang="en-US" sz="3000" b="1" dirty="0">
                <a:solidFill>
                  <a:srgbClr val="84B59F"/>
                </a:solidFill>
                <a:latin typeface="Cambria" pitchFamily="34" charset="0"/>
                <a:ea typeface="Cambria" pitchFamily="34" charset="-122"/>
                <a:cs typeface="Cambria" pitchFamily="34" charset="-120"/>
              </a:rPr>
              <a:t>370,000+</a:t>
            </a:r>
            <a:endParaRPr lang="en-US" sz="3000" dirty="0"/>
          </a:p>
        </p:txBody>
      </p:sp>
      <p:sp>
        <p:nvSpPr>
          <p:cNvPr id="9" name="Text 7"/>
          <p:cNvSpPr/>
          <p:nvPr/>
        </p:nvSpPr>
        <p:spPr>
          <a:xfrm>
            <a:off x="6766560" y="1591056"/>
            <a:ext cx="1874520" cy="1170432"/>
          </a:xfrm>
          <a:prstGeom prst="rect">
            <a:avLst/>
          </a:prstGeom>
          <a:noFill/>
          <a:ln/>
        </p:spPr>
        <p:txBody>
          <a:bodyPr wrap="square" lIns="0" tIns="0" rIns="0" bIns="0" rtlCol="0" anchor="ctr"/>
          <a:lstStyle/>
          <a:p>
            <a:pPr marL="0" indent="0">
              <a:buNone/>
            </a:pPr>
            <a:r>
              <a:rPr lang="en-US" sz="1050" dirty="0">
                <a:solidFill>
                  <a:srgbClr val="D9E6E2"/>
                </a:solidFill>
                <a:latin typeface="Calibri" pitchFamily="34" charset="0"/>
                <a:ea typeface="Calibri" pitchFamily="34" charset="-122"/>
                <a:cs typeface="Calibri" pitchFamily="34" charset="-120"/>
              </a:rPr>
              <a:t>people waiting for an assessment or for care to start, March 2025 (ADASS, 2025)</a:t>
            </a:r>
            <a:endParaRPr lang="en-US" sz="1050" dirty="0"/>
          </a:p>
        </p:txBody>
      </p:sp>
      <p:sp>
        <p:nvSpPr>
          <p:cNvPr id="10" name="Shape 8"/>
          <p:cNvSpPr/>
          <p:nvPr/>
        </p:nvSpPr>
        <p:spPr>
          <a:xfrm>
            <a:off x="502920" y="3063240"/>
            <a:ext cx="4023360" cy="1417320"/>
          </a:xfrm>
          <a:prstGeom prst="roundRect">
            <a:avLst>
              <a:gd name="adj" fmla="val 5161"/>
            </a:avLst>
          </a:prstGeom>
          <a:solidFill>
            <a:srgbClr val="3D5D6B"/>
          </a:solidFill>
          <a:ln/>
        </p:spPr>
        <p:txBody>
          <a:bodyPr/>
          <a:lstStyle/>
          <a:p>
            <a:endParaRPr lang="en-GB"/>
          </a:p>
        </p:txBody>
      </p:sp>
      <p:sp>
        <p:nvSpPr>
          <p:cNvPr id="11" name="Text 9"/>
          <p:cNvSpPr/>
          <p:nvPr/>
        </p:nvSpPr>
        <p:spPr>
          <a:xfrm>
            <a:off x="731520" y="3154680"/>
            <a:ext cx="1783080" cy="1234440"/>
          </a:xfrm>
          <a:prstGeom prst="rect">
            <a:avLst/>
          </a:prstGeom>
          <a:noFill/>
          <a:ln/>
        </p:spPr>
        <p:txBody>
          <a:bodyPr wrap="square" lIns="0" tIns="0" rIns="0" bIns="0" rtlCol="0" anchor="ctr"/>
          <a:lstStyle/>
          <a:p>
            <a:pPr marL="0" indent="0">
              <a:buNone/>
            </a:pPr>
            <a:r>
              <a:rPr lang="en-US" sz="3000" b="1" dirty="0">
                <a:solidFill>
                  <a:srgbClr val="84B59F"/>
                </a:solidFill>
                <a:latin typeface="Cambria" pitchFamily="34" charset="0"/>
                <a:ea typeface="Cambria" pitchFamily="34" charset="-122"/>
                <a:cs typeface="Cambria" pitchFamily="34" charset="-120"/>
              </a:rPr>
              <a:t>85%</a:t>
            </a:r>
            <a:endParaRPr lang="en-US" sz="3000" dirty="0"/>
          </a:p>
        </p:txBody>
      </p:sp>
      <p:sp>
        <p:nvSpPr>
          <p:cNvPr id="12" name="Text 10"/>
          <p:cNvSpPr/>
          <p:nvPr/>
        </p:nvSpPr>
        <p:spPr>
          <a:xfrm>
            <a:off x="2514600" y="3191256"/>
            <a:ext cx="1874520" cy="1170432"/>
          </a:xfrm>
          <a:prstGeom prst="rect">
            <a:avLst/>
          </a:prstGeom>
          <a:noFill/>
          <a:ln/>
        </p:spPr>
        <p:txBody>
          <a:bodyPr wrap="square" lIns="0" tIns="0" rIns="0" bIns="0" rtlCol="0" anchor="ctr"/>
          <a:lstStyle/>
          <a:p>
            <a:pPr marL="0" indent="0">
              <a:buNone/>
            </a:pPr>
            <a:r>
              <a:rPr lang="en-US" sz="1050" dirty="0">
                <a:solidFill>
                  <a:srgbClr val="D9E6E2"/>
                </a:solidFill>
                <a:latin typeface="Calibri" pitchFamily="34" charset="0"/>
                <a:ea typeface="Calibri" pitchFamily="34" charset="-122"/>
                <a:cs typeface="Calibri" pitchFamily="34" charset="-120"/>
              </a:rPr>
              <a:t>of patients delayed in hospital are aged 65+, often awaiting social care (Nuffield Trust, 2025)</a:t>
            </a:r>
            <a:endParaRPr lang="en-US" sz="1050" dirty="0"/>
          </a:p>
        </p:txBody>
      </p:sp>
      <p:sp>
        <p:nvSpPr>
          <p:cNvPr id="13" name="Shape 11"/>
          <p:cNvSpPr/>
          <p:nvPr/>
        </p:nvSpPr>
        <p:spPr>
          <a:xfrm>
            <a:off x="4754880" y="3063240"/>
            <a:ext cx="4023360" cy="1417320"/>
          </a:xfrm>
          <a:prstGeom prst="roundRect">
            <a:avLst>
              <a:gd name="adj" fmla="val 5161"/>
            </a:avLst>
          </a:prstGeom>
          <a:solidFill>
            <a:srgbClr val="3D5D6B"/>
          </a:solidFill>
          <a:ln/>
        </p:spPr>
        <p:txBody>
          <a:bodyPr/>
          <a:lstStyle/>
          <a:p>
            <a:endParaRPr lang="en-GB"/>
          </a:p>
        </p:txBody>
      </p:sp>
      <p:sp>
        <p:nvSpPr>
          <p:cNvPr id="14" name="Text 12"/>
          <p:cNvSpPr/>
          <p:nvPr/>
        </p:nvSpPr>
        <p:spPr>
          <a:xfrm>
            <a:off x="4983480" y="3154680"/>
            <a:ext cx="1783080" cy="1234440"/>
          </a:xfrm>
          <a:prstGeom prst="rect">
            <a:avLst/>
          </a:prstGeom>
          <a:noFill/>
          <a:ln/>
        </p:spPr>
        <p:txBody>
          <a:bodyPr wrap="square" lIns="0" tIns="0" rIns="0" bIns="0" rtlCol="0" anchor="ctr"/>
          <a:lstStyle/>
          <a:p>
            <a:pPr marL="0" indent="0">
              <a:buNone/>
            </a:pPr>
            <a:r>
              <a:rPr lang="en-US" sz="3000" b="1" dirty="0">
                <a:solidFill>
                  <a:srgbClr val="84B59F"/>
                </a:solidFill>
                <a:latin typeface="Cambria" pitchFamily="34" charset="0"/>
                <a:ea typeface="Cambria" pitchFamily="34" charset="-122"/>
                <a:cs typeface="Cambria" pitchFamily="34" charset="-120"/>
              </a:rPr>
              <a:t>−22,800</a:t>
            </a:r>
            <a:endParaRPr lang="en-US" sz="3000" dirty="0"/>
          </a:p>
        </p:txBody>
      </p:sp>
      <p:sp>
        <p:nvSpPr>
          <p:cNvPr id="15" name="Text 13"/>
          <p:cNvSpPr/>
          <p:nvPr/>
        </p:nvSpPr>
        <p:spPr>
          <a:xfrm>
            <a:off x="6766560" y="3191256"/>
            <a:ext cx="1874520" cy="1170432"/>
          </a:xfrm>
          <a:prstGeom prst="rect">
            <a:avLst/>
          </a:prstGeom>
          <a:noFill/>
          <a:ln/>
        </p:spPr>
        <p:txBody>
          <a:bodyPr wrap="square" lIns="0" tIns="0" rIns="0" bIns="0" rtlCol="0" anchor="ctr"/>
          <a:lstStyle/>
          <a:p>
            <a:pPr marL="0" indent="0">
              <a:buNone/>
            </a:pPr>
            <a:r>
              <a:rPr lang="en-US" sz="1050" dirty="0">
                <a:solidFill>
                  <a:srgbClr val="D9E6E2"/>
                </a:solidFill>
                <a:latin typeface="Calibri" pitchFamily="34" charset="0"/>
                <a:ea typeface="Calibri" pitchFamily="34" charset="-122"/>
                <a:cs typeface="Calibri" pitchFamily="34" charset="-120"/>
              </a:rPr>
              <a:t>fewer older people receive LA long-term care than in 2017/18 despite rising need (Age UK, 2024)</a:t>
            </a:r>
            <a:endParaRPr lang="en-US" sz="1050" dirty="0"/>
          </a:p>
        </p:txBody>
      </p:sp>
      <p:sp>
        <p:nvSpPr>
          <p:cNvPr id="16" name="Text 14"/>
          <p:cNvSpPr/>
          <p:nvPr/>
        </p:nvSpPr>
        <p:spPr>
          <a:xfrm>
            <a:off x="502920" y="4645152"/>
            <a:ext cx="8229600" cy="384048"/>
          </a:xfrm>
          <a:prstGeom prst="rect">
            <a:avLst/>
          </a:prstGeom>
          <a:noFill/>
          <a:ln/>
        </p:spPr>
        <p:txBody>
          <a:bodyPr wrap="square" lIns="0" tIns="0" rIns="0" bIns="0" rtlCol="0" anchor="ctr"/>
          <a:lstStyle/>
          <a:p>
            <a:pPr marL="0" indent="0">
              <a:buNone/>
            </a:pPr>
            <a:r>
              <a:rPr lang="en-US" sz="1150" i="1" dirty="0">
                <a:solidFill>
                  <a:srgbClr val="A8C0BA"/>
                </a:solidFill>
                <a:latin typeface="Calibri" pitchFamily="34" charset="0"/>
                <a:ea typeface="Calibri" pitchFamily="34" charset="-122"/>
                <a:cs typeface="Calibri" pitchFamily="34" charset="-120"/>
              </a:rPr>
              <a:t>Workforce, funding and flow problems interact — eroding the preventive, empowering vision of the Care Act in practice.</a:t>
            </a:r>
            <a:endParaRPr lang="en-US" sz="1150" dirty="0"/>
          </a:p>
        </p:txBody>
      </p:sp>
      <p:pic>
        <p:nvPicPr>
          <p:cNvPr id="21" name="Audio 20">
            <a:hlinkClick r:id="" action="ppaction://media"/>
            <a:extLst>
              <a:ext uri="{FF2B5EF4-FFF2-40B4-BE49-F238E27FC236}">
                <a16:creationId xmlns:a16="http://schemas.microsoft.com/office/drawing/2014/main" id="{5535A304-3542-95ED-08A8-6661C185AD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7226"/>
    </mc:Choice>
    <mc:Fallback>
      <p:transition spd="slow" advTm="117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CHALLENGES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Barriers to independence: health and function</a:t>
            </a:r>
            <a:endParaRPr lang="en-US" sz="2700" dirty="0"/>
          </a:p>
        </p:txBody>
      </p:sp>
      <p:sp>
        <p:nvSpPr>
          <p:cNvPr id="4" name="Shape 2"/>
          <p:cNvSpPr/>
          <p:nvPr/>
        </p:nvSpPr>
        <p:spPr>
          <a:xfrm>
            <a:off x="548640" y="1399032"/>
            <a:ext cx="457200" cy="457200"/>
          </a:xfrm>
          <a:prstGeom prst="ellipse">
            <a:avLst/>
          </a:prstGeom>
          <a:solidFill>
            <a:srgbClr val="50808E"/>
          </a:solidFill>
          <a:ln/>
        </p:spPr>
        <p:txBody>
          <a:bodyPr/>
          <a:lstStyle/>
          <a:p>
            <a:endParaRPr lang="en-GB"/>
          </a:p>
        </p:txBody>
      </p:sp>
      <p:pic>
        <p:nvPicPr>
          <p:cNvPr id="5" name="Image 0" descr="preencoded.png"/>
          <p:cNvPicPr>
            <a:picLocks noChangeAspect="1"/>
          </p:cNvPicPr>
          <p:nvPr/>
        </p:nvPicPr>
        <p:blipFill>
          <a:blip r:embed="rId5"/>
          <a:stretch>
            <a:fillRect/>
          </a:stretch>
        </p:blipFill>
        <p:spPr>
          <a:xfrm>
            <a:off x="672084" y="1522476"/>
            <a:ext cx="210312" cy="210312"/>
          </a:xfrm>
          <a:prstGeom prst="rect">
            <a:avLst/>
          </a:prstGeom>
        </p:spPr>
      </p:pic>
      <p:sp>
        <p:nvSpPr>
          <p:cNvPr id="6" name="Text 3"/>
          <p:cNvSpPr/>
          <p:nvPr/>
        </p:nvSpPr>
        <p:spPr>
          <a:xfrm>
            <a:off x="1207008" y="1325880"/>
            <a:ext cx="1874520" cy="603504"/>
          </a:xfrm>
          <a:prstGeom prst="rect">
            <a:avLst/>
          </a:prstGeom>
          <a:noFill/>
          <a:ln/>
        </p:spPr>
        <p:txBody>
          <a:bodyPr wrap="square" lIns="0" tIns="0" rIns="0" bIns="0" rtlCol="0" anchor="ctr"/>
          <a:lstStyle/>
          <a:p>
            <a:pPr marL="0" indent="0">
              <a:buNone/>
            </a:pPr>
            <a:r>
              <a:rPr lang="en-US" sz="1450" b="1" dirty="0">
                <a:solidFill>
                  <a:srgbClr val="32505C"/>
                </a:solidFill>
                <a:latin typeface="Cambria" pitchFamily="34" charset="0"/>
                <a:ea typeface="Cambria" pitchFamily="34" charset="-122"/>
                <a:cs typeface="Cambria" pitchFamily="34" charset="-120"/>
              </a:rPr>
              <a:t>Falls &amp; frailty</a:t>
            </a:r>
            <a:endParaRPr lang="en-US" sz="1450" dirty="0"/>
          </a:p>
        </p:txBody>
      </p:sp>
      <p:sp>
        <p:nvSpPr>
          <p:cNvPr id="7" name="Text 4"/>
          <p:cNvSpPr/>
          <p:nvPr/>
        </p:nvSpPr>
        <p:spPr>
          <a:xfrm>
            <a:off x="3127248" y="1289304"/>
            <a:ext cx="5532120" cy="804672"/>
          </a:xfrm>
          <a:prstGeom prst="rect">
            <a:avLst/>
          </a:prstGeom>
          <a:noFill/>
          <a:ln/>
        </p:spPr>
        <p:txBody>
          <a:bodyPr wrap="square" lIns="0" tIns="0" rIns="0" bIns="0" rtlCol="0" anchor="ctr"/>
          <a:lstStyle/>
          <a:p>
            <a:pPr marL="0" indent="0">
              <a:buNone/>
            </a:pPr>
            <a:r>
              <a:rPr lang="en-US" sz="1150" dirty="0">
                <a:solidFill>
                  <a:srgbClr val="26343A"/>
                </a:solidFill>
                <a:latin typeface="Calibri" pitchFamily="34" charset="0"/>
                <a:ea typeface="Calibri" pitchFamily="34" charset="-122"/>
                <a:cs typeface="Calibri" pitchFamily="34" charset="-120"/>
              </a:rPr>
              <a:t>Falls are the leading cause of injury-related admission in 65+; ~60% occur at home. Fear of falling itself restricts activity and accelerates decline.</a:t>
            </a:r>
            <a:endParaRPr lang="en-US" sz="1150" dirty="0"/>
          </a:p>
        </p:txBody>
      </p:sp>
      <p:sp>
        <p:nvSpPr>
          <p:cNvPr id="8" name="Shape 5"/>
          <p:cNvSpPr/>
          <p:nvPr/>
        </p:nvSpPr>
        <p:spPr>
          <a:xfrm>
            <a:off x="548640" y="2267712"/>
            <a:ext cx="457200" cy="457200"/>
          </a:xfrm>
          <a:prstGeom prst="ellipse">
            <a:avLst/>
          </a:prstGeom>
          <a:solidFill>
            <a:srgbClr val="5E8E7C"/>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672084" y="2391156"/>
            <a:ext cx="210312" cy="210312"/>
          </a:xfrm>
          <a:prstGeom prst="rect">
            <a:avLst/>
          </a:prstGeom>
        </p:spPr>
      </p:pic>
      <p:sp>
        <p:nvSpPr>
          <p:cNvPr id="10" name="Text 6"/>
          <p:cNvSpPr/>
          <p:nvPr/>
        </p:nvSpPr>
        <p:spPr>
          <a:xfrm>
            <a:off x="1207008" y="2194560"/>
            <a:ext cx="1874520" cy="603504"/>
          </a:xfrm>
          <a:prstGeom prst="rect">
            <a:avLst/>
          </a:prstGeom>
          <a:noFill/>
          <a:ln/>
        </p:spPr>
        <p:txBody>
          <a:bodyPr wrap="square" lIns="0" tIns="0" rIns="0" bIns="0" rtlCol="0" anchor="ctr"/>
          <a:lstStyle/>
          <a:p>
            <a:pPr marL="0" indent="0">
              <a:buNone/>
            </a:pPr>
            <a:r>
              <a:rPr lang="en-US" sz="1450" b="1" dirty="0">
                <a:solidFill>
                  <a:srgbClr val="32505C"/>
                </a:solidFill>
                <a:latin typeface="Cambria" pitchFamily="34" charset="0"/>
                <a:ea typeface="Cambria" pitchFamily="34" charset="-122"/>
                <a:cs typeface="Cambria" pitchFamily="34" charset="-120"/>
              </a:rPr>
              <a:t>Multimorbidity</a:t>
            </a:r>
            <a:endParaRPr lang="en-US" sz="1450" dirty="0"/>
          </a:p>
        </p:txBody>
      </p:sp>
      <p:sp>
        <p:nvSpPr>
          <p:cNvPr id="11" name="Text 7"/>
          <p:cNvSpPr/>
          <p:nvPr/>
        </p:nvSpPr>
        <p:spPr>
          <a:xfrm>
            <a:off x="3127248" y="2157984"/>
            <a:ext cx="5532120" cy="804672"/>
          </a:xfrm>
          <a:prstGeom prst="rect">
            <a:avLst/>
          </a:prstGeom>
          <a:noFill/>
          <a:ln/>
        </p:spPr>
        <p:txBody>
          <a:bodyPr wrap="square" lIns="0" tIns="0" rIns="0" bIns="0" rtlCol="0" anchor="ctr"/>
          <a:lstStyle/>
          <a:p>
            <a:pPr marL="0" indent="0">
              <a:buNone/>
            </a:pPr>
            <a:r>
              <a:rPr lang="en-US" sz="1150" dirty="0">
                <a:solidFill>
                  <a:srgbClr val="26343A"/>
                </a:solidFill>
                <a:latin typeface="Calibri" pitchFamily="34" charset="0"/>
                <a:ea typeface="Calibri" pitchFamily="34" charset="-122"/>
                <a:cs typeface="Calibri" pitchFamily="34" charset="-120"/>
              </a:rPr>
              <a:t>Most people 65+ live with two or more long-term conditions, creating complex, fluctuating needs that fragmented services manage poorly (Barnett et al., 2012).</a:t>
            </a:r>
            <a:endParaRPr lang="en-US" sz="1150" dirty="0"/>
          </a:p>
        </p:txBody>
      </p:sp>
      <p:sp>
        <p:nvSpPr>
          <p:cNvPr id="12" name="Shape 8"/>
          <p:cNvSpPr/>
          <p:nvPr/>
        </p:nvSpPr>
        <p:spPr>
          <a:xfrm>
            <a:off x="548640" y="3136392"/>
            <a:ext cx="457200" cy="457200"/>
          </a:xfrm>
          <a:prstGeom prst="ellipse">
            <a:avLst/>
          </a:prstGeom>
          <a:solidFill>
            <a:srgbClr val="50808E"/>
          </a:solidFill>
          <a:ln/>
        </p:spPr>
        <p:txBody>
          <a:bodyPr/>
          <a:lstStyle/>
          <a:p>
            <a:endParaRPr lang="en-GB"/>
          </a:p>
        </p:txBody>
      </p:sp>
      <p:pic>
        <p:nvPicPr>
          <p:cNvPr id="13" name="Image 2" descr="preencoded.png"/>
          <p:cNvPicPr>
            <a:picLocks noChangeAspect="1"/>
          </p:cNvPicPr>
          <p:nvPr/>
        </p:nvPicPr>
        <p:blipFill>
          <a:blip r:embed="rId7"/>
          <a:stretch>
            <a:fillRect/>
          </a:stretch>
        </p:blipFill>
        <p:spPr>
          <a:xfrm>
            <a:off x="672084" y="3259836"/>
            <a:ext cx="210312" cy="210312"/>
          </a:xfrm>
          <a:prstGeom prst="rect">
            <a:avLst/>
          </a:prstGeom>
        </p:spPr>
      </p:pic>
      <p:sp>
        <p:nvSpPr>
          <p:cNvPr id="14" name="Text 9"/>
          <p:cNvSpPr/>
          <p:nvPr/>
        </p:nvSpPr>
        <p:spPr>
          <a:xfrm>
            <a:off x="1207008" y="3063240"/>
            <a:ext cx="1874520" cy="603504"/>
          </a:xfrm>
          <a:prstGeom prst="rect">
            <a:avLst/>
          </a:prstGeom>
          <a:noFill/>
          <a:ln/>
        </p:spPr>
        <p:txBody>
          <a:bodyPr wrap="square" lIns="0" tIns="0" rIns="0" bIns="0" rtlCol="0" anchor="ctr"/>
          <a:lstStyle/>
          <a:p>
            <a:pPr marL="0" indent="0">
              <a:buNone/>
            </a:pPr>
            <a:r>
              <a:rPr lang="en-US" sz="1450" b="1" dirty="0">
                <a:solidFill>
                  <a:srgbClr val="32505C"/>
                </a:solidFill>
                <a:latin typeface="Cambria" pitchFamily="34" charset="0"/>
                <a:ea typeface="Cambria" pitchFamily="34" charset="-122"/>
                <a:cs typeface="Cambria" pitchFamily="34" charset="-120"/>
              </a:rPr>
              <a:t>Dementia &amp; cognition</a:t>
            </a:r>
            <a:endParaRPr lang="en-US" sz="1450" dirty="0"/>
          </a:p>
        </p:txBody>
      </p:sp>
      <p:sp>
        <p:nvSpPr>
          <p:cNvPr id="15" name="Text 10"/>
          <p:cNvSpPr/>
          <p:nvPr/>
        </p:nvSpPr>
        <p:spPr>
          <a:xfrm>
            <a:off x="3127248" y="3026664"/>
            <a:ext cx="5532120" cy="804672"/>
          </a:xfrm>
          <a:prstGeom prst="rect">
            <a:avLst/>
          </a:prstGeom>
          <a:noFill/>
          <a:ln/>
        </p:spPr>
        <p:txBody>
          <a:bodyPr wrap="square" lIns="0" tIns="0" rIns="0" bIns="0" rtlCol="0" anchor="ctr"/>
          <a:lstStyle/>
          <a:p>
            <a:pPr marL="0" indent="0">
              <a:buNone/>
            </a:pPr>
            <a:r>
              <a:rPr lang="en-US" sz="1150" dirty="0">
                <a:solidFill>
                  <a:srgbClr val="26343A"/>
                </a:solidFill>
                <a:latin typeface="Calibri" pitchFamily="34" charset="0"/>
                <a:ea typeface="Calibri" pitchFamily="34" charset="-122"/>
                <a:cs typeface="Calibri" pitchFamily="34" charset="-120"/>
              </a:rPr>
              <a:t>Dementia progressively erodes capacity for daily living and decision-making demanding relational, person-centred support (Kitwood, 1997).</a:t>
            </a:r>
            <a:endParaRPr lang="en-US" sz="1150" dirty="0"/>
          </a:p>
        </p:txBody>
      </p:sp>
      <p:sp>
        <p:nvSpPr>
          <p:cNvPr id="16" name="Shape 11"/>
          <p:cNvSpPr/>
          <p:nvPr/>
        </p:nvSpPr>
        <p:spPr>
          <a:xfrm>
            <a:off x="548640" y="4005072"/>
            <a:ext cx="457200" cy="457200"/>
          </a:xfrm>
          <a:prstGeom prst="ellipse">
            <a:avLst/>
          </a:prstGeom>
          <a:solidFill>
            <a:srgbClr val="5E8E7C"/>
          </a:solidFill>
          <a:ln/>
        </p:spPr>
        <p:txBody>
          <a:bodyPr/>
          <a:lstStyle/>
          <a:p>
            <a:endParaRPr lang="en-GB"/>
          </a:p>
        </p:txBody>
      </p:sp>
      <p:pic>
        <p:nvPicPr>
          <p:cNvPr id="17" name="Image 3" descr="preencoded.png"/>
          <p:cNvPicPr>
            <a:picLocks noChangeAspect="1"/>
          </p:cNvPicPr>
          <p:nvPr/>
        </p:nvPicPr>
        <p:blipFill>
          <a:blip r:embed="rId8"/>
          <a:stretch>
            <a:fillRect/>
          </a:stretch>
        </p:blipFill>
        <p:spPr>
          <a:xfrm>
            <a:off x="672084" y="4128516"/>
            <a:ext cx="210312" cy="210312"/>
          </a:xfrm>
          <a:prstGeom prst="rect">
            <a:avLst/>
          </a:prstGeom>
        </p:spPr>
      </p:pic>
      <p:sp>
        <p:nvSpPr>
          <p:cNvPr id="18" name="Text 12"/>
          <p:cNvSpPr/>
          <p:nvPr/>
        </p:nvSpPr>
        <p:spPr>
          <a:xfrm>
            <a:off x="1207008" y="3931920"/>
            <a:ext cx="1874520" cy="603504"/>
          </a:xfrm>
          <a:prstGeom prst="rect">
            <a:avLst/>
          </a:prstGeom>
          <a:noFill/>
          <a:ln/>
        </p:spPr>
        <p:txBody>
          <a:bodyPr wrap="square" lIns="0" tIns="0" rIns="0" bIns="0" rtlCol="0" anchor="ctr"/>
          <a:lstStyle/>
          <a:p>
            <a:pPr marL="0" indent="0">
              <a:buNone/>
            </a:pPr>
            <a:r>
              <a:rPr lang="en-US" sz="1450" b="1" dirty="0">
                <a:solidFill>
                  <a:srgbClr val="32505C"/>
                </a:solidFill>
                <a:latin typeface="Cambria" pitchFamily="34" charset="0"/>
                <a:ea typeface="Cambria" pitchFamily="34" charset="-122"/>
                <a:cs typeface="Cambria" pitchFamily="34" charset="-120"/>
              </a:rPr>
              <a:t>Deconditioning</a:t>
            </a:r>
            <a:endParaRPr lang="en-US" sz="1450" dirty="0"/>
          </a:p>
        </p:txBody>
      </p:sp>
      <p:sp>
        <p:nvSpPr>
          <p:cNvPr id="19" name="Text 13"/>
          <p:cNvSpPr/>
          <p:nvPr/>
        </p:nvSpPr>
        <p:spPr>
          <a:xfrm>
            <a:off x="3127248" y="3895344"/>
            <a:ext cx="5532120" cy="804672"/>
          </a:xfrm>
          <a:prstGeom prst="rect">
            <a:avLst/>
          </a:prstGeom>
          <a:noFill/>
          <a:ln/>
        </p:spPr>
        <p:txBody>
          <a:bodyPr wrap="square" lIns="0" tIns="0" rIns="0" bIns="0" rtlCol="0" anchor="ctr"/>
          <a:lstStyle/>
          <a:p>
            <a:pPr marL="0" indent="0">
              <a:buNone/>
            </a:pPr>
            <a:r>
              <a:rPr lang="en-US" sz="1150" dirty="0">
                <a:solidFill>
                  <a:srgbClr val="26343A"/>
                </a:solidFill>
                <a:latin typeface="Calibri" pitchFamily="34" charset="0"/>
                <a:ea typeface="Calibri" pitchFamily="34" charset="-122"/>
                <a:cs typeface="Calibri" pitchFamily="34" charset="-120"/>
              </a:rPr>
              <a:t>Hospital stays and inactivity strip muscle and confidence; delayed discharge compounds the very dependency services aim to prevent.</a:t>
            </a:r>
            <a:endParaRPr lang="en-US" sz="1150" dirty="0"/>
          </a:p>
        </p:txBody>
      </p:sp>
      <p:pic>
        <p:nvPicPr>
          <p:cNvPr id="26" name="Audio 25">
            <a:hlinkClick r:id="" action="ppaction://media"/>
            <a:extLst>
              <a:ext uri="{FF2B5EF4-FFF2-40B4-BE49-F238E27FC236}">
                <a16:creationId xmlns:a16="http://schemas.microsoft.com/office/drawing/2014/main" id="{0B4C4E42-CF14-FC5C-3ECD-2C7D4130771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1819"/>
    </mc:Choice>
    <mc:Fallback>
      <p:transition spd="slow" advTm="121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CHALLENGES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Barriers to independence: social and structural</a:t>
            </a:r>
            <a:endParaRPr lang="en-US" sz="2700" dirty="0"/>
          </a:p>
        </p:txBody>
      </p:sp>
      <p:sp>
        <p:nvSpPr>
          <p:cNvPr id="4" name="Shape 2"/>
          <p:cNvSpPr/>
          <p:nvPr/>
        </p:nvSpPr>
        <p:spPr>
          <a:xfrm>
            <a:off x="502920" y="137160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5" name="Shape 3"/>
          <p:cNvSpPr/>
          <p:nvPr/>
        </p:nvSpPr>
        <p:spPr>
          <a:xfrm>
            <a:off x="667512" y="1536192"/>
            <a:ext cx="402336" cy="402336"/>
          </a:xfrm>
          <a:prstGeom prst="ellipse">
            <a:avLst/>
          </a:prstGeom>
          <a:solidFill>
            <a:srgbClr val="5E8E7C"/>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776143" y="1644823"/>
            <a:ext cx="185075" cy="185075"/>
          </a:xfrm>
          <a:prstGeom prst="rect">
            <a:avLst/>
          </a:prstGeom>
        </p:spPr>
      </p:pic>
      <p:sp>
        <p:nvSpPr>
          <p:cNvPr id="7" name="Text 4"/>
          <p:cNvSpPr/>
          <p:nvPr/>
        </p:nvSpPr>
        <p:spPr>
          <a:xfrm>
            <a:off x="1161288" y="149961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Loneliness &amp; isolation</a:t>
            </a:r>
            <a:endParaRPr lang="en-US" sz="1100" dirty="0"/>
          </a:p>
        </p:txBody>
      </p:sp>
      <p:sp>
        <p:nvSpPr>
          <p:cNvPr id="8" name="Text 5"/>
          <p:cNvSpPr/>
          <p:nvPr/>
        </p:nvSpPr>
        <p:spPr>
          <a:xfrm>
            <a:off x="667512" y="202996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4.2m older people live alone; isolation is linked to worse physical and mental health (Centre for Ageing Better, 2025).</a:t>
            </a:r>
            <a:endParaRPr lang="en-US" sz="920" dirty="0"/>
          </a:p>
        </p:txBody>
      </p:sp>
      <p:sp>
        <p:nvSpPr>
          <p:cNvPr id="9" name="Shape 6"/>
          <p:cNvSpPr/>
          <p:nvPr/>
        </p:nvSpPr>
        <p:spPr>
          <a:xfrm>
            <a:off x="3310128" y="137160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10" name="Shape 7"/>
          <p:cNvSpPr/>
          <p:nvPr/>
        </p:nvSpPr>
        <p:spPr>
          <a:xfrm>
            <a:off x="3474720" y="1536192"/>
            <a:ext cx="402336" cy="402336"/>
          </a:xfrm>
          <a:prstGeom prst="ellipse">
            <a:avLst/>
          </a:prstGeom>
          <a:solidFill>
            <a:srgbClr val="5E8E7C"/>
          </a:solidFill>
          <a:ln/>
        </p:spPr>
        <p:txBody>
          <a:bodyPr/>
          <a:lstStyle/>
          <a:p>
            <a:endParaRPr lang="en-GB"/>
          </a:p>
        </p:txBody>
      </p:sp>
      <p:pic>
        <p:nvPicPr>
          <p:cNvPr id="11" name="Image 1" descr="preencoded.png"/>
          <p:cNvPicPr>
            <a:picLocks noChangeAspect="1"/>
          </p:cNvPicPr>
          <p:nvPr/>
        </p:nvPicPr>
        <p:blipFill>
          <a:blip r:embed="rId6"/>
          <a:stretch>
            <a:fillRect/>
          </a:stretch>
        </p:blipFill>
        <p:spPr>
          <a:xfrm>
            <a:off x="3583351" y="1644823"/>
            <a:ext cx="185075" cy="185075"/>
          </a:xfrm>
          <a:prstGeom prst="rect">
            <a:avLst/>
          </a:prstGeom>
        </p:spPr>
      </p:pic>
      <p:sp>
        <p:nvSpPr>
          <p:cNvPr id="12" name="Text 8"/>
          <p:cNvSpPr/>
          <p:nvPr/>
        </p:nvSpPr>
        <p:spPr>
          <a:xfrm>
            <a:off x="3968496" y="149961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Digital exclusion</a:t>
            </a:r>
            <a:endParaRPr lang="en-US" sz="1100" dirty="0"/>
          </a:p>
        </p:txBody>
      </p:sp>
      <p:sp>
        <p:nvSpPr>
          <p:cNvPr id="13" name="Text 9"/>
          <p:cNvSpPr/>
          <p:nvPr/>
        </p:nvSpPr>
        <p:spPr>
          <a:xfrm>
            <a:off x="3474720" y="202996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Digital-by-default services risk locking out older people least likely to be online the 'analogue to digital' shift cuts both ways.</a:t>
            </a:r>
            <a:endParaRPr lang="en-US" sz="920" dirty="0"/>
          </a:p>
        </p:txBody>
      </p:sp>
      <p:sp>
        <p:nvSpPr>
          <p:cNvPr id="14" name="Shape 10"/>
          <p:cNvSpPr/>
          <p:nvPr/>
        </p:nvSpPr>
        <p:spPr>
          <a:xfrm>
            <a:off x="6117336" y="137160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15" name="Shape 11"/>
          <p:cNvSpPr/>
          <p:nvPr/>
        </p:nvSpPr>
        <p:spPr>
          <a:xfrm>
            <a:off x="6281928" y="1536192"/>
            <a:ext cx="402336" cy="402336"/>
          </a:xfrm>
          <a:prstGeom prst="ellipse">
            <a:avLst/>
          </a:prstGeom>
          <a:solidFill>
            <a:srgbClr val="5E8E7C"/>
          </a:solidFill>
          <a:ln/>
        </p:spPr>
        <p:txBody>
          <a:bodyPr/>
          <a:lstStyle/>
          <a:p>
            <a:endParaRPr lang="en-GB"/>
          </a:p>
        </p:txBody>
      </p:sp>
      <p:pic>
        <p:nvPicPr>
          <p:cNvPr id="16" name="Image 2" descr="preencoded.png"/>
          <p:cNvPicPr>
            <a:picLocks noChangeAspect="1"/>
          </p:cNvPicPr>
          <p:nvPr/>
        </p:nvPicPr>
        <p:blipFill>
          <a:blip r:embed="rId7"/>
          <a:stretch>
            <a:fillRect/>
          </a:stretch>
        </p:blipFill>
        <p:spPr>
          <a:xfrm>
            <a:off x="6390559" y="1644823"/>
            <a:ext cx="185075" cy="185075"/>
          </a:xfrm>
          <a:prstGeom prst="rect">
            <a:avLst/>
          </a:prstGeom>
        </p:spPr>
      </p:pic>
      <p:sp>
        <p:nvSpPr>
          <p:cNvPr id="17" name="Text 12"/>
          <p:cNvSpPr/>
          <p:nvPr/>
        </p:nvSpPr>
        <p:spPr>
          <a:xfrm>
            <a:off x="6775704" y="149961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Poverty &amp; inequality</a:t>
            </a:r>
            <a:endParaRPr lang="en-US" sz="1100" dirty="0"/>
          </a:p>
        </p:txBody>
      </p:sp>
      <p:sp>
        <p:nvSpPr>
          <p:cNvPr id="18" name="Text 13"/>
          <p:cNvSpPr/>
          <p:nvPr/>
        </p:nvSpPr>
        <p:spPr>
          <a:xfrm>
            <a:off x="6281928" y="202996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Income and place shape healthy ageing; deprived groups age faster and access less (Marmot et al., 2020).</a:t>
            </a:r>
            <a:endParaRPr lang="en-US" sz="920" dirty="0"/>
          </a:p>
        </p:txBody>
      </p:sp>
      <p:sp>
        <p:nvSpPr>
          <p:cNvPr id="19" name="Shape 14"/>
          <p:cNvSpPr/>
          <p:nvPr/>
        </p:nvSpPr>
        <p:spPr>
          <a:xfrm>
            <a:off x="502920" y="306324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20" name="Shape 15"/>
          <p:cNvSpPr/>
          <p:nvPr/>
        </p:nvSpPr>
        <p:spPr>
          <a:xfrm>
            <a:off x="667512" y="3227832"/>
            <a:ext cx="402336" cy="402336"/>
          </a:xfrm>
          <a:prstGeom prst="ellipse">
            <a:avLst/>
          </a:prstGeom>
          <a:solidFill>
            <a:srgbClr val="5E8E7C"/>
          </a:solidFill>
          <a:ln/>
        </p:spPr>
        <p:txBody>
          <a:bodyPr/>
          <a:lstStyle/>
          <a:p>
            <a:endParaRPr lang="en-GB"/>
          </a:p>
        </p:txBody>
      </p:sp>
      <p:pic>
        <p:nvPicPr>
          <p:cNvPr id="21" name="Image 3" descr="preencoded.png"/>
          <p:cNvPicPr>
            <a:picLocks noChangeAspect="1"/>
          </p:cNvPicPr>
          <p:nvPr/>
        </p:nvPicPr>
        <p:blipFill>
          <a:blip r:embed="rId8"/>
          <a:stretch>
            <a:fillRect/>
          </a:stretch>
        </p:blipFill>
        <p:spPr>
          <a:xfrm>
            <a:off x="776143" y="3336463"/>
            <a:ext cx="185075" cy="185075"/>
          </a:xfrm>
          <a:prstGeom prst="rect">
            <a:avLst/>
          </a:prstGeom>
        </p:spPr>
      </p:pic>
      <p:sp>
        <p:nvSpPr>
          <p:cNvPr id="22" name="Text 16"/>
          <p:cNvSpPr/>
          <p:nvPr/>
        </p:nvSpPr>
        <p:spPr>
          <a:xfrm>
            <a:off x="1161288" y="319125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Unsuitable housing</a:t>
            </a:r>
            <a:endParaRPr lang="en-US" sz="1100" dirty="0"/>
          </a:p>
        </p:txBody>
      </p:sp>
      <p:sp>
        <p:nvSpPr>
          <p:cNvPr id="23" name="Text 17"/>
          <p:cNvSpPr/>
          <p:nvPr/>
        </p:nvSpPr>
        <p:spPr>
          <a:xfrm>
            <a:off x="667512" y="372160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Cold, hazardous or non-adapted homes drive falls and admissions; adaptations are slow to deliver.</a:t>
            </a:r>
            <a:endParaRPr lang="en-US" sz="920" dirty="0"/>
          </a:p>
        </p:txBody>
      </p:sp>
      <p:sp>
        <p:nvSpPr>
          <p:cNvPr id="24" name="Shape 18"/>
          <p:cNvSpPr/>
          <p:nvPr/>
        </p:nvSpPr>
        <p:spPr>
          <a:xfrm>
            <a:off x="3310128" y="306324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25" name="Shape 19"/>
          <p:cNvSpPr/>
          <p:nvPr/>
        </p:nvSpPr>
        <p:spPr>
          <a:xfrm>
            <a:off x="3474720" y="3227832"/>
            <a:ext cx="402336" cy="402336"/>
          </a:xfrm>
          <a:prstGeom prst="ellipse">
            <a:avLst/>
          </a:prstGeom>
          <a:solidFill>
            <a:srgbClr val="5E8E7C"/>
          </a:solidFill>
          <a:ln/>
        </p:spPr>
        <p:txBody>
          <a:bodyPr/>
          <a:lstStyle/>
          <a:p>
            <a:endParaRPr lang="en-GB"/>
          </a:p>
        </p:txBody>
      </p:sp>
      <p:pic>
        <p:nvPicPr>
          <p:cNvPr id="26" name="Image 4" descr="preencoded.png"/>
          <p:cNvPicPr>
            <a:picLocks noChangeAspect="1"/>
          </p:cNvPicPr>
          <p:nvPr/>
        </p:nvPicPr>
        <p:blipFill>
          <a:blip r:embed="rId9"/>
          <a:stretch>
            <a:fillRect/>
          </a:stretch>
        </p:blipFill>
        <p:spPr>
          <a:xfrm>
            <a:off x="3583351" y="3336463"/>
            <a:ext cx="185075" cy="185075"/>
          </a:xfrm>
          <a:prstGeom prst="rect">
            <a:avLst/>
          </a:prstGeom>
        </p:spPr>
      </p:pic>
      <p:sp>
        <p:nvSpPr>
          <p:cNvPr id="27" name="Text 20"/>
          <p:cNvSpPr/>
          <p:nvPr/>
        </p:nvSpPr>
        <p:spPr>
          <a:xfrm>
            <a:off x="3968496" y="319125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Ageism</a:t>
            </a:r>
            <a:endParaRPr lang="en-US" sz="1100" dirty="0"/>
          </a:p>
        </p:txBody>
      </p:sp>
      <p:sp>
        <p:nvSpPr>
          <p:cNvPr id="28" name="Text 21"/>
          <p:cNvSpPr/>
          <p:nvPr/>
        </p:nvSpPr>
        <p:spPr>
          <a:xfrm>
            <a:off x="3474720" y="372160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Stereotypes of dependency shape service design and self-belief — discrimination WHO identifies as a global barrier to healthy ageing (WHO, 2020).</a:t>
            </a:r>
            <a:endParaRPr lang="en-US" sz="920" dirty="0"/>
          </a:p>
        </p:txBody>
      </p:sp>
      <p:sp>
        <p:nvSpPr>
          <p:cNvPr id="29" name="Shape 22"/>
          <p:cNvSpPr/>
          <p:nvPr/>
        </p:nvSpPr>
        <p:spPr>
          <a:xfrm>
            <a:off x="6117336" y="3063240"/>
            <a:ext cx="2624328" cy="1508760"/>
          </a:xfrm>
          <a:prstGeom prst="roundRect">
            <a:avLst>
              <a:gd name="adj" fmla="val 4848"/>
            </a:avLst>
          </a:prstGeom>
          <a:solidFill>
            <a:srgbClr val="EFF5F3"/>
          </a:solidFill>
          <a:ln/>
          <a:effectLst>
            <a:outerShdw blurRad="88900" dist="25400" dir="2700000" algn="bl" rotWithShape="0">
              <a:srgbClr val="000000">
                <a:alpha val="13000"/>
              </a:srgbClr>
            </a:outerShdw>
          </a:effectLst>
        </p:spPr>
        <p:txBody>
          <a:bodyPr/>
          <a:lstStyle/>
          <a:p>
            <a:endParaRPr lang="en-GB"/>
          </a:p>
        </p:txBody>
      </p:sp>
      <p:sp>
        <p:nvSpPr>
          <p:cNvPr id="30" name="Shape 23"/>
          <p:cNvSpPr/>
          <p:nvPr/>
        </p:nvSpPr>
        <p:spPr>
          <a:xfrm>
            <a:off x="6281928" y="3227832"/>
            <a:ext cx="402336" cy="402336"/>
          </a:xfrm>
          <a:prstGeom prst="ellipse">
            <a:avLst/>
          </a:prstGeom>
          <a:solidFill>
            <a:srgbClr val="5E8E7C"/>
          </a:solidFill>
          <a:ln/>
        </p:spPr>
        <p:txBody>
          <a:bodyPr/>
          <a:lstStyle/>
          <a:p>
            <a:endParaRPr lang="en-GB"/>
          </a:p>
        </p:txBody>
      </p:sp>
      <p:pic>
        <p:nvPicPr>
          <p:cNvPr id="31" name="Image 5" descr="preencoded.png"/>
          <p:cNvPicPr>
            <a:picLocks noChangeAspect="1"/>
          </p:cNvPicPr>
          <p:nvPr/>
        </p:nvPicPr>
        <p:blipFill>
          <a:blip r:embed="rId10"/>
          <a:stretch>
            <a:fillRect/>
          </a:stretch>
        </p:blipFill>
        <p:spPr>
          <a:xfrm>
            <a:off x="6390559" y="3336463"/>
            <a:ext cx="185075" cy="185075"/>
          </a:xfrm>
          <a:prstGeom prst="rect">
            <a:avLst/>
          </a:prstGeom>
        </p:spPr>
      </p:pic>
      <p:sp>
        <p:nvSpPr>
          <p:cNvPr id="32" name="Text 24"/>
          <p:cNvSpPr/>
          <p:nvPr/>
        </p:nvSpPr>
        <p:spPr>
          <a:xfrm>
            <a:off x="6775704" y="3191256"/>
            <a:ext cx="1847088" cy="475488"/>
          </a:xfrm>
          <a:prstGeom prst="rect">
            <a:avLst/>
          </a:prstGeom>
          <a:noFill/>
          <a:ln/>
        </p:spPr>
        <p:txBody>
          <a:bodyPr wrap="square" lIns="0" tIns="0" rIns="0" bIns="0" rtlCol="0" anchor="ctr"/>
          <a:lstStyle/>
          <a:p>
            <a:pPr marL="0" indent="0">
              <a:buNone/>
            </a:pPr>
            <a:r>
              <a:rPr lang="en-US" sz="1100" b="1" dirty="0">
                <a:solidFill>
                  <a:srgbClr val="32505C"/>
                </a:solidFill>
                <a:latin typeface="Cambria" pitchFamily="34" charset="0"/>
                <a:ea typeface="Cambria" pitchFamily="34" charset="-122"/>
                <a:cs typeface="Cambria" pitchFamily="34" charset="-120"/>
              </a:rPr>
              <a:t>Carer strain</a:t>
            </a:r>
            <a:endParaRPr lang="en-US" sz="1100" dirty="0"/>
          </a:p>
        </p:txBody>
      </p:sp>
      <p:sp>
        <p:nvSpPr>
          <p:cNvPr id="33" name="Text 25"/>
          <p:cNvSpPr/>
          <p:nvPr/>
        </p:nvSpPr>
        <p:spPr>
          <a:xfrm>
            <a:off x="6281928" y="3721608"/>
            <a:ext cx="2304288" cy="804672"/>
          </a:xfrm>
          <a:prstGeom prst="rect">
            <a:avLst/>
          </a:prstGeom>
          <a:noFill/>
          <a:ln/>
        </p:spPr>
        <p:txBody>
          <a:bodyPr wrap="square" lIns="0" tIns="0" rIns="0" bIns="0" rtlCol="0" anchor="ctr"/>
          <a:lstStyle/>
          <a:p>
            <a:pPr marL="0" indent="0">
              <a:buNone/>
            </a:pPr>
            <a:r>
              <a:rPr lang="en-US" sz="920" dirty="0">
                <a:solidFill>
                  <a:srgbClr val="26343A"/>
                </a:solidFill>
                <a:latin typeface="Calibri" pitchFamily="34" charset="0"/>
                <a:ea typeface="Calibri" pitchFamily="34" charset="-122"/>
                <a:cs typeface="Calibri" pitchFamily="34" charset="-120"/>
              </a:rPr>
              <a:t>Carer burnout is now the top factor in care breakdown reported by directors of adult social services (Age UK, 2025).</a:t>
            </a:r>
            <a:endParaRPr lang="en-US" sz="920" dirty="0"/>
          </a:p>
        </p:txBody>
      </p:sp>
      <p:pic>
        <p:nvPicPr>
          <p:cNvPr id="45" name="Audio 44">
            <a:hlinkClick r:id="" action="ppaction://media"/>
            <a:extLst>
              <a:ext uri="{FF2B5EF4-FFF2-40B4-BE49-F238E27FC236}">
                <a16:creationId xmlns:a16="http://schemas.microsoft.com/office/drawing/2014/main" id="{CF394EA5-CD93-7237-FA08-8E1E53BA0041}"/>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8091"/>
    </mc:Choice>
    <mc:Fallback>
      <p:transition spd="slow" advTm="128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RECOMMENDATIONS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Evidence-based improvements — and their barriers</a:t>
            </a:r>
            <a:endParaRPr lang="en-US" sz="27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502920" y="1298448"/>
          <a:ext cx="8229600" cy="3401568"/>
        </p:xfrm>
        <a:graphic>
          <a:graphicData uri="http://schemas.openxmlformats.org/drawingml/2006/table">
            <a:tbl>
              <a:tblPr/>
              <a:tblGrid>
                <a:gridCol w="3108960">
                  <a:extLst>
                    <a:ext uri="{9D8B030D-6E8A-4147-A177-3AD203B41FA5}">
                      <a16:colId xmlns:a16="http://schemas.microsoft.com/office/drawing/2014/main" val="20000"/>
                    </a:ext>
                  </a:extLst>
                </a:gridCol>
                <a:gridCol w="2468880">
                  <a:extLst>
                    <a:ext uri="{9D8B030D-6E8A-4147-A177-3AD203B41FA5}">
                      <a16:colId xmlns:a16="http://schemas.microsoft.com/office/drawing/2014/main" val="20001"/>
                    </a:ext>
                  </a:extLst>
                </a:gridCol>
                <a:gridCol w="2651760">
                  <a:extLst>
                    <a:ext uri="{9D8B030D-6E8A-4147-A177-3AD203B41FA5}">
                      <a16:colId xmlns:a16="http://schemas.microsoft.com/office/drawing/2014/main" val="20002"/>
                    </a:ext>
                  </a:extLst>
                </a:gridCol>
              </a:tblGrid>
              <a:tr h="566928">
                <a:tc>
                  <a:txBody>
                    <a:bodyPr/>
                    <a:lstStyle/>
                    <a:p>
                      <a:pPr marL="0" indent="0">
                        <a:buNone/>
                      </a:pPr>
                      <a:r>
                        <a:rPr lang="en-US" sz="1100" b="1" dirty="0">
                          <a:solidFill>
                            <a:srgbClr val="FFFFFF"/>
                          </a:solidFill>
                          <a:latin typeface="Cambria" pitchFamily="34" charset="0"/>
                          <a:ea typeface="Cambria" pitchFamily="34" charset="-122"/>
                          <a:cs typeface="Cambria" pitchFamily="34" charset="-120"/>
                        </a:rPr>
                        <a:t>Recommendation</a:t>
                      </a:r>
                      <a:endParaRPr lang="en-US" sz="1100" dirty="0">
                        <a:latin typeface="Cambria" charset="0"/>
                        <a:ea typeface="Cambria" charset="0"/>
                        <a:cs typeface="Cambria"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32505C"/>
                    </a:solidFill>
                  </a:tcPr>
                </a:tc>
                <a:tc>
                  <a:txBody>
                    <a:bodyPr/>
                    <a:lstStyle/>
                    <a:p>
                      <a:pPr marL="0" indent="0">
                        <a:buNone/>
                      </a:pPr>
                      <a:r>
                        <a:rPr lang="en-US" sz="1100" b="1" dirty="0">
                          <a:solidFill>
                            <a:srgbClr val="FFFFFF"/>
                          </a:solidFill>
                          <a:latin typeface="Cambria" pitchFamily="34" charset="0"/>
                          <a:ea typeface="Cambria" pitchFamily="34" charset="-122"/>
                          <a:cs typeface="Cambria" pitchFamily="34" charset="-120"/>
                        </a:rPr>
                        <a:t>Barrier</a:t>
                      </a:r>
                      <a:endParaRPr lang="en-US" sz="1100" dirty="0">
                        <a:latin typeface="Cambria" charset="0"/>
                        <a:ea typeface="Cambria" charset="0"/>
                        <a:cs typeface="Cambria"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32505C"/>
                    </a:solidFill>
                  </a:tcPr>
                </a:tc>
                <a:tc>
                  <a:txBody>
                    <a:bodyPr/>
                    <a:lstStyle/>
                    <a:p>
                      <a:pPr marL="0" indent="0">
                        <a:buNone/>
                      </a:pPr>
                      <a:r>
                        <a:rPr lang="en-US" sz="1100" b="1" dirty="0">
                          <a:solidFill>
                            <a:srgbClr val="FFFFFF"/>
                          </a:solidFill>
                          <a:latin typeface="Cambria" pitchFamily="34" charset="0"/>
                          <a:ea typeface="Cambria" pitchFamily="34" charset="-122"/>
                          <a:cs typeface="Cambria" pitchFamily="34" charset="-120"/>
                        </a:rPr>
                        <a:t>Possible solution</a:t>
                      </a:r>
                      <a:endParaRPr lang="en-US" sz="1100" dirty="0">
                        <a:latin typeface="Cambria" charset="0"/>
                        <a:ea typeface="Cambria" charset="0"/>
                        <a:cs typeface="Cambria"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32505C"/>
                    </a:solidFill>
                  </a:tcPr>
                </a:tc>
                <a:extLst>
                  <a:ext uri="{0D108BD9-81ED-4DB2-BD59-A6C34878D82A}">
                    <a16:rowId xmlns:a16="http://schemas.microsoft.com/office/drawing/2014/main" val="10000"/>
                  </a:ext>
                </a:extLst>
              </a:tr>
              <a:tr h="566928">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Shift resources to prevention: scale falls programmes, reablement and home adaptation services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Savings accrue to the NHS, not the councils that invest; crisis demand crowds out prevention</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Pooled ICS budgets and ring-fenced prevention funding under the 10 Year Plan's community shift</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extLst>
                  <a:ext uri="{0D108BD9-81ED-4DB2-BD59-A6C34878D82A}">
                    <a16:rowId xmlns:a16="http://schemas.microsoft.com/office/drawing/2014/main" val="10001"/>
                  </a:ext>
                </a:extLst>
              </a:tr>
              <a:tr h="566928">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Professionalise the care workforce: fair pay, career pathways, registration</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Cost to a fragile provider market; competing public-sector pay pressures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Phase in a sector minimum wage uplift tied to commissioning fees; national care career framework</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Make choice real: proactive advocacy, accessible information and easier direct payments for older people</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Low awareness; administrative burden deters older users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Default 'supported' direct payment options; co-produce information with older people</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extLst>
                  <a:ext uri="{0D108BD9-81ED-4DB2-BD59-A6C34878D82A}">
                    <a16:rowId xmlns:a16="http://schemas.microsoft.com/office/drawing/2014/main" val="10003"/>
                  </a:ext>
                </a:extLst>
              </a:tr>
              <a:tr h="566928">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Blend digital with human contact: telecare plus response services; protect non-digital routes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Digital exclusion; weak evidence if tech is deployed alone</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Digital skills support (e.g. Age UK programmes); mandate offline access standards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Identify and support unpaid carers early: breaks, assessments, income protection</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Carers often invisible to services until crisis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tc>
                  <a:txBody>
                    <a:bodyPr/>
                    <a:lstStyle/>
                    <a:p>
                      <a:pPr marL="0" indent="0">
                        <a:buNone/>
                      </a:pPr>
                      <a:r>
                        <a:rPr lang="en-US" sz="920" dirty="0">
                          <a:solidFill>
                            <a:srgbClr val="26343A"/>
                          </a:solidFill>
                          <a:latin typeface="Calibri" pitchFamily="34" charset="0"/>
                          <a:ea typeface="Calibri" pitchFamily="34" charset="-122"/>
                          <a:cs typeface="Calibri" pitchFamily="34" charset="-120"/>
                        </a:rPr>
                        <a:t>GP carer registers and proactive Care Act carer assessments</a:t>
                      </a:r>
                      <a:endParaRPr lang="en-US" sz="920" dirty="0">
                        <a:latin typeface="Calibri" charset="0"/>
                        <a:ea typeface="Calibri" charset="0"/>
                        <a:cs typeface="Calibri" charset="0"/>
                      </a:endParaRPr>
                    </a:p>
                  </a:txBody>
                  <a:tcPr marL="54864" marR="54864" marT="54864" marB="54864" anchor="ctr">
                    <a:lnL w="9525" cap="flat" cmpd="sng" algn="ctr">
                      <a:solidFill>
                        <a:srgbClr val="DCE5E2"/>
                      </a:solidFill>
                      <a:prstDash val="solid"/>
                      <a:round/>
                      <a:headEnd type="none" w="med" len="med"/>
                      <a:tailEnd type="none" w="med" len="med"/>
                    </a:lnL>
                    <a:lnR w="9525" cap="flat" cmpd="sng" algn="ctr">
                      <a:solidFill>
                        <a:srgbClr val="DCE5E2"/>
                      </a:solidFill>
                      <a:prstDash val="solid"/>
                      <a:round/>
                      <a:headEnd type="none" w="med" len="med"/>
                      <a:tailEnd type="none" w="med" len="med"/>
                    </a:lnR>
                    <a:lnT w="9525" cap="flat" cmpd="sng" algn="ctr">
                      <a:solidFill>
                        <a:srgbClr val="DCE5E2"/>
                      </a:solidFill>
                      <a:prstDash val="solid"/>
                      <a:round/>
                      <a:headEnd type="none" w="med" len="med"/>
                      <a:tailEnd type="none" w="med" len="med"/>
                    </a:lnT>
                    <a:lnB w="9525" cap="flat" cmpd="sng" algn="ctr">
                      <a:solidFill>
                        <a:srgbClr val="DCE5E2"/>
                      </a:solidFill>
                      <a:prstDash val="solid"/>
                      <a:round/>
                      <a:headEnd type="none" w="med" len="med"/>
                      <a:tailEnd type="none" w="med" len="med"/>
                    </a:lnB>
                    <a:solidFill>
                      <a:srgbClr val="EAF0F2"/>
                    </a:solidFill>
                  </a:tcPr>
                </a:tc>
                <a:extLst>
                  <a:ext uri="{0D108BD9-81ED-4DB2-BD59-A6C34878D82A}">
                    <a16:rowId xmlns:a16="http://schemas.microsoft.com/office/drawing/2014/main" val="10005"/>
                  </a:ext>
                </a:extLst>
              </a:tr>
            </a:tbl>
          </a:graphicData>
        </a:graphic>
      </p:graphicFrame>
      <p:pic>
        <p:nvPicPr>
          <p:cNvPr id="13" name="Audio 12">
            <a:hlinkClick r:id="" action="ppaction://media"/>
            <a:extLst>
              <a:ext uri="{FF2B5EF4-FFF2-40B4-BE49-F238E27FC236}">
                <a16:creationId xmlns:a16="http://schemas.microsoft.com/office/drawing/2014/main" id="{B27B7FA6-4CF7-56D0-0CEF-AD3256BC99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8414"/>
    </mc:Choice>
    <mc:Fallback>
      <p:transition spd="slow" advTm="138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32505C"/>
        </a:solidFill>
        <a:effectLst/>
      </p:bgPr>
    </p:bg>
    <p:spTree>
      <p:nvGrpSpPr>
        <p:cNvPr id="1" name=""/>
        <p:cNvGrpSpPr/>
        <p:nvPr/>
      </p:nvGrpSpPr>
      <p:grpSpPr>
        <a:xfrm>
          <a:off x="0" y="0"/>
          <a:ext cx="0" cy="0"/>
          <a:chOff x="0" y="0"/>
          <a:chExt cx="0" cy="0"/>
        </a:xfrm>
      </p:grpSpPr>
      <p:sp>
        <p:nvSpPr>
          <p:cNvPr id="2" name="Shape 0"/>
          <p:cNvSpPr/>
          <p:nvPr/>
        </p:nvSpPr>
        <p:spPr>
          <a:xfrm>
            <a:off x="-1463040" y="3017520"/>
            <a:ext cx="4206240" cy="4206240"/>
          </a:xfrm>
          <a:prstGeom prst="ellipse">
            <a:avLst/>
          </a:prstGeom>
          <a:solidFill>
            <a:srgbClr val="50808E">
              <a:alpha val="26000"/>
            </a:srgbClr>
          </a:solidFill>
          <a:ln/>
        </p:spPr>
        <p:txBody>
          <a:bodyPr/>
          <a:lstStyle/>
          <a:p>
            <a:endParaRPr lang="en-GB"/>
          </a:p>
        </p:txBody>
      </p:sp>
      <p:sp>
        <p:nvSpPr>
          <p:cNvPr id="3" name="Shape 1"/>
          <p:cNvSpPr/>
          <p:nvPr/>
        </p:nvSpPr>
        <p:spPr>
          <a:xfrm>
            <a:off x="7680960" y="-1645920"/>
            <a:ext cx="4023360" cy="4023360"/>
          </a:xfrm>
          <a:prstGeom prst="ellipse">
            <a:avLst/>
          </a:prstGeom>
          <a:solidFill>
            <a:srgbClr val="84B59F">
              <a:alpha val="22000"/>
            </a:srgbClr>
          </a:solidFill>
          <a:ln/>
        </p:spPr>
        <p:txBody>
          <a:bodyPr/>
          <a:lstStyle/>
          <a:p>
            <a:endParaRPr lang="en-GB"/>
          </a:p>
        </p:txBody>
      </p:sp>
      <p:sp>
        <p:nvSpPr>
          <p:cNvPr id="4" name="Text 2"/>
          <p:cNvSpPr/>
          <p:nvPr/>
        </p:nvSpPr>
        <p:spPr>
          <a:xfrm>
            <a:off x="548640" y="384048"/>
            <a:ext cx="8229600" cy="274320"/>
          </a:xfrm>
          <a:prstGeom prst="rect">
            <a:avLst/>
          </a:prstGeom>
          <a:noFill/>
          <a:ln/>
        </p:spPr>
        <p:txBody>
          <a:bodyPr wrap="square" lIns="0" tIns="0" rIns="0" bIns="0" rtlCol="0" anchor="ctr"/>
          <a:lstStyle/>
          <a:p>
            <a:pPr marL="0" indent="0">
              <a:buNone/>
            </a:pPr>
            <a:r>
              <a:rPr lang="en-US" sz="1150" b="1" kern="0" spc="300" dirty="0">
                <a:solidFill>
                  <a:srgbClr val="84B59F"/>
                </a:solidFill>
                <a:latin typeface="Calibri" pitchFamily="34" charset="0"/>
                <a:ea typeface="Calibri" pitchFamily="34" charset="-122"/>
                <a:cs typeface="Calibri" pitchFamily="34" charset="-120"/>
              </a:rPr>
              <a:t>CONCLUSION</a:t>
            </a:r>
            <a:endParaRPr lang="en-US" sz="1150" dirty="0"/>
          </a:p>
        </p:txBody>
      </p:sp>
      <p:sp>
        <p:nvSpPr>
          <p:cNvPr id="5" name="Text 3"/>
          <p:cNvSpPr/>
          <p:nvPr/>
        </p:nvSpPr>
        <p:spPr>
          <a:xfrm>
            <a:off x="548640" y="658368"/>
            <a:ext cx="8138160" cy="548640"/>
          </a:xfrm>
          <a:prstGeom prst="rect">
            <a:avLst/>
          </a:prstGeom>
          <a:noFill/>
          <a:ln/>
        </p:spPr>
        <p:txBody>
          <a:bodyPr wrap="square" lIns="0" tIns="0" rIns="0" bIns="0"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Ageing well should not depend on luck</a:t>
            </a:r>
            <a:endParaRPr lang="en-US" sz="2700" dirty="0"/>
          </a:p>
        </p:txBody>
      </p:sp>
      <p:sp>
        <p:nvSpPr>
          <p:cNvPr id="6" name="Text 4"/>
          <p:cNvSpPr/>
          <p:nvPr/>
        </p:nvSpPr>
        <p:spPr>
          <a:xfrm>
            <a:off x="548640" y="1463040"/>
            <a:ext cx="7955280" cy="2926080"/>
          </a:xfrm>
          <a:prstGeom prst="rect">
            <a:avLst/>
          </a:prstGeom>
          <a:noFill/>
          <a:ln/>
        </p:spPr>
        <p:txBody>
          <a:bodyPr wrap="square" lIns="0" tIns="0" rIns="0" bIns="0" rtlCol="0" anchor="ctr"/>
          <a:lstStyle/>
          <a:p>
            <a:pPr marL="342900" indent="-342900">
              <a:spcAft>
                <a:spcPts val="900"/>
              </a:spcAft>
              <a:buSzPct val="100000"/>
              <a:buChar char="•"/>
            </a:pPr>
            <a:r>
              <a:rPr lang="en-US" sz="1400" dirty="0">
                <a:solidFill>
                  <a:srgbClr val="D9E6E2"/>
                </a:solidFill>
                <a:latin typeface="Calibri" pitchFamily="34" charset="0"/>
                <a:ea typeface="Calibri" pitchFamily="34" charset="-122"/>
                <a:cs typeface="Calibri" pitchFamily="34" charset="-120"/>
              </a:rPr>
              <a:t>Older people's needs extend beyond personal care to functional ability, identity, choice and connection exactly what theory tells us sustains wellbeing.</a:t>
            </a:r>
            <a:endParaRPr lang="en-US" sz="1400" dirty="0"/>
          </a:p>
          <a:p>
            <a:pPr marL="342900" indent="-342900">
              <a:spcAft>
                <a:spcPts val="900"/>
              </a:spcAft>
              <a:buSzPct val="100000"/>
              <a:buChar char="•"/>
            </a:pPr>
            <a:r>
              <a:rPr lang="en-US" sz="1400" dirty="0">
                <a:solidFill>
                  <a:srgbClr val="D9E6E2"/>
                </a:solidFill>
                <a:latin typeface="Calibri" pitchFamily="34" charset="0"/>
                <a:ea typeface="Calibri" pitchFamily="34" charset="-122"/>
                <a:cs typeface="Calibri" pitchFamily="34" charset="-120"/>
              </a:rPr>
              <a:t>UK policy from the Care Act to the 10 Year Plan embraces empowerment, but two million older people with unmet needs show a gap between vision and delivery.</a:t>
            </a:r>
            <a:endParaRPr lang="en-US" sz="1400" dirty="0"/>
          </a:p>
          <a:p>
            <a:pPr marL="342900" indent="-342900">
              <a:spcAft>
                <a:spcPts val="900"/>
              </a:spcAft>
              <a:buSzPct val="100000"/>
              <a:buChar char="•"/>
            </a:pPr>
            <a:r>
              <a:rPr lang="en-US" sz="1400" dirty="0">
                <a:solidFill>
                  <a:srgbClr val="D9E6E2"/>
                </a:solidFill>
                <a:latin typeface="Calibri" pitchFamily="34" charset="0"/>
                <a:ea typeface="Calibri" pitchFamily="34" charset="-122"/>
                <a:cs typeface="Calibri" pitchFamily="34" charset="-120"/>
              </a:rPr>
              <a:t>Effective interventions exist: reablement, falls prevention, person-centred and community-based support. The constraint is access, workforce and funding not knowledge.</a:t>
            </a:r>
            <a:endParaRPr lang="en-US" sz="1400" dirty="0"/>
          </a:p>
          <a:p>
            <a:pPr marL="342900" indent="-342900">
              <a:buSzPct val="100000"/>
              <a:buChar char="•"/>
            </a:pPr>
            <a:r>
              <a:rPr lang="en-US" sz="1400" dirty="0">
                <a:solidFill>
                  <a:srgbClr val="D9E6E2"/>
                </a:solidFill>
                <a:latin typeface="Calibri" pitchFamily="34" charset="0"/>
                <a:ea typeface="Calibri" pitchFamily="34" charset="-122"/>
                <a:cs typeface="Calibri" pitchFamily="34" charset="-120"/>
              </a:rPr>
              <a:t>Re-investing in prevention, people and genuine co-production would convert the rhetoric of empowerment into everyday reality for older people.</a:t>
            </a:r>
            <a:endParaRPr lang="en-US" sz="1400" dirty="0"/>
          </a:p>
        </p:txBody>
      </p:sp>
      <p:sp>
        <p:nvSpPr>
          <p:cNvPr id="7" name="Text 5"/>
          <p:cNvSpPr/>
          <p:nvPr/>
        </p:nvSpPr>
        <p:spPr>
          <a:xfrm>
            <a:off x="548640" y="4526280"/>
            <a:ext cx="7955280" cy="365760"/>
          </a:xfrm>
          <a:prstGeom prst="rect">
            <a:avLst/>
          </a:prstGeom>
          <a:noFill/>
          <a:ln/>
        </p:spPr>
        <p:txBody>
          <a:bodyPr wrap="square" lIns="0" tIns="0" rIns="0" bIns="0" rtlCol="0" anchor="ctr"/>
          <a:lstStyle/>
          <a:p>
            <a:pPr marL="0" indent="0">
              <a:buNone/>
            </a:pPr>
            <a:r>
              <a:rPr lang="en-US" sz="1500" i="1" dirty="0">
                <a:solidFill>
                  <a:srgbClr val="84B59F"/>
                </a:solidFill>
                <a:latin typeface="Cambria" pitchFamily="34" charset="0"/>
                <a:ea typeface="Cambria" pitchFamily="34" charset="-122"/>
                <a:cs typeface="Cambria" pitchFamily="34" charset="-120"/>
              </a:rPr>
              <a:t>Thank you — questions welcome.</a:t>
            </a:r>
            <a:endParaRPr lang="en-US" sz="1500" dirty="0"/>
          </a:p>
        </p:txBody>
      </p:sp>
      <p:pic>
        <p:nvPicPr>
          <p:cNvPr id="14" name="Audio 13">
            <a:hlinkClick r:id="" action="ppaction://media"/>
            <a:extLst>
              <a:ext uri="{FF2B5EF4-FFF2-40B4-BE49-F238E27FC236}">
                <a16:creationId xmlns:a16="http://schemas.microsoft.com/office/drawing/2014/main" id="{E7C4AD8B-C774-887D-77F8-E55D0350E5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8003"/>
    </mc:Choice>
    <mc:Fallback>
      <p:transition spd="slow" advTm="118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REFERENCES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Reference list (1 of 2) — Harvard style</a:t>
            </a:r>
            <a:endParaRPr lang="en-US" sz="2700" dirty="0"/>
          </a:p>
        </p:txBody>
      </p:sp>
      <p:sp>
        <p:nvSpPr>
          <p:cNvPr id="4" name="Text 2"/>
          <p:cNvSpPr/>
          <p:nvPr/>
        </p:nvSpPr>
        <p:spPr>
          <a:xfrm>
            <a:off x="502920" y="1234440"/>
            <a:ext cx="8229600" cy="3703320"/>
          </a:xfrm>
          <a:prstGeom prst="rect">
            <a:avLst/>
          </a:prstGeom>
          <a:noFill/>
          <a:ln/>
        </p:spPr>
        <p:txBody>
          <a:bodyPr wrap="square" lIns="0" tIns="0" rIns="0" bIns="0" rtlCol="0" anchor="ctr"/>
          <a:lstStyle/>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ADASS (2025) Spring Survey 2025. London: Association of Directors of Adult Social Services.</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Age UK (2024) The State of Health and Care of Older People in England 2024. London: Age UK.</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Age UK (2025) The State of Health and Care of Older People in England 2025. London: Age UK.</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Baltes, P.B. and Baltes, M.M. (1990) Successful aging: perspectives from the behavioral sciences. Cambridge: Cambridge University Press.</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Barnett, K., Mercer, S.W., Norbury, M., Watt, G., Wyke, S. and Guthrie, B. (2012) 'Epidemiology of multimorbidity and implications for health care, research, and medical education: a cross-sectional study', The Lancet, 380(9836), pp. 37–43.</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Care Act 2014, c. 23. Available at: https://www.legislation.gov.uk/ukpga/2014/23 (Accessed: June 2026).</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Centre for Ageing Better (2025) The State of Ageing 2025. London: Centre for Ageing Better.</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Cumming, E. and Henry, W.E. (1961) Growing old: the process of disengagement. New York: Basic Books.</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Department of Health and Social Care (2021) People at the Heart of Care: adult social care reform white paper. London: DHSC.</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Department of Health and Social Care (2025) Fit for the Future: 10 Year Health Plan for England. London: DHSC.</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Falkingham, J. et al. (2025) 'Dynamics of unmet social care needs and depressive symptoms among older adults: evidence from a prospective study in England', Health &amp; Social Care in the Community, 2025, 8867042.</a:t>
            </a:r>
            <a:endParaRPr lang="en-US" sz="10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92608"/>
            <a:ext cx="8229600" cy="274320"/>
          </a:xfrm>
          <a:prstGeom prst="rect">
            <a:avLst/>
          </a:prstGeom>
          <a:noFill/>
          <a:ln/>
        </p:spPr>
        <p:txBody>
          <a:bodyPr wrap="square" lIns="0" tIns="0" rIns="0" bIns="0" rtlCol="0" anchor="ctr"/>
          <a:lstStyle/>
          <a:p>
            <a:pPr marL="0" indent="0">
              <a:buNone/>
            </a:pPr>
            <a:r>
              <a:rPr lang="en-US" sz="1150" b="1" kern="0" spc="300" dirty="0">
                <a:solidFill>
                  <a:srgbClr val="5E8E7C"/>
                </a:solidFill>
                <a:latin typeface="Calibri" pitchFamily="34" charset="0"/>
                <a:ea typeface="Calibri" pitchFamily="34" charset="-122"/>
                <a:cs typeface="Calibri" pitchFamily="34" charset="-120"/>
              </a:rPr>
              <a:t>REFERENCES</a:t>
            </a:r>
            <a:endParaRPr lang="en-US" sz="1150" dirty="0"/>
          </a:p>
        </p:txBody>
      </p:sp>
      <p:sp>
        <p:nvSpPr>
          <p:cNvPr id="3" name="Text 1"/>
          <p:cNvSpPr/>
          <p:nvPr/>
        </p:nvSpPr>
        <p:spPr>
          <a:xfrm>
            <a:off x="502920" y="530352"/>
            <a:ext cx="8229600" cy="566928"/>
          </a:xfrm>
          <a:prstGeom prst="rect">
            <a:avLst/>
          </a:prstGeom>
          <a:noFill/>
          <a:ln/>
        </p:spPr>
        <p:txBody>
          <a:bodyPr wrap="square" lIns="0" tIns="0" rIns="0" bIns="0" rtlCol="0" anchor="ctr"/>
          <a:lstStyle/>
          <a:p>
            <a:pPr marL="0" indent="0">
              <a:buNone/>
            </a:pPr>
            <a:r>
              <a:rPr lang="en-US" sz="2700" b="1" dirty="0">
                <a:solidFill>
                  <a:srgbClr val="32505C"/>
                </a:solidFill>
                <a:latin typeface="Cambria" pitchFamily="34" charset="0"/>
                <a:ea typeface="Cambria" pitchFamily="34" charset="-122"/>
                <a:cs typeface="Cambria" pitchFamily="34" charset="-120"/>
              </a:rPr>
              <a:t>Reference list (2 of 2) — Harvard style</a:t>
            </a:r>
            <a:endParaRPr lang="en-US" sz="2700" dirty="0"/>
          </a:p>
        </p:txBody>
      </p:sp>
      <p:sp>
        <p:nvSpPr>
          <p:cNvPr id="4" name="Text 2"/>
          <p:cNvSpPr/>
          <p:nvPr/>
        </p:nvSpPr>
        <p:spPr>
          <a:xfrm>
            <a:off x="502920" y="1234440"/>
            <a:ext cx="8229600" cy="3703320"/>
          </a:xfrm>
          <a:prstGeom prst="rect">
            <a:avLst/>
          </a:prstGeom>
          <a:noFill/>
          <a:ln/>
        </p:spPr>
        <p:txBody>
          <a:bodyPr wrap="square" lIns="0" tIns="0" rIns="0" bIns="0" rtlCol="0" anchor="ctr"/>
          <a:lstStyle/>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Havighurst, R.J. (1961) 'Successful aging', The Gerontologist, 1(1), pp. 8–13.</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King's Fund (2025) Social Care 360. London: The King's Fund.</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Kitwood, T. (1997) Dementia reconsidered: the person comes first. Buckingham: Open University Press.</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Marmot, M., Allen, J., Boyce, T., Goldblatt, P. and Morrison, J. (2020) Health equity in England: the Marmot Review 10 years on. London: Institute of Health Equity.</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NHS England (2019) The NHS Long Term Plan. London: NHS England.</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NHS England (2024) Adult Social Care Activity and Finance Report, England, 2023–24. Leeds: NHS England.</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NICE (2015) Falls in older people. Quality standard QS86. London: National Institute for Health and Care Excellence.</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Nuffield Trust (2025) Delayed discharges from hospital: QualityWatch indicator. London: Nuffield Trust.</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Office for National Statistics (2024) National population projections: 2021-based. Newport: ONS.</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Skills for Care (2025) The state of the adult social care sector and workforce in England. Leeds: Skills for Care.</a:t>
            </a:r>
            <a:endParaRPr lang="en-US" sz="1020" dirty="0"/>
          </a:p>
          <a:p>
            <a:pPr marL="0" indent="0">
              <a:spcAft>
                <a:spcPts val="600"/>
              </a:spcAft>
              <a:buNone/>
            </a:pPr>
            <a:r>
              <a:rPr lang="en-US" sz="1020" dirty="0">
                <a:solidFill>
                  <a:srgbClr val="26343A"/>
                </a:solidFill>
                <a:latin typeface="Calibri" pitchFamily="34" charset="0"/>
                <a:ea typeface="Calibri" pitchFamily="34" charset="-122"/>
                <a:cs typeface="Calibri" pitchFamily="34" charset="-120"/>
              </a:rPr>
              <a:t>World Health Organization (2020) Decade of Healthy Ageing: plan of action 2021–2030. Geneva: WHO.</a:t>
            </a:r>
            <a:endParaRPr lang="en-US" sz="102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421</TotalTime>
  <Words>4975</Words>
  <Application>Microsoft Office PowerPoint</Application>
  <PresentationFormat>On-screen Show (16:9)</PresentationFormat>
  <Paragraphs>218</Paragraphs>
  <Slides>16</Slides>
  <Notes>16</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Care and Support Needs of Older People</dc:title>
  <dc:creator>Marcela Elena Oprea</dc:creator>
  <cp:lastModifiedBy>Oprea Marcela</cp:lastModifiedBy>
  <cp:revision>3</cp:revision>
  <dcterms:created xsi:type="dcterms:W3CDTF">2026-06-10T17:13:08Z</dcterms:created>
  <dcterms:modified xsi:type="dcterms:W3CDTF">2026-06-24T16:37:54Z</dcterms:modified>
</cp:coreProperties>
</file>