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3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713" r:id="rId5"/>
    <p:sldMasterId id="2147483741" r:id="rId6"/>
    <p:sldMasterId id="2147483727" r:id="rId7"/>
  </p:sldMasterIdLst>
  <p:notesMasterIdLst>
    <p:notesMasterId r:id="rId25"/>
  </p:notesMasterIdLst>
  <p:sldIdLst>
    <p:sldId id="263" r:id="rId8"/>
    <p:sldId id="303" r:id="rId9"/>
    <p:sldId id="304" r:id="rId10"/>
    <p:sldId id="305" r:id="rId11"/>
    <p:sldId id="307" r:id="rId12"/>
    <p:sldId id="306" r:id="rId13"/>
    <p:sldId id="308" r:id="rId14"/>
    <p:sldId id="309" r:id="rId15"/>
    <p:sldId id="310" r:id="rId16"/>
    <p:sldId id="311" r:id="rId17"/>
    <p:sldId id="312" r:id="rId18"/>
    <p:sldId id="313" r:id="rId19"/>
    <p:sldId id="315" r:id="rId20"/>
    <p:sldId id="314" r:id="rId21"/>
    <p:sldId id="316" r:id="rId22"/>
    <p:sldId id="317" r:id="rId23"/>
    <p:sldId id="318" r:id="rId24"/>
  </p:sldIdLst>
  <p:sldSz cx="9144000" cy="6858000" type="screen4x3"/>
  <p:notesSz cx="6810375" cy="99425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7999C"/>
    <a:srgbClr val="A991BC"/>
    <a:srgbClr val="DB1D52"/>
    <a:srgbClr val="520D5D"/>
    <a:srgbClr val="58595B"/>
    <a:srgbClr val="DBD3E5"/>
    <a:srgbClr val="B8BABC"/>
    <a:srgbClr val="DADBDC"/>
    <a:srgbClr val="8B6AA2"/>
    <a:srgbClr val="E6828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5" autoAdjust="0"/>
    <p:restoredTop sz="94660" autoAdjust="0"/>
  </p:normalViewPr>
  <p:slideViewPr>
    <p:cSldViewPr snapToGrid="0">
      <p:cViewPr varScale="1">
        <p:scale>
          <a:sx n="70" d="100"/>
          <a:sy n="70" d="100"/>
        </p:scale>
        <p:origin x="1088" y="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19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4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theme" Target="theme/theme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163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7625" y="0"/>
            <a:ext cx="2951163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370449-BA03-46E9-A50A-24E73E92BF52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68875" cy="37274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1038" y="4722813"/>
            <a:ext cx="5448300" cy="44735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4038"/>
            <a:ext cx="2951163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7625" y="9444038"/>
            <a:ext cx="2951163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B9E6EF-8E04-43AF-B087-9D16E2B89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7289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IPD Title Slide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4401"/>
            <a:ext cx="9144001" cy="685800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11C1156-9F48-442B-9650-93B414C8510A}" type="datetimeFigureOut">
              <a:rPr lang="en-GB" smtClean="0"/>
              <a:pPr/>
              <a:t>06/02/2018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5393" y="494063"/>
            <a:ext cx="1422302" cy="809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38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lternate section break or opening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06/02/2018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49" r="-26553"/>
          <a:stretch/>
        </p:blipFill>
        <p:spPr>
          <a:xfrm>
            <a:off x="-5806" y="-1526"/>
            <a:ext cx="12092445" cy="699287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 cstate="print"/>
          <a:stretch>
            <a:fillRect/>
          </a:stretch>
        </p:blipFill>
        <p:spPr>
          <a:xfrm>
            <a:off x="7293171" y="493200"/>
            <a:ext cx="1441850" cy="824612"/>
          </a:xfrm>
          <a:prstGeom prst="rect">
            <a:avLst/>
          </a:prstGeom>
        </p:spPr>
      </p:pic>
      <p:sp>
        <p:nvSpPr>
          <p:cNvPr id="10" name="TextBox 9"/>
          <p:cNvSpPr txBox="1">
            <a:spLocks noChangeAspect="1"/>
          </p:cNvSpPr>
          <p:nvPr userDrawn="1"/>
        </p:nvSpPr>
        <p:spPr>
          <a:xfrm>
            <a:off x="-1" y="1524002"/>
            <a:ext cx="4564743" cy="2663369"/>
          </a:xfrm>
          <a:prstGeom prst="rect">
            <a:avLst/>
          </a:prstGeom>
          <a:solidFill>
            <a:srgbClr val="58595B">
              <a:alpha val="81000"/>
            </a:srgbClr>
          </a:solidFill>
        </p:spPr>
        <p:txBody>
          <a:bodyPr wrap="square" rtlCol="0">
            <a:normAutofit/>
          </a:bodyPr>
          <a:lstStyle/>
          <a:p>
            <a:endParaRPr lang="en-US" sz="2800" baseline="0" dirty="0" smtClean="0">
              <a:solidFill>
                <a:schemeClr val="bg1"/>
              </a:solidFill>
            </a:endParaRPr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159196" y="1761558"/>
            <a:ext cx="4184204" cy="2299453"/>
          </a:xfrm>
        </p:spPr>
        <p:txBody>
          <a:bodyPr anchor="ctr" anchorCtr="0"/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10133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923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3413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6788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46400"/>
            <a:ext cx="3886200" cy="48305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46400"/>
            <a:ext cx="3886200" cy="48305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575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905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1087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036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628650" y="856801"/>
            <a:ext cx="7967663" cy="52709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4578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273600" y="547688"/>
            <a:ext cx="4306338" cy="56007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4651375" y="539750"/>
            <a:ext cx="4233863" cy="56086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9021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5787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0359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7690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8133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IPD End Slide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4401"/>
            <a:ext cx="9144001" cy="685800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5393" y="494063"/>
            <a:ext cx="1422302" cy="809137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11C1156-9F48-442B-9650-93B414C8510A}" type="datetimeFigureOut">
              <a:rPr lang="en-GB" smtClean="0"/>
              <a:pPr/>
              <a:t>06/02/2018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2939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7093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9351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18576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46400"/>
            <a:ext cx="3886200" cy="48305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46400"/>
            <a:ext cx="3886200" cy="48305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32010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7178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41899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8957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628650" y="856801"/>
            <a:ext cx="7967663" cy="52709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63007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273600" y="547688"/>
            <a:ext cx="4306338" cy="56007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4651375" y="539750"/>
            <a:ext cx="4233863" cy="56086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61284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44209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85249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04731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7297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32381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76593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478433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46400"/>
            <a:ext cx="3886200" cy="48305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46400"/>
            <a:ext cx="3886200" cy="48305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89073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92542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44637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96171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628650" y="856801"/>
            <a:ext cx="7967663" cy="52709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76499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273600" y="547688"/>
            <a:ext cx="4306338" cy="56007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4651375" y="539750"/>
            <a:ext cx="4233863" cy="56086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01430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24126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0593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28652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03135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6650" y="331480"/>
            <a:ext cx="1422000" cy="483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372506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8196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6650" y="331480"/>
            <a:ext cx="1422000" cy="483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935178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46400"/>
            <a:ext cx="3886200" cy="48305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46400"/>
            <a:ext cx="3886200" cy="48305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81003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66305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30692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3020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628650" y="856801"/>
            <a:ext cx="7967663" cy="52709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54095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es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273600" y="547688"/>
            <a:ext cx="4306338" cy="56007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4651375" y="539750"/>
            <a:ext cx="4233863" cy="56086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24519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53098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16219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18231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5811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8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5" Type="http://schemas.openxmlformats.org/officeDocument/2006/relationships/image" Target="../media/image7.png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13" Type="http://schemas.openxmlformats.org/officeDocument/2006/relationships/slideLayout" Target="../slideLayouts/slideLayout42.xml"/><Relationship Id="rId3" Type="http://schemas.openxmlformats.org/officeDocument/2006/relationships/slideLayout" Target="../slideLayouts/slideLayout32.xml"/><Relationship Id="rId7" Type="http://schemas.openxmlformats.org/officeDocument/2006/relationships/slideLayout" Target="../slideLayouts/slideLayout36.xml"/><Relationship Id="rId12" Type="http://schemas.openxmlformats.org/officeDocument/2006/relationships/slideLayout" Target="../slideLayouts/slideLayout41.xml"/><Relationship Id="rId2" Type="http://schemas.openxmlformats.org/officeDocument/2006/relationships/slideLayout" Target="../slideLayouts/slideLayout31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5.xml"/><Relationship Id="rId11" Type="http://schemas.openxmlformats.org/officeDocument/2006/relationships/slideLayout" Target="../slideLayouts/slideLayout40.xml"/><Relationship Id="rId5" Type="http://schemas.openxmlformats.org/officeDocument/2006/relationships/slideLayout" Target="../slideLayouts/slideLayout34.xml"/><Relationship Id="rId15" Type="http://schemas.openxmlformats.org/officeDocument/2006/relationships/image" Target="../media/image7.png"/><Relationship Id="rId10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3.xml"/><Relationship Id="rId9" Type="http://schemas.openxmlformats.org/officeDocument/2006/relationships/slideLayout" Target="../slideLayouts/slideLayout38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0.xml"/><Relationship Id="rId13" Type="http://schemas.openxmlformats.org/officeDocument/2006/relationships/slideLayout" Target="../slideLayouts/slideLayout55.xml"/><Relationship Id="rId3" Type="http://schemas.openxmlformats.org/officeDocument/2006/relationships/slideLayout" Target="../slideLayouts/slideLayout45.xml"/><Relationship Id="rId7" Type="http://schemas.openxmlformats.org/officeDocument/2006/relationships/slideLayout" Target="../slideLayouts/slideLayout49.xml"/><Relationship Id="rId12" Type="http://schemas.openxmlformats.org/officeDocument/2006/relationships/slideLayout" Target="../slideLayouts/slideLayout54.xml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slideLayout" Target="../slideLayouts/slideLayout48.xml"/><Relationship Id="rId11" Type="http://schemas.openxmlformats.org/officeDocument/2006/relationships/slideLayout" Target="../slideLayouts/slideLayout53.xml"/><Relationship Id="rId5" Type="http://schemas.openxmlformats.org/officeDocument/2006/relationships/slideLayout" Target="../slideLayouts/slideLayout47.xml"/><Relationship Id="rId10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6.xml"/><Relationship Id="rId9" Type="http://schemas.openxmlformats.org/officeDocument/2006/relationships/slideLayout" Target="../slideLayouts/slideLayout51.xml"/><Relationship Id="rId14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21624"/>
            <a:ext cx="78867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11C1156-9F48-442B-9650-93B414C8510A}" type="datetimeFigureOut">
              <a:rPr lang="en-GB" smtClean="0"/>
              <a:pPr/>
              <a:t>06/02/2018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5524" y="5059524"/>
            <a:ext cx="1798476" cy="179847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83" y="6363946"/>
            <a:ext cx="786059" cy="27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112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7" r:id="rId2"/>
    <p:sldLayoutId id="2147483662" r:id="rId3"/>
    <p:sldLayoutId id="2147483661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72" r:id="rId10"/>
    <p:sldLayoutId id="2147483712" r:id="rId11"/>
    <p:sldLayoutId id="2147483668" r:id="rId12"/>
    <p:sldLayoutId id="2147483669" r:id="rId13"/>
    <p:sldLayoutId id="2147483670" r:id="rId14"/>
    <p:sldLayoutId id="2147483671" r:id="rId15"/>
    <p:sldLayoutId id="2147483756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500" kern="1200" baseline="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DBD3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21624"/>
            <a:ext cx="78867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11C1156-9F48-442B-9650-93B414C8510A}" type="datetimeFigureOut">
              <a:rPr lang="en-GB" smtClean="0"/>
              <a:pPr/>
              <a:t>06/02/2018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5524" y="5059524"/>
            <a:ext cx="1798476" cy="179847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83" y="6363946"/>
            <a:ext cx="786059" cy="27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506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5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DADB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21624"/>
            <a:ext cx="78867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11C1156-9F48-442B-9650-93B414C8510A}" type="datetimeFigureOut">
              <a:rPr lang="en-GB" smtClean="0"/>
              <a:pPr/>
              <a:t>06/02/2018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5524" y="5059524"/>
            <a:ext cx="1798476" cy="179847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83" y="6363946"/>
            <a:ext cx="786059" cy="27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05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  <p:sldLayoutId id="2147483753" r:id="rId12"/>
    <p:sldLayoutId id="2147483754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5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21624"/>
            <a:ext cx="78867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11C1156-9F48-442B-9650-93B414C8510A}" type="datetimeFigureOut">
              <a:rPr lang="en-GB" smtClean="0"/>
              <a:pPr/>
              <a:t>06/02/2018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760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33" r:id="rId6"/>
    <p:sldLayoutId id="2147483734" r:id="rId7"/>
    <p:sldLayoutId id="2147483735" r:id="rId8"/>
    <p:sldLayoutId id="2147483736" r:id="rId9"/>
    <p:sldLayoutId id="2147483737" r:id="rId10"/>
    <p:sldLayoutId id="2147483738" r:id="rId11"/>
    <p:sldLayoutId id="2147483739" r:id="rId12"/>
    <p:sldLayoutId id="2147483740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5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69847" y="3516922"/>
            <a:ext cx="5551611" cy="1817078"/>
          </a:xfrm>
        </p:spPr>
        <p:txBody>
          <a:bodyPr>
            <a:normAutofit fontScale="90000"/>
          </a:bodyPr>
          <a:lstStyle/>
          <a:p>
            <a:pPr algn="r"/>
            <a:r>
              <a:rPr lang="en-GB" sz="3600" b="1" dirty="0" smtClean="0"/>
              <a:t>Managing Employment Relations, 6e</a:t>
            </a:r>
            <a:r>
              <a:rPr lang="en-GB" sz="4400" dirty="0" smtClean="0"/>
              <a:t/>
            </a:r>
            <a:br>
              <a:rPr lang="en-GB" sz="4400" dirty="0" smtClean="0"/>
            </a:br>
            <a:r>
              <a:rPr lang="en-GB" sz="4400" dirty="0" smtClean="0"/>
              <a:t/>
            </a:r>
            <a:br>
              <a:rPr lang="en-GB" sz="4400" dirty="0" smtClean="0"/>
            </a:br>
            <a:r>
              <a:rPr lang="en-GB" sz="3100" dirty="0" smtClean="0"/>
              <a:t>Chapter 6</a:t>
            </a:r>
            <a:br>
              <a:rPr lang="en-GB" sz="3100" dirty="0" smtClean="0"/>
            </a:br>
            <a:r>
              <a:rPr lang="en-GB" sz="3100" dirty="0" smtClean="0"/>
              <a:t/>
            </a:r>
            <a:br>
              <a:rPr lang="en-GB" sz="3100" dirty="0" smtClean="0"/>
            </a:br>
            <a:r>
              <a:rPr lang="en-GB" sz="3100" b="1" dirty="0" smtClean="0"/>
              <a:t>Employment </a:t>
            </a:r>
            <a:r>
              <a:rPr lang="en-GB" sz="3100" b="1" dirty="0"/>
              <a:t>Relations Strategies, Policies and </a:t>
            </a:r>
            <a:r>
              <a:rPr lang="en-GB" sz="3100" b="1" dirty="0" smtClean="0"/>
              <a:t>Change</a:t>
            </a:r>
            <a:endParaRPr lang="en-GB" sz="3100" b="1" dirty="0"/>
          </a:p>
        </p:txBody>
      </p:sp>
      <p:pic>
        <p:nvPicPr>
          <p:cNvPr id="1026" name="Picture 2" descr="C:\Users\rsaundry\AppData\Local\Microsoft\Windows\Temporary Internet Files\Content.Outlook\Q7175VHA\managing-employment-relations-400px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5728" y="2033631"/>
            <a:ext cx="2276851" cy="2966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55038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Session Outline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People management and performance</a:t>
            </a:r>
          </a:p>
          <a:p>
            <a:r>
              <a:rPr lang="en-US" dirty="0" smtClean="0"/>
              <a:t>Strategy formulation</a:t>
            </a:r>
          </a:p>
          <a:p>
            <a:r>
              <a:rPr lang="en-US" dirty="0"/>
              <a:t>L</a:t>
            </a:r>
            <a:r>
              <a:rPr lang="en-US" dirty="0" smtClean="0"/>
              <a:t>evel of strategic decision-making</a:t>
            </a:r>
          </a:p>
          <a:p>
            <a:r>
              <a:rPr lang="en-US" dirty="0" smtClean="0"/>
              <a:t>Activities, resources and strategic ‘fit’ </a:t>
            </a:r>
          </a:p>
          <a:p>
            <a:r>
              <a:rPr lang="en-US" dirty="0"/>
              <a:t>E</a:t>
            </a:r>
            <a:r>
              <a:rPr lang="en-US" dirty="0" smtClean="0"/>
              <a:t>mployment relations and strategic </a:t>
            </a:r>
            <a:r>
              <a:rPr lang="en-US" dirty="0"/>
              <a:t>objectives. </a:t>
            </a:r>
            <a:endParaRPr lang="en-US" dirty="0" smtClean="0"/>
          </a:p>
          <a:p>
            <a:r>
              <a:rPr lang="en-US" dirty="0" smtClean="0"/>
              <a:t>The management </a:t>
            </a:r>
            <a:r>
              <a:rPr lang="en-US" dirty="0"/>
              <a:t>of </a:t>
            </a:r>
            <a:r>
              <a:rPr lang="en-US" dirty="0" smtClean="0"/>
              <a:t>change and employee commitment</a:t>
            </a:r>
          </a:p>
          <a:p>
            <a:r>
              <a:rPr lang="en-US" dirty="0" smtClean="0"/>
              <a:t>Organisational culture, leadership and employment </a:t>
            </a:r>
            <a:r>
              <a:rPr lang="en-US" dirty="0"/>
              <a:t>relations </a:t>
            </a:r>
            <a:r>
              <a:rPr lang="en-US" dirty="0" smtClean="0"/>
              <a:t>strategy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12616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When you have completed this chapter, you should be able to: </a:t>
            </a:r>
            <a:endParaRPr lang="en-GB" dirty="0"/>
          </a:p>
          <a:p>
            <a:pPr lvl="1"/>
            <a:r>
              <a:rPr lang="en-US" i="1" dirty="0"/>
              <a:t>Understand what strategy is, and critically evaluate the role that strategy plays overall in defining employment relations strategies and policies</a:t>
            </a:r>
            <a:endParaRPr lang="en-GB" dirty="0"/>
          </a:p>
          <a:p>
            <a:pPr lvl="1"/>
            <a:r>
              <a:rPr lang="en-US" i="1" dirty="0" err="1"/>
              <a:t>Analyse</a:t>
            </a:r>
            <a:r>
              <a:rPr lang="en-US" i="1" dirty="0"/>
              <a:t> the ways in which strategic choices are shaped by the values, preferences and power of those who are the principal decision-makers</a:t>
            </a:r>
            <a:endParaRPr lang="en-GB" dirty="0"/>
          </a:p>
          <a:p>
            <a:pPr lvl="1"/>
            <a:r>
              <a:rPr lang="en-US" i="1" dirty="0"/>
              <a:t>Explain and evaluate the link between </a:t>
            </a:r>
            <a:r>
              <a:rPr lang="en-US" i="1" dirty="0" err="1"/>
              <a:t>organisational</a:t>
            </a:r>
            <a:r>
              <a:rPr lang="en-US" i="1" dirty="0"/>
              <a:t>, HRM and employment relations strategies</a:t>
            </a:r>
            <a:endParaRPr lang="en-GB" dirty="0"/>
          </a:p>
          <a:p>
            <a:pPr lvl="1"/>
            <a:r>
              <a:rPr lang="en-US" i="1" dirty="0"/>
              <a:t>Identify the key components of each of these elements of strategy</a:t>
            </a:r>
            <a:endParaRPr lang="en-GB" dirty="0"/>
          </a:p>
          <a:p>
            <a:pPr lvl="1"/>
            <a:r>
              <a:rPr lang="en-US" i="1" dirty="0"/>
              <a:t>Critically assess the role of leadership and culture in developing employee relations strategy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87994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People Management and Performance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Some commentators claim a </a:t>
            </a:r>
            <a:r>
              <a:rPr lang="en-US" dirty="0"/>
              <a:t>link between HR strategy and </a:t>
            </a:r>
            <a:r>
              <a:rPr lang="en-US" dirty="0" err="1"/>
              <a:t>organisational</a:t>
            </a:r>
            <a:r>
              <a:rPr lang="en-US" dirty="0"/>
              <a:t> </a:t>
            </a:r>
            <a:r>
              <a:rPr lang="en-US" dirty="0" smtClean="0"/>
              <a:t>performance (</a:t>
            </a:r>
            <a:r>
              <a:rPr lang="en-US" dirty="0" err="1" smtClean="0"/>
              <a:t>Caulkin</a:t>
            </a:r>
            <a:r>
              <a:rPr lang="en-US" dirty="0" smtClean="0"/>
              <a:t>, 2001) </a:t>
            </a:r>
            <a:r>
              <a:rPr lang="en-US" i="1" dirty="0"/>
              <a:t> </a:t>
            </a:r>
            <a:r>
              <a:rPr lang="en-US" dirty="0"/>
              <a:t> </a:t>
            </a:r>
            <a:endParaRPr lang="en-GB" dirty="0"/>
          </a:p>
          <a:p>
            <a:r>
              <a:rPr lang="en-US" dirty="0" smtClean="0"/>
              <a:t>But, link </a:t>
            </a:r>
            <a:r>
              <a:rPr lang="en-US" dirty="0"/>
              <a:t>between HR strategy and </a:t>
            </a:r>
            <a:r>
              <a:rPr lang="en-US" dirty="0" err="1"/>
              <a:t>oganisational</a:t>
            </a:r>
            <a:r>
              <a:rPr lang="en-US" dirty="0"/>
              <a:t> performance is complex and difficult to define (</a:t>
            </a:r>
            <a:r>
              <a:rPr lang="en-US" dirty="0" err="1"/>
              <a:t>Marchington</a:t>
            </a:r>
            <a:r>
              <a:rPr lang="en-US" dirty="0"/>
              <a:t> and Wilkinson, 2012: </a:t>
            </a:r>
            <a:r>
              <a:rPr lang="en-US" dirty="0" smtClean="0"/>
              <a:t>40; Purcell </a:t>
            </a:r>
            <a:r>
              <a:rPr lang="en-US" dirty="0"/>
              <a:t>and </a:t>
            </a:r>
            <a:r>
              <a:rPr lang="en-US" dirty="0" err="1"/>
              <a:t>Kinnie</a:t>
            </a:r>
            <a:r>
              <a:rPr lang="en-US" dirty="0"/>
              <a:t>, </a:t>
            </a:r>
            <a:r>
              <a:rPr lang="en-US" dirty="0" smtClean="0"/>
              <a:t>2007)</a:t>
            </a:r>
          </a:p>
          <a:p>
            <a:r>
              <a:rPr lang="en-US" dirty="0" smtClean="0"/>
              <a:t>Take </a:t>
            </a:r>
            <a:r>
              <a:rPr lang="en-US" dirty="0"/>
              <a:t>up of more strategic approaches to HRM and employment relations has been relatively </a:t>
            </a:r>
            <a:r>
              <a:rPr lang="en-US" dirty="0" smtClean="0"/>
              <a:t>slow.</a:t>
            </a:r>
          </a:p>
          <a:p>
            <a:r>
              <a:rPr lang="en-US" dirty="0" smtClean="0"/>
              <a:t>WERS2011 – only a </a:t>
            </a:r>
            <a:r>
              <a:rPr lang="en-US" dirty="0"/>
              <a:t>small increase in the extent to which employment relations issues are being included in ‘formal strategic plans</a:t>
            </a:r>
            <a:r>
              <a:rPr lang="en-US" dirty="0" smtClean="0"/>
              <a:t>’ </a:t>
            </a:r>
            <a:r>
              <a:rPr lang="en-US" dirty="0"/>
              <a:t> 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63148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23888" y="762000"/>
            <a:ext cx="7886700" cy="507609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How would you convince senior managers in your organisation to treat employment relations as a strategic priority</a:t>
            </a:r>
            <a:endParaRPr lang="en-GB" sz="5400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9229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Strategy?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Strategy reflects </a:t>
            </a:r>
            <a:r>
              <a:rPr lang="en-US" dirty="0"/>
              <a:t>the way that senior managers lead the </a:t>
            </a:r>
            <a:r>
              <a:rPr lang="en-US" dirty="0" err="1"/>
              <a:t>organisation</a:t>
            </a:r>
            <a:r>
              <a:rPr lang="en-US" dirty="0"/>
              <a:t> or business in a particular direction (</a:t>
            </a:r>
            <a:r>
              <a:rPr lang="en-US" dirty="0" err="1"/>
              <a:t>Boxall</a:t>
            </a:r>
            <a:r>
              <a:rPr lang="en-US" dirty="0"/>
              <a:t> and Purcell, 2011</a:t>
            </a:r>
            <a:r>
              <a:rPr lang="en-US" dirty="0" smtClean="0"/>
              <a:t>).</a:t>
            </a:r>
          </a:p>
          <a:p>
            <a:r>
              <a:rPr lang="en-US" dirty="0" smtClean="0"/>
              <a:t>Johnson</a:t>
            </a:r>
            <a:r>
              <a:rPr lang="en-US" dirty="0"/>
              <a:t>, Scholes and Whittington (</a:t>
            </a:r>
            <a:r>
              <a:rPr lang="en-US" dirty="0" smtClean="0"/>
              <a:t>2008)</a:t>
            </a:r>
          </a:p>
          <a:p>
            <a:pPr lvl="1"/>
            <a:r>
              <a:rPr lang="en-US" dirty="0" smtClean="0"/>
              <a:t>Process of economic </a:t>
            </a:r>
            <a:r>
              <a:rPr lang="en-US" dirty="0"/>
              <a:t>analysis and </a:t>
            </a:r>
            <a:r>
              <a:rPr lang="en-US" dirty="0" smtClean="0"/>
              <a:t>planning</a:t>
            </a:r>
          </a:p>
          <a:p>
            <a:pPr lvl="1"/>
            <a:r>
              <a:rPr lang="en-US" dirty="0" smtClean="0"/>
              <a:t>Organisational decision-making</a:t>
            </a:r>
            <a:r>
              <a:rPr lang="en-US" dirty="0"/>
              <a:t> </a:t>
            </a:r>
            <a:endParaRPr lang="en-GB" dirty="0"/>
          </a:p>
          <a:p>
            <a:r>
              <a:rPr lang="en-US" dirty="0" smtClean="0"/>
              <a:t>We define strategy as</a:t>
            </a:r>
            <a:r>
              <a:rPr lang="en-US" i="1" dirty="0" smtClean="0"/>
              <a:t>:</a:t>
            </a:r>
          </a:p>
          <a:p>
            <a:pPr marL="0" indent="0" algn="ctr">
              <a:buNone/>
            </a:pPr>
            <a:r>
              <a:rPr lang="en-US" i="1" dirty="0" smtClean="0"/>
              <a:t>‘the </a:t>
            </a:r>
            <a:r>
              <a:rPr lang="en-US" i="1" dirty="0"/>
              <a:t>direction and scope of an </a:t>
            </a:r>
            <a:r>
              <a:rPr lang="en-US" i="1" dirty="0" err="1"/>
              <a:t>organisation</a:t>
            </a:r>
            <a:r>
              <a:rPr lang="en-US" i="1" dirty="0"/>
              <a:t> over the long term, which achieves advantage for the </a:t>
            </a:r>
            <a:r>
              <a:rPr lang="en-US" i="1" dirty="0" err="1"/>
              <a:t>organisation</a:t>
            </a:r>
            <a:r>
              <a:rPr lang="en-US" i="1" dirty="0"/>
              <a:t> through its configuration of resources within a changing environment, to meet the needs of markets and to fulfil stakeholder expectations</a:t>
            </a:r>
            <a:r>
              <a:rPr lang="en-US" i="1" dirty="0" smtClean="0"/>
              <a:t>.’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59319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Strategy Formulation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 </a:t>
            </a:r>
            <a:r>
              <a:rPr lang="en-US" dirty="0"/>
              <a:t>classic strategic </a:t>
            </a:r>
            <a:r>
              <a:rPr lang="en-US" dirty="0" smtClean="0"/>
              <a:t>process </a:t>
            </a:r>
            <a:r>
              <a:rPr lang="en-US" dirty="0"/>
              <a:t>consists of a series of steps:</a:t>
            </a:r>
            <a:endParaRPr lang="en-GB" dirty="0"/>
          </a:p>
          <a:p>
            <a:pPr lvl="1"/>
            <a:r>
              <a:rPr lang="en-US" i="1" dirty="0" smtClean="0"/>
              <a:t>Establishing </a:t>
            </a:r>
            <a:r>
              <a:rPr lang="en-US" i="1" dirty="0"/>
              <a:t>a mission statement and key objectives </a:t>
            </a:r>
            <a:endParaRPr lang="en-GB" dirty="0"/>
          </a:p>
          <a:p>
            <a:pPr lvl="1"/>
            <a:r>
              <a:rPr lang="en-US" i="1" dirty="0" err="1"/>
              <a:t>Analysing</a:t>
            </a:r>
            <a:r>
              <a:rPr lang="en-US" i="1" dirty="0"/>
              <a:t> the external environment </a:t>
            </a:r>
            <a:endParaRPr lang="en-GB" dirty="0"/>
          </a:p>
          <a:p>
            <a:pPr lvl="1"/>
            <a:r>
              <a:rPr lang="en-US" i="1" dirty="0"/>
              <a:t>Conducting an internal </a:t>
            </a:r>
            <a:r>
              <a:rPr lang="en-US" i="1" dirty="0" err="1"/>
              <a:t>organisational</a:t>
            </a:r>
            <a:r>
              <a:rPr lang="en-US" i="1" dirty="0"/>
              <a:t> </a:t>
            </a:r>
            <a:r>
              <a:rPr lang="en-US" i="1" dirty="0" smtClean="0"/>
              <a:t>analysis</a:t>
            </a:r>
          </a:p>
          <a:p>
            <a:pPr lvl="1"/>
            <a:r>
              <a:rPr lang="en-US" i="1" dirty="0" smtClean="0"/>
              <a:t>Setting goals</a:t>
            </a:r>
          </a:p>
          <a:p>
            <a:pPr lvl="1"/>
            <a:r>
              <a:rPr lang="en-US" i="1" dirty="0" smtClean="0"/>
              <a:t>Implementation and evaluation (Aston Centre for Human Resources, 2008)</a:t>
            </a:r>
            <a:endParaRPr lang="en-GB" dirty="0" smtClean="0"/>
          </a:p>
          <a:p>
            <a:r>
              <a:rPr lang="en-US" dirty="0" smtClean="0"/>
              <a:t>Strategy not necessarily rational and evolutionary </a:t>
            </a:r>
          </a:p>
          <a:p>
            <a:pPr lvl="1"/>
            <a:r>
              <a:rPr lang="en-US" dirty="0" smtClean="0"/>
              <a:t>Shaped </a:t>
            </a:r>
            <a:r>
              <a:rPr lang="en-US" dirty="0"/>
              <a:t>by volatility of external environment (</a:t>
            </a:r>
            <a:r>
              <a:rPr lang="en-US" dirty="0" err="1"/>
              <a:t>Marchington</a:t>
            </a:r>
            <a:r>
              <a:rPr lang="en-US" dirty="0"/>
              <a:t> and Wilkinson, </a:t>
            </a:r>
            <a:r>
              <a:rPr lang="en-US" dirty="0" smtClean="0"/>
              <a:t>2012)</a:t>
            </a:r>
          </a:p>
          <a:p>
            <a:pPr lvl="1"/>
            <a:r>
              <a:rPr lang="en-US" dirty="0" smtClean="0"/>
              <a:t>Importance of </a:t>
            </a:r>
            <a:r>
              <a:rPr lang="en-US" dirty="0" err="1" smtClean="0"/>
              <a:t>organisational</a:t>
            </a:r>
            <a:r>
              <a:rPr lang="en-US" dirty="0" smtClean="0"/>
              <a:t> coalitions (</a:t>
            </a:r>
            <a:r>
              <a:rPr lang="en-US" dirty="0" err="1"/>
              <a:t>Burnes</a:t>
            </a:r>
            <a:r>
              <a:rPr lang="en-US" dirty="0"/>
              <a:t>, </a:t>
            </a:r>
            <a:r>
              <a:rPr lang="en-US" dirty="0" smtClean="0"/>
              <a:t>1996)</a:t>
            </a:r>
            <a:endParaRPr lang="en-GB" dirty="0"/>
          </a:p>
          <a:p>
            <a:pPr lvl="1"/>
            <a:r>
              <a:rPr lang="en-US" dirty="0" smtClean="0"/>
              <a:t>Values</a:t>
            </a:r>
            <a:r>
              <a:rPr lang="en-US" dirty="0"/>
              <a:t>, ideologies and personalities, or culture, of those in positions of power and influence (Hatch, </a:t>
            </a:r>
            <a:r>
              <a:rPr lang="en-US" dirty="0" smtClean="0"/>
              <a:t>2012)</a:t>
            </a:r>
          </a:p>
        </p:txBody>
      </p:sp>
    </p:spTree>
    <p:extLst>
      <p:ext uri="{BB962C8B-B14F-4D97-AF65-F5344CB8AC3E}">
        <p14:creationId xmlns:p14="http://schemas.microsoft.com/office/powerpoint/2010/main" val="21474232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Levels of Strategy</a:t>
            </a:r>
            <a:endParaRPr lang="en-GB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4471150"/>
              </p:ext>
            </p:extLst>
          </p:nvPr>
        </p:nvGraphicFramePr>
        <p:xfrm>
          <a:off x="773722" y="1441937"/>
          <a:ext cx="6698323" cy="4683370"/>
        </p:xfrm>
        <a:graphic>
          <a:graphicData uri="http://schemas.openxmlformats.org/drawingml/2006/table">
            <a:tbl>
              <a:tblPr firstRow="1" firstCol="1" bandRow="1"/>
              <a:tblGrid>
                <a:gridCol w="2179485"/>
                <a:gridCol w="2259419"/>
                <a:gridCol w="2259419"/>
              </a:tblGrid>
              <a:tr h="1025770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  <a:tabLst>
                          <a:tab pos="1238250" algn="l"/>
                        </a:tabLst>
                      </a:pPr>
                      <a:r>
                        <a:rPr lang="en-US" sz="2400" b="1" spc="-30" dirty="0"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Corporate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91B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2400" b="1" spc="-30" dirty="0"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Business unit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91B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2400" b="1" spc="-30" dirty="0"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Functional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91BC"/>
                    </a:solidFill>
                  </a:tcPr>
                </a:tc>
              </a:tr>
              <a:tr h="30773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400" spc="-3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 </a:t>
                      </a:r>
                      <a:endParaRPr lang="en-GB" sz="24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400" spc="-3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Determining the overall direction and focus of the </a:t>
                      </a:r>
                      <a:r>
                        <a:rPr lang="en-US" sz="2400" spc="-30" dirty="0" err="1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organisation</a:t>
                      </a:r>
                      <a:endParaRPr lang="en-GB" sz="24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7999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400" spc="-3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 </a:t>
                      </a:r>
                      <a:endParaRPr lang="en-GB" sz="24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400" spc="-3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Deciding how to compete in a particular market or provide a specific service</a:t>
                      </a:r>
                      <a:endParaRPr lang="en-GB" sz="24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7999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400" spc="-3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 </a:t>
                      </a:r>
                      <a:endParaRPr lang="en-GB" sz="24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400" spc="-3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Considering the operation of specific </a:t>
                      </a:r>
                      <a:r>
                        <a:rPr lang="en-US" sz="2400" spc="-30" dirty="0" err="1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organisational</a:t>
                      </a:r>
                      <a:r>
                        <a:rPr lang="en-US" sz="2400" spc="-3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 function such as HR, marketing and finance</a:t>
                      </a:r>
                      <a:endParaRPr lang="en-GB" sz="24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400" spc="-3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 </a:t>
                      </a:r>
                      <a:endParaRPr lang="en-GB" sz="24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7999C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748015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People Strategy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72308"/>
            <a:ext cx="7886700" cy="5048492"/>
          </a:xfrm>
        </p:spPr>
        <p:txBody>
          <a:bodyPr/>
          <a:lstStyle/>
          <a:p>
            <a:r>
              <a:rPr lang="en-GB" dirty="0" smtClean="0"/>
              <a:t>HRM has a focus on strategic </a:t>
            </a:r>
            <a:r>
              <a:rPr lang="en-GB" dirty="0"/>
              <a:t>integration within the broader objectives of the </a:t>
            </a:r>
            <a:r>
              <a:rPr lang="en-GB" dirty="0" smtClean="0"/>
              <a:t>organisation</a:t>
            </a:r>
            <a:endParaRPr lang="en-GB" dirty="0"/>
          </a:p>
          <a:p>
            <a:r>
              <a:rPr lang="en-GB" dirty="0"/>
              <a:t>‘Best Fit’ </a:t>
            </a:r>
            <a:r>
              <a:rPr lang="en-GB" dirty="0" smtClean="0"/>
              <a:t>- contingent view - strategic </a:t>
            </a:r>
            <a:r>
              <a:rPr lang="en-GB" dirty="0"/>
              <a:t>needs of the business can vary </a:t>
            </a:r>
            <a:endParaRPr lang="en-GB" dirty="0" smtClean="0"/>
          </a:p>
          <a:p>
            <a:pPr lvl="1"/>
            <a:r>
              <a:rPr lang="en-GB" dirty="0"/>
              <a:t>V</a:t>
            </a:r>
            <a:r>
              <a:rPr lang="en-GB" dirty="0" smtClean="0"/>
              <a:t>ertical </a:t>
            </a:r>
            <a:r>
              <a:rPr lang="en-GB" dirty="0"/>
              <a:t>integration between </a:t>
            </a:r>
            <a:r>
              <a:rPr lang="en-GB" dirty="0" smtClean="0"/>
              <a:t>strategy </a:t>
            </a:r>
            <a:r>
              <a:rPr lang="en-GB" dirty="0"/>
              <a:t>and HRM policies and practices</a:t>
            </a:r>
          </a:p>
          <a:p>
            <a:pPr lvl="1"/>
            <a:r>
              <a:rPr lang="en-GB" dirty="0"/>
              <a:t>L</a:t>
            </a:r>
            <a:r>
              <a:rPr lang="en-GB" dirty="0" smtClean="0"/>
              <a:t>ink </a:t>
            </a:r>
            <a:r>
              <a:rPr lang="en-GB" dirty="0"/>
              <a:t>between business strategy and performance </a:t>
            </a:r>
            <a:r>
              <a:rPr lang="en-GB" dirty="0" smtClean="0"/>
              <a:t> </a:t>
            </a:r>
          </a:p>
          <a:p>
            <a:r>
              <a:rPr lang="en-GB" dirty="0" smtClean="0"/>
              <a:t>‘Best Practice’</a:t>
            </a:r>
          </a:p>
          <a:p>
            <a:pPr lvl="1"/>
            <a:r>
              <a:rPr lang="en-GB" dirty="0" smtClean="0"/>
              <a:t>Offers </a:t>
            </a:r>
            <a:r>
              <a:rPr lang="en-GB" dirty="0"/>
              <a:t>a common set of practices for all </a:t>
            </a:r>
            <a:r>
              <a:rPr lang="en-GB" dirty="0" smtClean="0"/>
              <a:t>organisations</a:t>
            </a:r>
          </a:p>
          <a:p>
            <a:pPr lvl="1"/>
            <a:r>
              <a:rPr lang="en-GB" dirty="0" smtClean="0"/>
              <a:t>Framework </a:t>
            </a:r>
            <a:r>
              <a:rPr lang="en-GB" dirty="0"/>
              <a:t>of an ‘internally consistent set of HR practices’ (</a:t>
            </a:r>
            <a:r>
              <a:rPr lang="en-GB" dirty="0" err="1"/>
              <a:t>Marchington</a:t>
            </a:r>
            <a:r>
              <a:rPr lang="en-GB" dirty="0"/>
              <a:t> and Wilkinson, 2012). </a:t>
            </a:r>
          </a:p>
          <a:p>
            <a:r>
              <a:rPr lang="en-GB" dirty="0"/>
              <a:t>Resource-based </a:t>
            </a:r>
            <a:r>
              <a:rPr lang="en-GB" dirty="0" smtClean="0"/>
              <a:t>strategy</a:t>
            </a:r>
          </a:p>
          <a:p>
            <a:pPr lvl="1"/>
            <a:r>
              <a:rPr lang="en-GB" dirty="0" smtClean="0"/>
              <a:t>Focus on </a:t>
            </a:r>
            <a:r>
              <a:rPr lang="en-GB" dirty="0"/>
              <a:t>the specific skills and knowledge of an organisation’s </a:t>
            </a:r>
            <a:r>
              <a:rPr lang="en-GB" dirty="0" smtClean="0"/>
              <a:t>workforce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14512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23888" y="762000"/>
            <a:ext cx="7886700" cy="577947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To what degree does your organisation adopt a best fit, best practice or resource-based view to people management? </a:t>
            </a:r>
            <a:br>
              <a:rPr lang="en-GB" dirty="0"/>
            </a:br>
            <a:endParaRPr lang="en-GB" sz="5400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9731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57907"/>
            <a:ext cx="7886700" cy="973293"/>
          </a:xfrm>
        </p:spPr>
        <p:txBody>
          <a:bodyPr>
            <a:normAutofit fontScale="90000"/>
          </a:bodyPr>
          <a:lstStyle/>
          <a:p>
            <a:r>
              <a:rPr lang="en-GB" dirty="0"/>
              <a:t>The </a:t>
            </a:r>
            <a:r>
              <a:rPr lang="en-GB" dirty="0" smtClean="0"/>
              <a:t>Rise </a:t>
            </a:r>
            <a:r>
              <a:rPr lang="en-GB" dirty="0"/>
              <a:t>of the ‘Business Partner’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078523"/>
            <a:ext cx="7886700" cy="5142277"/>
          </a:xfrm>
        </p:spPr>
        <p:txBody>
          <a:bodyPr/>
          <a:lstStyle/>
          <a:p>
            <a:r>
              <a:rPr lang="en-GB" dirty="0" smtClean="0"/>
              <a:t>Need for </a:t>
            </a:r>
            <a:r>
              <a:rPr lang="en-GB" dirty="0"/>
              <a:t>HR to transform itself into a more focused business partner </a:t>
            </a:r>
            <a:r>
              <a:rPr lang="en-GB" dirty="0" smtClean="0"/>
              <a:t>(Ulrich,1997; Ulrich </a:t>
            </a:r>
            <a:r>
              <a:rPr lang="en-GB" dirty="0"/>
              <a:t>and </a:t>
            </a:r>
            <a:r>
              <a:rPr lang="en-GB" dirty="0" err="1" smtClean="0"/>
              <a:t>Brockbank</a:t>
            </a:r>
            <a:r>
              <a:rPr lang="en-GB" dirty="0" smtClean="0"/>
              <a:t>, 2005)</a:t>
            </a:r>
          </a:p>
          <a:p>
            <a:pPr lvl="1"/>
            <a:r>
              <a:rPr lang="en-GB" dirty="0"/>
              <a:t>Focus on needs of business as opposed to ‘people</a:t>
            </a:r>
            <a:r>
              <a:rPr lang="en-GB" dirty="0" smtClean="0"/>
              <a:t>’</a:t>
            </a:r>
          </a:p>
          <a:p>
            <a:r>
              <a:rPr lang="en-GB" dirty="0" smtClean="0"/>
              <a:t>Influential and widely adopted but interpreted in very different ways</a:t>
            </a:r>
          </a:p>
          <a:p>
            <a:pPr lvl="1"/>
            <a:r>
              <a:rPr lang="en-GB" dirty="0" smtClean="0"/>
              <a:t>Represented a shift away from interventionist and regulatory role of ‘personnel’</a:t>
            </a:r>
            <a:endParaRPr lang="en-GB" dirty="0"/>
          </a:p>
          <a:p>
            <a:r>
              <a:rPr lang="en-GB" dirty="0" smtClean="0"/>
              <a:t>Ulrich </a:t>
            </a:r>
            <a:r>
              <a:rPr lang="en-GB" dirty="0"/>
              <a:t>model itself on which they are based, have been increasingly challenged (Stephens, 2015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Lack of attention to human dimension</a:t>
            </a:r>
          </a:p>
          <a:p>
            <a:pPr lvl="1"/>
            <a:r>
              <a:rPr lang="en-GB" dirty="0" smtClean="0"/>
              <a:t>Used to justify a reduction in HR resource</a:t>
            </a:r>
          </a:p>
          <a:p>
            <a:pPr lvl="1"/>
            <a:r>
              <a:rPr lang="en-GB" dirty="0" smtClean="0"/>
              <a:t>Led to less connected and more remote HR function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17244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Managing Change and </a:t>
            </a:r>
            <a:r>
              <a:rPr lang="en-GB" dirty="0"/>
              <a:t>E</a:t>
            </a:r>
            <a:r>
              <a:rPr lang="en-GB" dirty="0" smtClean="0"/>
              <a:t>mployment </a:t>
            </a:r>
            <a:r>
              <a:rPr lang="en-GB" dirty="0"/>
              <a:t>R</a:t>
            </a:r>
            <a:r>
              <a:rPr lang="en-GB" dirty="0" smtClean="0"/>
              <a:t>elations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277815"/>
            <a:ext cx="7886700" cy="4942985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The development of HR and employment relations strategy is inextricably linked with </a:t>
            </a:r>
            <a:r>
              <a:rPr lang="en-US" dirty="0" smtClean="0"/>
              <a:t>change </a:t>
            </a:r>
          </a:p>
          <a:p>
            <a:r>
              <a:rPr lang="en-US" dirty="0"/>
              <a:t>M</a:t>
            </a:r>
            <a:r>
              <a:rPr lang="en-US" dirty="0" smtClean="0"/>
              <a:t>anagement of change is fraught with difficulty</a:t>
            </a:r>
            <a:endParaRPr lang="en-GB" dirty="0"/>
          </a:p>
          <a:p>
            <a:pPr lvl="1"/>
            <a:r>
              <a:rPr lang="en-US" i="1" dirty="0"/>
              <a:t>Misunderstanding what change is</a:t>
            </a:r>
            <a:endParaRPr lang="en-GB" dirty="0"/>
          </a:p>
          <a:p>
            <a:pPr lvl="1"/>
            <a:r>
              <a:rPr lang="en-US" i="1" dirty="0"/>
              <a:t>Lack of planning and </a:t>
            </a:r>
            <a:r>
              <a:rPr lang="en-US" i="1" dirty="0" smtClean="0"/>
              <a:t>preparation	</a:t>
            </a:r>
            <a:endParaRPr lang="en-GB" dirty="0"/>
          </a:p>
          <a:p>
            <a:pPr lvl="1"/>
            <a:r>
              <a:rPr lang="en-US" i="1" dirty="0"/>
              <a:t>No clear vision</a:t>
            </a:r>
            <a:endParaRPr lang="en-GB" dirty="0"/>
          </a:p>
          <a:p>
            <a:pPr lvl="1"/>
            <a:r>
              <a:rPr lang="en-US" i="1" dirty="0"/>
              <a:t>Looking for quick fixes</a:t>
            </a:r>
            <a:endParaRPr lang="en-GB" dirty="0"/>
          </a:p>
          <a:p>
            <a:pPr lvl="1"/>
            <a:r>
              <a:rPr lang="en-US" i="1" dirty="0"/>
              <a:t>Poor communication</a:t>
            </a:r>
            <a:endParaRPr lang="en-GB" dirty="0"/>
          </a:p>
          <a:p>
            <a:r>
              <a:rPr lang="en-US" dirty="0" smtClean="0"/>
              <a:t>Basic components of employment relations are critical to effective change</a:t>
            </a:r>
          </a:p>
          <a:p>
            <a:pPr lvl="1"/>
            <a:r>
              <a:rPr lang="en-US" dirty="0" smtClean="0"/>
              <a:t>Providing employees with a voice</a:t>
            </a:r>
          </a:p>
          <a:p>
            <a:pPr lvl="1"/>
            <a:r>
              <a:rPr lang="en-US" dirty="0" smtClean="0"/>
              <a:t>Communication, consultation </a:t>
            </a:r>
            <a:r>
              <a:rPr lang="en-US" b="1" u="sng" dirty="0" smtClean="0"/>
              <a:t>and</a:t>
            </a:r>
            <a:r>
              <a:rPr lang="en-US" dirty="0" smtClean="0"/>
              <a:t> negotiation</a:t>
            </a:r>
          </a:p>
          <a:p>
            <a:pPr lvl="1"/>
            <a:r>
              <a:rPr lang="en-US" dirty="0" smtClean="0"/>
              <a:t>Importance of high-trust relations</a:t>
            </a:r>
          </a:p>
          <a:p>
            <a:pPr marL="0" indent="0">
              <a:buNone/>
            </a:pPr>
            <a:r>
              <a:rPr lang="en-US" dirty="0"/>
              <a:t> 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34651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23888" y="1430214"/>
            <a:ext cx="7886700" cy="5111263"/>
          </a:xfrm>
        </p:spPr>
        <p:txBody>
          <a:bodyPr>
            <a:normAutofit fontScale="90000"/>
          </a:bodyPr>
          <a:lstStyle/>
          <a:p>
            <a:r>
              <a:rPr lang="en-GB" sz="5000" dirty="0" smtClean="0"/>
              <a:t/>
            </a:r>
            <a:br>
              <a:rPr lang="en-GB" sz="5000" dirty="0" smtClean="0"/>
            </a:br>
            <a:r>
              <a:rPr lang="en-GB" sz="5000" dirty="0" smtClean="0"/>
              <a:t>What are the key elements of an effective employment relations strategy? Are these in place in your organisation?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sz="5400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1730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Leadership and Employment </a:t>
            </a:r>
            <a:r>
              <a:rPr lang="en-GB" dirty="0"/>
              <a:t>R</a:t>
            </a:r>
            <a:r>
              <a:rPr lang="en-GB" dirty="0" smtClean="0"/>
              <a:t>elations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418492"/>
            <a:ext cx="7886700" cy="4802308"/>
          </a:xfrm>
        </p:spPr>
        <p:txBody>
          <a:bodyPr/>
          <a:lstStyle/>
          <a:p>
            <a:r>
              <a:rPr lang="en-US" dirty="0" smtClean="0"/>
              <a:t>The extent to which employment relations is seen as a strategic issue depends on the nature of </a:t>
            </a:r>
            <a:r>
              <a:rPr lang="en-US" dirty="0" err="1" smtClean="0"/>
              <a:t>organisational</a:t>
            </a:r>
            <a:r>
              <a:rPr lang="en-US" dirty="0" smtClean="0"/>
              <a:t> leadership</a:t>
            </a:r>
          </a:p>
          <a:p>
            <a:r>
              <a:rPr lang="en-US" dirty="0" err="1" smtClean="0"/>
              <a:t>Zheltoukhova</a:t>
            </a:r>
            <a:r>
              <a:rPr lang="en-US" dirty="0" smtClean="0"/>
              <a:t> </a:t>
            </a:r>
            <a:r>
              <a:rPr lang="en-US" dirty="0"/>
              <a:t>(2014) </a:t>
            </a:r>
            <a:r>
              <a:rPr lang="en-US" dirty="0" smtClean="0"/>
              <a:t>identifies key</a:t>
            </a:r>
            <a:r>
              <a:rPr lang="en-GB" dirty="0" smtClean="0"/>
              <a:t> </a:t>
            </a:r>
            <a:r>
              <a:rPr lang="en-GB" dirty="0"/>
              <a:t>people management challenges </a:t>
            </a:r>
            <a:r>
              <a:rPr lang="en-GB" dirty="0" smtClean="0"/>
              <a:t>facing senior leaders </a:t>
            </a:r>
            <a:r>
              <a:rPr lang="en-GB" dirty="0"/>
              <a:t>in </a:t>
            </a:r>
            <a:r>
              <a:rPr lang="en-GB" dirty="0" smtClean="0"/>
              <a:t>organisations</a:t>
            </a:r>
            <a:endParaRPr lang="en-GB" dirty="0"/>
          </a:p>
          <a:p>
            <a:pPr lvl="1"/>
            <a:r>
              <a:rPr lang="en-GB" dirty="0"/>
              <a:t>Addressing </a:t>
            </a:r>
            <a:r>
              <a:rPr lang="en-GB" dirty="0" smtClean="0"/>
              <a:t>hierarchical </a:t>
            </a:r>
            <a:r>
              <a:rPr lang="en-GB" dirty="0"/>
              <a:t>and bureaucratic </a:t>
            </a:r>
            <a:r>
              <a:rPr lang="en-GB" dirty="0" smtClean="0"/>
              <a:t>culture</a:t>
            </a:r>
            <a:endParaRPr lang="en-GB" dirty="0"/>
          </a:p>
          <a:p>
            <a:pPr lvl="1"/>
            <a:r>
              <a:rPr lang="en-US" dirty="0" smtClean="0"/>
              <a:t>Short-termism </a:t>
            </a:r>
            <a:r>
              <a:rPr lang="en-US" dirty="0"/>
              <a:t>in </a:t>
            </a:r>
            <a:r>
              <a:rPr lang="en-US" dirty="0" err="1" smtClean="0"/>
              <a:t>organisational</a:t>
            </a:r>
            <a:r>
              <a:rPr lang="en-US" dirty="0" smtClean="0"/>
              <a:t> </a:t>
            </a:r>
            <a:r>
              <a:rPr lang="en-US" dirty="0"/>
              <a:t>strategy </a:t>
            </a:r>
            <a:endParaRPr lang="en-GB" dirty="0"/>
          </a:p>
          <a:p>
            <a:pPr lvl="1"/>
            <a:r>
              <a:rPr lang="en-US" dirty="0" smtClean="0"/>
              <a:t>Low-trust relations between managers and staff</a:t>
            </a:r>
          </a:p>
          <a:p>
            <a:pPr lvl="1"/>
            <a:r>
              <a:rPr lang="en-US" dirty="0"/>
              <a:t>Supporting collaborative approaches at work </a:t>
            </a:r>
            <a:endParaRPr lang="en-US" dirty="0" smtClean="0"/>
          </a:p>
          <a:p>
            <a:r>
              <a:rPr lang="en-US" dirty="0"/>
              <a:t>O</a:t>
            </a:r>
            <a:r>
              <a:rPr lang="en-US" dirty="0" smtClean="0"/>
              <a:t>ften the role of employment relations in developing partnership and cementing trust is not underplayed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16156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48862"/>
            <a:ext cx="7886700" cy="5071938"/>
          </a:xfrm>
        </p:spPr>
        <p:txBody>
          <a:bodyPr/>
          <a:lstStyle/>
          <a:p>
            <a:pPr lvl="0"/>
            <a:r>
              <a:rPr lang="en-US" dirty="0" smtClean="0"/>
              <a:t>The </a:t>
            </a:r>
            <a:r>
              <a:rPr lang="en-US" dirty="0"/>
              <a:t>development of strategic objectives enables leaders to influence and direct an </a:t>
            </a:r>
            <a:r>
              <a:rPr lang="en-US" dirty="0" err="1" smtClean="0"/>
              <a:t>organisation</a:t>
            </a:r>
            <a:endParaRPr lang="en-US" dirty="0"/>
          </a:p>
          <a:p>
            <a:pPr lvl="0"/>
            <a:r>
              <a:rPr lang="en-US" dirty="0" smtClean="0"/>
              <a:t>In recent years the alignment between HRM and strategy has been a focus of HR practice</a:t>
            </a:r>
          </a:p>
          <a:p>
            <a:pPr lvl="0"/>
            <a:r>
              <a:rPr lang="en-US" dirty="0" smtClean="0"/>
              <a:t>However, short-term operational imperatives often push employment relations and other HR issues off the strategic agenda</a:t>
            </a:r>
          </a:p>
          <a:p>
            <a:pPr lvl="0"/>
            <a:r>
              <a:rPr lang="en-US" dirty="0" smtClean="0"/>
              <a:t>This has been exacerbated by business partner models which underplay the importance of relationships in achieving strategic goals</a:t>
            </a:r>
            <a:endParaRPr lang="en-GB" dirty="0"/>
          </a:p>
          <a:p>
            <a:r>
              <a:rPr lang="en-US" dirty="0" smtClean="0"/>
              <a:t>Effective employment </a:t>
            </a:r>
            <a:r>
              <a:rPr lang="en-US" dirty="0"/>
              <a:t>relations strategy </a:t>
            </a:r>
            <a:r>
              <a:rPr lang="en-US" dirty="0" smtClean="0"/>
              <a:t>is </a:t>
            </a:r>
            <a:r>
              <a:rPr lang="en-US" dirty="0"/>
              <a:t>responsive to the needs of the </a:t>
            </a:r>
            <a:r>
              <a:rPr lang="en-US" dirty="0" err="1" smtClean="0"/>
              <a:t>organisation</a:t>
            </a:r>
            <a:r>
              <a:rPr lang="en-US" dirty="0" smtClean="0"/>
              <a:t>, but also those employed within it. </a:t>
            </a:r>
            <a:r>
              <a:rPr lang="en-US" b="1" dirty="0"/>
              <a:t> </a:t>
            </a:r>
            <a:endParaRPr lang="en-US" b="1" dirty="0" smtClean="0"/>
          </a:p>
          <a:p>
            <a:pPr marL="0" lv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67651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 and Further </a:t>
            </a:r>
            <a:r>
              <a:rPr lang="en-GB" dirty="0"/>
              <a:t>R</a:t>
            </a:r>
            <a:r>
              <a:rPr lang="en-GB" dirty="0" smtClean="0"/>
              <a:t>eading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000" dirty="0" err="1"/>
              <a:t>Balogun</a:t>
            </a:r>
            <a:r>
              <a:rPr lang="en-US" sz="2000" dirty="0"/>
              <a:t>, J., Hope Hailey V. and Stuart, R. (2014), </a:t>
            </a:r>
            <a:r>
              <a:rPr lang="en-US" sz="2000" i="1" dirty="0"/>
              <a:t>Landing transformational change</a:t>
            </a:r>
            <a:r>
              <a:rPr lang="en-US" sz="2000" dirty="0"/>
              <a:t>. London: CIPD Publications</a:t>
            </a:r>
            <a:r>
              <a:rPr lang="en-US" sz="2000" dirty="0" smtClean="0"/>
              <a:t>.</a:t>
            </a:r>
            <a:endParaRPr lang="en-GB" sz="2000" dirty="0"/>
          </a:p>
          <a:p>
            <a:r>
              <a:rPr lang="en-GB" sz="2000" dirty="0" err="1"/>
              <a:t>Boxall</a:t>
            </a:r>
            <a:r>
              <a:rPr lang="en-GB" sz="2000" dirty="0"/>
              <a:t>, P. and Purcell, J. (2011) </a:t>
            </a:r>
            <a:r>
              <a:rPr lang="en-GB" sz="2000" i="1" dirty="0"/>
              <a:t>Strategy and Human Resource Management</a:t>
            </a:r>
            <a:r>
              <a:rPr lang="en-GB" sz="2000" dirty="0"/>
              <a:t>. 3rd </a:t>
            </a:r>
            <a:r>
              <a:rPr lang="en-GB" sz="2000" dirty="0" smtClean="0"/>
              <a:t>ed. Basingstoke</a:t>
            </a:r>
            <a:r>
              <a:rPr lang="en-GB" sz="2000" dirty="0"/>
              <a:t>: Palgrave </a:t>
            </a:r>
            <a:r>
              <a:rPr lang="en-GB" sz="2000" dirty="0" smtClean="0"/>
              <a:t>Macmillan</a:t>
            </a:r>
          </a:p>
          <a:p>
            <a:r>
              <a:rPr lang="en-GB" sz="2000" dirty="0" err="1"/>
              <a:t>Burnes</a:t>
            </a:r>
            <a:r>
              <a:rPr lang="en-GB" sz="2000" dirty="0"/>
              <a:t>, B. (1996) </a:t>
            </a:r>
            <a:r>
              <a:rPr lang="en-GB" sz="2000" i="1" dirty="0"/>
              <a:t>Managing Change: A Strategic Approach to Organisational Dynamics. </a:t>
            </a:r>
            <a:r>
              <a:rPr lang="en-GB" sz="2000" dirty="0"/>
              <a:t>London: Pitman</a:t>
            </a:r>
            <a:r>
              <a:rPr lang="en-GB" sz="2000" dirty="0" smtClean="0"/>
              <a:t>.</a:t>
            </a:r>
          </a:p>
          <a:p>
            <a:r>
              <a:rPr lang="en-GB" sz="2000" dirty="0" err="1"/>
              <a:t>Caulkin</a:t>
            </a:r>
            <a:r>
              <a:rPr lang="en-GB" sz="2000" dirty="0"/>
              <a:t>, S. (2001) ‘The time is now’, </a:t>
            </a:r>
            <a:r>
              <a:rPr lang="en-GB" sz="2000" i="1" dirty="0"/>
              <a:t>People Management, </a:t>
            </a:r>
            <a:r>
              <a:rPr lang="en-GB" sz="2000" dirty="0"/>
              <a:t>Vol.7, No.17, August</a:t>
            </a:r>
            <a:r>
              <a:rPr lang="en-GB" sz="2000" dirty="0" smtClean="0"/>
              <a:t>.</a:t>
            </a:r>
            <a:endParaRPr lang="en-GB" sz="2000" dirty="0"/>
          </a:p>
          <a:p>
            <a:r>
              <a:rPr lang="en-US" sz="2000" dirty="0"/>
              <a:t>CIPD (2013) </a:t>
            </a:r>
            <a:r>
              <a:rPr lang="en-US" sz="2000" i="1" dirty="0" err="1"/>
              <a:t>Organising</a:t>
            </a:r>
            <a:r>
              <a:rPr lang="en-US" sz="2000" i="1" dirty="0"/>
              <a:t> HR for partnering success.</a:t>
            </a:r>
            <a:r>
              <a:rPr lang="en-US" sz="2000" dirty="0"/>
              <a:t> London: CIPD Publications</a:t>
            </a:r>
            <a:r>
              <a:rPr lang="en-US" sz="2000" dirty="0" smtClean="0"/>
              <a:t>.</a:t>
            </a:r>
          </a:p>
          <a:p>
            <a:r>
              <a:rPr lang="en-GB" sz="2000" dirty="0"/>
              <a:t> </a:t>
            </a:r>
            <a:r>
              <a:rPr lang="en-GB" sz="2000" dirty="0" smtClean="0"/>
              <a:t>Hatch</a:t>
            </a:r>
            <a:r>
              <a:rPr lang="en-GB" sz="2000" dirty="0"/>
              <a:t>, M.J. (2012) </a:t>
            </a:r>
            <a:r>
              <a:rPr lang="en-GB" sz="2000" i="1" dirty="0"/>
              <a:t>Organization Theory: Modern, Symbolic and Postmodern Perspectives.</a:t>
            </a:r>
            <a:r>
              <a:rPr lang="en-GB" sz="2000" dirty="0"/>
              <a:t> Oxford: Oxford University Press </a:t>
            </a:r>
            <a:endParaRPr lang="en-GB" sz="2000" b="1" dirty="0"/>
          </a:p>
          <a:p>
            <a:r>
              <a:rPr lang="en-GB" sz="2000" dirty="0"/>
              <a:t>Johnson G., Scholes, K. and Whittington, R. </a:t>
            </a:r>
            <a:r>
              <a:rPr lang="en-GB" sz="2000" i="1" dirty="0"/>
              <a:t>(2008) Exploring Corporate Strategy 8th Edition . </a:t>
            </a:r>
            <a:r>
              <a:rPr lang="en-GB" sz="2000" dirty="0"/>
              <a:t>London, Prentice Hall</a:t>
            </a:r>
            <a:r>
              <a:rPr lang="en-GB" sz="2000" dirty="0" smtClean="0"/>
              <a:t>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909782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 and Further </a:t>
            </a:r>
            <a:r>
              <a:rPr lang="en-GB" dirty="0"/>
              <a:t>R</a:t>
            </a:r>
            <a:r>
              <a:rPr lang="en-GB" dirty="0" smtClean="0"/>
              <a:t>eading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000" dirty="0" err="1" smtClean="0"/>
              <a:t>Marchington</a:t>
            </a:r>
            <a:r>
              <a:rPr lang="en-GB" sz="2000" dirty="0"/>
              <a:t>, M. and Wilkinson, A. (2012), </a:t>
            </a:r>
            <a:r>
              <a:rPr lang="en-GB" sz="2000" i="1" dirty="0"/>
              <a:t>Human Resource Management at Work</a:t>
            </a:r>
            <a:r>
              <a:rPr lang="en-GB" sz="2000" dirty="0"/>
              <a:t>, (Fifth Edition), London: CIPD.</a:t>
            </a:r>
          </a:p>
          <a:p>
            <a:r>
              <a:rPr lang="en-GB" sz="2000" dirty="0"/>
              <a:t>Purcell, J. and </a:t>
            </a:r>
            <a:r>
              <a:rPr lang="en-GB" sz="2000" dirty="0" err="1"/>
              <a:t>Kinnie</a:t>
            </a:r>
            <a:r>
              <a:rPr lang="en-GB" sz="2000" dirty="0"/>
              <a:t>, N. (2007) ‘HRM and Business Performance’ in </a:t>
            </a:r>
            <a:r>
              <a:rPr lang="en-GB" sz="2000" dirty="0" err="1"/>
              <a:t>Boxall</a:t>
            </a:r>
            <a:r>
              <a:rPr lang="en-GB" sz="2000" dirty="0"/>
              <a:t>, P., Purcell, J. and Wright, P. (</a:t>
            </a:r>
            <a:r>
              <a:rPr lang="en-GB" sz="2000" dirty="0" err="1"/>
              <a:t>eds</a:t>
            </a:r>
            <a:r>
              <a:rPr lang="en-GB" sz="2000" dirty="0"/>
              <a:t>) </a:t>
            </a:r>
            <a:r>
              <a:rPr lang="en-GB" sz="2000" i="1" dirty="0"/>
              <a:t>The Oxford Handbook of Human Resource Management, </a:t>
            </a:r>
            <a:r>
              <a:rPr lang="en-GB" sz="2000" dirty="0"/>
              <a:t>Oxford: Oxford University Press</a:t>
            </a:r>
            <a:r>
              <a:rPr lang="en-GB" sz="2000" dirty="0" smtClean="0"/>
              <a:t>.</a:t>
            </a:r>
            <a:endParaRPr lang="en-GB" sz="2000" dirty="0"/>
          </a:p>
          <a:p>
            <a:r>
              <a:rPr lang="en-US" sz="2000" dirty="0"/>
              <a:t>Ulrich, D. (2015) ‘The new HR operating model is all about relationships, not partners’, </a:t>
            </a:r>
            <a:r>
              <a:rPr lang="en-US" sz="2000" i="1" dirty="0"/>
              <a:t>People Management</a:t>
            </a:r>
            <a:r>
              <a:rPr lang="en-US" sz="2000" dirty="0"/>
              <a:t>, April, 2015</a:t>
            </a:r>
            <a:r>
              <a:rPr lang="en-US" sz="2000" dirty="0" smtClean="0"/>
              <a:t>.</a:t>
            </a:r>
            <a:endParaRPr lang="en-GB" sz="2000" dirty="0"/>
          </a:p>
          <a:p>
            <a:r>
              <a:rPr lang="en-GB" sz="2000" dirty="0"/>
              <a:t>Ulrich, D. and </a:t>
            </a:r>
            <a:r>
              <a:rPr lang="en-GB" sz="2000" dirty="0" err="1"/>
              <a:t>Brockbank</a:t>
            </a:r>
            <a:r>
              <a:rPr lang="en-GB" sz="2000" dirty="0"/>
              <a:t>, W. (2005) </a:t>
            </a:r>
            <a:r>
              <a:rPr lang="en-GB" sz="2000" i="1" dirty="0"/>
              <a:t>The HR Value Proposition</a:t>
            </a:r>
            <a:r>
              <a:rPr lang="en-GB" sz="2000" dirty="0"/>
              <a:t>, Boston, Mass: Harvard Business School Press</a:t>
            </a:r>
            <a:r>
              <a:rPr lang="en-GB" sz="2000" dirty="0" smtClean="0"/>
              <a:t>.</a:t>
            </a:r>
            <a:endParaRPr lang="en-GB" sz="2000" dirty="0"/>
          </a:p>
          <a:p>
            <a:r>
              <a:rPr lang="en-US" sz="2000" dirty="0" err="1"/>
              <a:t>Zheltoukhova</a:t>
            </a:r>
            <a:r>
              <a:rPr lang="en-US" sz="2000" dirty="0"/>
              <a:t>, K. (2014) </a:t>
            </a:r>
            <a:r>
              <a:rPr lang="en-US" sz="2000" i="1" dirty="0"/>
              <a:t>Leadership: easier said than done, </a:t>
            </a:r>
            <a:r>
              <a:rPr lang="en-US" sz="2000" dirty="0"/>
              <a:t>London: CIPD Publications.</a:t>
            </a:r>
            <a:endParaRPr lang="en-GB" sz="20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945666772"/>
      </p:ext>
    </p:extLst>
  </p:cSld>
  <p:clrMapOvr>
    <a:masterClrMapping/>
  </p:clrMapOvr>
</p:sld>
</file>

<file path=ppt/theme/theme1.xml><?xml version="1.0" encoding="utf-8"?>
<a:theme xmlns:a="http://schemas.openxmlformats.org/drawingml/2006/main" name="CIPD WhiteDottedPattern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IPD PurpleDottedPattern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CIPD SlateDottedPattern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CIPD WhitePlain">
  <a:themeElements>
    <a:clrScheme name="Custom 1">
      <a:dk1>
        <a:srgbClr val="520D5D"/>
      </a:dk1>
      <a:lt1>
        <a:srgbClr val="FFFFFF"/>
      </a:lt1>
      <a:dk2>
        <a:srgbClr val="58595B"/>
      </a:dk2>
      <a:lt2>
        <a:srgbClr val="E7E6E6"/>
      </a:lt2>
      <a:accent1>
        <a:srgbClr val="520D5D"/>
      </a:accent1>
      <a:accent2>
        <a:srgbClr val="A991BC"/>
      </a:accent2>
      <a:accent3>
        <a:srgbClr val="58595B"/>
      </a:accent3>
      <a:accent4>
        <a:srgbClr val="E68286"/>
      </a:accent4>
      <a:accent5>
        <a:srgbClr val="DA1D52"/>
      </a:accent5>
      <a:accent6>
        <a:srgbClr val="DBD3E5"/>
      </a:accent6>
      <a:hlink>
        <a:srgbClr val="DA1D52"/>
      </a:hlink>
      <a:folHlink>
        <a:srgbClr val="520D5D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ublishingExpirationDate xmlns="http://schemas.microsoft.com/sharepoint/v3" xsi:nil="true"/>
    <PublishingStartDate xmlns="http://schemas.microsoft.com/sharepoint/v3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4F59197CE9A8C45A1FAF68A847A3CD6" ma:contentTypeVersion="1" ma:contentTypeDescription="Create a new document." ma:contentTypeScope="" ma:versionID="780e2b60fa495ae40af9fdb10f929f77">
  <xsd:schema xmlns:xsd="http://www.w3.org/2001/XMLSchema" xmlns:xs="http://www.w3.org/2001/XMLSchema" xmlns:p="http://schemas.microsoft.com/office/2006/metadata/properties" xmlns:ns1="http://schemas.microsoft.com/sharepoint/v3" targetNamespace="http://schemas.microsoft.com/office/2006/metadata/properties" ma:root="true" ma:fieldsID="18eccab7e06c40e5fe83bf06182e4b5b" ns1:_="">
    <xsd:import namespace="http://schemas.microsoft.com/sharepoint/v3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Scheduling Start Date" ma:description="Scheduling Start Date is a site column created by the Publishing feature. It is used to specify the date and time on which this page will first appear to site visitors." ma:hidden="true" ma:internalName="PublishingStartDate">
      <xsd:simpleType>
        <xsd:restriction base="dms:Unknown"/>
      </xsd:simpleType>
    </xsd:element>
    <xsd:element name="PublishingExpirationDate" ma:index="9" nillable="true" ma:displayName="Scheduling End Date" ma:description="Scheduling End Date is a site column created by the Publishing feature. It is used to specify the date and time on which this page will no longer appear to site visitors." ma:hidden="true" ma:internalName="PublishingExpirationDat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06179DC-3C21-44D2-B100-8673DD45087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01A996E-8F35-4EE5-A18E-4DB6ABEAD384}">
  <ds:schemaRefs>
    <ds:schemaRef ds:uri="http://purl.org/dc/terms/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purl.org/dc/elements/1.1/"/>
    <ds:schemaRef ds:uri="http://schemas.microsoft.com/sharepoint/v3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27A83033-A5AE-4B9F-97A2-2D79935AC2F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721</TotalTime>
  <Words>916</Words>
  <Application>Microsoft Office PowerPoint</Application>
  <PresentationFormat>On-screen Show (4:3)</PresentationFormat>
  <Paragraphs>116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Times New Roman</vt:lpstr>
      <vt:lpstr>CIPD WhiteDottedPattern</vt:lpstr>
      <vt:lpstr>CIPD PurpleDottedPattern</vt:lpstr>
      <vt:lpstr>CIPD SlateDottedPattern</vt:lpstr>
      <vt:lpstr>CIPD WhitePlain</vt:lpstr>
      <vt:lpstr>Managing Employment Relations, 6e  Chapter 6  Employment Relations Strategies, Policies and Change</vt:lpstr>
      <vt:lpstr>Session Outline</vt:lpstr>
      <vt:lpstr>Learning Outcomes</vt:lpstr>
      <vt:lpstr>People Management and Performance</vt:lpstr>
      <vt:lpstr>   How would you convince senior managers in your organisation to treat employment relations as a strategic priority</vt:lpstr>
      <vt:lpstr>What is Strategy?</vt:lpstr>
      <vt:lpstr>Strategy Formulation</vt:lpstr>
      <vt:lpstr>Levels of Strategy</vt:lpstr>
      <vt:lpstr>People Strategy</vt:lpstr>
      <vt:lpstr>   To what degree does your organisation adopt a best fit, best practice or resource-based view to people management?  </vt:lpstr>
      <vt:lpstr>The Rise of the ‘Business Partner’ </vt:lpstr>
      <vt:lpstr>Managing Change and Employment Relations</vt:lpstr>
      <vt:lpstr> What are the key elements of an effective employment relations strategy? Are these in place in your organisation?  </vt:lpstr>
      <vt:lpstr>Leadership and Employment Relations</vt:lpstr>
      <vt:lpstr>Conclusion</vt:lpstr>
      <vt:lpstr>References and Further Reading</vt:lpstr>
      <vt:lpstr>References and Further Reading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Martina Becikova</dc:creator>
  <cp:lastModifiedBy>Julie Potter</cp:lastModifiedBy>
  <cp:revision>66</cp:revision>
  <cp:lastPrinted>2015-01-15T17:29:00Z</cp:lastPrinted>
  <dcterms:created xsi:type="dcterms:W3CDTF">2014-12-02T11:31:52Z</dcterms:created>
  <dcterms:modified xsi:type="dcterms:W3CDTF">2018-02-06T18:02:23Z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0x01010024F59197CE9A8C45A1FAF68A847A3CD6</vt:lpwstr>
  </property>
</Properties>
</file>