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2"/>
  </p:notesMasterIdLst>
  <p:sldIdLst>
    <p:sldId id="267" r:id="rId2"/>
    <p:sldId id="258" r:id="rId3"/>
    <p:sldId id="257" r:id="rId4"/>
    <p:sldId id="259" r:id="rId5"/>
    <p:sldId id="260"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89811" autoAdjust="0"/>
  </p:normalViewPr>
  <p:slideViewPr>
    <p:cSldViewPr snapToGrid="0">
      <p:cViewPr varScale="1">
        <p:scale>
          <a:sx n="86" d="100"/>
          <a:sy n="86" d="100"/>
        </p:scale>
        <p:origin x="562"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B1E02E-201F-4006-B1CE-79AA807671AB}" type="datetimeFigureOut">
              <a:rPr lang="en-GB" smtClean="0"/>
              <a:t>07/02/2021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2F3193-684E-4166-89EA-0057DC6AE8CC}" type="slidenum">
              <a:rPr lang="en-GB" smtClean="0"/>
              <a:t>‹#›</a:t>
            </a:fld>
            <a:endParaRPr lang="en-GB"/>
          </a:p>
        </p:txBody>
      </p:sp>
    </p:spTree>
    <p:extLst>
      <p:ext uri="{BB962C8B-B14F-4D97-AF65-F5344CB8AC3E}">
        <p14:creationId xmlns:p14="http://schemas.microsoft.com/office/powerpoint/2010/main" val="2685329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Cannock Chase War Trail is an unofficial, if popular, trail connecting a number of official sites within Cannock </a:t>
            </a:r>
            <a:r>
              <a:rPr lang="en-GB" sz="1100">
                <a:effectLst/>
                <a:latin typeface="Calibri" panose="020F0502020204030204" pitchFamily="34" charset="0"/>
                <a:ea typeface="Calibri" panose="020F0502020204030204" pitchFamily="34" charset="0"/>
                <a:cs typeface="Times New Roman" panose="02020603050405020304" pitchFamily="18" charset="0"/>
              </a:rPr>
              <a:t>Chase.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walk is around seven and a half miles long and encompasses a number of sites relating to the World Wars, walking from my front door turns it into a twelve mile round walk. A walk which I completed in the snow in order to take these pictures. </a:t>
            </a:r>
          </a:p>
          <a:p>
            <a:pPr marL="742950" lvl="1" indent="-285750">
              <a:lnSpc>
                <a:spcPct val="107000"/>
              </a:lnSpc>
              <a:spcAft>
                <a:spcPts val="800"/>
              </a:spcAft>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main ones which I wish to talk about are the ‘Cannock Chase War Cemetery’, the ‘Cannock Chase German Military Cemetery’ and the ‘Katyn Memorial’.</a:t>
            </a:r>
          </a:p>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2</a:t>
            </a:fld>
            <a:endParaRPr lang="en-GB"/>
          </a:p>
        </p:txBody>
      </p:sp>
    </p:spTree>
    <p:extLst>
      <p:ext uri="{BB962C8B-B14F-4D97-AF65-F5344CB8AC3E}">
        <p14:creationId xmlns:p14="http://schemas.microsoft.com/office/powerpoint/2010/main" val="32622819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War Cemetery mainly holds the bodies from the First World War, ninety seven Commonwealth burials, mostly from New Zealand as the New Zealand Rifle Brigade was stationed on the Chase, and two hundred and eighty six German burials mostly from the large prisoner of War Hospital that was nearby. It is a relatively small cemetery which lies at the junction of a country road and a popular path through the Chase.</a:t>
            </a:r>
          </a:p>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3</a:t>
            </a:fld>
            <a:endParaRPr lang="en-GB"/>
          </a:p>
        </p:txBody>
      </p:sp>
    </p:spTree>
    <p:extLst>
      <p:ext uri="{BB962C8B-B14F-4D97-AF65-F5344CB8AC3E}">
        <p14:creationId xmlns:p14="http://schemas.microsoft.com/office/powerpoint/2010/main" val="14216933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German Military Cemetery, however, is a whole other affair. The cemetery is a collation of almost all of the German casualties on British soil during the First and Second World Wars. It contains nearly five thousand graves. It is located just a couple of minutes’ walk up the well paved path from the War Cemetery.</a:t>
            </a:r>
          </a:p>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4</a:t>
            </a:fld>
            <a:endParaRPr lang="en-GB"/>
          </a:p>
        </p:txBody>
      </p:sp>
    </p:spTree>
    <p:extLst>
      <p:ext uri="{BB962C8B-B14F-4D97-AF65-F5344CB8AC3E}">
        <p14:creationId xmlns:p14="http://schemas.microsoft.com/office/powerpoint/2010/main" val="28337564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Different to both of the Cemeteries is the Katyn Memorial. Located half of a mile up the trail from the two cemeteries, it is an almost innocuously small monument that remembers the many Polish lives taken by Russian forces in Katyn Forest (a forest similar to Cannock Chase) and other places in the massacres of nineteen forty. The inscription when the monument was first erected in nineteen seventy nine talked of fourteen thousand casualties; the newer inscription, made within the last decade cites twenty five thousand dead and notes Russia’s denial of their actions until nineteen ninety.</a:t>
            </a:r>
          </a:p>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5</a:t>
            </a:fld>
            <a:endParaRPr lang="en-GB"/>
          </a:p>
        </p:txBody>
      </p:sp>
    </p:spTree>
    <p:extLst>
      <p:ext uri="{BB962C8B-B14F-4D97-AF65-F5344CB8AC3E}">
        <p14:creationId xmlns:p14="http://schemas.microsoft.com/office/powerpoint/2010/main" val="3656258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Cemeteries are practically the textbook example of Dark Tourism. Visiting a place full of dead bodies, despite the cultural framing of paying one’s respects has an undeniably macabre aspect to it.</a:t>
            </a:r>
          </a:p>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A cemetery dedicated to those who died in battle, in war, died as prisoners of war, or died at sea and washed up on Britain’s shores, mostly young men, has such an air of tragedy surrounding it, that no matter how many times one visits or passes by, it never becomes normal. That one of these cemeteries is dedicated to those who were the enemy, despite most of the dead being no less deserving of respect, adds a level of undefinable unease to being there.</a:t>
            </a:r>
          </a:p>
          <a:p>
            <a:pPr marL="742950" lvl="1" indent="-285750">
              <a:lnSpc>
                <a:spcPct val="107000"/>
              </a:lnSpc>
              <a:spcAft>
                <a:spcPts val="800"/>
              </a:spcAft>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Katyn memorial, despite not holding any bodies itself, commemorates many times more dead than the two cemeteries put together, remembering tens of thousands of Polish lives, many of whom were civilian and members of the intelligentsia, lost to the hands of Russian forces in nineteen forty when they retreated from Poland. The additional indignity done to the victims of Russia allowing Germany to take the blame and not admitting their actions officially until nineteen ninety, fifty years after the massacre, is also heart breaking, especially given the short and succinct way that it is stated at the bottom of the monument.</a:t>
            </a:r>
          </a:p>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6</a:t>
            </a:fld>
            <a:endParaRPr lang="en-GB"/>
          </a:p>
        </p:txBody>
      </p:sp>
    </p:spTree>
    <p:extLst>
      <p:ext uri="{BB962C8B-B14F-4D97-AF65-F5344CB8AC3E}">
        <p14:creationId xmlns:p14="http://schemas.microsoft.com/office/powerpoint/2010/main" val="297617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Most people who visit these sites (as opposed to just passing them) and the trail are often keen walkers and/or historians (two interests which often seem to overlap). The full trail whilst not a particularly hard walk in neither a simple unplanned stroll, it is seven and a half miles over often uneven paths and some of the larger of the (admittedly small) hills found in the Chase. </a:t>
            </a:r>
          </a:p>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two cemeteries, however, are both off of a well paved path right next to a car park and a fairly easy to access on their own to those less inclined to do the walking.</a:t>
            </a:r>
          </a:p>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On the opposite side of this are those who enjoy walking and had no intention of visiting the cemeteries but found themselves passing, whether due to walking the War Trail or one of any number of routes that follow that particular stretch of path. These people might find themselves visiting the cemeteries while they are there, either due to curiosity and/or to pay their respects.</a:t>
            </a:r>
          </a:p>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Katyn memorial is a little different in this regard. Whilst it is easily accessible from the road it is off of a much less popular path, one that is mostly walked by locals and is set back a ways so it may not be immediately noticeable from the path, nether the less it is a popular site of remembrance amongst those who know of it, particularly the local Polish community, and there are nearly always fresh flowers left against one of the trees either side of the monument. I even took a picture of one on Saturday which said ‘to mum and dad’.</a:t>
            </a:r>
          </a:p>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You might have noticed that there is a picture of myself included in this slide, it is in fact, the only picture in this presentation not taken by myself last Saturday, it was instead taken my myself and two friends in the summer of twenty sixteen and is taken in the courtyard pictured above it. The picture of the courtyard was taken last Saturday and is the entrance courtyard to the German Military Cemetery. </a:t>
            </a:r>
          </a:p>
          <a:p>
            <a:pPr marL="1143000" lvl="2" indent="-228600">
              <a:lnSpc>
                <a:spcPct val="107000"/>
              </a:lnSpc>
              <a:spcAft>
                <a:spcPts val="800"/>
              </a:spcAft>
              <a:buFont typeface="Courier New" panose="02070309020205020404" pitchFamily="49" charset="0"/>
              <a:buChar char="o"/>
            </a:pPr>
            <a:r>
              <a:rPr lang="en-GB" sz="1100" dirty="0">
                <a:effectLst/>
                <a:latin typeface="Calibri" panose="020F0502020204030204" pitchFamily="34" charset="0"/>
                <a:ea typeface="Calibri" panose="020F0502020204030204" pitchFamily="34" charset="0"/>
                <a:cs typeface="Times New Roman" panose="02020603050405020304" pitchFamily="18" charset="0"/>
              </a:rPr>
              <a:t>I bring this up not to be all me, me, me but to show haw not every visitor to these sites is there walking the trail, or is even there with the idea to visit these sites. In this case two friends and I, trying to kill some time after completing our GCSEs ask to be dropped of on the other side of the Chase from my friends house with the idea that we will find our own way back, and it being one of the hottest days we stop briefly in a sheltered courtyard that we pass along the way (of course being history nerds we then spent a good hour in the cemetery looking at the names and trying to see who could find the most high ranking person there).</a:t>
            </a:r>
          </a:p>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7</a:t>
            </a:fld>
            <a:endParaRPr lang="en-GB"/>
          </a:p>
        </p:txBody>
      </p:sp>
    </p:spTree>
    <p:extLst>
      <p:ext uri="{BB962C8B-B14F-4D97-AF65-F5344CB8AC3E}">
        <p14:creationId xmlns:p14="http://schemas.microsoft.com/office/powerpoint/2010/main" val="900593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two cemeteries are managed by the ‘Commonwealth War Graves Commission’, although in the case of the German Military Cemetery this is delegated from the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Volksbund</a:t>
            </a:r>
            <a:r>
              <a:rPr lang="en-GB" sz="1100" dirty="0">
                <a:effectLst/>
                <a:latin typeface="Calibri" panose="020F0502020204030204" pitchFamily="34" charset="0"/>
                <a:ea typeface="Calibri" panose="020F0502020204030204" pitchFamily="34" charset="0"/>
                <a:cs typeface="Times New Roman" panose="02020603050405020304" pitchFamily="18" charset="0"/>
              </a:rPr>
              <a:t> Deutsche </a:t>
            </a:r>
            <a:r>
              <a:rPr lang="en-GB" sz="1100" dirty="0" err="1">
                <a:effectLst/>
                <a:latin typeface="Calibri" panose="020F0502020204030204" pitchFamily="34" charset="0"/>
                <a:ea typeface="Calibri" panose="020F0502020204030204" pitchFamily="34" charset="0"/>
                <a:cs typeface="Times New Roman" panose="02020603050405020304" pitchFamily="18" charset="0"/>
              </a:rPr>
              <a:t>Kriegsgraberfursorge</a:t>
            </a:r>
            <a:r>
              <a:rPr lang="en-GB" sz="1100" dirty="0">
                <a:effectLst/>
                <a:latin typeface="Calibri" panose="020F0502020204030204" pitchFamily="34" charset="0"/>
                <a:ea typeface="Calibri" panose="020F0502020204030204" pitchFamily="34" charset="0"/>
                <a:cs typeface="Times New Roman" panose="02020603050405020304" pitchFamily="18" charset="0"/>
              </a:rPr>
              <a:t>’ (the German War Graves Commission).</a:t>
            </a:r>
          </a:p>
          <a:p>
            <a:pPr marL="1143000" lvl="2" indent="-228600">
              <a:lnSpc>
                <a:spcPct val="107000"/>
              </a:lnSpc>
              <a:buFont typeface="Courier New" panose="02070309020205020404" pitchFamily="49" charset="0"/>
              <a:buChar char="o"/>
            </a:pPr>
            <a:r>
              <a:rPr lang="en-GB" sz="1100" dirty="0">
                <a:effectLst/>
                <a:latin typeface="Calibri" panose="020F0502020204030204" pitchFamily="34" charset="0"/>
                <a:ea typeface="Calibri" panose="020F0502020204030204" pitchFamily="34" charset="0"/>
                <a:cs typeface="Times New Roman" panose="02020603050405020304" pitchFamily="18" charset="0"/>
              </a:rPr>
              <a:t>Both cemeteries have physical cemetery registers that are available to look at, although this must be requested during open hours at the German Military Cemetery, and both can be found on the ‘Commonwealth War Graves Commission’ website along with lists of those interned there.</a:t>
            </a:r>
          </a:p>
          <a:p>
            <a:pPr marL="1143000" lvl="2" indent="-228600">
              <a:lnSpc>
                <a:spcPct val="107000"/>
              </a:lnSpc>
              <a:buFont typeface="Courier New" panose="02070309020205020404" pitchFamily="49" charset="0"/>
              <a:buChar char="o"/>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War Cemetery also includes an information panel, although it is tucked away in corner where it is hard to notice, likely out of respect for the setting. </a:t>
            </a:r>
          </a:p>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Katyn Memorial is not looked after by any specific group, although permission for the land was given by Staffordshire County Council and monetary donations for it’s creation came from the same county council, the Polish government, the local Polish community and a number of other private donors.</a:t>
            </a:r>
          </a:p>
          <a:p>
            <a:pPr marL="1143000" lvl="2" indent="-228600">
              <a:lnSpc>
                <a:spcPct val="107000"/>
              </a:lnSpc>
              <a:buFont typeface="Courier New" panose="02070309020205020404" pitchFamily="49" charset="0"/>
              <a:buChar char="o"/>
            </a:pPr>
            <a:r>
              <a:rPr lang="en-GB" sz="1100" dirty="0">
                <a:effectLst/>
                <a:latin typeface="Calibri" panose="020F0502020204030204" pitchFamily="34" charset="0"/>
                <a:ea typeface="Calibri" panose="020F0502020204030204" pitchFamily="34" charset="0"/>
                <a:cs typeface="Times New Roman" panose="02020603050405020304" pitchFamily="18" charset="0"/>
              </a:rPr>
              <a:t>Interestingly, the British Government refused to give land for a memorial to be created and declined a request for a monetary contribution. </a:t>
            </a:r>
          </a:p>
          <a:p>
            <a:pPr marL="742950" lvl="1" indent="-285750">
              <a:lnSpc>
                <a:spcPct val="107000"/>
              </a:lnSpc>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Other sites of interest along the trail such as the shooting butts, along with the paths which make up the trail, are looked after by those who run Cannock Chase.</a:t>
            </a:r>
          </a:p>
          <a:p>
            <a:pPr marL="742950" lvl="1" indent="-285750">
              <a:lnSpc>
                <a:spcPct val="107000"/>
              </a:lnSpc>
              <a:spcAft>
                <a:spcPts val="800"/>
              </a:spcAft>
              <a:buFont typeface="Symbol" panose="05050102010706020507" pitchFamily="18" charset="2"/>
              <a:buChar char=""/>
            </a:pPr>
            <a:r>
              <a:rPr lang="en-GB" sz="1100" dirty="0">
                <a:effectLst/>
                <a:latin typeface="Calibri" panose="020F0502020204030204" pitchFamily="34" charset="0"/>
                <a:ea typeface="Calibri" panose="020F0502020204030204" pitchFamily="34" charset="0"/>
                <a:cs typeface="Times New Roman" panose="02020603050405020304" pitchFamily="18" charset="0"/>
              </a:rPr>
              <a:t>Despite these main three sites themselves being very clearly defined as definite and curated  sites and monuments, the trail itself seems to come out of nowhere. It is not promoted by the Chase itself, but the exact same route is found on a number of different walking websites.</a:t>
            </a:r>
          </a:p>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8</a:t>
            </a:fld>
            <a:endParaRPr lang="en-GB"/>
          </a:p>
        </p:txBody>
      </p:sp>
    </p:spTree>
    <p:extLst>
      <p:ext uri="{BB962C8B-B14F-4D97-AF65-F5344CB8AC3E}">
        <p14:creationId xmlns:p14="http://schemas.microsoft.com/office/powerpoint/2010/main" val="36728348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742950" lvl="1" indent="-285750">
              <a:lnSpc>
                <a:spcPct val="107000"/>
              </a:lnSpc>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To those who have an interest in history and know what lies amongst Cannock Chase, the forest can sometimes feel like one large, overgrown memorial garden. This is especially true given the way that the sites are presented, despite the lack of singular oversight.  </a:t>
            </a:r>
          </a:p>
          <a:p>
            <a:pPr marL="742950" lvl="1" indent="-285750">
              <a:lnSpc>
                <a:spcPct val="107000"/>
              </a:lnSpc>
              <a:spcAft>
                <a:spcPts val="800"/>
              </a:spcAft>
              <a:buFont typeface="Symbol" panose="05050102010706020507" pitchFamily="18" charset="2"/>
              <a:buChar cha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focus of these sites is not on education everything about them draws the visitor towards the mourning and remembrance of the dead. To provoke thought and grief for the stranger.</a:t>
            </a:r>
          </a:p>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9</a:t>
            </a:fld>
            <a:endParaRPr lang="en-GB"/>
          </a:p>
        </p:txBody>
      </p:sp>
    </p:spTree>
    <p:extLst>
      <p:ext uri="{BB962C8B-B14F-4D97-AF65-F5344CB8AC3E}">
        <p14:creationId xmlns:p14="http://schemas.microsoft.com/office/powerpoint/2010/main" val="449002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2F3193-684E-4166-89EA-0057DC6AE8CC}" type="slidenum">
              <a:rPr lang="en-GB" smtClean="0"/>
              <a:t>10</a:t>
            </a:fld>
            <a:endParaRPr lang="en-GB"/>
          </a:p>
        </p:txBody>
      </p:sp>
    </p:spTree>
    <p:extLst>
      <p:ext uri="{BB962C8B-B14F-4D97-AF65-F5344CB8AC3E}">
        <p14:creationId xmlns:p14="http://schemas.microsoft.com/office/powerpoint/2010/main" val="2800833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FC70E30-97E5-4EF3-BCCA-144E5276CB4A}" type="datetimeFigureOut">
              <a:rPr lang="en-GB" smtClean="0"/>
              <a:t>07/02/2021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371098785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FC70E30-97E5-4EF3-BCCA-144E5276CB4A}" type="datetimeFigureOut">
              <a:rPr lang="en-GB" smtClean="0"/>
              <a:t>07/02/2021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1768468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FC70E30-97E5-4EF3-BCCA-144E5276CB4A}" type="datetimeFigureOut">
              <a:rPr lang="en-GB" smtClean="0"/>
              <a:t>07/02/2021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153510219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FC70E30-97E5-4EF3-BCCA-144E5276CB4A}" type="datetimeFigureOut">
              <a:rPr lang="en-GB" smtClean="0"/>
              <a:t>07/02/2021</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3438706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9FC70E30-97E5-4EF3-BCCA-144E5276CB4A}" type="datetimeFigureOut">
              <a:rPr lang="en-GB" smtClean="0"/>
              <a:t>07/02/2021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724A5AF-B043-427A-8FD1-FB1A154E5ADE}"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744254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FC70E30-97E5-4EF3-BCCA-144E5276CB4A}" type="datetimeFigureOut">
              <a:rPr lang="en-GB" smtClean="0"/>
              <a:t>07/02/2021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451750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C70E30-97E5-4EF3-BCCA-144E5276CB4A}" type="datetimeFigureOut">
              <a:rPr lang="en-GB" smtClean="0"/>
              <a:t>07/02/2021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16313655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9FC70E30-97E5-4EF3-BCCA-144E5276CB4A}" type="datetimeFigureOut">
              <a:rPr lang="en-GB" smtClean="0"/>
              <a:t>07/02/2021</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1378913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FC70E30-97E5-4EF3-BCCA-144E5276CB4A}" type="datetimeFigureOut">
              <a:rPr lang="en-GB" smtClean="0"/>
              <a:t>07/02/2021</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72997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C70E30-97E5-4EF3-BCCA-144E5276CB4A}"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583855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C70E30-97E5-4EF3-BCCA-144E5276CB4A}" type="datetimeFigureOut">
              <a:rPr lang="en-GB" smtClean="0"/>
              <a:t>07/02/2021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724A5AF-B043-427A-8FD1-FB1A154E5ADE}" type="slidenum">
              <a:rPr lang="en-GB" smtClean="0"/>
              <a:t>‹#›</a:t>
            </a:fld>
            <a:endParaRPr lang="en-GB"/>
          </a:p>
        </p:txBody>
      </p:sp>
    </p:spTree>
    <p:extLst>
      <p:ext uri="{BB962C8B-B14F-4D97-AF65-F5344CB8AC3E}">
        <p14:creationId xmlns:p14="http://schemas.microsoft.com/office/powerpoint/2010/main" val="2705917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9FC70E30-97E5-4EF3-BCCA-144E5276CB4A}" type="datetimeFigureOut">
              <a:rPr lang="en-GB" smtClean="0"/>
              <a:t>07/02/2021</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F724A5AF-B043-427A-8FD1-FB1A154E5ADE}" type="slidenum">
              <a:rPr lang="en-GB" smtClean="0"/>
              <a:t>‹#›</a:t>
            </a:fld>
            <a:endParaRPr lang="en-GB"/>
          </a:p>
        </p:txBody>
      </p:sp>
    </p:spTree>
    <p:extLst>
      <p:ext uri="{BB962C8B-B14F-4D97-AF65-F5344CB8AC3E}">
        <p14:creationId xmlns:p14="http://schemas.microsoft.com/office/powerpoint/2010/main" val="47345562"/>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gif"/></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12.jpeg"/><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image" Target="../media/image16.jpeg"/><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8.JPG"/></Relationships>
</file>

<file path=ppt/slides/_rels/slide9.xml.rels><?xml version="1.0" encoding="UTF-8" standalone="yes"?>
<Relationships xmlns="http://schemas.openxmlformats.org/package/2006/relationships"><Relationship Id="rId8" Type="http://schemas.openxmlformats.org/officeDocument/2006/relationships/image" Target="../media/image24.JPG"/><Relationship Id="rId3" Type="http://schemas.openxmlformats.org/officeDocument/2006/relationships/image" Target="../media/image19.jpeg"/><Relationship Id="rId7" Type="http://schemas.openxmlformats.org/officeDocument/2006/relationships/image" Target="../media/image23.jpe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22.JPG"/><Relationship Id="rId5" Type="http://schemas.openxmlformats.org/officeDocument/2006/relationships/image" Target="../media/image21.jpeg"/><Relationship Id="rId10" Type="http://schemas.openxmlformats.org/officeDocument/2006/relationships/image" Target="../media/image26.JPG"/><Relationship Id="rId4" Type="http://schemas.openxmlformats.org/officeDocument/2006/relationships/image" Target="../media/image20.jpeg"/><Relationship Id="rId9" Type="http://schemas.openxmlformats.org/officeDocument/2006/relationships/image" Target="../media/image25.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376A0-E76D-4566-A10C-0D376D848451}"/>
              </a:ext>
            </a:extLst>
          </p:cNvPr>
          <p:cNvSpPr>
            <a:spLocks noGrp="1"/>
          </p:cNvSpPr>
          <p:nvPr>
            <p:ph type="ctrTitle"/>
          </p:nvPr>
        </p:nvSpPr>
        <p:spPr/>
        <p:txBody>
          <a:bodyPr/>
          <a:lstStyle/>
          <a:p>
            <a:r>
              <a:rPr lang="en-GB" dirty="0"/>
              <a:t>Cannock Chase War Trail</a:t>
            </a:r>
          </a:p>
        </p:txBody>
      </p:sp>
      <p:sp>
        <p:nvSpPr>
          <p:cNvPr id="3" name="Subtitle 2">
            <a:extLst>
              <a:ext uri="{FF2B5EF4-FFF2-40B4-BE49-F238E27FC236}">
                <a16:creationId xmlns:a16="http://schemas.microsoft.com/office/drawing/2014/main" id="{648827A0-50F0-49E3-81A2-0DBC29F43A43}"/>
              </a:ext>
            </a:extLst>
          </p:cNvPr>
          <p:cNvSpPr>
            <a:spLocks noGrp="1"/>
          </p:cNvSpPr>
          <p:nvPr>
            <p:ph type="subTitle" idx="1"/>
          </p:nvPr>
        </p:nvSpPr>
        <p:spPr/>
        <p:txBody>
          <a:bodyPr>
            <a:normAutofit/>
          </a:bodyPr>
          <a:lstStyle/>
          <a:p>
            <a:r>
              <a:rPr lang="en-GB" sz="1600" dirty="0">
                <a:solidFill>
                  <a:schemeClr val="tx1">
                    <a:lumMod val="85000"/>
                  </a:schemeClr>
                </a:solidFill>
              </a:rPr>
              <a:t>(Kathryn Barton – 1801323)</a:t>
            </a:r>
          </a:p>
        </p:txBody>
      </p:sp>
    </p:spTree>
    <p:extLst>
      <p:ext uri="{BB962C8B-B14F-4D97-AF65-F5344CB8AC3E}">
        <p14:creationId xmlns:p14="http://schemas.microsoft.com/office/powerpoint/2010/main" val="32857388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8CD52-D875-4D24-8AAA-4A35B4C7EFAF}"/>
              </a:ext>
            </a:extLst>
          </p:cNvPr>
          <p:cNvSpPr>
            <a:spLocks noGrp="1"/>
          </p:cNvSpPr>
          <p:nvPr>
            <p:ph type="title"/>
          </p:nvPr>
        </p:nvSpPr>
        <p:spPr>
          <a:xfrm>
            <a:off x="136005" y="121313"/>
            <a:ext cx="11946503" cy="677677"/>
          </a:xfrm>
        </p:spPr>
        <p:txBody>
          <a:bodyPr>
            <a:normAutofit fontScale="90000"/>
          </a:bodyPr>
          <a:lstStyle/>
          <a:p>
            <a:r>
              <a:rPr lang="en-GB" dirty="0"/>
              <a:t>Cannock Chase War Trail</a:t>
            </a:r>
          </a:p>
        </p:txBody>
      </p:sp>
      <p:pic>
        <p:nvPicPr>
          <p:cNvPr id="10" name="Content Placeholder 9" descr="Map&#10;&#10;Description automatically generated">
            <a:extLst>
              <a:ext uri="{FF2B5EF4-FFF2-40B4-BE49-F238E27FC236}">
                <a16:creationId xmlns:a16="http://schemas.microsoft.com/office/drawing/2014/main" id="{084B1C4A-28D3-4F11-86FE-CF6F0ED125F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479656" y="906361"/>
            <a:ext cx="3577701" cy="5830326"/>
          </a:xfrm>
        </p:spPr>
      </p:pic>
      <p:sp>
        <p:nvSpPr>
          <p:cNvPr id="8" name="Content Placeholder 2">
            <a:extLst>
              <a:ext uri="{FF2B5EF4-FFF2-40B4-BE49-F238E27FC236}">
                <a16:creationId xmlns:a16="http://schemas.microsoft.com/office/drawing/2014/main" id="{E159168F-AC45-44CB-939D-CC6D14CD30DE}"/>
              </a:ext>
            </a:extLst>
          </p:cNvPr>
          <p:cNvSpPr txBox="1">
            <a:spLocks/>
          </p:cNvSpPr>
          <p:nvPr/>
        </p:nvSpPr>
        <p:spPr>
          <a:xfrm>
            <a:off x="5730535" y="906361"/>
            <a:ext cx="2691416" cy="5758767"/>
          </a:xfrm>
          <a:prstGeom prst="rect">
            <a:avLst/>
          </a:prstGeom>
        </p:spPr>
        <p:txBody>
          <a:bodyPr vert="horz" lIns="91440" tIns="45720" rIns="91440" bIns="45720" rtlCol="0">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GB" dirty="0"/>
              <a:t>The Cannock Chase War Trail is an unofficial, if popular, trail connecting a number of official sites within Cannock Chase.</a:t>
            </a:r>
          </a:p>
          <a:p>
            <a:endParaRPr lang="en-GB" dirty="0"/>
          </a:p>
          <a:p>
            <a:r>
              <a:rPr lang="en-GB" dirty="0"/>
              <a:t>The walk is around seven and a half miles long and encompasses a number of sites relating to the World Wars, walking from my front door turns it into a twelve mile round walk. A walk which I completed in the snow in order to take these pictures.</a:t>
            </a:r>
          </a:p>
          <a:p>
            <a:endParaRPr lang="en-GB" dirty="0"/>
          </a:p>
        </p:txBody>
      </p:sp>
      <p:pic>
        <p:nvPicPr>
          <p:cNvPr id="1026" name="Picture 2">
            <a:extLst>
              <a:ext uri="{FF2B5EF4-FFF2-40B4-BE49-F238E27FC236}">
                <a16:creationId xmlns:a16="http://schemas.microsoft.com/office/drawing/2014/main" id="{E906356D-F66C-46FF-9E18-319B050C66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1131" y="906361"/>
            <a:ext cx="5531700" cy="5830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7583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8CD52-D875-4D24-8AAA-4A35B4C7EFAF}"/>
              </a:ext>
            </a:extLst>
          </p:cNvPr>
          <p:cNvSpPr>
            <a:spLocks noGrp="1"/>
          </p:cNvSpPr>
          <p:nvPr>
            <p:ph type="title"/>
          </p:nvPr>
        </p:nvSpPr>
        <p:spPr>
          <a:xfrm>
            <a:off x="136005" y="121313"/>
            <a:ext cx="11946503" cy="677677"/>
          </a:xfrm>
        </p:spPr>
        <p:txBody>
          <a:bodyPr>
            <a:normAutofit fontScale="90000"/>
          </a:bodyPr>
          <a:lstStyle/>
          <a:p>
            <a:r>
              <a:rPr lang="en-GB" dirty="0"/>
              <a:t>Cannock Chase War Cemetery</a:t>
            </a:r>
          </a:p>
        </p:txBody>
      </p:sp>
      <p:pic>
        <p:nvPicPr>
          <p:cNvPr id="5" name="Picture 4" descr="A cemetery in the snow&#10;&#10;Description automatically generated with low confidence">
            <a:extLst>
              <a:ext uri="{FF2B5EF4-FFF2-40B4-BE49-F238E27FC236}">
                <a16:creationId xmlns:a16="http://schemas.microsoft.com/office/drawing/2014/main" id="{596D0891-2465-4A2D-BC04-985ABE57584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6006" y="1083830"/>
            <a:ext cx="7537142" cy="5652857"/>
          </a:xfrm>
          <a:prstGeom prst="rect">
            <a:avLst/>
          </a:prstGeom>
        </p:spPr>
      </p:pic>
      <p:pic>
        <p:nvPicPr>
          <p:cNvPr id="7" name="Picture 6" descr="A picture containing tree, outdoor, snow, plant&#10;&#10;Description automatically generated">
            <a:extLst>
              <a:ext uri="{FF2B5EF4-FFF2-40B4-BE49-F238E27FC236}">
                <a16:creationId xmlns:a16="http://schemas.microsoft.com/office/drawing/2014/main" id="{6CA93FD7-2744-47E9-B99D-622068CE6D2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42866" y="1083829"/>
            <a:ext cx="4239642" cy="5652856"/>
          </a:xfrm>
          <a:prstGeom prst="rect">
            <a:avLst/>
          </a:prstGeom>
        </p:spPr>
      </p:pic>
    </p:spTree>
    <p:extLst>
      <p:ext uri="{BB962C8B-B14F-4D97-AF65-F5344CB8AC3E}">
        <p14:creationId xmlns:p14="http://schemas.microsoft.com/office/powerpoint/2010/main" val="2086522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8CD52-D875-4D24-8AAA-4A35B4C7EFAF}"/>
              </a:ext>
            </a:extLst>
          </p:cNvPr>
          <p:cNvSpPr>
            <a:spLocks noGrp="1"/>
          </p:cNvSpPr>
          <p:nvPr>
            <p:ph type="title"/>
          </p:nvPr>
        </p:nvSpPr>
        <p:spPr>
          <a:xfrm>
            <a:off x="136005" y="121313"/>
            <a:ext cx="11946503" cy="677677"/>
          </a:xfrm>
        </p:spPr>
        <p:txBody>
          <a:bodyPr>
            <a:normAutofit fontScale="90000"/>
          </a:bodyPr>
          <a:lstStyle/>
          <a:p>
            <a:r>
              <a:rPr lang="en-GB" dirty="0"/>
              <a:t>Cannock Chase German Military Cemetery</a:t>
            </a:r>
          </a:p>
        </p:txBody>
      </p:sp>
      <p:pic>
        <p:nvPicPr>
          <p:cNvPr id="8" name="Picture 7" descr="A picture containing tree, outdoor&#10;&#10;Description automatically generated">
            <a:extLst>
              <a:ext uri="{FF2B5EF4-FFF2-40B4-BE49-F238E27FC236}">
                <a16:creationId xmlns:a16="http://schemas.microsoft.com/office/drawing/2014/main" id="{CB4FE358-0417-4170-B064-88EE30EDB5AB}"/>
              </a:ext>
            </a:extLst>
          </p:cNvPr>
          <p:cNvPicPr>
            <a:picLocks noChangeAspect="1"/>
          </p:cNvPicPr>
          <p:nvPr/>
        </p:nvPicPr>
        <p:blipFill rotWithShape="1">
          <a:blip r:embed="rId3">
            <a:extLst>
              <a:ext uri="{28A0092B-C50C-407E-A947-70E740481C1C}">
                <a14:useLocalDpi xmlns:a14="http://schemas.microsoft.com/office/drawing/2010/main" val="0"/>
              </a:ext>
            </a:extLst>
          </a:blip>
          <a:srcRect r="37678"/>
          <a:stretch/>
        </p:blipFill>
        <p:spPr>
          <a:xfrm>
            <a:off x="136005" y="1149735"/>
            <a:ext cx="4638747" cy="5582460"/>
          </a:xfrm>
          <a:prstGeom prst="rect">
            <a:avLst/>
          </a:prstGeom>
        </p:spPr>
      </p:pic>
      <p:pic>
        <p:nvPicPr>
          <p:cNvPr id="4" name="Picture 3" descr="A picture containing text, outdoor, tree, sky&#10;&#10;Description automatically generated">
            <a:extLst>
              <a:ext uri="{FF2B5EF4-FFF2-40B4-BE49-F238E27FC236}">
                <a16:creationId xmlns:a16="http://schemas.microsoft.com/office/drawing/2014/main" id="{D7A08216-A0AE-4FA0-B00A-41C6D6D2CB0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65781" y="1149735"/>
            <a:ext cx="4190214" cy="5586952"/>
          </a:xfrm>
          <a:prstGeom prst="rect">
            <a:avLst/>
          </a:prstGeom>
        </p:spPr>
      </p:pic>
      <p:pic>
        <p:nvPicPr>
          <p:cNvPr id="6" name="Picture 5" descr="A picture containing text, grass, tree, outdoor&#10;&#10;Description automatically generated">
            <a:extLst>
              <a:ext uri="{FF2B5EF4-FFF2-40B4-BE49-F238E27FC236}">
                <a16:creationId xmlns:a16="http://schemas.microsoft.com/office/drawing/2014/main" id="{07F229D8-3B6C-431E-92F2-B4E731EA9FAF}"/>
              </a:ext>
            </a:extLst>
          </p:cNvPr>
          <p:cNvPicPr>
            <a:picLocks noChangeAspect="1"/>
          </p:cNvPicPr>
          <p:nvPr/>
        </p:nvPicPr>
        <p:blipFill rotWithShape="1">
          <a:blip r:embed="rId5">
            <a:extLst>
              <a:ext uri="{28A0092B-C50C-407E-A947-70E740481C1C}">
                <a14:useLocalDpi xmlns:a14="http://schemas.microsoft.com/office/drawing/2010/main" val="0"/>
              </a:ext>
            </a:extLst>
          </a:blip>
          <a:srcRect l="5998" t="17951" r="50471" b="11381"/>
          <a:stretch/>
        </p:blipFill>
        <p:spPr>
          <a:xfrm>
            <a:off x="4908445" y="2222026"/>
            <a:ext cx="2823643" cy="3437877"/>
          </a:xfrm>
          <a:prstGeom prst="rect">
            <a:avLst/>
          </a:prstGeom>
        </p:spPr>
      </p:pic>
    </p:spTree>
    <p:extLst>
      <p:ext uri="{BB962C8B-B14F-4D97-AF65-F5344CB8AC3E}">
        <p14:creationId xmlns:p14="http://schemas.microsoft.com/office/powerpoint/2010/main" val="1476273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8CD52-D875-4D24-8AAA-4A35B4C7EFAF}"/>
              </a:ext>
            </a:extLst>
          </p:cNvPr>
          <p:cNvSpPr>
            <a:spLocks noGrp="1"/>
          </p:cNvSpPr>
          <p:nvPr>
            <p:ph type="title"/>
          </p:nvPr>
        </p:nvSpPr>
        <p:spPr>
          <a:xfrm>
            <a:off x="136005" y="121313"/>
            <a:ext cx="11946503" cy="677677"/>
          </a:xfrm>
        </p:spPr>
        <p:txBody>
          <a:bodyPr>
            <a:normAutofit fontScale="90000"/>
          </a:bodyPr>
          <a:lstStyle/>
          <a:p>
            <a:r>
              <a:rPr lang="en-GB" dirty="0"/>
              <a:t>Katyn Memorial</a:t>
            </a:r>
          </a:p>
        </p:txBody>
      </p:sp>
      <p:pic>
        <p:nvPicPr>
          <p:cNvPr id="4" name="Picture 3">
            <a:extLst>
              <a:ext uri="{FF2B5EF4-FFF2-40B4-BE49-F238E27FC236}">
                <a16:creationId xmlns:a16="http://schemas.microsoft.com/office/drawing/2014/main" id="{4DBACD96-B232-4569-8ABC-AFB181342ABD}"/>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4512815" y="1059417"/>
            <a:ext cx="7569693" cy="5677269"/>
          </a:xfrm>
          <a:prstGeom prst="rect">
            <a:avLst/>
          </a:prstGeom>
        </p:spPr>
      </p:pic>
      <p:pic>
        <p:nvPicPr>
          <p:cNvPr id="6" name="Picture 5" descr="A picture containing grass, outdoor, flower, plant&#10;&#10;Description automatically generated">
            <a:extLst>
              <a:ext uri="{FF2B5EF4-FFF2-40B4-BE49-F238E27FC236}">
                <a16:creationId xmlns:a16="http://schemas.microsoft.com/office/drawing/2014/main" id="{6E57A145-4640-4408-87CE-0407E437817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6005" y="1059417"/>
            <a:ext cx="4257953" cy="5677270"/>
          </a:xfrm>
          <a:prstGeom prst="rect">
            <a:avLst/>
          </a:prstGeom>
        </p:spPr>
      </p:pic>
    </p:spTree>
    <p:extLst>
      <p:ext uri="{BB962C8B-B14F-4D97-AF65-F5344CB8AC3E}">
        <p14:creationId xmlns:p14="http://schemas.microsoft.com/office/powerpoint/2010/main" val="1394907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cture containing hydrant, dirty&#10;&#10;Description automatically generated">
            <a:extLst>
              <a:ext uri="{FF2B5EF4-FFF2-40B4-BE49-F238E27FC236}">
                <a16:creationId xmlns:a16="http://schemas.microsoft.com/office/drawing/2014/main" id="{F50AF02F-5414-488C-922D-B71776640B0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rot="16200000">
            <a:off x="5061627" y="479026"/>
            <a:ext cx="2620495" cy="3493993"/>
          </a:xfrm>
        </p:spPr>
      </p:pic>
      <p:sp>
        <p:nvSpPr>
          <p:cNvPr id="3" name="Content Placeholder 2">
            <a:extLst>
              <a:ext uri="{FF2B5EF4-FFF2-40B4-BE49-F238E27FC236}">
                <a16:creationId xmlns:a16="http://schemas.microsoft.com/office/drawing/2014/main" id="{2CB8B1A9-004F-43C5-8B60-034CB0E23628}"/>
              </a:ext>
            </a:extLst>
          </p:cNvPr>
          <p:cNvSpPr>
            <a:spLocks noGrp="1"/>
          </p:cNvSpPr>
          <p:nvPr>
            <p:ph sz="half" idx="1"/>
          </p:nvPr>
        </p:nvSpPr>
        <p:spPr>
          <a:xfrm>
            <a:off x="8204900" y="915774"/>
            <a:ext cx="3851095" cy="5820911"/>
          </a:xfrm>
        </p:spPr>
        <p:txBody>
          <a:bodyPr>
            <a:normAutofit/>
          </a:bodyPr>
          <a:lstStyle/>
          <a:p>
            <a:r>
              <a:rPr lang="en-GB" sz="2000" dirty="0"/>
              <a:t>Cemeteries are practically the textbook example of Dark Tourism. Visiting a place full of dead bodies, despite the cultural framing of paying one’s respects has an undeniably macabre aspect to it.</a:t>
            </a:r>
          </a:p>
        </p:txBody>
      </p:sp>
      <p:pic>
        <p:nvPicPr>
          <p:cNvPr id="11" name="Picture 10" descr="A picture containing indoor, stone, tiled&#10;&#10;Description automatically generated">
            <a:extLst>
              <a:ext uri="{FF2B5EF4-FFF2-40B4-BE49-F238E27FC236}">
                <a16:creationId xmlns:a16="http://schemas.microsoft.com/office/drawing/2014/main" id="{8374AFE1-5B2E-4B12-BC58-A76749D67F86}"/>
              </a:ext>
            </a:extLst>
          </p:cNvPr>
          <p:cNvPicPr>
            <a:picLocks noChangeAspect="1"/>
          </p:cNvPicPr>
          <p:nvPr/>
        </p:nvPicPr>
        <p:blipFill rotWithShape="1">
          <a:blip r:embed="rId4">
            <a:extLst>
              <a:ext uri="{28A0092B-C50C-407E-A947-70E740481C1C}">
                <a14:useLocalDpi xmlns:a14="http://schemas.microsoft.com/office/drawing/2010/main" val="0"/>
              </a:ext>
            </a:extLst>
          </a:blip>
          <a:srcRect l="3474" r="10778"/>
          <a:stretch/>
        </p:blipFill>
        <p:spPr>
          <a:xfrm>
            <a:off x="4624876" y="3680663"/>
            <a:ext cx="3493994" cy="3056022"/>
          </a:xfrm>
          <a:prstGeom prst="rect">
            <a:avLst/>
          </a:prstGeom>
        </p:spPr>
      </p:pic>
      <p:sp>
        <p:nvSpPr>
          <p:cNvPr id="5" name="Title 1">
            <a:extLst>
              <a:ext uri="{FF2B5EF4-FFF2-40B4-BE49-F238E27FC236}">
                <a16:creationId xmlns:a16="http://schemas.microsoft.com/office/drawing/2014/main" id="{E493EC10-42B3-4DEF-9E67-0DFE711DC569}"/>
              </a:ext>
            </a:extLst>
          </p:cNvPr>
          <p:cNvSpPr>
            <a:spLocks noGrp="1"/>
          </p:cNvSpPr>
          <p:nvPr>
            <p:ph type="title"/>
          </p:nvPr>
        </p:nvSpPr>
        <p:spPr>
          <a:xfrm>
            <a:off x="136005" y="121313"/>
            <a:ext cx="11946503" cy="677677"/>
          </a:xfrm>
        </p:spPr>
        <p:txBody>
          <a:bodyPr>
            <a:normAutofit fontScale="90000"/>
          </a:bodyPr>
          <a:lstStyle/>
          <a:p>
            <a:r>
              <a:rPr lang="en-GB" dirty="0"/>
              <a:t>The Trail as Dark Tourism</a:t>
            </a:r>
          </a:p>
        </p:txBody>
      </p:sp>
      <p:pic>
        <p:nvPicPr>
          <p:cNvPr id="9" name="Picture 8" descr="A picture containing building, outdoor, old&#10;&#10;Description automatically generated">
            <a:extLst>
              <a:ext uri="{FF2B5EF4-FFF2-40B4-BE49-F238E27FC236}">
                <a16:creationId xmlns:a16="http://schemas.microsoft.com/office/drawing/2014/main" id="{2ED6E1E8-3B03-4BE0-9D90-BEC0950C396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6005" y="915774"/>
            <a:ext cx="4365683" cy="5820911"/>
          </a:xfrm>
          <a:prstGeom prst="rect">
            <a:avLst/>
          </a:prstGeom>
        </p:spPr>
      </p:pic>
    </p:spTree>
    <p:extLst>
      <p:ext uri="{BB962C8B-B14F-4D97-AF65-F5344CB8AC3E}">
        <p14:creationId xmlns:p14="http://schemas.microsoft.com/office/powerpoint/2010/main" val="1446344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B8B1A9-004F-43C5-8B60-034CB0E23628}"/>
              </a:ext>
            </a:extLst>
          </p:cNvPr>
          <p:cNvSpPr>
            <a:spLocks noGrp="1"/>
          </p:cNvSpPr>
          <p:nvPr>
            <p:ph sz="half" idx="1"/>
          </p:nvPr>
        </p:nvSpPr>
        <p:spPr>
          <a:xfrm>
            <a:off x="136005" y="915775"/>
            <a:ext cx="4952019" cy="1996101"/>
          </a:xfrm>
        </p:spPr>
        <p:txBody>
          <a:bodyPr/>
          <a:lstStyle/>
          <a:p>
            <a:r>
              <a:rPr lang="en-GB" dirty="0"/>
              <a:t>Most people who visit these sites (as opposed to just passing them) and the trail are often keen walkers and/or historians.</a:t>
            </a:r>
          </a:p>
          <a:p>
            <a:endParaRPr lang="en-GB" dirty="0"/>
          </a:p>
          <a:p>
            <a:r>
              <a:rPr lang="en-GB" dirty="0"/>
              <a:t>The Katyn Memorial is a popular site of remembrance amongst those who know of it.</a:t>
            </a:r>
          </a:p>
        </p:txBody>
      </p:sp>
      <p:pic>
        <p:nvPicPr>
          <p:cNvPr id="10" name="Content Placeholder 9" descr="A group of people taking a selfie&#10;&#10;Description automatically generated">
            <a:extLst>
              <a:ext uri="{FF2B5EF4-FFF2-40B4-BE49-F238E27FC236}">
                <a16:creationId xmlns:a16="http://schemas.microsoft.com/office/drawing/2014/main" id="{0C7CA47D-CC60-4E9B-87D4-89CB995D12D3}"/>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158996" y="4283018"/>
            <a:ext cx="2484727" cy="2453668"/>
          </a:xfrm>
        </p:spPr>
      </p:pic>
      <p:sp>
        <p:nvSpPr>
          <p:cNvPr id="5" name="Title 1">
            <a:extLst>
              <a:ext uri="{FF2B5EF4-FFF2-40B4-BE49-F238E27FC236}">
                <a16:creationId xmlns:a16="http://schemas.microsoft.com/office/drawing/2014/main" id="{E493EC10-42B3-4DEF-9E67-0DFE711DC569}"/>
              </a:ext>
            </a:extLst>
          </p:cNvPr>
          <p:cNvSpPr>
            <a:spLocks noGrp="1"/>
          </p:cNvSpPr>
          <p:nvPr>
            <p:ph type="title"/>
          </p:nvPr>
        </p:nvSpPr>
        <p:spPr>
          <a:xfrm>
            <a:off x="136005" y="121313"/>
            <a:ext cx="11946503" cy="677677"/>
          </a:xfrm>
        </p:spPr>
        <p:txBody>
          <a:bodyPr>
            <a:normAutofit fontScale="90000"/>
          </a:bodyPr>
          <a:lstStyle/>
          <a:p>
            <a:r>
              <a:rPr lang="en-GB" dirty="0"/>
              <a:t>Visitors to the sites</a:t>
            </a:r>
          </a:p>
        </p:txBody>
      </p:sp>
      <p:pic>
        <p:nvPicPr>
          <p:cNvPr id="12" name="Picture 11" descr="A picture containing tree, stone, paving&#10;&#10;Description automatically generated">
            <a:extLst>
              <a:ext uri="{FF2B5EF4-FFF2-40B4-BE49-F238E27FC236}">
                <a16:creationId xmlns:a16="http://schemas.microsoft.com/office/drawing/2014/main" id="{BBE081AF-95BA-4DBE-9F16-7E3965D390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162958" y="915775"/>
            <a:ext cx="2480765" cy="3307686"/>
          </a:xfrm>
          <a:prstGeom prst="rect">
            <a:avLst/>
          </a:prstGeom>
        </p:spPr>
      </p:pic>
      <p:pic>
        <p:nvPicPr>
          <p:cNvPr id="14" name="Picture 13" descr="A picture containing grass, outdoor, flower, plant&#10;&#10;Description automatically generated">
            <a:extLst>
              <a:ext uri="{FF2B5EF4-FFF2-40B4-BE49-F238E27FC236}">
                <a16:creationId xmlns:a16="http://schemas.microsoft.com/office/drawing/2014/main" id="{50AE6411-2393-4A70-BEBC-EDAB1746D7E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714695" y="915775"/>
            <a:ext cx="4367813" cy="5823750"/>
          </a:xfrm>
          <a:prstGeom prst="rect">
            <a:avLst/>
          </a:prstGeom>
        </p:spPr>
      </p:pic>
      <p:pic>
        <p:nvPicPr>
          <p:cNvPr id="16" name="Picture 15" descr="A picture containing wall, indoor, stone, cement&#10;&#10;Description automatically generated">
            <a:extLst>
              <a:ext uri="{FF2B5EF4-FFF2-40B4-BE49-F238E27FC236}">
                <a16:creationId xmlns:a16="http://schemas.microsoft.com/office/drawing/2014/main" id="{E6EC4BFE-B48F-45BE-B385-F83F2AB168B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6005" y="3022671"/>
            <a:ext cx="4952019" cy="3714015"/>
          </a:xfrm>
          <a:prstGeom prst="rect">
            <a:avLst/>
          </a:prstGeom>
        </p:spPr>
      </p:pic>
    </p:spTree>
    <p:extLst>
      <p:ext uri="{BB962C8B-B14F-4D97-AF65-F5344CB8AC3E}">
        <p14:creationId xmlns:p14="http://schemas.microsoft.com/office/powerpoint/2010/main" val="2333252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B8B1A9-004F-43C5-8B60-034CB0E23628}"/>
              </a:ext>
            </a:extLst>
          </p:cNvPr>
          <p:cNvSpPr>
            <a:spLocks noGrp="1"/>
          </p:cNvSpPr>
          <p:nvPr>
            <p:ph sz="half" idx="1"/>
          </p:nvPr>
        </p:nvSpPr>
        <p:spPr>
          <a:xfrm>
            <a:off x="7983984" y="915775"/>
            <a:ext cx="4072012" cy="2661926"/>
          </a:xfrm>
        </p:spPr>
        <p:txBody>
          <a:bodyPr/>
          <a:lstStyle/>
          <a:p>
            <a:r>
              <a:rPr lang="en-GB" dirty="0"/>
              <a:t>The two cemeteries are managed by the ‘Commonwealth War Graves Commission’, although in the case of the German Military Cemetery this is delegated from the ‘</a:t>
            </a:r>
            <a:r>
              <a:rPr lang="en-GB" dirty="0" err="1"/>
              <a:t>Volksbund</a:t>
            </a:r>
            <a:r>
              <a:rPr lang="en-GB" dirty="0"/>
              <a:t> Deutsche </a:t>
            </a:r>
            <a:r>
              <a:rPr lang="en-GB" dirty="0" err="1"/>
              <a:t>Kriegsgraberfursorge</a:t>
            </a:r>
            <a:r>
              <a:rPr lang="en-GB" dirty="0"/>
              <a:t>’ (the German War Graves Commission).</a:t>
            </a:r>
          </a:p>
        </p:txBody>
      </p:sp>
      <p:sp>
        <p:nvSpPr>
          <p:cNvPr id="5" name="Title 1">
            <a:extLst>
              <a:ext uri="{FF2B5EF4-FFF2-40B4-BE49-F238E27FC236}">
                <a16:creationId xmlns:a16="http://schemas.microsoft.com/office/drawing/2014/main" id="{E493EC10-42B3-4DEF-9E67-0DFE711DC569}"/>
              </a:ext>
            </a:extLst>
          </p:cNvPr>
          <p:cNvSpPr>
            <a:spLocks noGrp="1"/>
          </p:cNvSpPr>
          <p:nvPr>
            <p:ph type="title"/>
          </p:nvPr>
        </p:nvSpPr>
        <p:spPr>
          <a:xfrm>
            <a:off x="136005" y="121313"/>
            <a:ext cx="11946503" cy="677677"/>
          </a:xfrm>
        </p:spPr>
        <p:txBody>
          <a:bodyPr>
            <a:normAutofit fontScale="90000"/>
          </a:bodyPr>
          <a:lstStyle/>
          <a:p>
            <a:r>
              <a:rPr lang="en-GB" dirty="0"/>
              <a:t>Curation of the sites</a:t>
            </a:r>
          </a:p>
        </p:txBody>
      </p:sp>
      <p:pic>
        <p:nvPicPr>
          <p:cNvPr id="7" name="Content Placeholder 6" descr="Text&#10;&#10;Description automatically generated">
            <a:extLst>
              <a:ext uri="{FF2B5EF4-FFF2-40B4-BE49-F238E27FC236}">
                <a16:creationId xmlns:a16="http://schemas.microsoft.com/office/drawing/2014/main" id="{22674620-6C21-4A8C-9099-3515EDFC90F0}"/>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136004" y="915775"/>
            <a:ext cx="7761214" cy="5820912"/>
          </a:xfrm>
        </p:spPr>
      </p:pic>
      <p:pic>
        <p:nvPicPr>
          <p:cNvPr id="9" name="Picture 8" descr="Text&#10;&#10;Description automatically generated">
            <a:extLst>
              <a:ext uri="{FF2B5EF4-FFF2-40B4-BE49-F238E27FC236}">
                <a16:creationId xmlns:a16="http://schemas.microsoft.com/office/drawing/2014/main" id="{3378169D-542D-4CB0-8B3A-C671D08E93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83983" y="3682678"/>
            <a:ext cx="4072012" cy="3054009"/>
          </a:xfrm>
          <a:prstGeom prst="rect">
            <a:avLst/>
          </a:prstGeom>
        </p:spPr>
      </p:pic>
    </p:spTree>
    <p:extLst>
      <p:ext uri="{BB962C8B-B14F-4D97-AF65-F5344CB8AC3E}">
        <p14:creationId xmlns:p14="http://schemas.microsoft.com/office/powerpoint/2010/main" val="519742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B8B1A9-004F-43C5-8B60-034CB0E23628}"/>
              </a:ext>
            </a:extLst>
          </p:cNvPr>
          <p:cNvSpPr>
            <a:spLocks noGrp="1"/>
          </p:cNvSpPr>
          <p:nvPr>
            <p:ph sz="half" idx="1"/>
          </p:nvPr>
        </p:nvSpPr>
        <p:spPr>
          <a:xfrm>
            <a:off x="136005" y="906898"/>
            <a:ext cx="3678634" cy="2849354"/>
          </a:xfrm>
        </p:spPr>
        <p:txBody>
          <a:bodyPr/>
          <a:lstStyle/>
          <a:p>
            <a:r>
              <a:rPr lang="en-GB" dirty="0"/>
              <a:t>The focus of these sites is not on education everything about them draws the visitor towards the mourning and remembrance of the dead. To provoke thought and grief for the stranger.</a:t>
            </a:r>
          </a:p>
        </p:txBody>
      </p:sp>
      <p:sp>
        <p:nvSpPr>
          <p:cNvPr id="5" name="Title 1">
            <a:extLst>
              <a:ext uri="{FF2B5EF4-FFF2-40B4-BE49-F238E27FC236}">
                <a16:creationId xmlns:a16="http://schemas.microsoft.com/office/drawing/2014/main" id="{E493EC10-42B3-4DEF-9E67-0DFE711DC569}"/>
              </a:ext>
            </a:extLst>
          </p:cNvPr>
          <p:cNvSpPr>
            <a:spLocks noGrp="1"/>
          </p:cNvSpPr>
          <p:nvPr>
            <p:ph type="title"/>
          </p:nvPr>
        </p:nvSpPr>
        <p:spPr>
          <a:xfrm>
            <a:off x="136005" y="121313"/>
            <a:ext cx="11946503" cy="677677"/>
          </a:xfrm>
        </p:spPr>
        <p:txBody>
          <a:bodyPr>
            <a:normAutofit fontScale="90000"/>
          </a:bodyPr>
          <a:lstStyle/>
          <a:p>
            <a:r>
              <a:rPr lang="en-GB" dirty="0"/>
              <a:t>Purpose</a:t>
            </a:r>
          </a:p>
        </p:txBody>
      </p:sp>
      <p:pic>
        <p:nvPicPr>
          <p:cNvPr id="8" name="Content Placeholder 7" descr="A picture containing text, outdoor, tree, snow&#10;&#10;Description automatically generated">
            <a:extLst>
              <a:ext uri="{FF2B5EF4-FFF2-40B4-BE49-F238E27FC236}">
                <a16:creationId xmlns:a16="http://schemas.microsoft.com/office/drawing/2014/main" id="{FDA1663F-B717-4969-A97F-52567FAFE66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9902173" y="927419"/>
            <a:ext cx="2153822" cy="2871763"/>
          </a:xfrm>
        </p:spPr>
      </p:pic>
      <p:pic>
        <p:nvPicPr>
          <p:cNvPr id="11" name="Picture 10" descr="A picture containing text, outdoor, tree, sky&#10;&#10;Description automatically generated">
            <a:extLst>
              <a:ext uri="{FF2B5EF4-FFF2-40B4-BE49-F238E27FC236}">
                <a16:creationId xmlns:a16="http://schemas.microsoft.com/office/drawing/2014/main" id="{4B796E85-DA9B-41AC-B734-AD8CE0D1E5E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2833" y="3864918"/>
            <a:ext cx="2153825" cy="2871767"/>
          </a:xfrm>
          <a:prstGeom prst="rect">
            <a:avLst/>
          </a:prstGeom>
        </p:spPr>
      </p:pic>
      <p:pic>
        <p:nvPicPr>
          <p:cNvPr id="15" name="Picture 14" descr="A picture containing text, outdoor, ground, gravestone&#10;&#10;Description automatically generated">
            <a:extLst>
              <a:ext uri="{FF2B5EF4-FFF2-40B4-BE49-F238E27FC236}">
                <a16:creationId xmlns:a16="http://schemas.microsoft.com/office/drawing/2014/main" id="{18EB50D8-7B4F-4967-9C96-ACA3F0CDD25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406892" y="3876124"/>
            <a:ext cx="2153825" cy="2871766"/>
          </a:xfrm>
          <a:prstGeom prst="rect">
            <a:avLst/>
          </a:prstGeom>
        </p:spPr>
      </p:pic>
      <p:pic>
        <p:nvPicPr>
          <p:cNvPr id="17" name="Picture 16">
            <a:extLst>
              <a:ext uri="{FF2B5EF4-FFF2-40B4-BE49-F238E27FC236}">
                <a16:creationId xmlns:a16="http://schemas.microsoft.com/office/drawing/2014/main" id="{29239BFF-CD01-49F5-82DA-CCF00751AF5B}"/>
              </a:ext>
            </a:extLst>
          </p:cNvPr>
          <p:cNvPicPr>
            <a:picLocks noChangeAspect="1"/>
          </p:cNvPicPr>
          <p:nvPr/>
        </p:nvPicPr>
        <p:blipFill rotWithShape="1">
          <a:blip r:embed="rId6">
            <a:extLst>
              <a:ext uri="{28A0092B-C50C-407E-A947-70E740481C1C}">
                <a14:useLocalDpi xmlns:a14="http://schemas.microsoft.com/office/drawing/2010/main" val="0"/>
              </a:ext>
            </a:extLst>
          </a:blip>
          <a:srcRect l="23230"/>
          <a:stretch/>
        </p:blipFill>
        <p:spPr>
          <a:xfrm>
            <a:off x="136005" y="3876124"/>
            <a:ext cx="2916591" cy="2849355"/>
          </a:xfrm>
          <a:prstGeom prst="rect">
            <a:avLst/>
          </a:prstGeom>
        </p:spPr>
      </p:pic>
      <p:pic>
        <p:nvPicPr>
          <p:cNvPr id="19" name="Picture 18" descr="A picture containing text, snow, outdoor&#10;&#10;Description automatically generated">
            <a:extLst>
              <a:ext uri="{FF2B5EF4-FFF2-40B4-BE49-F238E27FC236}">
                <a16:creationId xmlns:a16="http://schemas.microsoft.com/office/drawing/2014/main" id="{BE709A2C-DC8D-4C4A-B912-E1C61F159D5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60951" y="3879377"/>
            <a:ext cx="2153822" cy="2871763"/>
          </a:xfrm>
          <a:prstGeom prst="rect">
            <a:avLst/>
          </a:prstGeom>
        </p:spPr>
      </p:pic>
      <p:pic>
        <p:nvPicPr>
          <p:cNvPr id="21" name="Picture 20">
            <a:extLst>
              <a:ext uri="{FF2B5EF4-FFF2-40B4-BE49-F238E27FC236}">
                <a16:creationId xmlns:a16="http://schemas.microsoft.com/office/drawing/2014/main" id="{0CFB9F39-FA3F-456B-8001-971825043A9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rot="5400000">
            <a:off x="7303787" y="1299037"/>
            <a:ext cx="2857310" cy="2142983"/>
          </a:xfrm>
          <a:prstGeom prst="rect">
            <a:avLst/>
          </a:prstGeom>
        </p:spPr>
      </p:pic>
      <p:pic>
        <p:nvPicPr>
          <p:cNvPr id="23" name="Picture 22" descr="A picture containing text, tree, outdoor, sign&#10;&#10;Description automatically generated">
            <a:extLst>
              <a:ext uri="{FF2B5EF4-FFF2-40B4-BE49-F238E27FC236}">
                <a16:creationId xmlns:a16="http://schemas.microsoft.com/office/drawing/2014/main" id="{67D0EF1A-6A67-4531-8ABB-737559F2E7C0}"/>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rot="5400000">
            <a:off x="9556040" y="4238346"/>
            <a:ext cx="2871764" cy="2153823"/>
          </a:xfrm>
          <a:prstGeom prst="rect">
            <a:avLst/>
          </a:prstGeom>
        </p:spPr>
      </p:pic>
      <p:pic>
        <p:nvPicPr>
          <p:cNvPr id="27" name="Picture 26" descr="Text&#10;&#10;Description automatically generated">
            <a:extLst>
              <a:ext uri="{FF2B5EF4-FFF2-40B4-BE49-F238E27FC236}">
                <a16:creationId xmlns:a16="http://schemas.microsoft.com/office/drawing/2014/main" id="{6C02752B-CC0A-4CB5-BD66-65E2834271C7}"/>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3914872" y="941873"/>
            <a:ext cx="3645845" cy="2857310"/>
          </a:xfrm>
          <a:prstGeom prst="rect">
            <a:avLst/>
          </a:prstGeom>
        </p:spPr>
      </p:pic>
    </p:spTree>
    <p:extLst>
      <p:ext uri="{BB962C8B-B14F-4D97-AF65-F5344CB8AC3E}">
        <p14:creationId xmlns:p14="http://schemas.microsoft.com/office/powerpoint/2010/main" val="38197873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CB8B1A9-004F-43C5-8B60-034CB0E23628}"/>
              </a:ext>
            </a:extLst>
          </p:cNvPr>
          <p:cNvSpPr>
            <a:spLocks noGrp="1"/>
          </p:cNvSpPr>
          <p:nvPr>
            <p:ph sz="half" idx="1"/>
          </p:nvPr>
        </p:nvSpPr>
        <p:spPr>
          <a:xfrm>
            <a:off x="136005" y="942407"/>
            <a:ext cx="11946502" cy="5794279"/>
          </a:xfrm>
        </p:spPr>
        <p:txBody>
          <a:bodyPr>
            <a:normAutofit/>
          </a:bodyPr>
          <a:lstStyle/>
          <a:p>
            <a:r>
              <a:rPr lang="en-GB" sz="1600" dirty="0"/>
              <a:t>Ana Paula </a:t>
            </a:r>
            <a:r>
              <a:rPr lang="en-GB" sz="1600" dirty="0" err="1"/>
              <a:t>Assunção</a:t>
            </a:r>
            <a:r>
              <a:rPr lang="en-GB" sz="1600" dirty="0"/>
              <a:t>, 2019. CEMETERY TOURISM IN LOURES: THE VALUE OF THE TRANSFIGURATION OF A CEMETERY. </a:t>
            </a:r>
            <a:r>
              <a:rPr lang="en-GB" sz="1600" dirty="0" err="1"/>
              <a:t>Finisterra</a:t>
            </a:r>
            <a:r>
              <a:rPr lang="en-GB" sz="1600" dirty="0"/>
              <a:t>, 54(111), </a:t>
            </a:r>
            <a:r>
              <a:rPr lang="en-GB" sz="1600" dirty="0" err="1"/>
              <a:t>pp.Finisterra</a:t>
            </a:r>
            <a:r>
              <a:rPr lang="en-GB" sz="1600" dirty="0"/>
              <a:t>, 2019–08-01, Vol.54 (111).</a:t>
            </a:r>
          </a:p>
          <a:p>
            <a:r>
              <a:rPr lang="en-GB" sz="1600" dirty="0"/>
              <a:t>Cooper, Malcolm, 2006. The Pacific War battlefields: tourist attractions or war memorials? International Journal of Tourism Research, 8(3), pp.213–223.</a:t>
            </a:r>
          </a:p>
          <a:p>
            <a:r>
              <a:rPr lang="en-GB" sz="1600" b="0" i="0" dirty="0">
                <a:solidFill>
                  <a:srgbClr val="000000"/>
                </a:solidFill>
                <a:effectLst/>
              </a:rPr>
              <a:t>Cwgc.org. n.d. </a:t>
            </a:r>
            <a:r>
              <a:rPr lang="en-GB" sz="1600" b="0" i="1" dirty="0">
                <a:solidFill>
                  <a:srgbClr val="000000"/>
                </a:solidFill>
                <a:effectLst/>
              </a:rPr>
              <a:t>Cannock Chase Military Cemetery - Cemetery Details | CWGC</a:t>
            </a:r>
            <a:r>
              <a:rPr lang="en-GB" sz="1600" b="0" i="0" dirty="0">
                <a:solidFill>
                  <a:srgbClr val="000000"/>
                </a:solidFill>
                <a:effectLst/>
              </a:rPr>
              <a:t>. [online] Available at: &lt;https://www.cwgc.org/visit-us/find-cemeteries-memorials/cemetery-details/4007266/Cannock%20Chase%20German%20Military%20Cemetery/&gt; [Accessed 18 January 2021].</a:t>
            </a:r>
          </a:p>
          <a:p>
            <a:r>
              <a:rPr lang="en-GB" sz="1600" b="0" i="0" dirty="0">
                <a:solidFill>
                  <a:srgbClr val="000000"/>
                </a:solidFill>
                <a:effectLst/>
              </a:rPr>
              <a:t>Cwgc.org. 2021. </a:t>
            </a:r>
            <a:r>
              <a:rPr lang="en-GB" sz="1600" b="0" i="1" dirty="0">
                <a:solidFill>
                  <a:srgbClr val="000000"/>
                </a:solidFill>
                <a:effectLst/>
              </a:rPr>
              <a:t>Cannock Chase War Cemetery - Cemetery Details | CWGC</a:t>
            </a:r>
            <a:r>
              <a:rPr lang="en-GB" sz="1600" b="0" i="0" dirty="0">
                <a:solidFill>
                  <a:srgbClr val="000000"/>
                </a:solidFill>
                <a:effectLst/>
              </a:rPr>
              <a:t>. [online] Available at: &lt;https://www.cwgc.org/visit-us/find-cemeteries-memorials/cemetery-details/2000401/CANNOCK%20CHASE%20WAR%20CEMETERY/&gt; [Accessed 18 January 2021].</a:t>
            </a:r>
            <a:endParaRPr lang="en-GB" sz="1600" dirty="0"/>
          </a:p>
          <a:p>
            <a:r>
              <a:rPr lang="en-GB" sz="1600" dirty="0" err="1"/>
              <a:t>Dancausa</a:t>
            </a:r>
            <a:r>
              <a:rPr lang="en-GB" sz="1600" dirty="0"/>
              <a:t> </a:t>
            </a:r>
            <a:r>
              <a:rPr lang="en-GB" sz="1600" dirty="0" err="1"/>
              <a:t>Millán</a:t>
            </a:r>
            <a:r>
              <a:rPr lang="en-GB" sz="1600" dirty="0"/>
              <a:t>, Maria Genoveva et al., 2019. Cemetery tourism in southern Spain: an analysis of demand. Tourism and hospitality management, 25(1), pp.37–52.</a:t>
            </a:r>
          </a:p>
          <a:p>
            <a:r>
              <a:rPr lang="en-GB" sz="1600" dirty="0"/>
              <a:t>Levitt, Linda, 2012. SOLEMNITY AND CELEBRATION: DARK TOURISM EXPERIENCES AT HOLLYWOOD FOREVER CEMETERY.,</a:t>
            </a:r>
          </a:p>
          <a:p>
            <a:r>
              <a:rPr lang="en-GB" sz="1600" b="0" i="0" dirty="0" err="1">
                <a:solidFill>
                  <a:srgbClr val="000000"/>
                </a:solidFill>
                <a:effectLst/>
              </a:rPr>
              <a:t>Lopuszynski</a:t>
            </a:r>
            <a:r>
              <a:rPr lang="en-GB" sz="1600" b="0" i="0" dirty="0">
                <a:solidFill>
                  <a:srgbClr val="000000"/>
                </a:solidFill>
                <a:effectLst/>
              </a:rPr>
              <a:t>, J., 2010. </a:t>
            </a:r>
            <a:r>
              <a:rPr lang="en-GB" sz="1600" b="0" i="1" dirty="0">
                <a:solidFill>
                  <a:srgbClr val="000000"/>
                </a:solidFill>
                <a:effectLst/>
              </a:rPr>
              <a:t>BBC - Katyn remembered at Cannock Chase on 70th anniversary</a:t>
            </a:r>
            <a:r>
              <a:rPr lang="en-GB" sz="1600" b="0" i="0" dirty="0">
                <a:solidFill>
                  <a:srgbClr val="000000"/>
                </a:solidFill>
                <a:effectLst/>
              </a:rPr>
              <a:t>. [online] News.bbc.co.uk. Available at: &lt;http://news.bbc.co.uk/local/stoke/hi/people_and_places/religion_and_ethics/newsid_8692000/8692627.stm&gt; [Accessed 18 January 2021].</a:t>
            </a:r>
            <a:endParaRPr lang="en-GB" sz="1600" dirty="0"/>
          </a:p>
          <a:p>
            <a:r>
              <a:rPr lang="en-GB" sz="1600" dirty="0"/>
              <a:t>Pennell, Catriona, 2018. Taught to remember? British youth and First World War centenary battlefield tours. Cultural Trends, 27(2), pp.83–99.</a:t>
            </a:r>
          </a:p>
          <a:p>
            <a:r>
              <a:rPr lang="en-GB" sz="1600" dirty="0"/>
              <a:t>Winter, Caroline, 2013. TOURISM TO THE BATTLEFIELD MEMORIALS IN FROMELLES. Tourism Review International, 17(3), pp.211–223.</a:t>
            </a:r>
          </a:p>
        </p:txBody>
      </p:sp>
      <p:sp>
        <p:nvSpPr>
          <p:cNvPr id="5" name="Title 1">
            <a:extLst>
              <a:ext uri="{FF2B5EF4-FFF2-40B4-BE49-F238E27FC236}">
                <a16:creationId xmlns:a16="http://schemas.microsoft.com/office/drawing/2014/main" id="{E493EC10-42B3-4DEF-9E67-0DFE711DC569}"/>
              </a:ext>
            </a:extLst>
          </p:cNvPr>
          <p:cNvSpPr>
            <a:spLocks noGrp="1"/>
          </p:cNvSpPr>
          <p:nvPr>
            <p:ph type="title"/>
          </p:nvPr>
        </p:nvSpPr>
        <p:spPr>
          <a:xfrm>
            <a:off x="136005" y="121313"/>
            <a:ext cx="11946503" cy="677677"/>
          </a:xfrm>
        </p:spPr>
        <p:txBody>
          <a:bodyPr>
            <a:normAutofit fontScale="90000"/>
          </a:bodyPr>
          <a:lstStyle/>
          <a:p>
            <a:r>
              <a:rPr lang="en-GB" dirty="0"/>
              <a:t>Bibliography</a:t>
            </a:r>
          </a:p>
        </p:txBody>
      </p:sp>
    </p:spTree>
    <p:extLst>
      <p:ext uri="{BB962C8B-B14F-4D97-AF65-F5344CB8AC3E}">
        <p14:creationId xmlns:p14="http://schemas.microsoft.com/office/powerpoint/2010/main" val="196398782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450</TotalTime>
  <Words>2093</Words>
  <Application>Microsoft Office PowerPoint</Application>
  <PresentationFormat>Widescreen</PresentationFormat>
  <Paragraphs>62</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Courier New</vt:lpstr>
      <vt:lpstr>Gill Sans MT</vt:lpstr>
      <vt:lpstr>Symbol</vt:lpstr>
      <vt:lpstr>Parcel</vt:lpstr>
      <vt:lpstr>Cannock Chase War Trail</vt:lpstr>
      <vt:lpstr>Cannock Chase War Trail</vt:lpstr>
      <vt:lpstr>Cannock Chase War Cemetery</vt:lpstr>
      <vt:lpstr>Cannock Chase German Military Cemetery</vt:lpstr>
      <vt:lpstr>Katyn Memorial</vt:lpstr>
      <vt:lpstr>The Trail as Dark Tourism</vt:lpstr>
      <vt:lpstr>Visitors to the sites</vt:lpstr>
      <vt:lpstr>Curation of the sites</vt:lpstr>
      <vt:lpstr>Purpose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Cannock Chase War Trail</dc:title>
  <dc:creator>Kathryn Barton</dc:creator>
  <cp:lastModifiedBy>Kathryn Barton</cp:lastModifiedBy>
  <cp:revision>6</cp:revision>
  <dcterms:created xsi:type="dcterms:W3CDTF">2021-02-04T04:03:53Z</dcterms:created>
  <dcterms:modified xsi:type="dcterms:W3CDTF">2021-02-07T18:03:54Z</dcterms:modified>
</cp:coreProperties>
</file>