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4" r:id="rId1"/>
  </p:sldMasterIdLst>
  <p:notesMasterIdLst>
    <p:notesMasterId r:id="rId19"/>
  </p:notesMasterIdLst>
  <p:sldIdLst>
    <p:sldId id="256" r:id="rId2"/>
    <p:sldId id="260" r:id="rId3"/>
    <p:sldId id="257" r:id="rId4"/>
    <p:sldId id="258" r:id="rId5"/>
    <p:sldId id="259" r:id="rId6"/>
    <p:sldId id="262" r:id="rId7"/>
    <p:sldId id="263" r:id="rId8"/>
    <p:sldId id="265" r:id="rId9"/>
    <p:sldId id="266" r:id="rId10"/>
    <p:sldId id="267" r:id="rId11"/>
    <p:sldId id="268" r:id="rId12"/>
    <p:sldId id="269" r:id="rId13"/>
    <p:sldId id="270" r:id="rId14"/>
    <p:sldId id="271" r:id="rId15"/>
    <p:sldId id="272" r:id="rId16"/>
    <p:sldId id="273" r:id="rId17"/>
    <p:sldId id="26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578"/>
  </p:normalViewPr>
  <p:slideViewPr>
    <p:cSldViewPr snapToGrid="0" snapToObjects="1">
      <p:cViewPr varScale="1">
        <p:scale>
          <a:sx n="109" d="100"/>
          <a:sy n="109" d="100"/>
        </p:scale>
        <p:origin x="12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6946EA-DC2C-8049-8320-C678446A513D}" type="doc">
      <dgm:prSet loTypeId="urn:microsoft.com/office/officeart/2005/8/layout/matrix1" loCatId="matrix" qsTypeId="urn:microsoft.com/office/officeart/2005/8/quickstyle/simple4" qsCatId="simple" csTypeId="urn:microsoft.com/office/officeart/2005/8/colors/colorful2" csCatId="colorful" phldr="1"/>
      <dgm:spPr>
        <a:scene3d>
          <a:camera prst="perspectiveBelow"/>
          <a:lightRig rig="threePt" dir="t"/>
        </a:scene3d>
      </dgm:spPr>
      <dgm:t>
        <a:bodyPr/>
        <a:lstStyle/>
        <a:p>
          <a:endParaRPr lang="en-GB"/>
        </a:p>
      </dgm:t>
    </dgm:pt>
    <dgm:pt modelId="{C5DB0A8F-3F49-B343-BC36-2ECCF01F4535}">
      <dgm:prSet phldrT="[Text]"/>
      <dgm:spPr/>
      <dgm:t>
        <a:bodyPr/>
        <a:lstStyle/>
        <a:p>
          <a:r>
            <a:rPr lang="en-GB" b="0" cap="none" spc="0" dirty="0">
              <a:ln w="0"/>
              <a:solidFill>
                <a:schemeClr val="tx1"/>
              </a:solidFill>
              <a:effectLst>
                <a:outerShdw blurRad="38100" dist="19050" dir="2700000" algn="tl" rotWithShape="0">
                  <a:schemeClr val="dk1">
                    <a:alpha val="40000"/>
                  </a:schemeClr>
                </a:outerShdw>
              </a:effectLst>
            </a:rPr>
            <a:t>SWOT Analysis:</a:t>
          </a:r>
        </a:p>
      </dgm:t>
    </dgm:pt>
    <dgm:pt modelId="{B39E5BAA-7A52-EB41-86F6-A83869F59BE0}" type="parTrans" cxnId="{239F9CAD-5B62-1247-93D9-B436B1617A08}">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321C3BEF-7388-F34B-9620-95D7EE6DC7E8}" type="sibTrans" cxnId="{239F9CAD-5B62-1247-93D9-B436B1617A08}">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5167D477-35D8-294A-B94B-395FE4C12B68}">
      <dgm:prSet phldrT="[Text]"/>
      <dgm:spPr/>
      <dgm:t>
        <a:bodyPr/>
        <a:lstStyle/>
        <a:p>
          <a:r>
            <a:rPr lang="en-GB" b="0" cap="none" spc="0" dirty="0">
              <a:ln w="0"/>
              <a:solidFill>
                <a:schemeClr val="tx1"/>
              </a:solidFill>
              <a:effectLst>
                <a:outerShdw blurRad="38100" dist="19050" dir="2700000" algn="tl" rotWithShape="0">
                  <a:schemeClr val="dk1">
                    <a:alpha val="40000"/>
                  </a:schemeClr>
                </a:outerShdw>
              </a:effectLst>
            </a:rPr>
            <a:t>Strengths:</a:t>
          </a:r>
        </a:p>
      </dgm:t>
    </dgm:pt>
    <dgm:pt modelId="{BFAF38F5-0596-8041-B78F-E6759CE8578C}" type="parTrans" cxnId="{5D02ABF0-C5B8-D046-B18F-E44D5598563D}">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288AC69C-781B-124C-AD33-3AE085BF0EA9}" type="sibTrans" cxnId="{5D02ABF0-C5B8-D046-B18F-E44D5598563D}">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166E7255-B4E2-F242-A916-B71CA0FC4011}">
      <dgm:prSet phldrT="[Text]"/>
      <dgm:spPr/>
      <dgm:t>
        <a:bodyPr/>
        <a:lstStyle/>
        <a:p>
          <a:r>
            <a:rPr lang="en-GB" b="0" cap="none" spc="0" dirty="0">
              <a:ln w="0"/>
              <a:solidFill>
                <a:schemeClr val="tx1"/>
              </a:solidFill>
              <a:effectLst>
                <a:outerShdw blurRad="38100" dist="19050" dir="2700000" algn="tl" rotWithShape="0">
                  <a:schemeClr val="dk1">
                    <a:alpha val="40000"/>
                  </a:schemeClr>
                </a:outerShdw>
              </a:effectLst>
            </a:rPr>
            <a:t>Weaknesses:</a:t>
          </a:r>
        </a:p>
      </dgm:t>
    </dgm:pt>
    <dgm:pt modelId="{A734AA98-F272-F14A-936A-113B3DE5643B}" type="parTrans" cxnId="{904C5930-048F-8543-9C5C-4C1F7E23EAB6}">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2B5E6120-96A2-3A49-926C-8D8F868A4F36}" type="sibTrans" cxnId="{904C5930-048F-8543-9C5C-4C1F7E23EAB6}">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21649A2D-5828-E243-9096-0D76D8216D12}">
      <dgm:prSet phldrT="[Text]"/>
      <dgm:spPr/>
      <dgm:t>
        <a:bodyPr/>
        <a:lstStyle/>
        <a:p>
          <a:r>
            <a:rPr lang="en-GB" b="0" cap="none" spc="0" dirty="0">
              <a:ln w="0"/>
              <a:solidFill>
                <a:schemeClr val="tx1"/>
              </a:solidFill>
              <a:effectLst>
                <a:outerShdw blurRad="38100" dist="19050" dir="2700000" algn="tl" rotWithShape="0">
                  <a:schemeClr val="dk1">
                    <a:alpha val="40000"/>
                  </a:schemeClr>
                </a:outerShdw>
              </a:effectLst>
            </a:rPr>
            <a:t>Opportunities:</a:t>
          </a:r>
        </a:p>
      </dgm:t>
    </dgm:pt>
    <dgm:pt modelId="{0E21225E-A08A-454C-A222-85C1AE333D0F}" type="parTrans" cxnId="{A602F2F5-A573-4B4F-9D60-06FE69DA136B}">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F91089FF-80C4-BC48-91D7-8E2816DB4EEE}" type="sibTrans" cxnId="{A602F2F5-A573-4B4F-9D60-06FE69DA136B}">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A61AC3F7-DE49-FF44-9129-F7ABE2179812}">
      <dgm:prSet phldrT="[Text]"/>
      <dgm:spPr/>
      <dgm:t>
        <a:bodyPr/>
        <a:lstStyle/>
        <a:p>
          <a:r>
            <a:rPr lang="en-GB" b="0" cap="none" spc="0" dirty="0">
              <a:ln w="0"/>
              <a:solidFill>
                <a:schemeClr val="tx1"/>
              </a:solidFill>
              <a:effectLst>
                <a:outerShdw blurRad="38100" dist="19050" dir="2700000" algn="tl" rotWithShape="0">
                  <a:schemeClr val="dk1">
                    <a:alpha val="40000"/>
                  </a:schemeClr>
                </a:outerShdw>
              </a:effectLst>
            </a:rPr>
            <a:t>Threats: </a:t>
          </a:r>
        </a:p>
      </dgm:t>
    </dgm:pt>
    <dgm:pt modelId="{854F6C96-2839-CD44-A452-011717490A0B}" type="parTrans" cxnId="{B487495D-63BE-0E48-9633-4F361540712C}">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373960DA-DB28-F14C-8E70-3FAF6841D585}" type="sibTrans" cxnId="{B487495D-63BE-0E48-9633-4F361540712C}">
      <dgm:prSet/>
      <dgm:spPr/>
      <dgm:t>
        <a:bodyPr/>
        <a:lstStyle/>
        <a:p>
          <a:endParaRPr lang="en-GB" b="0" cap="none" spc="0">
            <a:ln w="0"/>
            <a:solidFill>
              <a:schemeClr val="tx1"/>
            </a:solidFill>
            <a:effectLst>
              <a:outerShdw blurRad="38100" dist="19050" dir="2700000" algn="tl" rotWithShape="0">
                <a:schemeClr val="dk1">
                  <a:alpha val="40000"/>
                </a:schemeClr>
              </a:outerShdw>
            </a:effectLst>
          </a:endParaRPr>
        </a:p>
      </dgm:t>
    </dgm:pt>
    <dgm:pt modelId="{18E10788-5575-B748-9DDF-AB0B57F0B539}" type="pres">
      <dgm:prSet presAssocID="{B96946EA-DC2C-8049-8320-C678446A513D}" presName="diagram" presStyleCnt="0">
        <dgm:presLayoutVars>
          <dgm:chMax val="1"/>
          <dgm:dir/>
          <dgm:animLvl val="ctr"/>
          <dgm:resizeHandles val="exact"/>
        </dgm:presLayoutVars>
      </dgm:prSet>
      <dgm:spPr/>
    </dgm:pt>
    <dgm:pt modelId="{BA2BF71E-092B-1742-9EF2-7B409753D09A}" type="pres">
      <dgm:prSet presAssocID="{B96946EA-DC2C-8049-8320-C678446A513D}" presName="matrix" presStyleCnt="0"/>
      <dgm:spPr/>
    </dgm:pt>
    <dgm:pt modelId="{5F09CD36-A712-FF43-8DE6-E7BAC363E821}" type="pres">
      <dgm:prSet presAssocID="{B96946EA-DC2C-8049-8320-C678446A513D}" presName="tile1" presStyleLbl="node1" presStyleIdx="0" presStyleCnt="4"/>
      <dgm:spPr/>
    </dgm:pt>
    <dgm:pt modelId="{70222934-4E22-6448-A5DC-3FCE78E19C82}" type="pres">
      <dgm:prSet presAssocID="{B96946EA-DC2C-8049-8320-C678446A513D}" presName="tile1text" presStyleLbl="node1" presStyleIdx="0" presStyleCnt="4">
        <dgm:presLayoutVars>
          <dgm:chMax val="0"/>
          <dgm:chPref val="0"/>
          <dgm:bulletEnabled val="1"/>
        </dgm:presLayoutVars>
      </dgm:prSet>
      <dgm:spPr/>
    </dgm:pt>
    <dgm:pt modelId="{30C910CB-6382-E743-8168-E1E8683C22E6}" type="pres">
      <dgm:prSet presAssocID="{B96946EA-DC2C-8049-8320-C678446A513D}" presName="tile2" presStyleLbl="node1" presStyleIdx="1" presStyleCnt="4"/>
      <dgm:spPr/>
    </dgm:pt>
    <dgm:pt modelId="{F3CCF5D2-DC27-6C47-BB05-263E5E8A03FF}" type="pres">
      <dgm:prSet presAssocID="{B96946EA-DC2C-8049-8320-C678446A513D}" presName="tile2text" presStyleLbl="node1" presStyleIdx="1" presStyleCnt="4">
        <dgm:presLayoutVars>
          <dgm:chMax val="0"/>
          <dgm:chPref val="0"/>
          <dgm:bulletEnabled val="1"/>
        </dgm:presLayoutVars>
      </dgm:prSet>
      <dgm:spPr/>
    </dgm:pt>
    <dgm:pt modelId="{AF363600-3F82-274A-BDD1-A274D5E405B3}" type="pres">
      <dgm:prSet presAssocID="{B96946EA-DC2C-8049-8320-C678446A513D}" presName="tile3" presStyleLbl="node1" presStyleIdx="2" presStyleCnt="4"/>
      <dgm:spPr/>
    </dgm:pt>
    <dgm:pt modelId="{875BDE04-EDB6-DC4C-A3CE-F89A6FEA5738}" type="pres">
      <dgm:prSet presAssocID="{B96946EA-DC2C-8049-8320-C678446A513D}" presName="tile3text" presStyleLbl="node1" presStyleIdx="2" presStyleCnt="4">
        <dgm:presLayoutVars>
          <dgm:chMax val="0"/>
          <dgm:chPref val="0"/>
          <dgm:bulletEnabled val="1"/>
        </dgm:presLayoutVars>
      </dgm:prSet>
      <dgm:spPr/>
    </dgm:pt>
    <dgm:pt modelId="{26BFADEC-C867-ED46-B934-A93C20EB381C}" type="pres">
      <dgm:prSet presAssocID="{B96946EA-DC2C-8049-8320-C678446A513D}" presName="tile4" presStyleLbl="node1" presStyleIdx="3" presStyleCnt="4"/>
      <dgm:spPr/>
    </dgm:pt>
    <dgm:pt modelId="{62B38A8A-AEBD-A548-AF1F-B0B131A0CD80}" type="pres">
      <dgm:prSet presAssocID="{B96946EA-DC2C-8049-8320-C678446A513D}" presName="tile4text" presStyleLbl="node1" presStyleIdx="3" presStyleCnt="4">
        <dgm:presLayoutVars>
          <dgm:chMax val="0"/>
          <dgm:chPref val="0"/>
          <dgm:bulletEnabled val="1"/>
        </dgm:presLayoutVars>
      </dgm:prSet>
      <dgm:spPr/>
    </dgm:pt>
    <dgm:pt modelId="{12602B99-618F-1046-AD66-52EA60D97958}" type="pres">
      <dgm:prSet presAssocID="{B96946EA-DC2C-8049-8320-C678446A513D}" presName="centerTile" presStyleLbl="fgShp" presStyleIdx="0" presStyleCnt="1">
        <dgm:presLayoutVars>
          <dgm:chMax val="0"/>
          <dgm:chPref val="0"/>
        </dgm:presLayoutVars>
      </dgm:prSet>
      <dgm:spPr/>
    </dgm:pt>
  </dgm:ptLst>
  <dgm:cxnLst>
    <dgm:cxn modelId="{291ECA2A-B244-BA49-8977-51909EE6A750}" type="presOf" srcId="{166E7255-B4E2-F242-A916-B71CA0FC4011}" destId="{30C910CB-6382-E743-8168-E1E8683C22E6}" srcOrd="0" destOrd="0" presId="urn:microsoft.com/office/officeart/2005/8/layout/matrix1"/>
    <dgm:cxn modelId="{E1A5DD2E-D678-4346-B811-0DFE9DD7B4D1}" type="presOf" srcId="{166E7255-B4E2-F242-A916-B71CA0FC4011}" destId="{F3CCF5D2-DC27-6C47-BB05-263E5E8A03FF}" srcOrd="1" destOrd="0" presId="urn:microsoft.com/office/officeart/2005/8/layout/matrix1"/>
    <dgm:cxn modelId="{904C5930-048F-8543-9C5C-4C1F7E23EAB6}" srcId="{C5DB0A8F-3F49-B343-BC36-2ECCF01F4535}" destId="{166E7255-B4E2-F242-A916-B71CA0FC4011}" srcOrd="1" destOrd="0" parTransId="{A734AA98-F272-F14A-936A-113B3DE5643B}" sibTransId="{2B5E6120-96A2-3A49-926C-8D8F868A4F36}"/>
    <dgm:cxn modelId="{CC60B631-F8EE-FD41-8B02-C4D6BF744915}" type="presOf" srcId="{A61AC3F7-DE49-FF44-9129-F7ABE2179812}" destId="{62B38A8A-AEBD-A548-AF1F-B0B131A0CD80}" srcOrd="1" destOrd="0" presId="urn:microsoft.com/office/officeart/2005/8/layout/matrix1"/>
    <dgm:cxn modelId="{88C4B733-5294-5A4F-B647-1880AB6B9EB0}" type="presOf" srcId="{21649A2D-5828-E243-9096-0D76D8216D12}" destId="{AF363600-3F82-274A-BDD1-A274D5E405B3}" srcOrd="0" destOrd="0" presId="urn:microsoft.com/office/officeart/2005/8/layout/matrix1"/>
    <dgm:cxn modelId="{01D7183D-45B6-394C-A62A-49B135A3120D}" type="presOf" srcId="{5167D477-35D8-294A-B94B-395FE4C12B68}" destId="{70222934-4E22-6448-A5DC-3FCE78E19C82}" srcOrd="1" destOrd="0" presId="urn:microsoft.com/office/officeart/2005/8/layout/matrix1"/>
    <dgm:cxn modelId="{1D24D441-6D2F-E341-9475-9AC5C0F7BAF7}" type="presOf" srcId="{21649A2D-5828-E243-9096-0D76D8216D12}" destId="{875BDE04-EDB6-DC4C-A3CE-F89A6FEA5738}" srcOrd="1" destOrd="0" presId="urn:microsoft.com/office/officeart/2005/8/layout/matrix1"/>
    <dgm:cxn modelId="{B487495D-63BE-0E48-9633-4F361540712C}" srcId="{C5DB0A8F-3F49-B343-BC36-2ECCF01F4535}" destId="{A61AC3F7-DE49-FF44-9129-F7ABE2179812}" srcOrd="3" destOrd="0" parTransId="{854F6C96-2839-CD44-A452-011717490A0B}" sibTransId="{373960DA-DB28-F14C-8E70-3FAF6841D585}"/>
    <dgm:cxn modelId="{B0E30B89-27E8-824E-AF01-2E5816D097DB}" type="presOf" srcId="{B96946EA-DC2C-8049-8320-C678446A513D}" destId="{18E10788-5575-B748-9DDF-AB0B57F0B539}" srcOrd="0" destOrd="0" presId="urn:microsoft.com/office/officeart/2005/8/layout/matrix1"/>
    <dgm:cxn modelId="{879EDEAC-5243-8349-B484-63E9D0FC4350}" type="presOf" srcId="{C5DB0A8F-3F49-B343-BC36-2ECCF01F4535}" destId="{12602B99-618F-1046-AD66-52EA60D97958}" srcOrd="0" destOrd="0" presId="urn:microsoft.com/office/officeart/2005/8/layout/matrix1"/>
    <dgm:cxn modelId="{239F9CAD-5B62-1247-93D9-B436B1617A08}" srcId="{B96946EA-DC2C-8049-8320-C678446A513D}" destId="{C5DB0A8F-3F49-B343-BC36-2ECCF01F4535}" srcOrd="0" destOrd="0" parTransId="{B39E5BAA-7A52-EB41-86F6-A83869F59BE0}" sibTransId="{321C3BEF-7388-F34B-9620-95D7EE6DC7E8}"/>
    <dgm:cxn modelId="{DC959FC8-FB18-7545-A9E9-52FC2BA91AF9}" type="presOf" srcId="{5167D477-35D8-294A-B94B-395FE4C12B68}" destId="{5F09CD36-A712-FF43-8DE6-E7BAC363E821}" srcOrd="0" destOrd="0" presId="urn:microsoft.com/office/officeart/2005/8/layout/matrix1"/>
    <dgm:cxn modelId="{4EF388D2-DA15-E347-9CCB-F89EF542F0EB}" type="presOf" srcId="{A61AC3F7-DE49-FF44-9129-F7ABE2179812}" destId="{26BFADEC-C867-ED46-B934-A93C20EB381C}" srcOrd="0" destOrd="0" presId="urn:microsoft.com/office/officeart/2005/8/layout/matrix1"/>
    <dgm:cxn modelId="{5D02ABF0-C5B8-D046-B18F-E44D5598563D}" srcId="{C5DB0A8F-3F49-B343-BC36-2ECCF01F4535}" destId="{5167D477-35D8-294A-B94B-395FE4C12B68}" srcOrd="0" destOrd="0" parTransId="{BFAF38F5-0596-8041-B78F-E6759CE8578C}" sibTransId="{288AC69C-781B-124C-AD33-3AE085BF0EA9}"/>
    <dgm:cxn modelId="{A602F2F5-A573-4B4F-9D60-06FE69DA136B}" srcId="{C5DB0A8F-3F49-B343-BC36-2ECCF01F4535}" destId="{21649A2D-5828-E243-9096-0D76D8216D12}" srcOrd="2" destOrd="0" parTransId="{0E21225E-A08A-454C-A222-85C1AE333D0F}" sibTransId="{F91089FF-80C4-BC48-91D7-8E2816DB4EEE}"/>
    <dgm:cxn modelId="{04FCB014-373D-F048-9FCD-089200DCA4CB}" type="presParOf" srcId="{18E10788-5575-B748-9DDF-AB0B57F0B539}" destId="{BA2BF71E-092B-1742-9EF2-7B409753D09A}" srcOrd="0" destOrd="0" presId="urn:microsoft.com/office/officeart/2005/8/layout/matrix1"/>
    <dgm:cxn modelId="{3DFEDE79-F2FB-AC4B-9CBC-A5EE3F58B1A5}" type="presParOf" srcId="{BA2BF71E-092B-1742-9EF2-7B409753D09A}" destId="{5F09CD36-A712-FF43-8DE6-E7BAC363E821}" srcOrd="0" destOrd="0" presId="urn:microsoft.com/office/officeart/2005/8/layout/matrix1"/>
    <dgm:cxn modelId="{3F697F25-B5C2-9F4C-B380-270D7F9A2BE2}" type="presParOf" srcId="{BA2BF71E-092B-1742-9EF2-7B409753D09A}" destId="{70222934-4E22-6448-A5DC-3FCE78E19C82}" srcOrd="1" destOrd="0" presId="urn:microsoft.com/office/officeart/2005/8/layout/matrix1"/>
    <dgm:cxn modelId="{6CCEA607-3070-9C49-BAFB-B27C573C2ABF}" type="presParOf" srcId="{BA2BF71E-092B-1742-9EF2-7B409753D09A}" destId="{30C910CB-6382-E743-8168-E1E8683C22E6}" srcOrd="2" destOrd="0" presId="urn:microsoft.com/office/officeart/2005/8/layout/matrix1"/>
    <dgm:cxn modelId="{3114D690-962C-A546-A978-A8A782312162}" type="presParOf" srcId="{BA2BF71E-092B-1742-9EF2-7B409753D09A}" destId="{F3CCF5D2-DC27-6C47-BB05-263E5E8A03FF}" srcOrd="3" destOrd="0" presId="urn:microsoft.com/office/officeart/2005/8/layout/matrix1"/>
    <dgm:cxn modelId="{378CBE83-5F6D-E441-8A87-B6D2E6F561D5}" type="presParOf" srcId="{BA2BF71E-092B-1742-9EF2-7B409753D09A}" destId="{AF363600-3F82-274A-BDD1-A274D5E405B3}" srcOrd="4" destOrd="0" presId="urn:microsoft.com/office/officeart/2005/8/layout/matrix1"/>
    <dgm:cxn modelId="{48331B84-9E61-164F-AF17-483FC8F0BDE9}" type="presParOf" srcId="{BA2BF71E-092B-1742-9EF2-7B409753D09A}" destId="{875BDE04-EDB6-DC4C-A3CE-F89A6FEA5738}" srcOrd="5" destOrd="0" presId="urn:microsoft.com/office/officeart/2005/8/layout/matrix1"/>
    <dgm:cxn modelId="{28283CD8-D240-1444-879F-FCE6E54E0810}" type="presParOf" srcId="{BA2BF71E-092B-1742-9EF2-7B409753D09A}" destId="{26BFADEC-C867-ED46-B934-A93C20EB381C}" srcOrd="6" destOrd="0" presId="urn:microsoft.com/office/officeart/2005/8/layout/matrix1"/>
    <dgm:cxn modelId="{B02A9BFC-D852-DE40-9CB4-0F332D69E749}" type="presParOf" srcId="{BA2BF71E-092B-1742-9EF2-7B409753D09A}" destId="{62B38A8A-AEBD-A548-AF1F-B0B131A0CD80}" srcOrd="7" destOrd="0" presId="urn:microsoft.com/office/officeart/2005/8/layout/matrix1"/>
    <dgm:cxn modelId="{74933DD2-6F53-6341-9C1F-0D576D95DDA0}" type="presParOf" srcId="{18E10788-5575-B748-9DDF-AB0B57F0B539}" destId="{12602B99-618F-1046-AD66-52EA60D97958}"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7DFB26-67EF-D54C-BA92-69F5E6ED8EF7}" type="doc">
      <dgm:prSet loTypeId="urn:microsoft.com/office/officeart/2005/8/layout/hierarchy4" loCatId="matrix" qsTypeId="urn:microsoft.com/office/officeart/2005/8/quickstyle/simple1" qsCatId="simple" csTypeId="urn:microsoft.com/office/officeart/2005/8/colors/colorful1" csCatId="colorful" phldr="1"/>
      <dgm:spPr/>
      <dgm:t>
        <a:bodyPr/>
        <a:lstStyle/>
        <a:p>
          <a:endParaRPr lang="en-GB"/>
        </a:p>
      </dgm:t>
    </dgm:pt>
    <dgm:pt modelId="{78F3BB8C-2031-4E48-A6F7-04FAF6A63C17}">
      <dgm:prSet phldrT="[Text]"/>
      <dgm:spPr/>
      <dgm:t>
        <a:bodyPr/>
        <a:lstStyle/>
        <a:p>
          <a:r>
            <a:rPr lang="en-GB" dirty="0"/>
            <a:t>Political influences:</a:t>
          </a:r>
        </a:p>
        <a:p>
          <a:endParaRPr lang="en-GB" dirty="0"/>
        </a:p>
      </dgm:t>
    </dgm:pt>
    <dgm:pt modelId="{612FA3FA-9301-A14A-96B9-8C794B65993D}" type="parTrans" cxnId="{52B24222-6A52-524E-A140-75D6CFD7CCF5}">
      <dgm:prSet/>
      <dgm:spPr/>
      <dgm:t>
        <a:bodyPr/>
        <a:lstStyle/>
        <a:p>
          <a:endParaRPr lang="en-GB"/>
        </a:p>
      </dgm:t>
    </dgm:pt>
    <dgm:pt modelId="{1DE5FD30-C988-2A4D-B430-30E907736F54}" type="sibTrans" cxnId="{52B24222-6A52-524E-A140-75D6CFD7CCF5}">
      <dgm:prSet/>
      <dgm:spPr/>
      <dgm:t>
        <a:bodyPr/>
        <a:lstStyle/>
        <a:p>
          <a:endParaRPr lang="en-GB"/>
        </a:p>
      </dgm:t>
    </dgm:pt>
    <dgm:pt modelId="{C5DA9ABC-D2B0-A04D-B5AF-0B5E036EF240}">
      <dgm:prSet phldrT="[Text]"/>
      <dgm:spPr/>
      <dgm:t>
        <a:bodyPr/>
        <a:lstStyle/>
        <a:p>
          <a:r>
            <a:rPr lang="en-GB" dirty="0"/>
            <a:t>Economic Influences: </a:t>
          </a:r>
        </a:p>
        <a:p>
          <a:endParaRPr lang="en-GB" dirty="0"/>
        </a:p>
      </dgm:t>
    </dgm:pt>
    <dgm:pt modelId="{82F3EED3-E603-614C-A339-F976BD15D3C0}" type="parTrans" cxnId="{BB9BCBA5-2C8D-5549-99CF-0000DB2F0F49}">
      <dgm:prSet/>
      <dgm:spPr/>
      <dgm:t>
        <a:bodyPr/>
        <a:lstStyle/>
        <a:p>
          <a:endParaRPr lang="en-GB"/>
        </a:p>
      </dgm:t>
    </dgm:pt>
    <dgm:pt modelId="{7C540B0E-E180-C348-B66A-A35D9B3887EE}" type="sibTrans" cxnId="{BB9BCBA5-2C8D-5549-99CF-0000DB2F0F49}">
      <dgm:prSet/>
      <dgm:spPr/>
      <dgm:t>
        <a:bodyPr/>
        <a:lstStyle/>
        <a:p>
          <a:endParaRPr lang="en-GB"/>
        </a:p>
      </dgm:t>
    </dgm:pt>
    <dgm:pt modelId="{61545097-66A0-6D40-B6CD-69C957682D63}">
      <dgm:prSet phldrT="[Text]"/>
      <dgm:spPr/>
      <dgm:t>
        <a:bodyPr/>
        <a:lstStyle/>
        <a:p>
          <a:r>
            <a:rPr lang="en-GB" dirty="0"/>
            <a:t>Technological Influences: </a:t>
          </a:r>
        </a:p>
      </dgm:t>
    </dgm:pt>
    <dgm:pt modelId="{9AEEB9D2-9710-2C43-AD67-6AB940D65015}" type="parTrans" cxnId="{7340968D-C0A0-0447-8F94-5DE4B8070904}">
      <dgm:prSet/>
      <dgm:spPr/>
      <dgm:t>
        <a:bodyPr/>
        <a:lstStyle/>
        <a:p>
          <a:endParaRPr lang="en-GB"/>
        </a:p>
      </dgm:t>
    </dgm:pt>
    <dgm:pt modelId="{7E95C02F-FCB1-4A47-9B8C-55B18ADA6E3A}" type="sibTrans" cxnId="{7340968D-C0A0-0447-8F94-5DE4B8070904}">
      <dgm:prSet/>
      <dgm:spPr/>
      <dgm:t>
        <a:bodyPr/>
        <a:lstStyle/>
        <a:p>
          <a:endParaRPr lang="en-GB"/>
        </a:p>
      </dgm:t>
    </dgm:pt>
    <dgm:pt modelId="{45513796-2C9A-4340-8632-23A90E67CA5B}">
      <dgm:prSet phldrT="[Text]"/>
      <dgm:spPr/>
      <dgm:t>
        <a:bodyPr/>
        <a:lstStyle/>
        <a:p>
          <a:r>
            <a:rPr lang="en-GB" dirty="0"/>
            <a:t>Legal Influences: </a:t>
          </a:r>
        </a:p>
        <a:p>
          <a:endParaRPr lang="en-GB" dirty="0"/>
        </a:p>
      </dgm:t>
    </dgm:pt>
    <dgm:pt modelId="{12CE6914-88C8-1A47-86EE-DE8E251E4971}" type="parTrans" cxnId="{ED66E767-F2F8-584C-B15B-FFBE44453C52}">
      <dgm:prSet/>
      <dgm:spPr/>
      <dgm:t>
        <a:bodyPr/>
        <a:lstStyle/>
        <a:p>
          <a:endParaRPr lang="en-GB"/>
        </a:p>
      </dgm:t>
    </dgm:pt>
    <dgm:pt modelId="{168205DE-D10F-FF40-B484-964D0BF95E50}" type="sibTrans" cxnId="{ED66E767-F2F8-584C-B15B-FFBE44453C52}">
      <dgm:prSet/>
      <dgm:spPr/>
      <dgm:t>
        <a:bodyPr/>
        <a:lstStyle/>
        <a:p>
          <a:endParaRPr lang="en-GB"/>
        </a:p>
      </dgm:t>
    </dgm:pt>
    <dgm:pt modelId="{27EB9A79-1446-5D45-A3E2-8EF8E4661259}">
      <dgm:prSet phldrT="[Text]"/>
      <dgm:spPr/>
      <dgm:t>
        <a:bodyPr/>
        <a:lstStyle/>
        <a:p>
          <a:r>
            <a:rPr lang="en-GB" dirty="0"/>
            <a:t>Social Influences: </a:t>
          </a:r>
        </a:p>
      </dgm:t>
    </dgm:pt>
    <dgm:pt modelId="{C149E8F7-E243-7048-BB8E-B8F41F35E937}" type="parTrans" cxnId="{6CFBD334-C839-CF48-95E2-822F837B5AF1}">
      <dgm:prSet/>
      <dgm:spPr/>
      <dgm:t>
        <a:bodyPr/>
        <a:lstStyle/>
        <a:p>
          <a:endParaRPr lang="en-GB"/>
        </a:p>
      </dgm:t>
    </dgm:pt>
    <dgm:pt modelId="{5BC062F6-84B2-7848-B402-3E37B7D2333D}" type="sibTrans" cxnId="{6CFBD334-C839-CF48-95E2-822F837B5AF1}">
      <dgm:prSet/>
      <dgm:spPr/>
      <dgm:t>
        <a:bodyPr/>
        <a:lstStyle/>
        <a:p>
          <a:endParaRPr lang="en-GB"/>
        </a:p>
      </dgm:t>
    </dgm:pt>
    <dgm:pt modelId="{B9C755B8-B1F3-E74D-BCF7-774E5967EFB7}">
      <dgm:prSet phldrT="[Text]"/>
      <dgm:spPr/>
      <dgm:t>
        <a:bodyPr/>
        <a:lstStyle/>
        <a:p>
          <a:r>
            <a:rPr lang="en-GB" dirty="0"/>
            <a:t>Environmental Influences: </a:t>
          </a:r>
        </a:p>
        <a:p>
          <a:endParaRPr lang="en-GB" dirty="0"/>
        </a:p>
      </dgm:t>
    </dgm:pt>
    <dgm:pt modelId="{7170411A-DFB2-1B4E-9EC3-58547CFCC6F9}" type="parTrans" cxnId="{FE450F12-B3ED-AC4C-818F-EAF8702AC42B}">
      <dgm:prSet/>
      <dgm:spPr/>
      <dgm:t>
        <a:bodyPr/>
        <a:lstStyle/>
        <a:p>
          <a:endParaRPr lang="en-GB"/>
        </a:p>
      </dgm:t>
    </dgm:pt>
    <dgm:pt modelId="{F0D96E4E-6B36-9743-B0D3-B12FE60C323C}" type="sibTrans" cxnId="{FE450F12-B3ED-AC4C-818F-EAF8702AC42B}">
      <dgm:prSet/>
      <dgm:spPr/>
      <dgm:t>
        <a:bodyPr/>
        <a:lstStyle/>
        <a:p>
          <a:endParaRPr lang="en-GB"/>
        </a:p>
      </dgm:t>
    </dgm:pt>
    <dgm:pt modelId="{CAD98D70-2180-914B-9D2C-83FDA475FA5C}" type="pres">
      <dgm:prSet presAssocID="{277DFB26-67EF-D54C-BA92-69F5E6ED8EF7}" presName="Name0" presStyleCnt="0">
        <dgm:presLayoutVars>
          <dgm:chPref val="1"/>
          <dgm:dir/>
          <dgm:animOne val="branch"/>
          <dgm:animLvl val="lvl"/>
          <dgm:resizeHandles/>
        </dgm:presLayoutVars>
      </dgm:prSet>
      <dgm:spPr/>
    </dgm:pt>
    <dgm:pt modelId="{92188863-F298-DB45-9048-AB34B890084C}" type="pres">
      <dgm:prSet presAssocID="{78F3BB8C-2031-4E48-A6F7-04FAF6A63C17}" presName="vertOne" presStyleCnt="0"/>
      <dgm:spPr/>
    </dgm:pt>
    <dgm:pt modelId="{ECC22734-3B9E-8947-9AE1-026DA06F9427}" type="pres">
      <dgm:prSet presAssocID="{78F3BB8C-2031-4E48-A6F7-04FAF6A63C17}" presName="txOne" presStyleLbl="node0" presStyleIdx="0" presStyleCnt="1">
        <dgm:presLayoutVars>
          <dgm:chPref val="3"/>
        </dgm:presLayoutVars>
      </dgm:prSet>
      <dgm:spPr/>
    </dgm:pt>
    <dgm:pt modelId="{56098585-4408-A440-917F-2FCE5F56C42E}" type="pres">
      <dgm:prSet presAssocID="{78F3BB8C-2031-4E48-A6F7-04FAF6A63C17}" presName="parTransOne" presStyleCnt="0"/>
      <dgm:spPr/>
    </dgm:pt>
    <dgm:pt modelId="{4C78A75A-318A-3B4F-A1AD-8441CF6AF67F}" type="pres">
      <dgm:prSet presAssocID="{78F3BB8C-2031-4E48-A6F7-04FAF6A63C17}" presName="horzOne" presStyleCnt="0"/>
      <dgm:spPr/>
    </dgm:pt>
    <dgm:pt modelId="{9CC5F08E-EDAE-0A4D-A329-5B193BD91405}" type="pres">
      <dgm:prSet presAssocID="{C5DA9ABC-D2B0-A04D-B5AF-0B5E036EF240}" presName="vertTwo" presStyleCnt="0"/>
      <dgm:spPr/>
    </dgm:pt>
    <dgm:pt modelId="{CCDC91A8-AB92-FF40-8837-6D732C07B7F7}" type="pres">
      <dgm:prSet presAssocID="{C5DA9ABC-D2B0-A04D-B5AF-0B5E036EF240}" presName="txTwo" presStyleLbl="node2" presStyleIdx="0" presStyleCnt="2">
        <dgm:presLayoutVars>
          <dgm:chPref val="3"/>
        </dgm:presLayoutVars>
      </dgm:prSet>
      <dgm:spPr/>
    </dgm:pt>
    <dgm:pt modelId="{369666BF-CE61-6F4A-9FCF-591B43C43B53}" type="pres">
      <dgm:prSet presAssocID="{C5DA9ABC-D2B0-A04D-B5AF-0B5E036EF240}" presName="parTransTwo" presStyleCnt="0"/>
      <dgm:spPr/>
    </dgm:pt>
    <dgm:pt modelId="{5972577A-938A-2842-9C45-0D782C255060}" type="pres">
      <dgm:prSet presAssocID="{C5DA9ABC-D2B0-A04D-B5AF-0B5E036EF240}" presName="horzTwo" presStyleCnt="0"/>
      <dgm:spPr/>
    </dgm:pt>
    <dgm:pt modelId="{62C494FA-0F3E-D444-9295-649C34059211}" type="pres">
      <dgm:prSet presAssocID="{61545097-66A0-6D40-B6CD-69C957682D63}" presName="vertThree" presStyleCnt="0"/>
      <dgm:spPr/>
    </dgm:pt>
    <dgm:pt modelId="{B9ACE989-4827-094C-A13A-73E8C46265B2}" type="pres">
      <dgm:prSet presAssocID="{61545097-66A0-6D40-B6CD-69C957682D63}" presName="txThree" presStyleLbl="node3" presStyleIdx="0" presStyleCnt="3">
        <dgm:presLayoutVars>
          <dgm:chPref val="3"/>
        </dgm:presLayoutVars>
      </dgm:prSet>
      <dgm:spPr/>
    </dgm:pt>
    <dgm:pt modelId="{B5CC9038-F740-FC44-A7E9-434AB14AF923}" type="pres">
      <dgm:prSet presAssocID="{61545097-66A0-6D40-B6CD-69C957682D63}" presName="horzThree" presStyleCnt="0"/>
      <dgm:spPr/>
    </dgm:pt>
    <dgm:pt modelId="{857BA6BB-5A5C-C446-8B27-454FACBE6706}" type="pres">
      <dgm:prSet presAssocID="{7E95C02F-FCB1-4A47-9B8C-55B18ADA6E3A}" presName="sibSpaceThree" presStyleCnt="0"/>
      <dgm:spPr/>
    </dgm:pt>
    <dgm:pt modelId="{85930588-F240-C347-A25E-C3F421088463}" type="pres">
      <dgm:prSet presAssocID="{45513796-2C9A-4340-8632-23A90E67CA5B}" presName="vertThree" presStyleCnt="0"/>
      <dgm:spPr/>
    </dgm:pt>
    <dgm:pt modelId="{94158499-6127-4341-B7E7-9CBC3E813B90}" type="pres">
      <dgm:prSet presAssocID="{45513796-2C9A-4340-8632-23A90E67CA5B}" presName="txThree" presStyleLbl="node3" presStyleIdx="1" presStyleCnt="3">
        <dgm:presLayoutVars>
          <dgm:chPref val="3"/>
        </dgm:presLayoutVars>
      </dgm:prSet>
      <dgm:spPr/>
    </dgm:pt>
    <dgm:pt modelId="{ED181C6E-5EEE-964B-B62E-993758F12622}" type="pres">
      <dgm:prSet presAssocID="{45513796-2C9A-4340-8632-23A90E67CA5B}" presName="horzThree" presStyleCnt="0"/>
      <dgm:spPr/>
    </dgm:pt>
    <dgm:pt modelId="{CDCF3321-486E-6A4B-9982-4F933D326C6E}" type="pres">
      <dgm:prSet presAssocID="{7C540B0E-E180-C348-B66A-A35D9B3887EE}" presName="sibSpaceTwo" presStyleCnt="0"/>
      <dgm:spPr/>
    </dgm:pt>
    <dgm:pt modelId="{6404B805-CE2A-AF42-A1C1-1ACB893C87EF}" type="pres">
      <dgm:prSet presAssocID="{27EB9A79-1446-5D45-A3E2-8EF8E4661259}" presName="vertTwo" presStyleCnt="0"/>
      <dgm:spPr/>
    </dgm:pt>
    <dgm:pt modelId="{C9FA337A-9CD6-2044-81C8-019E80E93D9D}" type="pres">
      <dgm:prSet presAssocID="{27EB9A79-1446-5D45-A3E2-8EF8E4661259}" presName="txTwo" presStyleLbl="node2" presStyleIdx="1" presStyleCnt="2">
        <dgm:presLayoutVars>
          <dgm:chPref val="3"/>
        </dgm:presLayoutVars>
      </dgm:prSet>
      <dgm:spPr/>
    </dgm:pt>
    <dgm:pt modelId="{3339B153-41A6-E14F-8035-C4F729DF8831}" type="pres">
      <dgm:prSet presAssocID="{27EB9A79-1446-5D45-A3E2-8EF8E4661259}" presName="parTransTwo" presStyleCnt="0"/>
      <dgm:spPr/>
    </dgm:pt>
    <dgm:pt modelId="{5A969C52-8779-224F-99FA-187064194ECA}" type="pres">
      <dgm:prSet presAssocID="{27EB9A79-1446-5D45-A3E2-8EF8E4661259}" presName="horzTwo" presStyleCnt="0"/>
      <dgm:spPr/>
    </dgm:pt>
    <dgm:pt modelId="{90737DE3-26EF-3747-83DE-D70712A25B22}" type="pres">
      <dgm:prSet presAssocID="{B9C755B8-B1F3-E74D-BCF7-774E5967EFB7}" presName="vertThree" presStyleCnt="0"/>
      <dgm:spPr/>
    </dgm:pt>
    <dgm:pt modelId="{13F871FD-0EA4-1245-A815-F8C7B22407BD}" type="pres">
      <dgm:prSet presAssocID="{B9C755B8-B1F3-E74D-BCF7-774E5967EFB7}" presName="txThree" presStyleLbl="node3" presStyleIdx="2" presStyleCnt="3">
        <dgm:presLayoutVars>
          <dgm:chPref val="3"/>
        </dgm:presLayoutVars>
      </dgm:prSet>
      <dgm:spPr/>
    </dgm:pt>
    <dgm:pt modelId="{7443C406-82E1-0242-A534-DF384994A9FE}" type="pres">
      <dgm:prSet presAssocID="{B9C755B8-B1F3-E74D-BCF7-774E5967EFB7}" presName="horzThree" presStyleCnt="0"/>
      <dgm:spPr/>
    </dgm:pt>
  </dgm:ptLst>
  <dgm:cxnLst>
    <dgm:cxn modelId="{2E43AE0D-E631-6B41-92D0-A04F741B78B6}" type="presOf" srcId="{B9C755B8-B1F3-E74D-BCF7-774E5967EFB7}" destId="{13F871FD-0EA4-1245-A815-F8C7B22407BD}" srcOrd="0" destOrd="0" presId="urn:microsoft.com/office/officeart/2005/8/layout/hierarchy4"/>
    <dgm:cxn modelId="{FE450F12-B3ED-AC4C-818F-EAF8702AC42B}" srcId="{27EB9A79-1446-5D45-A3E2-8EF8E4661259}" destId="{B9C755B8-B1F3-E74D-BCF7-774E5967EFB7}" srcOrd="0" destOrd="0" parTransId="{7170411A-DFB2-1B4E-9EC3-58547CFCC6F9}" sibTransId="{F0D96E4E-6B36-9743-B0D3-B12FE60C323C}"/>
    <dgm:cxn modelId="{375B0121-1A71-B844-A12F-C882A08EA656}" type="presOf" srcId="{45513796-2C9A-4340-8632-23A90E67CA5B}" destId="{94158499-6127-4341-B7E7-9CBC3E813B90}" srcOrd="0" destOrd="0" presId="urn:microsoft.com/office/officeart/2005/8/layout/hierarchy4"/>
    <dgm:cxn modelId="{52B24222-6A52-524E-A140-75D6CFD7CCF5}" srcId="{277DFB26-67EF-D54C-BA92-69F5E6ED8EF7}" destId="{78F3BB8C-2031-4E48-A6F7-04FAF6A63C17}" srcOrd="0" destOrd="0" parTransId="{612FA3FA-9301-A14A-96B9-8C794B65993D}" sibTransId="{1DE5FD30-C988-2A4D-B430-30E907736F54}"/>
    <dgm:cxn modelId="{6CFBD334-C839-CF48-95E2-822F837B5AF1}" srcId="{78F3BB8C-2031-4E48-A6F7-04FAF6A63C17}" destId="{27EB9A79-1446-5D45-A3E2-8EF8E4661259}" srcOrd="1" destOrd="0" parTransId="{C149E8F7-E243-7048-BB8E-B8F41F35E937}" sibTransId="{5BC062F6-84B2-7848-B402-3E37B7D2333D}"/>
    <dgm:cxn modelId="{7F991C36-9466-BE42-9345-5600FD57464C}" type="presOf" srcId="{277DFB26-67EF-D54C-BA92-69F5E6ED8EF7}" destId="{CAD98D70-2180-914B-9D2C-83FDA475FA5C}" srcOrd="0" destOrd="0" presId="urn:microsoft.com/office/officeart/2005/8/layout/hierarchy4"/>
    <dgm:cxn modelId="{97843C49-F1E4-614A-BD0C-216D1F92652F}" type="presOf" srcId="{C5DA9ABC-D2B0-A04D-B5AF-0B5E036EF240}" destId="{CCDC91A8-AB92-FF40-8837-6D732C07B7F7}" srcOrd="0" destOrd="0" presId="urn:microsoft.com/office/officeart/2005/8/layout/hierarchy4"/>
    <dgm:cxn modelId="{E1EDA44F-C63A-C846-B85F-78A8D68548ED}" type="presOf" srcId="{27EB9A79-1446-5D45-A3E2-8EF8E4661259}" destId="{C9FA337A-9CD6-2044-81C8-019E80E93D9D}" srcOrd="0" destOrd="0" presId="urn:microsoft.com/office/officeart/2005/8/layout/hierarchy4"/>
    <dgm:cxn modelId="{1E2B495B-AB5B-AA4D-84B7-14FDAAFBD0D3}" type="presOf" srcId="{61545097-66A0-6D40-B6CD-69C957682D63}" destId="{B9ACE989-4827-094C-A13A-73E8C46265B2}" srcOrd="0" destOrd="0" presId="urn:microsoft.com/office/officeart/2005/8/layout/hierarchy4"/>
    <dgm:cxn modelId="{A2B16A5B-07B0-A64E-974E-C4D4FAF45A4A}" type="presOf" srcId="{78F3BB8C-2031-4E48-A6F7-04FAF6A63C17}" destId="{ECC22734-3B9E-8947-9AE1-026DA06F9427}" srcOrd="0" destOrd="0" presId="urn:microsoft.com/office/officeart/2005/8/layout/hierarchy4"/>
    <dgm:cxn modelId="{ED66E767-F2F8-584C-B15B-FFBE44453C52}" srcId="{C5DA9ABC-D2B0-A04D-B5AF-0B5E036EF240}" destId="{45513796-2C9A-4340-8632-23A90E67CA5B}" srcOrd="1" destOrd="0" parTransId="{12CE6914-88C8-1A47-86EE-DE8E251E4971}" sibTransId="{168205DE-D10F-FF40-B484-964D0BF95E50}"/>
    <dgm:cxn modelId="{7340968D-C0A0-0447-8F94-5DE4B8070904}" srcId="{C5DA9ABC-D2B0-A04D-B5AF-0B5E036EF240}" destId="{61545097-66A0-6D40-B6CD-69C957682D63}" srcOrd="0" destOrd="0" parTransId="{9AEEB9D2-9710-2C43-AD67-6AB940D65015}" sibTransId="{7E95C02F-FCB1-4A47-9B8C-55B18ADA6E3A}"/>
    <dgm:cxn modelId="{BB9BCBA5-2C8D-5549-99CF-0000DB2F0F49}" srcId="{78F3BB8C-2031-4E48-A6F7-04FAF6A63C17}" destId="{C5DA9ABC-D2B0-A04D-B5AF-0B5E036EF240}" srcOrd="0" destOrd="0" parTransId="{82F3EED3-E603-614C-A339-F976BD15D3C0}" sibTransId="{7C540B0E-E180-C348-B66A-A35D9B3887EE}"/>
    <dgm:cxn modelId="{333E3D4D-C575-2E47-819A-F16E8402DF64}" type="presParOf" srcId="{CAD98D70-2180-914B-9D2C-83FDA475FA5C}" destId="{92188863-F298-DB45-9048-AB34B890084C}" srcOrd="0" destOrd="0" presId="urn:microsoft.com/office/officeart/2005/8/layout/hierarchy4"/>
    <dgm:cxn modelId="{C58EB92D-524E-D04D-BCF8-652FC3DC3B42}" type="presParOf" srcId="{92188863-F298-DB45-9048-AB34B890084C}" destId="{ECC22734-3B9E-8947-9AE1-026DA06F9427}" srcOrd="0" destOrd="0" presId="urn:microsoft.com/office/officeart/2005/8/layout/hierarchy4"/>
    <dgm:cxn modelId="{0E6B7F2D-59C3-7A40-BFC1-697B74F6B0C2}" type="presParOf" srcId="{92188863-F298-DB45-9048-AB34B890084C}" destId="{56098585-4408-A440-917F-2FCE5F56C42E}" srcOrd="1" destOrd="0" presId="urn:microsoft.com/office/officeart/2005/8/layout/hierarchy4"/>
    <dgm:cxn modelId="{407FCBA5-32CA-FE41-A24F-8CF5935C6462}" type="presParOf" srcId="{92188863-F298-DB45-9048-AB34B890084C}" destId="{4C78A75A-318A-3B4F-A1AD-8441CF6AF67F}" srcOrd="2" destOrd="0" presId="urn:microsoft.com/office/officeart/2005/8/layout/hierarchy4"/>
    <dgm:cxn modelId="{CF563FFD-2D35-5644-9BAF-3A7FC4319F6D}" type="presParOf" srcId="{4C78A75A-318A-3B4F-A1AD-8441CF6AF67F}" destId="{9CC5F08E-EDAE-0A4D-A329-5B193BD91405}" srcOrd="0" destOrd="0" presId="urn:microsoft.com/office/officeart/2005/8/layout/hierarchy4"/>
    <dgm:cxn modelId="{2ACF8A20-3EDD-7447-930A-4ECA27CF1CDE}" type="presParOf" srcId="{9CC5F08E-EDAE-0A4D-A329-5B193BD91405}" destId="{CCDC91A8-AB92-FF40-8837-6D732C07B7F7}" srcOrd="0" destOrd="0" presId="urn:microsoft.com/office/officeart/2005/8/layout/hierarchy4"/>
    <dgm:cxn modelId="{A413EBE0-981E-CA4F-BD9B-5B0465F88DE2}" type="presParOf" srcId="{9CC5F08E-EDAE-0A4D-A329-5B193BD91405}" destId="{369666BF-CE61-6F4A-9FCF-591B43C43B53}" srcOrd="1" destOrd="0" presId="urn:microsoft.com/office/officeart/2005/8/layout/hierarchy4"/>
    <dgm:cxn modelId="{2F7EC40F-B6BB-6B47-87A6-02C7BC88F04D}" type="presParOf" srcId="{9CC5F08E-EDAE-0A4D-A329-5B193BD91405}" destId="{5972577A-938A-2842-9C45-0D782C255060}" srcOrd="2" destOrd="0" presId="urn:microsoft.com/office/officeart/2005/8/layout/hierarchy4"/>
    <dgm:cxn modelId="{EC58D936-B0DD-B541-A374-7917B9EE487F}" type="presParOf" srcId="{5972577A-938A-2842-9C45-0D782C255060}" destId="{62C494FA-0F3E-D444-9295-649C34059211}" srcOrd="0" destOrd="0" presId="urn:microsoft.com/office/officeart/2005/8/layout/hierarchy4"/>
    <dgm:cxn modelId="{FDB5A7C6-C237-614A-ABA2-676A2BEACB98}" type="presParOf" srcId="{62C494FA-0F3E-D444-9295-649C34059211}" destId="{B9ACE989-4827-094C-A13A-73E8C46265B2}" srcOrd="0" destOrd="0" presId="urn:microsoft.com/office/officeart/2005/8/layout/hierarchy4"/>
    <dgm:cxn modelId="{4A9CE1BD-6788-0A40-B024-948F1F5742DD}" type="presParOf" srcId="{62C494FA-0F3E-D444-9295-649C34059211}" destId="{B5CC9038-F740-FC44-A7E9-434AB14AF923}" srcOrd="1" destOrd="0" presId="urn:microsoft.com/office/officeart/2005/8/layout/hierarchy4"/>
    <dgm:cxn modelId="{2B6B5D9B-E285-3040-8DD5-B9E3A4EAB2D9}" type="presParOf" srcId="{5972577A-938A-2842-9C45-0D782C255060}" destId="{857BA6BB-5A5C-C446-8B27-454FACBE6706}" srcOrd="1" destOrd="0" presId="urn:microsoft.com/office/officeart/2005/8/layout/hierarchy4"/>
    <dgm:cxn modelId="{929D32CB-54BA-0642-85B5-6C3100583A7D}" type="presParOf" srcId="{5972577A-938A-2842-9C45-0D782C255060}" destId="{85930588-F240-C347-A25E-C3F421088463}" srcOrd="2" destOrd="0" presId="urn:microsoft.com/office/officeart/2005/8/layout/hierarchy4"/>
    <dgm:cxn modelId="{B2AE5F6C-7F5D-474E-B7AE-38CEB7C409DC}" type="presParOf" srcId="{85930588-F240-C347-A25E-C3F421088463}" destId="{94158499-6127-4341-B7E7-9CBC3E813B90}" srcOrd="0" destOrd="0" presId="urn:microsoft.com/office/officeart/2005/8/layout/hierarchy4"/>
    <dgm:cxn modelId="{989910FA-E934-0648-A604-2D7650BBCAD7}" type="presParOf" srcId="{85930588-F240-C347-A25E-C3F421088463}" destId="{ED181C6E-5EEE-964B-B62E-993758F12622}" srcOrd="1" destOrd="0" presId="urn:microsoft.com/office/officeart/2005/8/layout/hierarchy4"/>
    <dgm:cxn modelId="{1281F19E-C37A-3F41-BE9B-E6FC6B3C84B0}" type="presParOf" srcId="{4C78A75A-318A-3B4F-A1AD-8441CF6AF67F}" destId="{CDCF3321-486E-6A4B-9982-4F933D326C6E}" srcOrd="1" destOrd="0" presId="urn:microsoft.com/office/officeart/2005/8/layout/hierarchy4"/>
    <dgm:cxn modelId="{787A14D4-5457-D84E-9A92-D118F63010EA}" type="presParOf" srcId="{4C78A75A-318A-3B4F-A1AD-8441CF6AF67F}" destId="{6404B805-CE2A-AF42-A1C1-1ACB893C87EF}" srcOrd="2" destOrd="0" presId="urn:microsoft.com/office/officeart/2005/8/layout/hierarchy4"/>
    <dgm:cxn modelId="{3301D406-FA5C-B247-B642-571156B343D0}" type="presParOf" srcId="{6404B805-CE2A-AF42-A1C1-1ACB893C87EF}" destId="{C9FA337A-9CD6-2044-81C8-019E80E93D9D}" srcOrd="0" destOrd="0" presId="urn:microsoft.com/office/officeart/2005/8/layout/hierarchy4"/>
    <dgm:cxn modelId="{0D48A8DE-94B1-D043-9777-CD52F1058AB1}" type="presParOf" srcId="{6404B805-CE2A-AF42-A1C1-1ACB893C87EF}" destId="{3339B153-41A6-E14F-8035-C4F729DF8831}" srcOrd="1" destOrd="0" presId="urn:microsoft.com/office/officeart/2005/8/layout/hierarchy4"/>
    <dgm:cxn modelId="{1ED18C72-F3C7-DE4D-BD93-94746BBD822D}" type="presParOf" srcId="{6404B805-CE2A-AF42-A1C1-1ACB893C87EF}" destId="{5A969C52-8779-224F-99FA-187064194ECA}" srcOrd="2" destOrd="0" presId="urn:microsoft.com/office/officeart/2005/8/layout/hierarchy4"/>
    <dgm:cxn modelId="{CD7BDB7D-1A76-DF40-8A19-6239464DC815}" type="presParOf" srcId="{5A969C52-8779-224F-99FA-187064194ECA}" destId="{90737DE3-26EF-3747-83DE-D70712A25B22}" srcOrd="0" destOrd="0" presId="urn:microsoft.com/office/officeart/2005/8/layout/hierarchy4"/>
    <dgm:cxn modelId="{1C537373-BE08-724F-A00B-C18CCECB8F15}" type="presParOf" srcId="{90737DE3-26EF-3747-83DE-D70712A25B22}" destId="{13F871FD-0EA4-1245-A815-F8C7B22407BD}" srcOrd="0" destOrd="0" presId="urn:microsoft.com/office/officeart/2005/8/layout/hierarchy4"/>
    <dgm:cxn modelId="{A93EFA44-D795-E54F-93FE-2C5BED37E33B}" type="presParOf" srcId="{90737DE3-26EF-3747-83DE-D70712A25B22}" destId="{7443C406-82E1-0242-A534-DF384994A9FE}"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A7FCFD-36FC-433C-8510-AA6F4CDE1E73}"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1958510-D974-471B-870B-177BE48B3686}">
      <dgm:prSet/>
      <dgm:spPr/>
      <dgm:t>
        <a:bodyPr/>
        <a:lstStyle/>
        <a:p>
          <a:pPr>
            <a:defRPr cap="all"/>
          </a:pPr>
          <a:r>
            <a:rPr lang="en-GB"/>
            <a:t>Definition of ethical is “Relating to beliefs about what is morally right and wrong” (Cambridge Dictionary, 2019). To elaborate on this point for Sky, on screen sets out sky’s projects which highlights the beliefs Sky has from an ethical standpoint and how they hope to make a difference to society: </a:t>
          </a:r>
          <a:endParaRPr lang="en-US"/>
        </a:p>
      </dgm:t>
    </dgm:pt>
    <dgm:pt modelId="{B1B95086-19D6-448F-8CB2-0BAD0BA91C3A}" type="parTrans" cxnId="{7E7EDADE-0129-47C6-971E-13FD5BAD860A}">
      <dgm:prSet/>
      <dgm:spPr/>
      <dgm:t>
        <a:bodyPr/>
        <a:lstStyle/>
        <a:p>
          <a:endParaRPr lang="en-US"/>
        </a:p>
      </dgm:t>
    </dgm:pt>
    <dgm:pt modelId="{633CAF1C-E741-4146-8B48-255ABA38C5D4}" type="sibTrans" cxnId="{7E7EDADE-0129-47C6-971E-13FD5BAD860A}">
      <dgm:prSet/>
      <dgm:spPr/>
      <dgm:t>
        <a:bodyPr/>
        <a:lstStyle/>
        <a:p>
          <a:endParaRPr lang="en-US"/>
        </a:p>
      </dgm:t>
    </dgm:pt>
    <dgm:pt modelId="{1D7FA9CF-CDF1-4548-9823-8927F70AE2CB}">
      <dgm:prSet/>
      <dgm:spPr/>
      <dgm:t>
        <a:bodyPr/>
        <a:lstStyle/>
        <a:p>
          <a:pPr>
            <a:defRPr cap="all"/>
          </a:pPr>
          <a:r>
            <a:rPr lang="en-GB"/>
            <a:t>Sky’s ethical standpoint is as follows:</a:t>
          </a:r>
          <a:endParaRPr lang="en-US"/>
        </a:p>
      </dgm:t>
    </dgm:pt>
    <dgm:pt modelId="{05F28702-31BB-4B96-86CF-A38662F40477}" type="parTrans" cxnId="{B1CA0489-7541-4BA1-A7AC-B017B275FF76}">
      <dgm:prSet/>
      <dgm:spPr/>
      <dgm:t>
        <a:bodyPr/>
        <a:lstStyle/>
        <a:p>
          <a:endParaRPr lang="en-US"/>
        </a:p>
      </dgm:t>
    </dgm:pt>
    <dgm:pt modelId="{9ADAA8B3-509C-4D70-97B3-AA095C8A9E0B}" type="sibTrans" cxnId="{B1CA0489-7541-4BA1-A7AC-B017B275FF76}">
      <dgm:prSet/>
      <dgm:spPr/>
      <dgm:t>
        <a:bodyPr/>
        <a:lstStyle/>
        <a:p>
          <a:endParaRPr lang="en-US"/>
        </a:p>
      </dgm:t>
    </dgm:pt>
    <dgm:pt modelId="{FF72167B-2E76-4AA1-8A68-B4627AA7C21C}">
      <dgm:prSet/>
      <dgm:spPr/>
      <dgm:t>
        <a:bodyPr/>
        <a:lstStyle/>
        <a:p>
          <a:pPr>
            <a:defRPr cap="all"/>
          </a:pPr>
          <a:r>
            <a:rPr lang="en-GB"/>
            <a:t>Better business with their customers </a:t>
          </a:r>
          <a:endParaRPr lang="en-US"/>
        </a:p>
      </dgm:t>
    </dgm:pt>
    <dgm:pt modelId="{A8E92BD4-4FAB-40D8-A3FA-C36275AC9B5E}" type="parTrans" cxnId="{4EBDB5D1-BEC8-4BA7-9466-5EA1CC4B0E98}">
      <dgm:prSet/>
      <dgm:spPr/>
      <dgm:t>
        <a:bodyPr/>
        <a:lstStyle/>
        <a:p>
          <a:endParaRPr lang="en-US"/>
        </a:p>
      </dgm:t>
    </dgm:pt>
    <dgm:pt modelId="{55476EE1-32FE-4E68-8E99-A0F7EC22922E}" type="sibTrans" cxnId="{4EBDB5D1-BEC8-4BA7-9466-5EA1CC4B0E98}">
      <dgm:prSet/>
      <dgm:spPr/>
      <dgm:t>
        <a:bodyPr/>
        <a:lstStyle/>
        <a:p>
          <a:endParaRPr lang="en-US"/>
        </a:p>
      </dgm:t>
    </dgm:pt>
    <dgm:pt modelId="{3A874EED-FB69-40F9-ABBB-DEB47D0DEA22}">
      <dgm:prSet/>
      <dgm:spPr/>
      <dgm:t>
        <a:bodyPr/>
        <a:lstStyle/>
        <a:p>
          <a:pPr>
            <a:defRPr cap="all"/>
          </a:pPr>
          <a:r>
            <a:rPr lang="en-GB"/>
            <a:t>Young people</a:t>
          </a:r>
          <a:endParaRPr lang="en-US"/>
        </a:p>
      </dgm:t>
    </dgm:pt>
    <dgm:pt modelId="{04B58219-B24D-4CCD-ABF9-351B5942EEA6}" type="parTrans" cxnId="{A60F8EDD-64EE-4B75-AAF8-DDD8128A3D20}">
      <dgm:prSet/>
      <dgm:spPr/>
      <dgm:t>
        <a:bodyPr/>
        <a:lstStyle/>
        <a:p>
          <a:endParaRPr lang="en-US"/>
        </a:p>
      </dgm:t>
    </dgm:pt>
    <dgm:pt modelId="{ECCC1260-CA7D-41BB-B132-8FA698BD1160}" type="sibTrans" cxnId="{A60F8EDD-64EE-4B75-AAF8-DDD8128A3D20}">
      <dgm:prSet/>
      <dgm:spPr/>
      <dgm:t>
        <a:bodyPr/>
        <a:lstStyle/>
        <a:p>
          <a:endParaRPr lang="en-US"/>
        </a:p>
      </dgm:t>
    </dgm:pt>
    <dgm:pt modelId="{3B17F20D-5872-47BB-90DE-C827A0F4DEAC}">
      <dgm:prSet/>
      <dgm:spPr/>
      <dgm:t>
        <a:bodyPr/>
        <a:lstStyle/>
        <a:p>
          <a:pPr>
            <a:defRPr cap="all"/>
          </a:pPr>
          <a:r>
            <a:rPr lang="en-GB"/>
            <a:t>Giving back </a:t>
          </a:r>
          <a:endParaRPr lang="en-US"/>
        </a:p>
      </dgm:t>
    </dgm:pt>
    <dgm:pt modelId="{BAC02991-FE6F-49BC-A477-B973A68C9FA2}" type="parTrans" cxnId="{6E5A1792-8BC0-4CC3-BFDE-5A0A01536A50}">
      <dgm:prSet/>
      <dgm:spPr/>
      <dgm:t>
        <a:bodyPr/>
        <a:lstStyle/>
        <a:p>
          <a:endParaRPr lang="en-US"/>
        </a:p>
      </dgm:t>
    </dgm:pt>
    <dgm:pt modelId="{126EC32E-1F41-40EF-A2E4-0AD6552565A4}" type="sibTrans" cxnId="{6E5A1792-8BC0-4CC3-BFDE-5A0A01536A50}">
      <dgm:prSet/>
      <dgm:spPr/>
      <dgm:t>
        <a:bodyPr/>
        <a:lstStyle/>
        <a:p>
          <a:endParaRPr lang="en-US"/>
        </a:p>
      </dgm:t>
    </dgm:pt>
    <dgm:pt modelId="{C0A96CBC-DE77-46D4-A650-D161F9273078}">
      <dgm:prSet/>
      <dgm:spPr/>
      <dgm:t>
        <a:bodyPr/>
        <a:lstStyle/>
        <a:p>
          <a:pPr>
            <a:defRPr cap="all"/>
          </a:pPr>
          <a:r>
            <a:rPr lang="en-GB"/>
            <a:t>Taking action </a:t>
          </a:r>
          <a:endParaRPr lang="en-US"/>
        </a:p>
      </dgm:t>
    </dgm:pt>
    <dgm:pt modelId="{FF2C695D-C144-42BB-8BBF-549FBF9EAAE6}" type="parTrans" cxnId="{FAD6777E-26E4-4E96-8638-6F6BC7BFD49D}">
      <dgm:prSet/>
      <dgm:spPr/>
      <dgm:t>
        <a:bodyPr/>
        <a:lstStyle/>
        <a:p>
          <a:endParaRPr lang="en-US"/>
        </a:p>
      </dgm:t>
    </dgm:pt>
    <dgm:pt modelId="{AE3FDE55-773B-4B80-A78D-4334D2346EEF}" type="sibTrans" cxnId="{FAD6777E-26E4-4E96-8638-6F6BC7BFD49D}">
      <dgm:prSet/>
      <dgm:spPr/>
      <dgm:t>
        <a:bodyPr/>
        <a:lstStyle/>
        <a:p>
          <a:endParaRPr lang="en-US"/>
        </a:p>
      </dgm:t>
    </dgm:pt>
    <dgm:pt modelId="{15589130-0794-4FE7-9903-BD24C41F8C98}" type="pres">
      <dgm:prSet presAssocID="{6DA7FCFD-36FC-433C-8510-AA6F4CDE1E73}" presName="root" presStyleCnt="0">
        <dgm:presLayoutVars>
          <dgm:dir/>
          <dgm:resizeHandles val="exact"/>
        </dgm:presLayoutVars>
      </dgm:prSet>
      <dgm:spPr/>
    </dgm:pt>
    <dgm:pt modelId="{6C94D1A8-83AF-4F5D-9DD1-5EE5977ADB09}" type="pres">
      <dgm:prSet presAssocID="{71958510-D974-471B-870B-177BE48B3686}" presName="compNode" presStyleCnt="0"/>
      <dgm:spPr/>
    </dgm:pt>
    <dgm:pt modelId="{50E3CCD3-1D19-4740-9ADD-B5F948518A7E}" type="pres">
      <dgm:prSet presAssocID="{71958510-D974-471B-870B-177BE48B3686}" presName="iconBgRect" presStyleLbl="bgShp" presStyleIdx="0" presStyleCnt="6"/>
      <dgm:spPr/>
    </dgm:pt>
    <dgm:pt modelId="{ADDE8A54-E819-47F2-8C6F-106E41D2EFED}" type="pres">
      <dgm:prSet presAssocID="{71958510-D974-471B-870B-177BE48B368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94131DA7-ABB4-44A7-AC1D-836039C83B9D}" type="pres">
      <dgm:prSet presAssocID="{71958510-D974-471B-870B-177BE48B3686}" presName="spaceRect" presStyleCnt="0"/>
      <dgm:spPr/>
    </dgm:pt>
    <dgm:pt modelId="{6A184731-A29F-4447-B3E8-DA350A88447E}" type="pres">
      <dgm:prSet presAssocID="{71958510-D974-471B-870B-177BE48B3686}" presName="textRect" presStyleLbl="revTx" presStyleIdx="0" presStyleCnt="6">
        <dgm:presLayoutVars>
          <dgm:chMax val="1"/>
          <dgm:chPref val="1"/>
        </dgm:presLayoutVars>
      </dgm:prSet>
      <dgm:spPr/>
    </dgm:pt>
    <dgm:pt modelId="{26FBFB18-8B4A-4C2A-BACA-BF227632F8EF}" type="pres">
      <dgm:prSet presAssocID="{633CAF1C-E741-4146-8B48-255ABA38C5D4}" presName="sibTrans" presStyleCnt="0"/>
      <dgm:spPr/>
    </dgm:pt>
    <dgm:pt modelId="{5C695AB0-7C77-4303-A068-CF1BD4AAE2D3}" type="pres">
      <dgm:prSet presAssocID="{1D7FA9CF-CDF1-4548-9823-8927F70AE2CB}" presName="compNode" presStyleCnt="0"/>
      <dgm:spPr/>
    </dgm:pt>
    <dgm:pt modelId="{6CCB474D-CA0E-4223-8676-DA4A2202C243}" type="pres">
      <dgm:prSet presAssocID="{1D7FA9CF-CDF1-4548-9823-8927F70AE2CB}" presName="iconBgRect" presStyleLbl="bgShp" presStyleIdx="1" presStyleCnt="6"/>
      <dgm:spPr/>
    </dgm:pt>
    <dgm:pt modelId="{7B608CE8-9DBE-40A8-AE54-06AEEB62C0EA}" type="pres">
      <dgm:prSet presAssocID="{1D7FA9CF-CDF1-4548-9823-8927F70AE2C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net"/>
        </a:ext>
      </dgm:extLst>
    </dgm:pt>
    <dgm:pt modelId="{A738B97F-42B9-4BFB-850C-E4C276B21ECC}" type="pres">
      <dgm:prSet presAssocID="{1D7FA9CF-CDF1-4548-9823-8927F70AE2CB}" presName="spaceRect" presStyleCnt="0"/>
      <dgm:spPr/>
    </dgm:pt>
    <dgm:pt modelId="{D897F29F-43BA-401D-9C84-D69C729BE292}" type="pres">
      <dgm:prSet presAssocID="{1D7FA9CF-CDF1-4548-9823-8927F70AE2CB}" presName="textRect" presStyleLbl="revTx" presStyleIdx="1" presStyleCnt="6">
        <dgm:presLayoutVars>
          <dgm:chMax val="1"/>
          <dgm:chPref val="1"/>
        </dgm:presLayoutVars>
      </dgm:prSet>
      <dgm:spPr/>
    </dgm:pt>
    <dgm:pt modelId="{45FD56F3-A976-4E50-AC7A-34707A0167C7}" type="pres">
      <dgm:prSet presAssocID="{9ADAA8B3-509C-4D70-97B3-AA095C8A9E0B}" presName="sibTrans" presStyleCnt="0"/>
      <dgm:spPr/>
    </dgm:pt>
    <dgm:pt modelId="{11C3A2E7-43D6-4D63-9A50-11E9BE75951E}" type="pres">
      <dgm:prSet presAssocID="{FF72167B-2E76-4AA1-8A68-B4627AA7C21C}" presName="compNode" presStyleCnt="0"/>
      <dgm:spPr/>
    </dgm:pt>
    <dgm:pt modelId="{9459E9E5-54A2-43E8-9E46-E31E2A2FCE92}" type="pres">
      <dgm:prSet presAssocID="{FF72167B-2E76-4AA1-8A68-B4627AA7C21C}" presName="iconBgRect" presStyleLbl="bgShp" presStyleIdx="2" presStyleCnt="6"/>
      <dgm:spPr/>
    </dgm:pt>
    <dgm:pt modelId="{A5E4D2EA-6511-4852-9E16-A0AE36BB4552}" type="pres">
      <dgm:prSet presAssocID="{FF72167B-2E76-4AA1-8A68-B4627AA7C21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ers"/>
        </a:ext>
      </dgm:extLst>
    </dgm:pt>
    <dgm:pt modelId="{66AECE5D-E21C-4104-9735-592A6E5C2E50}" type="pres">
      <dgm:prSet presAssocID="{FF72167B-2E76-4AA1-8A68-B4627AA7C21C}" presName="spaceRect" presStyleCnt="0"/>
      <dgm:spPr/>
    </dgm:pt>
    <dgm:pt modelId="{479159D9-E33B-4041-B554-8C8C17D80164}" type="pres">
      <dgm:prSet presAssocID="{FF72167B-2E76-4AA1-8A68-B4627AA7C21C}" presName="textRect" presStyleLbl="revTx" presStyleIdx="2" presStyleCnt="6">
        <dgm:presLayoutVars>
          <dgm:chMax val="1"/>
          <dgm:chPref val="1"/>
        </dgm:presLayoutVars>
      </dgm:prSet>
      <dgm:spPr/>
    </dgm:pt>
    <dgm:pt modelId="{04D6C453-003F-41FD-8752-A2DA15BFFE44}" type="pres">
      <dgm:prSet presAssocID="{55476EE1-32FE-4E68-8E99-A0F7EC22922E}" presName="sibTrans" presStyleCnt="0"/>
      <dgm:spPr/>
    </dgm:pt>
    <dgm:pt modelId="{48C97DD0-2E1C-4C85-B52A-587C2196E5CC}" type="pres">
      <dgm:prSet presAssocID="{3A874EED-FB69-40F9-ABBB-DEB47D0DEA22}" presName="compNode" presStyleCnt="0"/>
      <dgm:spPr/>
    </dgm:pt>
    <dgm:pt modelId="{CBF96DF3-5F37-472D-80CA-3AF32FB77E59}" type="pres">
      <dgm:prSet presAssocID="{3A874EED-FB69-40F9-ABBB-DEB47D0DEA22}" presName="iconBgRect" presStyleLbl="bgShp" presStyleIdx="3" presStyleCnt="6"/>
      <dgm:spPr/>
    </dgm:pt>
    <dgm:pt modelId="{828044C2-82F7-4D5A-8168-FAB8A3874AA5}" type="pres">
      <dgm:prSet presAssocID="{3A874EED-FB69-40F9-ABBB-DEB47D0DEA2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02C57C81-13B9-4054-84B7-61450B7A52FF}" type="pres">
      <dgm:prSet presAssocID="{3A874EED-FB69-40F9-ABBB-DEB47D0DEA22}" presName="spaceRect" presStyleCnt="0"/>
      <dgm:spPr/>
    </dgm:pt>
    <dgm:pt modelId="{BB1ECE8D-7DF8-453E-97F9-F2D06EDD582D}" type="pres">
      <dgm:prSet presAssocID="{3A874EED-FB69-40F9-ABBB-DEB47D0DEA22}" presName="textRect" presStyleLbl="revTx" presStyleIdx="3" presStyleCnt="6">
        <dgm:presLayoutVars>
          <dgm:chMax val="1"/>
          <dgm:chPref val="1"/>
        </dgm:presLayoutVars>
      </dgm:prSet>
      <dgm:spPr/>
    </dgm:pt>
    <dgm:pt modelId="{2BC868AF-D840-4C85-A832-4025EBEAC9C5}" type="pres">
      <dgm:prSet presAssocID="{ECCC1260-CA7D-41BB-B132-8FA698BD1160}" presName="sibTrans" presStyleCnt="0"/>
      <dgm:spPr/>
    </dgm:pt>
    <dgm:pt modelId="{D410B03F-2B5D-4166-B7FD-C17A24F4CD33}" type="pres">
      <dgm:prSet presAssocID="{3B17F20D-5872-47BB-90DE-C827A0F4DEAC}" presName="compNode" presStyleCnt="0"/>
      <dgm:spPr/>
    </dgm:pt>
    <dgm:pt modelId="{F23DFE2B-FCCB-437A-87C0-4CFF67CC43D4}" type="pres">
      <dgm:prSet presAssocID="{3B17F20D-5872-47BB-90DE-C827A0F4DEAC}" presName="iconBgRect" presStyleLbl="bgShp" presStyleIdx="4" presStyleCnt="6"/>
      <dgm:spPr/>
    </dgm:pt>
    <dgm:pt modelId="{D1C462F9-7850-414A-86F8-E03F3BE9ABD4}" type="pres">
      <dgm:prSet presAssocID="{3B17F20D-5872-47BB-90DE-C827A0F4DEA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ck"/>
        </a:ext>
      </dgm:extLst>
    </dgm:pt>
    <dgm:pt modelId="{4D5C26F6-AC90-4796-9F02-385B97698EEE}" type="pres">
      <dgm:prSet presAssocID="{3B17F20D-5872-47BB-90DE-C827A0F4DEAC}" presName="spaceRect" presStyleCnt="0"/>
      <dgm:spPr/>
    </dgm:pt>
    <dgm:pt modelId="{FD06A3C5-2385-43F3-B7FB-5AC132477181}" type="pres">
      <dgm:prSet presAssocID="{3B17F20D-5872-47BB-90DE-C827A0F4DEAC}" presName="textRect" presStyleLbl="revTx" presStyleIdx="4" presStyleCnt="6">
        <dgm:presLayoutVars>
          <dgm:chMax val="1"/>
          <dgm:chPref val="1"/>
        </dgm:presLayoutVars>
      </dgm:prSet>
      <dgm:spPr/>
    </dgm:pt>
    <dgm:pt modelId="{46882627-8CB0-4ECF-B752-468DB7411DF6}" type="pres">
      <dgm:prSet presAssocID="{126EC32E-1F41-40EF-A2E4-0AD6552565A4}" presName="sibTrans" presStyleCnt="0"/>
      <dgm:spPr/>
    </dgm:pt>
    <dgm:pt modelId="{F51028A1-CFC1-4835-BFB2-079A2A9C30F9}" type="pres">
      <dgm:prSet presAssocID="{C0A96CBC-DE77-46D4-A650-D161F9273078}" presName="compNode" presStyleCnt="0"/>
      <dgm:spPr/>
    </dgm:pt>
    <dgm:pt modelId="{63182789-19F6-41A3-A2FB-02D5CC30D49D}" type="pres">
      <dgm:prSet presAssocID="{C0A96CBC-DE77-46D4-A650-D161F9273078}" presName="iconBgRect" presStyleLbl="bgShp" presStyleIdx="5" presStyleCnt="6"/>
      <dgm:spPr/>
    </dgm:pt>
    <dgm:pt modelId="{5398D55D-DBB6-49DA-ABF6-7E2F245F78DC}" type="pres">
      <dgm:prSet presAssocID="{C0A96CBC-DE77-46D4-A650-D161F927307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pper board"/>
        </a:ext>
      </dgm:extLst>
    </dgm:pt>
    <dgm:pt modelId="{606A390F-1ECB-4DF5-B34D-88A3D966680A}" type="pres">
      <dgm:prSet presAssocID="{C0A96CBC-DE77-46D4-A650-D161F9273078}" presName="spaceRect" presStyleCnt="0"/>
      <dgm:spPr/>
    </dgm:pt>
    <dgm:pt modelId="{E2BAAC66-E448-4C5E-8798-495E0CA081F7}" type="pres">
      <dgm:prSet presAssocID="{C0A96CBC-DE77-46D4-A650-D161F9273078}" presName="textRect" presStyleLbl="revTx" presStyleIdx="5" presStyleCnt="6">
        <dgm:presLayoutVars>
          <dgm:chMax val="1"/>
          <dgm:chPref val="1"/>
        </dgm:presLayoutVars>
      </dgm:prSet>
      <dgm:spPr/>
    </dgm:pt>
  </dgm:ptLst>
  <dgm:cxnLst>
    <dgm:cxn modelId="{75902931-E260-4B5A-8A4C-9E14FABFDB7E}" type="presOf" srcId="{6DA7FCFD-36FC-433C-8510-AA6F4CDE1E73}" destId="{15589130-0794-4FE7-9903-BD24C41F8C98}" srcOrd="0" destOrd="0" presId="urn:microsoft.com/office/officeart/2018/5/layout/IconCircleLabelList"/>
    <dgm:cxn modelId="{8622F139-99E1-48CE-916F-FC7C14BA869C}" type="presOf" srcId="{3A874EED-FB69-40F9-ABBB-DEB47D0DEA22}" destId="{BB1ECE8D-7DF8-453E-97F9-F2D06EDD582D}" srcOrd="0" destOrd="0" presId="urn:microsoft.com/office/officeart/2018/5/layout/IconCircleLabelList"/>
    <dgm:cxn modelId="{987F5653-2629-4919-877F-424DB2801F86}" type="presOf" srcId="{71958510-D974-471B-870B-177BE48B3686}" destId="{6A184731-A29F-4447-B3E8-DA350A88447E}" srcOrd="0" destOrd="0" presId="urn:microsoft.com/office/officeart/2018/5/layout/IconCircleLabelList"/>
    <dgm:cxn modelId="{4FD8EC61-439E-4BB0-BC38-C105A988FD91}" type="presOf" srcId="{1D7FA9CF-CDF1-4548-9823-8927F70AE2CB}" destId="{D897F29F-43BA-401D-9C84-D69C729BE292}" srcOrd="0" destOrd="0" presId="urn:microsoft.com/office/officeart/2018/5/layout/IconCircleLabelList"/>
    <dgm:cxn modelId="{FAD6777E-26E4-4E96-8638-6F6BC7BFD49D}" srcId="{6DA7FCFD-36FC-433C-8510-AA6F4CDE1E73}" destId="{C0A96CBC-DE77-46D4-A650-D161F9273078}" srcOrd="5" destOrd="0" parTransId="{FF2C695D-C144-42BB-8BBF-549FBF9EAAE6}" sibTransId="{AE3FDE55-773B-4B80-A78D-4334D2346EEF}"/>
    <dgm:cxn modelId="{B1CA0489-7541-4BA1-A7AC-B017B275FF76}" srcId="{6DA7FCFD-36FC-433C-8510-AA6F4CDE1E73}" destId="{1D7FA9CF-CDF1-4548-9823-8927F70AE2CB}" srcOrd="1" destOrd="0" parTransId="{05F28702-31BB-4B96-86CF-A38662F40477}" sibTransId="{9ADAA8B3-509C-4D70-97B3-AA095C8A9E0B}"/>
    <dgm:cxn modelId="{6E5A1792-8BC0-4CC3-BFDE-5A0A01536A50}" srcId="{6DA7FCFD-36FC-433C-8510-AA6F4CDE1E73}" destId="{3B17F20D-5872-47BB-90DE-C827A0F4DEAC}" srcOrd="4" destOrd="0" parTransId="{BAC02991-FE6F-49BC-A477-B973A68C9FA2}" sibTransId="{126EC32E-1F41-40EF-A2E4-0AD6552565A4}"/>
    <dgm:cxn modelId="{0EE37B99-CA06-4544-82E4-818112A708C0}" type="presOf" srcId="{3B17F20D-5872-47BB-90DE-C827A0F4DEAC}" destId="{FD06A3C5-2385-43F3-B7FB-5AC132477181}" srcOrd="0" destOrd="0" presId="urn:microsoft.com/office/officeart/2018/5/layout/IconCircleLabelList"/>
    <dgm:cxn modelId="{8D85D1A8-E454-4AE2-B102-F70E037340DA}" type="presOf" srcId="{FF72167B-2E76-4AA1-8A68-B4627AA7C21C}" destId="{479159D9-E33B-4041-B554-8C8C17D80164}" srcOrd="0" destOrd="0" presId="urn:microsoft.com/office/officeart/2018/5/layout/IconCircleLabelList"/>
    <dgm:cxn modelId="{4EBDB5D1-BEC8-4BA7-9466-5EA1CC4B0E98}" srcId="{6DA7FCFD-36FC-433C-8510-AA6F4CDE1E73}" destId="{FF72167B-2E76-4AA1-8A68-B4627AA7C21C}" srcOrd="2" destOrd="0" parTransId="{A8E92BD4-4FAB-40D8-A3FA-C36275AC9B5E}" sibTransId="{55476EE1-32FE-4E68-8E99-A0F7EC22922E}"/>
    <dgm:cxn modelId="{A60F8EDD-64EE-4B75-AAF8-DDD8128A3D20}" srcId="{6DA7FCFD-36FC-433C-8510-AA6F4CDE1E73}" destId="{3A874EED-FB69-40F9-ABBB-DEB47D0DEA22}" srcOrd="3" destOrd="0" parTransId="{04B58219-B24D-4CCD-ABF9-351B5942EEA6}" sibTransId="{ECCC1260-CA7D-41BB-B132-8FA698BD1160}"/>
    <dgm:cxn modelId="{7E7EDADE-0129-47C6-971E-13FD5BAD860A}" srcId="{6DA7FCFD-36FC-433C-8510-AA6F4CDE1E73}" destId="{71958510-D974-471B-870B-177BE48B3686}" srcOrd="0" destOrd="0" parTransId="{B1B95086-19D6-448F-8CB2-0BAD0BA91C3A}" sibTransId="{633CAF1C-E741-4146-8B48-255ABA38C5D4}"/>
    <dgm:cxn modelId="{BC4331F2-30CC-4015-A500-9ED179F09486}" type="presOf" srcId="{C0A96CBC-DE77-46D4-A650-D161F9273078}" destId="{E2BAAC66-E448-4C5E-8798-495E0CA081F7}" srcOrd="0" destOrd="0" presId="urn:microsoft.com/office/officeart/2018/5/layout/IconCircleLabelList"/>
    <dgm:cxn modelId="{682D7AEC-0E92-4047-808F-26C572538EC6}" type="presParOf" srcId="{15589130-0794-4FE7-9903-BD24C41F8C98}" destId="{6C94D1A8-83AF-4F5D-9DD1-5EE5977ADB09}" srcOrd="0" destOrd="0" presId="urn:microsoft.com/office/officeart/2018/5/layout/IconCircleLabelList"/>
    <dgm:cxn modelId="{0CB9D3CC-446E-4714-B7E1-5101C906EACB}" type="presParOf" srcId="{6C94D1A8-83AF-4F5D-9DD1-5EE5977ADB09}" destId="{50E3CCD3-1D19-4740-9ADD-B5F948518A7E}" srcOrd="0" destOrd="0" presId="urn:microsoft.com/office/officeart/2018/5/layout/IconCircleLabelList"/>
    <dgm:cxn modelId="{1976DDB2-5125-4EEC-B48E-3345287266EA}" type="presParOf" srcId="{6C94D1A8-83AF-4F5D-9DD1-5EE5977ADB09}" destId="{ADDE8A54-E819-47F2-8C6F-106E41D2EFED}" srcOrd="1" destOrd="0" presId="urn:microsoft.com/office/officeart/2018/5/layout/IconCircleLabelList"/>
    <dgm:cxn modelId="{A27F2323-B13F-4352-90B2-0A7A531B1A15}" type="presParOf" srcId="{6C94D1A8-83AF-4F5D-9DD1-5EE5977ADB09}" destId="{94131DA7-ABB4-44A7-AC1D-836039C83B9D}" srcOrd="2" destOrd="0" presId="urn:microsoft.com/office/officeart/2018/5/layout/IconCircleLabelList"/>
    <dgm:cxn modelId="{9160B241-C274-4BAC-B798-7E5B01648884}" type="presParOf" srcId="{6C94D1A8-83AF-4F5D-9DD1-5EE5977ADB09}" destId="{6A184731-A29F-4447-B3E8-DA350A88447E}" srcOrd="3" destOrd="0" presId="urn:microsoft.com/office/officeart/2018/5/layout/IconCircleLabelList"/>
    <dgm:cxn modelId="{3CAF6589-3BF8-4675-84D6-825F910D30A0}" type="presParOf" srcId="{15589130-0794-4FE7-9903-BD24C41F8C98}" destId="{26FBFB18-8B4A-4C2A-BACA-BF227632F8EF}" srcOrd="1" destOrd="0" presId="urn:microsoft.com/office/officeart/2018/5/layout/IconCircleLabelList"/>
    <dgm:cxn modelId="{7A2DD3C4-C22C-4EED-A5ED-1D142050E6FE}" type="presParOf" srcId="{15589130-0794-4FE7-9903-BD24C41F8C98}" destId="{5C695AB0-7C77-4303-A068-CF1BD4AAE2D3}" srcOrd="2" destOrd="0" presId="urn:microsoft.com/office/officeart/2018/5/layout/IconCircleLabelList"/>
    <dgm:cxn modelId="{4985C22A-F54B-4B4C-9BBA-F117328AAA2F}" type="presParOf" srcId="{5C695AB0-7C77-4303-A068-CF1BD4AAE2D3}" destId="{6CCB474D-CA0E-4223-8676-DA4A2202C243}" srcOrd="0" destOrd="0" presId="urn:microsoft.com/office/officeart/2018/5/layout/IconCircleLabelList"/>
    <dgm:cxn modelId="{D86584FF-B93A-4F1E-9F65-81F55D476094}" type="presParOf" srcId="{5C695AB0-7C77-4303-A068-CF1BD4AAE2D3}" destId="{7B608CE8-9DBE-40A8-AE54-06AEEB62C0EA}" srcOrd="1" destOrd="0" presId="urn:microsoft.com/office/officeart/2018/5/layout/IconCircleLabelList"/>
    <dgm:cxn modelId="{6C139059-0056-416B-B6CA-B1836F20A576}" type="presParOf" srcId="{5C695AB0-7C77-4303-A068-CF1BD4AAE2D3}" destId="{A738B97F-42B9-4BFB-850C-E4C276B21ECC}" srcOrd="2" destOrd="0" presId="urn:microsoft.com/office/officeart/2018/5/layout/IconCircleLabelList"/>
    <dgm:cxn modelId="{C66921C1-A9A0-4562-9597-EDD6EEEE5C5F}" type="presParOf" srcId="{5C695AB0-7C77-4303-A068-CF1BD4AAE2D3}" destId="{D897F29F-43BA-401D-9C84-D69C729BE292}" srcOrd="3" destOrd="0" presId="urn:microsoft.com/office/officeart/2018/5/layout/IconCircleLabelList"/>
    <dgm:cxn modelId="{21A0CB4F-B8C9-4D5B-A669-1367F0601F06}" type="presParOf" srcId="{15589130-0794-4FE7-9903-BD24C41F8C98}" destId="{45FD56F3-A976-4E50-AC7A-34707A0167C7}" srcOrd="3" destOrd="0" presId="urn:microsoft.com/office/officeart/2018/5/layout/IconCircleLabelList"/>
    <dgm:cxn modelId="{2FEAB596-801F-4992-8559-93B32FFA66CD}" type="presParOf" srcId="{15589130-0794-4FE7-9903-BD24C41F8C98}" destId="{11C3A2E7-43D6-4D63-9A50-11E9BE75951E}" srcOrd="4" destOrd="0" presId="urn:microsoft.com/office/officeart/2018/5/layout/IconCircleLabelList"/>
    <dgm:cxn modelId="{A21BE6D5-11A1-4688-A071-EB36530C213B}" type="presParOf" srcId="{11C3A2E7-43D6-4D63-9A50-11E9BE75951E}" destId="{9459E9E5-54A2-43E8-9E46-E31E2A2FCE92}" srcOrd="0" destOrd="0" presId="urn:microsoft.com/office/officeart/2018/5/layout/IconCircleLabelList"/>
    <dgm:cxn modelId="{128E0EF5-A318-4F70-9EDE-9C6BDE85BD70}" type="presParOf" srcId="{11C3A2E7-43D6-4D63-9A50-11E9BE75951E}" destId="{A5E4D2EA-6511-4852-9E16-A0AE36BB4552}" srcOrd="1" destOrd="0" presId="urn:microsoft.com/office/officeart/2018/5/layout/IconCircleLabelList"/>
    <dgm:cxn modelId="{0F98D014-43E8-45D8-B5F0-0A15963BE7F7}" type="presParOf" srcId="{11C3A2E7-43D6-4D63-9A50-11E9BE75951E}" destId="{66AECE5D-E21C-4104-9735-592A6E5C2E50}" srcOrd="2" destOrd="0" presId="urn:microsoft.com/office/officeart/2018/5/layout/IconCircleLabelList"/>
    <dgm:cxn modelId="{E185B69F-9F29-4C19-9CDB-D027177B0ACF}" type="presParOf" srcId="{11C3A2E7-43D6-4D63-9A50-11E9BE75951E}" destId="{479159D9-E33B-4041-B554-8C8C17D80164}" srcOrd="3" destOrd="0" presId="urn:microsoft.com/office/officeart/2018/5/layout/IconCircleLabelList"/>
    <dgm:cxn modelId="{6B99DA65-DE74-46F8-B9F8-FED569A481F0}" type="presParOf" srcId="{15589130-0794-4FE7-9903-BD24C41F8C98}" destId="{04D6C453-003F-41FD-8752-A2DA15BFFE44}" srcOrd="5" destOrd="0" presId="urn:microsoft.com/office/officeart/2018/5/layout/IconCircleLabelList"/>
    <dgm:cxn modelId="{E6808946-AF65-4CBC-AE27-A97E04EC3975}" type="presParOf" srcId="{15589130-0794-4FE7-9903-BD24C41F8C98}" destId="{48C97DD0-2E1C-4C85-B52A-587C2196E5CC}" srcOrd="6" destOrd="0" presId="urn:microsoft.com/office/officeart/2018/5/layout/IconCircleLabelList"/>
    <dgm:cxn modelId="{2B9B6E14-4AB8-4A14-A8B0-8B8C719A47DE}" type="presParOf" srcId="{48C97DD0-2E1C-4C85-B52A-587C2196E5CC}" destId="{CBF96DF3-5F37-472D-80CA-3AF32FB77E59}" srcOrd="0" destOrd="0" presId="urn:microsoft.com/office/officeart/2018/5/layout/IconCircleLabelList"/>
    <dgm:cxn modelId="{29DCA27A-0659-4FAC-A49B-485EAAE18FC0}" type="presParOf" srcId="{48C97DD0-2E1C-4C85-B52A-587C2196E5CC}" destId="{828044C2-82F7-4D5A-8168-FAB8A3874AA5}" srcOrd="1" destOrd="0" presId="urn:microsoft.com/office/officeart/2018/5/layout/IconCircleLabelList"/>
    <dgm:cxn modelId="{E279BE6B-F939-48A5-AB9C-609A50425B76}" type="presParOf" srcId="{48C97DD0-2E1C-4C85-B52A-587C2196E5CC}" destId="{02C57C81-13B9-4054-84B7-61450B7A52FF}" srcOrd="2" destOrd="0" presId="urn:microsoft.com/office/officeart/2018/5/layout/IconCircleLabelList"/>
    <dgm:cxn modelId="{265CA6EF-CECD-467E-8D79-A2ED76FD8C2F}" type="presParOf" srcId="{48C97DD0-2E1C-4C85-B52A-587C2196E5CC}" destId="{BB1ECE8D-7DF8-453E-97F9-F2D06EDD582D}" srcOrd="3" destOrd="0" presId="urn:microsoft.com/office/officeart/2018/5/layout/IconCircleLabelList"/>
    <dgm:cxn modelId="{66091B49-EE06-4F09-8625-8556F5D2D419}" type="presParOf" srcId="{15589130-0794-4FE7-9903-BD24C41F8C98}" destId="{2BC868AF-D840-4C85-A832-4025EBEAC9C5}" srcOrd="7" destOrd="0" presId="urn:microsoft.com/office/officeart/2018/5/layout/IconCircleLabelList"/>
    <dgm:cxn modelId="{84F673F8-7385-4287-9A2C-33197383D4C5}" type="presParOf" srcId="{15589130-0794-4FE7-9903-BD24C41F8C98}" destId="{D410B03F-2B5D-4166-B7FD-C17A24F4CD33}" srcOrd="8" destOrd="0" presId="urn:microsoft.com/office/officeart/2018/5/layout/IconCircleLabelList"/>
    <dgm:cxn modelId="{9CAF45EB-3FDD-4C68-B94B-6276113BBD31}" type="presParOf" srcId="{D410B03F-2B5D-4166-B7FD-C17A24F4CD33}" destId="{F23DFE2B-FCCB-437A-87C0-4CFF67CC43D4}" srcOrd="0" destOrd="0" presId="urn:microsoft.com/office/officeart/2018/5/layout/IconCircleLabelList"/>
    <dgm:cxn modelId="{E4C5F42A-80FD-49A0-A0DE-6C019F814B18}" type="presParOf" srcId="{D410B03F-2B5D-4166-B7FD-C17A24F4CD33}" destId="{D1C462F9-7850-414A-86F8-E03F3BE9ABD4}" srcOrd="1" destOrd="0" presId="urn:microsoft.com/office/officeart/2018/5/layout/IconCircleLabelList"/>
    <dgm:cxn modelId="{74894288-67AD-448C-A5CF-62FE2F73A29F}" type="presParOf" srcId="{D410B03F-2B5D-4166-B7FD-C17A24F4CD33}" destId="{4D5C26F6-AC90-4796-9F02-385B97698EEE}" srcOrd="2" destOrd="0" presId="urn:microsoft.com/office/officeart/2018/5/layout/IconCircleLabelList"/>
    <dgm:cxn modelId="{70C96C1B-168B-429E-84BA-93C751E3A7DA}" type="presParOf" srcId="{D410B03F-2B5D-4166-B7FD-C17A24F4CD33}" destId="{FD06A3C5-2385-43F3-B7FB-5AC132477181}" srcOrd="3" destOrd="0" presId="urn:microsoft.com/office/officeart/2018/5/layout/IconCircleLabelList"/>
    <dgm:cxn modelId="{D73DCDF8-5874-4A13-A480-4FFEA2BB20C7}" type="presParOf" srcId="{15589130-0794-4FE7-9903-BD24C41F8C98}" destId="{46882627-8CB0-4ECF-B752-468DB7411DF6}" srcOrd="9" destOrd="0" presId="urn:microsoft.com/office/officeart/2018/5/layout/IconCircleLabelList"/>
    <dgm:cxn modelId="{055F3754-5D05-4B6B-89E4-F7F8D1069179}" type="presParOf" srcId="{15589130-0794-4FE7-9903-BD24C41F8C98}" destId="{F51028A1-CFC1-4835-BFB2-079A2A9C30F9}" srcOrd="10" destOrd="0" presId="urn:microsoft.com/office/officeart/2018/5/layout/IconCircleLabelList"/>
    <dgm:cxn modelId="{B6D9C58C-BD78-4DA6-88DC-E0AA3B23F890}" type="presParOf" srcId="{F51028A1-CFC1-4835-BFB2-079A2A9C30F9}" destId="{63182789-19F6-41A3-A2FB-02D5CC30D49D}" srcOrd="0" destOrd="0" presId="urn:microsoft.com/office/officeart/2018/5/layout/IconCircleLabelList"/>
    <dgm:cxn modelId="{167D02F8-E7E6-4B92-8527-028BE382C99A}" type="presParOf" srcId="{F51028A1-CFC1-4835-BFB2-079A2A9C30F9}" destId="{5398D55D-DBB6-49DA-ABF6-7E2F245F78DC}" srcOrd="1" destOrd="0" presId="urn:microsoft.com/office/officeart/2018/5/layout/IconCircleLabelList"/>
    <dgm:cxn modelId="{44304309-F76C-451B-845B-1AD0B4EF0FF6}" type="presParOf" srcId="{F51028A1-CFC1-4835-BFB2-079A2A9C30F9}" destId="{606A390F-1ECB-4DF5-B34D-88A3D966680A}" srcOrd="2" destOrd="0" presId="urn:microsoft.com/office/officeart/2018/5/layout/IconCircleLabelList"/>
    <dgm:cxn modelId="{3F54BBAF-9700-46AA-A96E-B7BACB1C989B}" type="presParOf" srcId="{F51028A1-CFC1-4835-BFB2-079A2A9C30F9}" destId="{E2BAAC66-E448-4C5E-8798-495E0CA081F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DFA534-E95C-4546-8A7A-F16481EB3388}"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DDD51573-96F2-46E1-9EE9-525D38821E95}">
      <dgm:prSet/>
      <dgm:spPr/>
      <dgm:t>
        <a:bodyPr/>
        <a:lstStyle/>
        <a:p>
          <a:r>
            <a:rPr lang="en-US"/>
            <a:t>SWOT ON Sky</a:t>
          </a:r>
        </a:p>
      </dgm:t>
    </dgm:pt>
    <dgm:pt modelId="{8A415C11-BFCE-4DD7-B5F4-5DB142EE04C3}" type="parTrans" cxnId="{2220AA4E-B67E-4DB0-B9C1-EE4A0B4ACA21}">
      <dgm:prSet/>
      <dgm:spPr/>
      <dgm:t>
        <a:bodyPr/>
        <a:lstStyle/>
        <a:p>
          <a:endParaRPr lang="en-US"/>
        </a:p>
      </dgm:t>
    </dgm:pt>
    <dgm:pt modelId="{02A7CA96-4A73-4190-9C09-1C4611140527}" type="sibTrans" cxnId="{2220AA4E-B67E-4DB0-B9C1-EE4A0B4ACA21}">
      <dgm:prSet/>
      <dgm:spPr/>
      <dgm:t>
        <a:bodyPr/>
        <a:lstStyle/>
        <a:p>
          <a:endParaRPr lang="en-US"/>
        </a:p>
      </dgm:t>
    </dgm:pt>
    <dgm:pt modelId="{AB75D591-C63A-4327-89DC-33F07DAE2E13}">
      <dgm:prSet/>
      <dgm:spPr/>
      <dgm:t>
        <a:bodyPr/>
        <a:lstStyle/>
        <a:p>
          <a:r>
            <a:rPr lang="en-US"/>
            <a:t>PESTLE on Sky</a:t>
          </a:r>
        </a:p>
      </dgm:t>
    </dgm:pt>
    <dgm:pt modelId="{B97D4EFC-7EBB-4153-99F0-DD3A87087726}" type="parTrans" cxnId="{5B670370-E1DF-4373-A78A-4AB20E36E93A}">
      <dgm:prSet/>
      <dgm:spPr/>
      <dgm:t>
        <a:bodyPr/>
        <a:lstStyle/>
        <a:p>
          <a:endParaRPr lang="en-US"/>
        </a:p>
      </dgm:t>
    </dgm:pt>
    <dgm:pt modelId="{0D618D21-955B-44B6-B605-652E13DAE83E}" type="sibTrans" cxnId="{5B670370-E1DF-4373-A78A-4AB20E36E93A}">
      <dgm:prSet/>
      <dgm:spPr/>
      <dgm:t>
        <a:bodyPr/>
        <a:lstStyle/>
        <a:p>
          <a:endParaRPr lang="en-US"/>
        </a:p>
      </dgm:t>
    </dgm:pt>
    <dgm:pt modelId="{7231EC2E-6C46-4432-8FD4-8212AFCF7C22}">
      <dgm:prSet/>
      <dgm:spPr/>
      <dgm:t>
        <a:bodyPr/>
        <a:lstStyle/>
        <a:p>
          <a:r>
            <a:rPr lang="en-US"/>
            <a:t>Corporate social responsibility</a:t>
          </a:r>
        </a:p>
      </dgm:t>
    </dgm:pt>
    <dgm:pt modelId="{28A8955D-F790-4DD7-A587-B56C1071A9B0}" type="parTrans" cxnId="{D8483822-C03E-4274-86AC-B53AABD7C2EC}">
      <dgm:prSet/>
      <dgm:spPr/>
      <dgm:t>
        <a:bodyPr/>
        <a:lstStyle/>
        <a:p>
          <a:endParaRPr lang="en-US"/>
        </a:p>
      </dgm:t>
    </dgm:pt>
    <dgm:pt modelId="{EFAF274F-217B-4E50-AB13-35EC12980721}" type="sibTrans" cxnId="{D8483822-C03E-4274-86AC-B53AABD7C2EC}">
      <dgm:prSet/>
      <dgm:spPr/>
      <dgm:t>
        <a:bodyPr/>
        <a:lstStyle/>
        <a:p>
          <a:endParaRPr lang="en-US"/>
        </a:p>
      </dgm:t>
    </dgm:pt>
    <dgm:pt modelId="{C0D6859B-1C9F-4152-8A53-6E6F14FB05CC}">
      <dgm:prSet/>
      <dgm:spPr/>
      <dgm:t>
        <a:bodyPr/>
        <a:lstStyle/>
        <a:p>
          <a:r>
            <a:rPr lang="en-US"/>
            <a:t>Aims and objectives </a:t>
          </a:r>
        </a:p>
      </dgm:t>
    </dgm:pt>
    <dgm:pt modelId="{E68CB416-E81C-422C-8097-8EE6479564DF}" type="parTrans" cxnId="{8F7DAA05-78C9-492A-B68C-8F84A7956F62}">
      <dgm:prSet/>
      <dgm:spPr/>
      <dgm:t>
        <a:bodyPr/>
        <a:lstStyle/>
        <a:p>
          <a:endParaRPr lang="en-US"/>
        </a:p>
      </dgm:t>
    </dgm:pt>
    <dgm:pt modelId="{537C4672-B759-4314-9E28-B60BF36D523E}" type="sibTrans" cxnId="{8F7DAA05-78C9-492A-B68C-8F84A7956F62}">
      <dgm:prSet/>
      <dgm:spPr/>
      <dgm:t>
        <a:bodyPr/>
        <a:lstStyle/>
        <a:p>
          <a:endParaRPr lang="en-US"/>
        </a:p>
      </dgm:t>
    </dgm:pt>
    <dgm:pt modelId="{E9F4912D-3B24-453F-AA29-FAE696D776F7}">
      <dgm:prSet/>
      <dgm:spPr/>
      <dgm:t>
        <a:bodyPr/>
        <a:lstStyle/>
        <a:p>
          <a:r>
            <a:rPr lang="en-US"/>
            <a:t>Mission statement</a:t>
          </a:r>
        </a:p>
      </dgm:t>
    </dgm:pt>
    <dgm:pt modelId="{8FC62178-EC2B-4291-9264-B5D5BD657103}" type="parTrans" cxnId="{4DCEBC6C-BE84-46AD-8483-B21AB3DAFB8A}">
      <dgm:prSet/>
      <dgm:spPr/>
      <dgm:t>
        <a:bodyPr/>
        <a:lstStyle/>
        <a:p>
          <a:endParaRPr lang="en-US"/>
        </a:p>
      </dgm:t>
    </dgm:pt>
    <dgm:pt modelId="{4D3B1189-0DDE-49D4-8A5A-64993F749299}" type="sibTrans" cxnId="{4DCEBC6C-BE84-46AD-8483-B21AB3DAFB8A}">
      <dgm:prSet/>
      <dgm:spPr/>
      <dgm:t>
        <a:bodyPr/>
        <a:lstStyle/>
        <a:p>
          <a:endParaRPr lang="en-US"/>
        </a:p>
      </dgm:t>
    </dgm:pt>
    <dgm:pt modelId="{D2467C5C-536D-40E1-B60F-307A81E37FF1}">
      <dgm:prSet/>
      <dgm:spPr/>
      <dgm:t>
        <a:bodyPr/>
        <a:lstStyle/>
        <a:p>
          <a:r>
            <a:rPr lang="en-US"/>
            <a:t>Ethical standpoint</a:t>
          </a:r>
        </a:p>
      </dgm:t>
    </dgm:pt>
    <dgm:pt modelId="{C660C3F8-3974-4C60-804B-ABC3EC706669}" type="parTrans" cxnId="{15C6EC47-F69C-407F-AD0C-869B5A89CC10}">
      <dgm:prSet/>
      <dgm:spPr/>
      <dgm:t>
        <a:bodyPr/>
        <a:lstStyle/>
        <a:p>
          <a:endParaRPr lang="en-US"/>
        </a:p>
      </dgm:t>
    </dgm:pt>
    <dgm:pt modelId="{6E1DCB5B-5C99-425E-93F8-5831E0EC6265}" type="sibTrans" cxnId="{15C6EC47-F69C-407F-AD0C-869B5A89CC10}">
      <dgm:prSet/>
      <dgm:spPr/>
      <dgm:t>
        <a:bodyPr/>
        <a:lstStyle/>
        <a:p>
          <a:endParaRPr lang="en-US"/>
        </a:p>
      </dgm:t>
    </dgm:pt>
    <dgm:pt modelId="{5B5BF2DD-3870-4B68-A63D-45E10E32E4B7}">
      <dgm:prSet/>
      <dgm:spPr/>
      <dgm:t>
        <a:bodyPr/>
        <a:lstStyle/>
        <a:p>
          <a:r>
            <a:rPr lang="en-US"/>
            <a:t>Profits</a:t>
          </a:r>
        </a:p>
      </dgm:t>
    </dgm:pt>
    <dgm:pt modelId="{7F3F56C5-A4B2-417D-8F49-A1733E070E3F}" type="parTrans" cxnId="{8D1D7BDC-F49E-4489-BD82-392E4E3D3B2E}">
      <dgm:prSet/>
      <dgm:spPr/>
      <dgm:t>
        <a:bodyPr/>
        <a:lstStyle/>
        <a:p>
          <a:endParaRPr lang="en-US"/>
        </a:p>
      </dgm:t>
    </dgm:pt>
    <dgm:pt modelId="{34CA1574-02F9-4DAD-B7E6-F4756A4E72CF}" type="sibTrans" cxnId="{8D1D7BDC-F49E-4489-BD82-392E4E3D3B2E}">
      <dgm:prSet/>
      <dgm:spPr/>
      <dgm:t>
        <a:bodyPr/>
        <a:lstStyle/>
        <a:p>
          <a:endParaRPr lang="en-US"/>
        </a:p>
      </dgm:t>
    </dgm:pt>
    <dgm:pt modelId="{65BFC1B4-4B4B-48D5-97AC-EE47D177BFF9}">
      <dgm:prSet/>
      <dgm:spPr/>
      <dgm:t>
        <a:bodyPr/>
        <a:lstStyle/>
        <a:p>
          <a:r>
            <a:rPr lang="en-US"/>
            <a:t>Stakeholders</a:t>
          </a:r>
        </a:p>
      </dgm:t>
    </dgm:pt>
    <dgm:pt modelId="{EFBA92EA-EA09-4487-8E0B-D19E0EEA87A9}" type="parTrans" cxnId="{611A8C29-B4DE-4964-85C7-21FCCF5F5983}">
      <dgm:prSet/>
      <dgm:spPr/>
      <dgm:t>
        <a:bodyPr/>
        <a:lstStyle/>
        <a:p>
          <a:endParaRPr lang="en-US"/>
        </a:p>
      </dgm:t>
    </dgm:pt>
    <dgm:pt modelId="{5A06D4EB-8BEA-45D6-8BC1-BA1975A35DAE}" type="sibTrans" cxnId="{611A8C29-B4DE-4964-85C7-21FCCF5F5983}">
      <dgm:prSet/>
      <dgm:spPr/>
      <dgm:t>
        <a:bodyPr/>
        <a:lstStyle/>
        <a:p>
          <a:endParaRPr lang="en-US"/>
        </a:p>
      </dgm:t>
    </dgm:pt>
    <dgm:pt modelId="{557CA46A-5218-4F12-B118-E8629486715A}">
      <dgm:prSet/>
      <dgm:spPr/>
      <dgm:t>
        <a:bodyPr/>
        <a:lstStyle/>
        <a:p>
          <a:r>
            <a:rPr lang="en-US"/>
            <a:t>Groups</a:t>
          </a:r>
        </a:p>
      </dgm:t>
    </dgm:pt>
    <dgm:pt modelId="{DC732B8B-80BC-47A2-B97E-234C825967B6}" type="parTrans" cxnId="{93C6D91C-167C-4A15-BD5D-C7AA40884CB2}">
      <dgm:prSet/>
      <dgm:spPr/>
      <dgm:t>
        <a:bodyPr/>
        <a:lstStyle/>
        <a:p>
          <a:endParaRPr lang="en-US"/>
        </a:p>
      </dgm:t>
    </dgm:pt>
    <dgm:pt modelId="{E5884581-3432-4CDC-9648-DE2EFA1A21E1}" type="sibTrans" cxnId="{93C6D91C-167C-4A15-BD5D-C7AA40884CB2}">
      <dgm:prSet/>
      <dgm:spPr/>
      <dgm:t>
        <a:bodyPr/>
        <a:lstStyle/>
        <a:p>
          <a:endParaRPr lang="en-US"/>
        </a:p>
      </dgm:t>
    </dgm:pt>
    <dgm:pt modelId="{3F34DECF-AE93-4AAC-B4AA-62F3023F010E}">
      <dgm:prSet/>
      <dgm:spPr/>
      <dgm:t>
        <a:bodyPr/>
        <a:lstStyle/>
        <a:p>
          <a:r>
            <a:rPr lang="en-US"/>
            <a:t>Teamwork</a:t>
          </a:r>
        </a:p>
      </dgm:t>
    </dgm:pt>
    <dgm:pt modelId="{728026BE-AD08-4E57-A714-432FD3CC20B6}" type="parTrans" cxnId="{4A8C1BB6-B12F-4CA8-B67B-67525A662010}">
      <dgm:prSet/>
      <dgm:spPr/>
      <dgm:t>
        <a:bodyPr/>
        <a:lstStyle/>
        <a:p>
          <a:endParaRPr lang="en-US"/>
        </a:p>
      </dgm:t>
    </dgm:pt>
    <dgm:pt modelId="{E7725073-B4ED-4015-9C09-F32A2D7EFCB9}" type="sibTrans" cxnId="{4A8C1BB6-B12F-4CA8-B67B-67525A662010}">
      <dgm:prSet/>
      <dgm:spPr/>
      <dgm:t>
        <a:bodyPr/>
        <a:lstStyle/>
        <a:p>
          <a:endParaRPr lang="en-US"/>
        </a:p>
      </dgm:t>
    </dgm:pt>
    <dgm:pt modelId="{75020054-E940-3A48-B9E1-E774DB7C3231}" type="pres">
      <dgm:prSet presAssocID="{9ADFA534-E95C-4546-8A7A-F16481EB3388}" presName="Name0" presStyleCnt="0">
        <dgm:presLayoutVars>
          <dgm:dir/>
          <dgm:resizeHandles val="exact"/>
        </dgm:presLayoutVars>
      </dgm:prSet>
      <dgm:spPr/>
    </dgm:pt>
    <dgm:pt modelId="{0FC512C6-C25E-2E48-8AFE-3B49A41C1B75}" type="pres">
      <dgm:prSet presAssocID="{DDD51573-96F2-46E1-9EE9-525D38821E95}" presName="node" presStyleLbl="node1" presStyleIdx="0" presStyleCnt="10">
        <dgm:presLayoutVars>
          <dgm:bulletEnabled val="1"/>
        </dgm:presLayoutVars>
      </dgm:prSet>
      <dgm:spPr/>
    </dgm:pt>
    <dgm:pt modelId="{3E58A1D5-48AA-D443-8709-3668D2FC2075}" type="pres">
      <dgm:prSet presAssocID="{02A7CA96-4A73-4190-9C09-1C4611140527}" presName="sibTrans" presStyleLbl="sibTrans1D1" presStyleIdx="0" presStyleCnt="9"/>
      <dgm:spPr/>
    </dgm:pt>
    <dgm:pt modelId="{D9270D28-29BF-A548-A916-542A7A4D0C1A}" type="pres">
      <dgm:prSet presAssocID="{02A7CA96-4A73-4190-9C09-1C4611140527}" presName="connectorText" presStyleLbl="sibTrans1D1" presStyleIdx="0" presStyleCnt="9"/>
      <dgm:spPr/>
    </dgm:pt>
    <dgm:pt modelId="{CB30573C-F148-A54D-AAEC-134B36E468E3}" type="pres">
      <dgm:prSet presAssocID="{AB75D591-C63A-4327-89DC-33F07DAE2E13}" presName="node" presStyleLbl="node1" presStyleIdx="1" presStyleCnt="10">
        <dgm:presLayoutVars>
          <dgm:bulletEnabled val="1"/>
        </dgm:presLayoutVars>
      </dgm:prSet>
      <dgm:spPr/>
    </dgm:pt>
    <dgm:pt modelId="{D8462A7A-B642-3649-A9E3-283E452ABCA5}" type="pres">
      <dgm:prSet presAssocID="{0D618D21-955B-44B6-B605-652E13DAE83E}" presName="sibTrans" presStyleLbl="sibTrans1D1" presStyleIdx="1" presStyleCnt="9"/>
      <dgm:spPr/>
    </dgm:pt>
    <dgm:pt modelId="{46C5E5C2-B920-FB40-92DD-ACED4110CF32}" type="pres">
      <dgm:prSet presAssocID="{0D618D21-955B-44B6-B605-652E13DAE83E}" presName="connectorText" presStyleLbl="sibTrans1D1" presStyleIdx="1" presStyleCnt="9"/>
      <dgm:spPr/>
    </dgm:pt>
    <dgm:pt modelId="{B48B02D2-F3D6-EB4C-8CA9-3CBAC5E5F3B7}" type="pres">
      <dgm:prSet presAssocID="{7231EC2E-6C46-4432-8FD4-8212AFCF7C22}" presName="node" presStyleLbl="node1" presStyleIdx="2" presStyleCnt="10">
        <dgm:presLayoutVars>
          <dgm:bulletEnabled val="1"/>
        </dgm:presLayoutVars>
      </dgm:prSet>
      <dgm:spPr/>
    </dgm:pt>
    <dgm:pt modelId="{0482EE15-F63E-764B-BC64-24E0D590BF5B}" type="pres">
      <dgm:prSet presAssocID="{EFAF274F-217B-4E50-AB13-35EC12980721}" presName="sibTrans" presStyleLbl="sibTrans1D1" presStyleIdx="2" presStyleCnt="9"/>
      <dgm:spPr/>
    </dgm:pt>
    <dgm:pt modelId="{D40B21B3-5BC1-2C44-A2F3-C74F60ED3B20}" type="pres">
      <dgm:prSet presAssocID="{EFAF274F-217B-4E50-AB13-35EC12980721}" presName="connectorText" presStyleLbl="sibTrans1D1" presStyleIdx="2" presStyleCnt="9"/>
      <dgm:spPr/>
    </dgm:pt>
    <dgm:pt modelId="{674D0891-0337-C54C-8BC1-826826141B74}" type="pres">
      <dgm:prSet presAssocID="{C0D6859B-1C9F-4152-8A53-6E6F14FB05CC}" presName="node" presStyleLbl="node1" presStyleIdx="3" presStyleCnt="10">
        <dgm:presLayoutVars>
          <dgm:bulletEnabled val="1"/>
        </dgm:presLayoutVars>
      </dgm:prSet>
      <dgm:spPr/>
    </dgm:pt>
    <dgm:pt modelId="{D1E1C138-059D-EC4A-B293-232DB51D9270}" type="pres">
      <dgm:prSet presAssocID="{537C4672-B759-4314-9E28-B60BF36D523E}" presName="sibTrans" presStyleLbl="sibTrans1D1" presStyleIdx="3" presStyleCnt="9"/>
      <dgm:spPr/>
    </dgm:pt>
    <dgm:pt modelId="{11897688-F461-004C-9BCF-44CA3F74D304}" type="pres">
      <dgm:prSet presAssocID="{537C4672-B759-4314-9E28-B60BF36D523E}" presName="connectorText" presStyleLbl="sibTrans1D1" presStyleIdx="3" presStyleCnt="9"/>
      <dgm:spPr/>
    </dgm:pt>
    <dgm:pt modelId="{FB6F409F-C54C-484E-80B8-BCCB4575AB8E}" type="pres">
      <dgm:prSet presAssocID="{E9F4912D-3B24-453F-AA29-FAE696D776F7}" presName="node" presStyleLbl="node1" presStyleIdx="4" presStyleCnt="10">
        <dgm:presLayoutVars>
          <dgm:bulletEnabled val="1"/>
        </dgm:presLayoutVars>
      </dgm:prSet>
      <dgm:spPr/>
    </dgm:pt>
    <dgm:pt modelId="{B583379C-9DBB-584D-835F-743BA189CCDB}" type="pres">
      <dgm:prSet presAssocID="{4D3B1189-0DDE-49D4-8A5A-64993F749299}" presName="sibTrans" presStyleLbl="sibTrans1D1" presStyleIdx="4" presStyleCnt="9"/>
      <dgm:spPr/>
    </dgm:pt>
    <dgm:pt modelId="{12C878AF-B2F2-5C45-B90D-B78072E90E6D}" type="pres">
      <dgm:prSet presAssocID="{4D3B1189-0DDE-49D4-8A5A-64993F749299}" presName="connectorText" presStyleLbl="sibTrans1D1" presStyleIdx="4" presStyleCnt="9"/>
      <dgm:spPr/>
    </dgm:pt>
    <dgm:pt modelId="{0F4D69DC-2E4C-CA45-8DC4-9947D2F8C975}" type="pres">
      <dgm:prSet presAssocID="{D2467C5C-536D-40E1-B60F-307A81E37FF1}" presName="node" presStyleLbl="node1" presStyleIdx="5" presStyleCnt="10">
        <dgm:presLayoutVars>
          <dgm:bulletEnabled val="1"/>
        </dgm:presLayoutVars>
      </dgm:prSet>
      <dgm:spPr/>
    </dgm:pt>
    <dgm:pt modelId="{BECA34C5-50BA-6C47-B126-B419F8CDEDB1}" type="pres">
      <dgm:prSet presAssocID="{6E1DCB5B-5C99-425E-93F8-5831E0EC6265}" presName="sibTrans" presStyleLbl="sibTrans1D1" presStyleIdx="5" presStyleCnt="9"/>
      <dgm:spPr/>
    </dgm:pt>
    <dgm:pt modelId="{100EDCA6-86CF-E946-9381-868B6A7532A0}" type="pres">
      <dgm:prSet presAssocID="{6E1DCB5B-5C99-425E-93F8-5831E0EC6265}" presName="connectorText" presStyleLbl="sibTrans1D1" presStyleIdx="5" presStyleCnt="9"/>
      <dgm:spPr/>
    </dgm:pt>
    <dgm:pt modelId="{1430D46D-2EDB-2B4F-B95B-2BEE9C4499AA}" type="pres">
      <dgm:prSet presAssocID="{5B5BF2DD-3870-4B68-A63D-45E10E32E4B7}" presName="node" presStyleLbl="node1" presStyleIdx="6" presStyleCnt="10">
        <dgm:presLayoutVars>
          <dgm:bulletEnabled val="1"/>
        </dgm:presLayoutVars>
      </dgm:prSet>
      <dgm:spPr/>
    </dgm:pt>
    <dgm:pt modelId="{A94810EA-B45B-E340-996C-0D211EE7CB6F}" type="pres">
      <dgm:prSet presAssocID="{34CA1574-02F9-4DAD-B7E6-F4756A4E72CF}" presName="sibTrans" presStyleLbl="sibTrans1D1" presStyleIdx="6" presStyleCnt="9"/>
      <dgm:spPr/>
    </dgm:pt>
    <dgm:pt modelId="{C4B4B910-17A9-8241-8124-6931E8ED5D32}" type="pres">
      <dgm:prSet presAssocID="{34CA1574-02F9-4DAD-B7E6-F4756A4E72CF}" presName="connectorText" presStyleLbl="sibTrans1D1" presStyleIdx="6" presStyleCnt="9"/>
      <dgm:spPr/>
    </dgm:pt>
    <dgm:pt modelId="{0A8072B2-8A80-B04B-9265-D3F49352ECF0}" type="pres">
      <dgm:prSet presAssocID="{65BFC1B4-4B4B-48D5-97AC-EE47D177BFF9}" presName="node" presStyleLbl="node1" presStyleIdx="7" presStyleCnt="10">
        <dgm:presLayoutVars>
          <dgm:bulletEnabled val="1"/>
        </dgm:presLayoutVars>
      </dgm:prSet>
      <dgm:spPr/>
    </dgm:pt>
    <dgm:pt modelId="{C3481396-E6BA-D241-86F6-755B5FFA8453}" type="pres">
      <dgm:prSet presAssocID="{5A06D4EB-8BEA-45D6-8BC1-BA1975A35DAE}" presName="sibTrans" presStyleLbl="sibTrans1D1" presStyleIdx="7" presStyleCnt="9"/>
      <dgm:spPr/>
    </dgm:pt>
    <dgm:pt modelId="{BBFC4D79-77DE-F54A-B69F-A0BB8142E3D8}" type="pres">
      <dgm:prSet presAssocID="{5A06D4EB-8BEA-45D6-8BC1-BA1975A35DAE}" presName="connectorText" presStyleLbl="sibTrans1D1" presStyleIdx="7" presStyleCnt="9"/>
      <dgm:spPr/>
    </dgm:pt>
    <dgm:pt modelId="{54C55CCA-6CF4-7D4F-8DD6-011085A07733}" type="pres">
      <dgm:prSet presAssocID="{557CA46A-5218-4F12-B118-E8629486715A}" presName="node" presStyleLbl="node1" presStyleIdx="8" presStyleCnt="10">
        <dgm:presLayoutVars>
          <dgm:bulletEnabled val="1"/>
        </dgm:presLayoutVars>
      </dgm:prSet>
      <dgm:spPr/>
    </dgm:pt>
    <dgm:pt modelId="{B79040D9-EE91-D342-8C8A-9AC139ADC024}" type="pres">
      <dgm:prSet presAssocID="{E5884581-3432-4CDC-9648-DE2EFA1A21E1}" presName="sibTrans" presStyleLbl="sibTrans1D1" presStyleIdx="8" presStyleCnt="9"/>
      <dgm:spPr/>
    </dgm:pt>
    <dgm:pt modelId="{9D6A5E30-E1C3-484C-B14B-F692C29D3D7D}" type="pres">
      <dgm:prSet presAssocID="{E5884581-3432-4CDC-9648-DE2EFA1A21E1}" presName="connectorText" presStyleLbl="sibTrans1D1" presStyleIdx="8" presStyleCnt="9"/>
      <dgm:spPr/>
    </dgm:pt>
    <dgm:pt modelId="{9F72C797-9893-284C-B0A1-481CDCF1A8F1}" type="pres">
      <dgm:prSet presAssocID="{3F34DECF-AE93-4AAC-B4AA-62F3023F010E}" presName="node" presStyleLbl="node1" presStyleIdx="9" presStyleCnt="10">
        <dgm:presLayoutVars>
          <dgm:bulletEnabled val="1"/>
        </dgm:presLayoutVars>
      </dgm:prSet>
      <dgm:spPr/>
    </dgm:pt>
  </dgm:ptLst>
  <dgm:cxnLst>
    <dgm:cxn modelId="{8F7DAA05-78C9-492A-B68C-8F84A7956F62}" srcId="{9ADFA534-E95C-4546-8A7A-F16481EB3388}" destId="{C0D6859B-1C9F-4152-8A53-6E6F14FB05CC}" srcOrd="3" destOrd="0" parTransId="{E68CB416-E81C-422C-8097-8EE6479564DF}" sibTransId="{537C4672-B759-4314-9E28-B60BF36D523E}"/>
    <dgm:cxn modelId="{93C6D91C-167C-4A15-BD5D-C7AA40884CB2}" srcId="{9ADFA534-E95C-4546-8A7A-F16481EB3388}" destId="{557CA46A-5218-4F12-B118-E8629486715A}" srcOrd="8" destOrd="0" parTransId="{DC732B8B-80BC-47A2-B97E-234C825967B6}" sibTransId="{E5884581-3432-4CDC-9648-DE2EFA1A21E1}"/>
    <dgm:cxn modelId="{47FB001F-BFF2-D947-A767-3F6CB678903D}" type="presOf" srcId="{4D3B1189-0DDE-49D4-8A5A-64993F749299}" destId="{B583379C-9DBB-584D-835F-743BA189CCDB}" srcOrd="0" destOrd="0" presId="urn:microsoft.com/office/officeart/2016/7/layout/RepeatingBendingProcessNew"/>
    <dgm:cxn modelId="{D8483822-C03E-4274-86AC-B53AABD7C2EC}" srcId="{9ADFA534-E95C-4546-8A7A-F16481EB3388}" destId="{7231EC2E-6C46-4432-8FD4-8212AFCF7C22}" srcOrd="2" destOrd="0" parTransId="{28A8955D-F790-4DD7-A587-B56C1071A9B0}" sibTransId="{EFAF274F-217B-4E50-AB13-35EC12980721}"/>
    <dgm:cxn modelId="{611A8C29-B4DE-4964-85C7-21FCCF5F5983}" srcId="{9ADFA534-E95C-4546-8A7A-F16481EB3388}" destId="{65BFC1B4-4B4B-48D5-97AC-EE47D177BFF9}" srcOrd="7" destOrd="0" parTransId="{EFBA92EA-EA09-4487-8E0B-D19E0EEA87A9}" sibTransId="{5A06D4EB-8BEA-45D6-8BC1-BA1975A35DAE}"/>
    <dgm:cxn modelId="{5E9A692B-A69C-1847-8108-0C4D3F9BB5AD}" type="presOf" srcId="{0D618D21-955B-44B6-B605-652E13DAE83E}" destId="{D8462A7A-B642-3649-A9E3-283E452ABCA5}" srcOrd="0" destOrd="0" presId="urn:microsoft.com/office/officeart/2016/7/layout/RepeatingBendingProcessNew"/>
    <dgm:cxn modelId="{4B69772D-F945-2947-B694-5A0720089B86}" type="presOf" srcId="{E5884581-3432-4CDC-9648-DE2EFA1A21E1}" destId="{B79040D9-EE91-D342-8C8A-9AC139ADC024}" srcOrd="0" destOrd="0" presId="urn:microsoft.com/office/officeart/2016/7/layout/RepeatingBendingProcessNew"/>
    <dgm:cxn modelId="{BF007637-2B2C-964A-96FD-B6DABBD2CCCD}" type="presOf" srcId="{EFAF274F-217B-4E50-AB13-35EC12980721}" destId="{0482EE15-F63E-764B-BC64-24E0D590BF5B}" srcOrd="0" destOrd="0" presId="urn:microsoft.com/office/officeart/2016/7/layout/RepeatingBendingProcessNew"/>
    <dgm:cxn modelId="{1483BB3C-AC5A-FB47-9B7C-F09F6A27D1AC}" type="presOf" srcId="{5A06D4EB-8BEA-45D6-8BC1-BA1975A35DAE}" destId="{BBFC4D79-77DE-F54A-B69F-A0BB8142E3D8}" srcOrd="1" destOrd="0" presId="urn:microsoft.com/office/officeart/2016/7/layout/RepeatingBendingProcessNew"/>
    <dgm:cxn modelId="{A88B3C42-F5BB-AD48-AEE6-A5E32ACA90D8}" type="presOf" srcId="{6E1DCB5B-5C99-425E-93F8-5831E0EC6265}" destId="{100EDCA6-86CF-E946-9381-868B6A7532A0}" srcOrd="1" destOrd="0" presId="urn:microsoft.com/office/officeart/2016/7/layout/RepeatingBendingProcessNew"/>
    <dgm:cxn modelId="{15C6EC47-F69C-407F-AD0C-869B5A89CC10}" srcId="{9ADFA534-E95C-4546-8A7A-F16481EB3388}" destId="{D2467C5C-536D-40E1-B60F-307A81E37FF1}" srcOrd="5" destOrd="0" parTransId="{C660C3F8-3974-4C60-804B-ABC3EC706669}" sibTransId="{6E1DCB5B-5C99-425E-93F8-5831E0EC6265}"/>
    <dgm:cxn modelId="{A8820F49-D5F2-5849-9299-16DB518C82EA}" type="presOf" srcId="{9ADFA534-E95C-4546-8A7A-F16481EB3388}" destId="{75020054-E940-3A48-B9E1-E774DB7C3231}" srcOrd="0" destOrd="0" presId="urn:microsoft.com/office/officeart/2016/7/layout/RepeatingBendingProcessNew"/>
    <dgm:cxn modelId="{2220AA4E-B67E-4DB0-B9C1-EE4A0B4ACA21}" srcId="{9ADFA534-E95C-4546-8A7A-F16481EB3388}" destId="{DDD51573-96F2-46E1-9EE9-525D38821E95}" srcOrd="0" destOrd="0" parTransId="{8A415C11-BFCE-4DD7-B5F4-5DB142EE04C3}" sibTransId="{02A7CA96-4A73-4190-9C09-1C4611140527}"/>
    <dgm:cxn modelId="{B8031654-5308-734D-9AA5-95F942361A0B}" type="presOf" srcId="{4D3B1189-0DDE-49D4-8A5A-64993F749299}" destId="{12C878AF-B2F2-5C45-B90D-B78072E90E6D}" srcOrd="1" destOrd="0" presId="urn:microsoft.com/office/officeart/2016/7/layout/RepeatingBendingProcessNew"/>
    <dgm:cxn modelId="{FB6EB458-C13E-6547-9B01-A95EFCA73691}" type="presOf" srcId="{557CA46A-5218-4F12-B118-E8629486715A}" destId="{54C55CCA-6CF4-7D4F-8DD6-011085A07733}" srcOrd="0" destOrd="0" presId="urn:microsoft.com/office/officeart/2016/7/layout/RepeatingBendingProcessNew"/>
    <dgm:cxn modelId="{4DCEBC6C-BE84-46AD-8483-B21AB3DAFB8A}" srcId="{9ADFA534-E95C-4546-8A7A-F16481EB3388}" destId="{E9F4912D-3B24-453F-AA29-FAE696D776F7}" srcOrd="4" destOrd="0" parTransId="{8FC62178-EC2B-4291-9264-B5D5BD657103}" sibTransId="{4D3B1189-0DDE-49D4-8A5A-64993F749299}"/>
    <dgm:cxn modelId="{F34CBF6C-8978-064A-91A5-EB2C1C479070}" type="presOf" srcId="{5A06D4EB-8BEA-45D6-8BC1-BA1975A35DAE}" destId="{C3481396-E6BA-D241-86F6-755B5FFA8453}" srcOrd="0" destOrd="0" presId="urn:microsoft.com/office/officeart/2016/7/layout/RepeatingBendingProcessNew"/>
    <dgm:cxn modelId="{524BA66E-4BB9-894A-A120-86677F85CE39}" type="presOf" srcId="{0D618D21-955B-44B6-B605-652E13DAE83E}" destId="{46C5E5C2-B920-FB40-92DD-ACED4110CF32}" srcOrd="1" destOrd="0" presId="urn:microsoft.com/office/officeart/2016/7/layout/RepeatingBendingProcessNew"/>
    <dgm:cxn modelId="{5B670370-E1DF-4373-A78A-4AB20E36E93A}" srcId="{9ADFA534-E95C-4546-8A7A-F16481EB3388}" destId="{AB75D591-C63A-4327-89DC-33F07DAE2E13}" srcOrd="1" destOrd="0" parTransId="{B97D4EFC-7EBB-4153-99F0-DD3A87087726}" sibTransId="{0D618D21-955B-44B6-B605-652E13DAE83E}"/>
    <dgm:cxn modelId="{D05DFB70-5C91-CB45-92EB-02B11B8D4519}" type="presOf" srcId="{537C4672-B759-4314-9E28-B60BF36D523E}" destId="{11897688-F461-004C-9BCF-44CA3F74D304}" srcOrd="1" destOrd="0" presId="urn:microsoft.com/office/officeart/2016/7/layout/RepeatingBendingProcessNew"/>
    <dgm:cxn modelId="{82655472-893D-D14A-B070-A6647FB560F6}" type="presOf" srcId="{537C4672-B759-4314-9E28-B60BF36D523E}" destId="{D1E1C138-059D-EC4A-B293-232DB51D9270}" srcOrd="0" destOrd="0" presId="urn:microsoft.com/office/officeart/2016/7/layout/RepeatingBendingProcessNew"/>
    <dgm:cxn modelId="{FEC8A372-9094-0043-97EC-A5F64F886467}" type="presOf" srcId="{C0D6859B-1C9F-4152-8A53-6E6F14FB05CC}" destId="{674D0891-0337-C54C-8BC1-826826141B74}" srcOrd="0" destOrd="0" presId="urn:microsoft.com/office/officeart/2016/7/layout/RepeatingBendingProcessNew"/>
    <dgm:cxn modelId="{470E1782-D062-714E-8F6C-617AB1892D07}" type="presOf" srcId="{DDD51573-96F2-46E1-9EE9-525D38821E95}" destId="{0FC512C6-C25E-2E48-8AFE-3B49A41C1B75}" srcOrd="0" destOrd="0" presId="urn:microsoft.com/office/officeart/2016/7/layout/RepeatingBendingProcessNew"/>
    <dgm:cxn modelId="{F8906287-E877-324F-AA70-1157EB632BBA}" type="presOf" srcId="{3F34DECF-AE93-4AAC-B4AA-62F3023F010E}" destId="{9F72C797-9893-284C-B0A1-481CDCF1A8F1}" srcOrd="0" destOrd="0" presId="urn:microsoft.com/office/officeart/2016/7/layout/RepeatingBendingProcessNew"/>
    <dgm:cxn modelId="{C6125A8A-660E-5140-B9F0-D137619B67D3}" type="presOf" srcId="{D2467C5C-536D-40E1-B60F-307A81E37FF1}" destId="{0F4D69DC-2E4C-CA45-8DC4-9947D2F8C975}" srcOrd="0" destOrd="0" presId="urn:microsoft.com/office/officeart/2016/7/layout/RepeatingBendingProcessNew"/>
    <dgm:cxn modelId="{D511F68E-80C2-0C47-9136-B48303862D2F}" type="presOf" srcId="{6E1DCB5B-5C99-425E-93F8-5831E0EC6265}" destId="{BECA34C5-50BA-6C47-B126-B419F8CDEDB1}" srcOrd="0" destOrd="0" presId="urn:microsoft.com/office/officeart/2016/7/layout/RepeatingBendingProcessNew"/>
    <dgm:cxn modelId="{C2F2D6AB-55A9-C942-983E-4E4FBF2A4439}" type="presOf" srcId="{E5884581-3432-4CDC-9648-DE2EFA1A21E1}" destId="{9D6A5E30-E1C3-484C-B14B-F692C29D3D7D}" srcOrd="1" destOrd="0" presId="urn:microsoft.com/office/officeart/2016/7/layout/RepeatingBendingProcessNew"/>
    <dgm:cxn modelId="{4A8C1BB6-B12F-4CA8-B67B-67525A662010}" srcId="{9ADFA534-E95C-4546-8A7A-F16481EB3388}" destId="{3F34DECF-AE93-4AAC-B4AA-62F3023F010E}" srcOrd="9" destOrd="0" parTransId="{728026BE-AD08-4E57-A714-432FD3CC20B6}" sibTransId="{E7725073-B4ED-4015-9C09-F32A2D7EFCB9}"/>
    <dgm:cxn modelId="{A08823BD-9D5B-B74F-A3CA-5C15771015AB}" type="presOf" srcId="{7231EC2E-6C46-4432-8FD4-8212AFCF7C22}" destId="{B48B02D2-F3D6-EB4C-8CA9-3CBAC5E5F3B7}" srcOrd="0" destOrd="0" presId="urn:microsoft.com/office/officeart/2016/7/layout/RepeatingBendingProcessNew"/>
    <dgm:cxn modelId="{055BB9BE-6E77-9847-82FD-1B08F9F2F2DF}" type="presOf" srcId="{EFAF274F-217B-4E50-AB13-35EC12980721}" destId="{D40B21B3-5BC1-2C44-A2F3-C74F60ED3B20}" srcOrd="1" destOrd="0" presId="urn:microsoft.com/office/officeart/2016/7/layout/RepeatingBendingProcessNew"/>
    <dgm:cxn modelId="{584382C3-8CA7-E242-8BAD-520F5D17DBA2}" type="presOf" srcId="{02A7CA96-4A73-4190-9C09-1C4611140527}" destId="{3E58A1D5-48AA-D443-8709-3668D2FC2075}" srcOrd="0" destOrd="0" presId="urn:microsoft.com/office/officeart/2016/7/layout/RepeatingBendingProcessNew"/>
    <dgm:cxn modelId="{36CCD7C4-24FA-4545-88CF-136E9CAEE94C}" type="presOf" srcId="{AB75D591-C63A-4327-89DC-33F07DAE2E13}" destId="{CB30573C-F148-A54D-AAEC-134B36E468E3}" srcOrd="0" destOrd="0" presId="urn:microsoft.com/office/officeart/2016/7/layout/RepeatingBendingProcessNew"/>
    <dgm:cxn modelId="{B49E86C6-DE6B-1141-ADDB-898A82B795CD}" type="presOf" srcId="{65BFC1B4-4B4B-48D5-97AC-EE47D177BFF9}" destId="{0A8072B2-8A80-B04B-9265-D3F49352ECF0}" srcOrd="0" destOrd="0" presId="urn:microsoft.com/office/officeart/2016/7/layout/RepeatingBendingProcessNew"/>
    <dgm:cxn modelId="{8D1D7BDC-F49E-4489-BD82-392E4E3D3B2E}" srcId="{9ADFA534-E95C-4546-8A7A-F16481EB3388}" destId="{5B5BF2DD-3870-4B68-A63D-45E10E32E4B7}" srcOrd="6" destOrd="0" parTransId="{7F3F56C5-A4B2-417D-8F49-A1733E070E3F}" sibTransId="{34CA1574-02F9-4DAD-B7E6-F4756A4E72CF}"/>
    <dgm:cxn modelId="{7BDCB5DD-4033-0040-A44B-478060DA1A67}" type="presOf" srcId="{34CA1574-02F9-4DAD-B7E6-F4756A4E72CF}" destId="{A94810EA-B45B-E340-996C-0D211EE7CB6F}" srcOrd="0" destOrd="0" presId="urn:microsoft.com/office/officeart/2016/7/layout/RepeatingBendingProcessNew"/>
    <dgm:cxn modelId="{C8B34AE4-1CCF-C54C-A13F-600856B57EA0}" type="presOf" srcId="{34CA1574-02F9-4DAD-B7E6-F4756A4E72CF}" destId="{C4B4B910-17A9-8241-8124-6931E8ED5D32}" srcOrd="1" destOrd="0" presId="urn:microsoft.com/office/officeart/2016/7/layout/RepeatingBendingProcessNew"/>
    <dgm:cxn modelId="{5D66D4F3-37A5-8B42-8EE1-F075D1B187A6}" type="presOf" srcId="{5B5BF2DD-3870-4B68-A63D-45E10E32E4B7}" destId="{1430D46D-2EDB-2B4F-B95B-2BEE9C4499AA}" srcOrd="0" destOrd="0" presId="urn:microsoft.com/office/officeart/2016/7/layout/RepeatingBendingProcessNew"/>
    <dgm:cxn modelId="{0CFB65F8-1760-ED45-ACC7-D3987C299ABE}" type="presOf" srcId="{E9F4912D-3B24-453F-AA29-FAE696D776F7}" destId="{FB6F409F-C54C-484E-80B8-BCCB4575AB8E}" srcOrd="0" destOrd="0" presId="urn:microsoft.com/office/officeart/2016/7/layout/RepeatingBendingProcessNew"/>
    <dgm:cxn modelId="{86CDA3FD-2113-4B43-A4FA-324311DEDE11}" type="presOf" srcId="{02A7CA96-4A73-4190-9C09-1C4611140527}" destId="{D9270D28-29BF-A548-A916-542A7A4D0C1A}" srcOrd="1" destOrd="0" presId="urn:microsoft.com/office/officeart/2016/7/layout/RepeatingBendingProcessNew"/>
    <dgm:cxn modelId="{229AF0A2-2E4E-D54C-9849-E19FF25885EF}" type="presParOf" srcId="{75020054-E940-3A48-B9E1-E774DB7C3231}" destId="{0FC512C6-C25E-2E48-8AFE-3B49A41C1B75}" srcOrd="0" destOrd="0" presId="urn:microsoft.com/office/officeart/2016/7/layout/RepeatingBendingProcessNew"/>
    <dgm:cxn modelId="{4C103C63-718A-9241-9C88-7F65E15C0484}" type="presParOf" srcId="{75020054-E940-3A48-B9E1-E774DB7C3231}" destId="{3E58A1D5-48AA-D443-8709-3668D2FC2075}" srcOrd="1" destOrd="0" presId="urn:microsoft.com/office/officeart/2016/7/layout/RepeatingBendingProcessNew"/>
    <dgm:cxn modelId="{CB61DE86-0AE1-DF48-BB4B-8CF7CAD3393C}" type="presParOf" srcId="{3E58A1D5-48AA-D443-8709-3668D2FC2075}" destId="{D9270D28-29BF-A548-A916-542A7A4D0C1A}" srcOrd="0" destOrd="0" presId="urn:microsoft.com/office/officeart/2016/7/layout/RepeatingBendingProcessNew"/>
    <dgm:cxn modelId="{5B8AAE36-6E65-6B4C-8996-6597940DB87A}" type="presParOf" srcId="{75020054-E940-3A48-B9E1-E774DB7C3231}" destId="{CB30573C-F148-A54D-AAEC-134B36E468E3}" srcOrd="2" destOrd="0" presId="urn:microsoft.com/office/officeart/2016/7/layout/RepeatingBendingProcessNew"/>
    <dgm:cxn modelId="{A746C0D8-EF57-6A41-A165-FE36F5DF7C8C}" type="presParOf" srcId="{75020054-E940-3A48-B9E1-E774DB7C3231}" destId="{D8462A7A-B642-3649-A9E3-283E452ABCA5}" srcOrd="3" destOrd="0" presId="urn:microsoft.com/office/officeart/2016/7/layout/RepeatingBendingProcessNew"/>
    <dgm:cxn modelId="{11BF99E8-717A-274D-9166-1E9F234F2231}" type="presParOf" srcId="{D8462A7A-B642-3649-A9E3-283E452ABCA5}" destId="{46C5E5C2-B920-FB40-92DD-ACED4110CF32}" srcOrd="0" destOrd="0" presId="urn:microsoft.com/office/officeart/2016/7/layout/RepeatingBendingProcessNew"/>
    <dgm:cxn modelId="{4F02CB3D-5587-4140-AE42-7FEABBE7BD80}" type="presParOf" srcId="{75020054-E940-3A48-B9E1-E774DB7C3231}" destId="{B48B02D2-F3D6-EB4C-8CA9-3CBAC5E5F3B7}" srcOrd="4" destOrd="0" presId="urn:microsoft.com/office/officeart/2016/7/layout/RepeatingBendingProcessNew"/>
    <dgm:cxn modelId="{6DD6583F-0E9D-7D4F-8B4B-109B8138A883}" type="presParOf" srcId="{75020054-E940-3A48-B9E1-E774DB7C3231}" destId="{0482EE15-F63E-764B-BC64-24E0D590BF5B}" srcOrd="5" destOrd="0" presId="urn:microsoft.com/office/officeart/2016/7/layout/RepeatingBendingProcessNew"/>
    <dgm:cxn modelId="{84B1E919-6DD3-E74F-A54A-C9F193293919}" type="presParOf" srcId="{0482EE15-F63E-764B-BC64-24E0D590BF5B}" destId="{D40B21B3-5BC1-2C44-A2F3-C74F60ED3B20}" srcOrd="0" destOrd="0" presId="urn:microsoft.com/office/officeart/2016/7/layout/RepeatingBendingProcessNew"/>
    <dgm:cxn modelId="{C0DE01F9-3AAF-5E44-A094-550B43FF95AA}" type="presParOf" srcId="{75020054-E940-3A48-B9E1-E774DB7C3231}" destId="{674D0891-0337-C54C-8BC1-826826141B74}" srcOrd="6" destOrd="0" presId="urn:microsoft.com/office/officeart/2016/7/layout/RepeatingBendingProcessNew"/>
    <dgm:cxn modelId="{816FC53C-2978-3047-B0DD-A164C5984C16}" type="presParOf" srcId="{75020054-E940-3A48-B9E1-E774DB7C3231}" destId="{D1E1C138-059D-EC4A-B293-232DB51D9270}" srcOrd="7" destOrd="0" presId="urn:microsoft.com/office/officeart/2016/7/layout/RepeatingBendingProcessNew"/>
    <dgm:cxn modelId="{55F3446A-C40E-514E-907E-7E64F5CB0114}" type="presParOf" srcId="{D1E1C138-059D-EC4A-B293-232DB51D9270}" destId="{11897688-F461-004C-9BCF-44CA3F74D304}" srcOrd="0" destOrd="0" presId="urn:microsoft.com/office/officeart/2016/7/layout/RepeatingBendingProcessNew"/>
    <dgm:cxn modelId="{20D575C1-E025-7E49-BE38-562FC221BBBE}" type="presParOf" srcId="{75020054-E940-3A48-B9E1-E774DB7C3231}" destId="{FB6F409F-C54C-484E-80B8-BCCB4575AB8E}" srcOrd="8" destOrd="0" presId="urn:microsoft.com/office/officeart/2016/7/layout/RepeatingBendingProcessNew"/>
    <dgm:cxn modelId="{174E8015-2E13-954F-875B-B9E6C9B93B17}" type="presParOf" srcId="{75020054-E940-3A48-B9E1-E774DB7C3231}" destId="{B583379C-9DBB-584D-835F-743BA189CCDB}" srcOrd="9" destOrd="0" presId="urn:microsoft.com/office/officeart/2016/7/layout/RepeatingBendingProcessNew"/>
    <dgm:cxn modelId="{AA07BDC9-3D55-0444-AD54-3AB79C8E09EC}" type="presParOf" srcId="{B583379C-9DBB-584D-835F-743BA189CCDB}" destId="{12C878AF-B2F2-5C45-B90D-B78072E90E6D}" srcOrd="0" destOrd="0" presId="urn:microsoft.com/office/officeart/2016/7/layout/RepeatingBendingProcessNew"/>
    <dgm:cxn modelId="{FC7E8BD5-3784-0245-9A3B-5D6DC4BA596F}" type="presParOf" srcId="{75020054-E940-3A48-B9E1-E774DB7C3231}" destId="{0F4D69DC-2E4C-CA45-8DC4-9947D2F8C975}" srcOrd="10" destOrd="0" presId="urn:microsoft.com/office/officeart/2016/7/layout/RepeatingBendingProcessNew"/>
    <dgm:cxn modelId="{BB115AB5-E679-B345-B189-94A0C3DFDBEB}" type="presParOf" srcId="{75020054-E940-3A48-B9E1-E774DB7C3231}" destId="{BECA34C5-50BA-6C47-B126-B419F8CDEDB1}" srcOrd="11" destOrd="0" presId="urn:microsoft.com/office/officeart/2016/7/layout/RepeatingBendingProcessNew"/>
    <dgm:cxn modelId="{0D132711-03A6-044D-909B-BEE2E41A9095}" type="presParOf" srcId="{BECA34C5-50BA-6C47-B126-B419F8CDEDB1}" destId="{100EDCA6-86CF-E946-9381-868B6A7532A0}" srcOrd="0" destOrd="0" presId="urn:microsoft.com/office/officeart/2016/7/layout/RepeatingBendingProcessNew"/>
    <dgm:cxn modelId="{9FB2D5C3-89D2-7F4E-8367-AB177AFB431B}" type="presParOf" srcId="{75020054-E940-3A48-B9E1-E774DB7C3231}" destId="{1430D46D-2EDB-2B4F-B95B-2BEE9C4499AA}" srcOrd="12" destOrd="0" presId="urn:microsoft.com/office/officeart/2016/7/layout/RepeatingBendingProcessNew"/>
    <dgm:cxn modelId="{27EEACAA-7F3F-EF41-B9BB-D3686598C979}" type="presParOf" srcId="{75020054-E940-3A48-B9E1-E774DB7C3231}" destId="{A94810EA-B45B-E340-996C-0D211EE7CB6F}" srcOrd="13" destOrd="0" presId="urn:microsoft.com/office/officeart/2016/7/layout/RepeatingBendingProcessNew"/>
    <dgm:cxn modelId="{BEA06F75-B310-EC47-8F07-5F257783B9C0}" type="presParOf" srcId="{A94810EA-B45B-E340-996C-0D211EE7CB6F}" destId="{C4B4B910-17A9-8241-8124-6931E8ED5D32}" srcOrd="0" destOrd="0" presId="urn:microsoft.com/office/officeart/2016/7/layout/RepeatingBendingProcessNew"/>
    <dgm:cxn modelId="{1E1A517E-7980-E94F-AA1C-6AA36301673E}" type="presParOf" srcId="{75020054-E940-3A48-B9E1-E774DB7C3231}" destId="{0A8072B2-8A80-B04B-9265-D3F49352ECF0}" srcOrd="14" destOrd="0" presId="urn:microsoft.com/office/officeart/2016/7/layout/RepeatingBendingProcessNew"/>
    <dgm:cxn modelId="{1D451FE8-1511-AF43-A7DB-E0ACCE5AA5C3}" type="presParOf" srcId="{75020054-E940-3A48-B9E1-E774DB7C3231}" destId="{C3481396-E6BA-D241-86F6-755B5FFA8453}" srcOrd="15" destOrd="0" presId="urn:microsoft.com/office/officeart/2016/7/layout/RepeatingBendingProcessNew"/>
    <dgm:cxn modelId="{9CAEA290-918C-6146-BF46-A4FE118D4F22}" type="presParOf" srcId="{C3481396-E6BA-D241-86F6-755B5FFA8453}" destId="{BBFC4D79-77DE-F54A-B69F-A0BB8142E3D8}" srcOrd="0" destOrd="0" presId="urn:microsoft.com/office/officeart/2016/7/layout/RepeatingBendingProcessNew"/>
    <dgm:cxn modelId="{9DB856C3-C0BF-1040-B6E3-E606F7984CBA}" type="presParOf" srcId="{75020054-E940-3A48-B9E1-E774DB7C3231}" destId="{54C55CCA-6CF4-7D4F-8DD6-011085A07733}" srcOrd="16" destOrd="0" presId="urn:microsoft.com/office/officeart/2016/7/layout/RepeatingBendingProcessNew"/>
    <dgm:cxn modelId="{4432E1BA-2C0A-A640-A846-303692B964E3}" type="presParOf" srcId="{75020054-E940-3A48-B9E1-E774DB7C3231}" destId="{B79040D9-EE91-D342-8C8A-9AC139ADC024}" srcOrd="17" destOrd="0" presId="urn:microsoft.com/office/officeart/2016/7/layout/RepeatingBendingProcessNew"/>
    <dgm:cxn modelId="{B5A84017-FAF1-3044-A614-91EC898EFD27}" type="presParOf" srcId="{B79040D9-EE91-D342-8C8A-9AC139ADC024}" destId="{9D6A5E30-E1C3-484C-B14B-F692C29D3D7D}" srcOrd="0" destOrd="0" presId="urn:microsoft.com/office/officeart/2016/7/layout/RepeatingBendingProcessNew"/>
    <dgm:cxn modelId="{1FCEFC44-9308-D942-A1AC-1558D25DF7D0}" type="presParOf" srcId="{75020054-E940-3A48-B9E1-E774DB7C3231}" destId="{9F72C797-9893-284C-B0A1-481CDCF1A8F1}" srcOrd="1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9CD36-A712-FF43-8DE6-E7BAC363E821}">
      <dsp:nvSpPr>
        <dsp:cNvPr id="0" name=""/>
        <dsp:cNvSpPr/>
      </dsp:nvSpPr>
      <dsp:spPr>
        <a:xfrm rot="16200000">
          <a:off x="78827" y="-78827"/>
          <a:ext cx="3042745" cy="3200400"/>
        </a:xfrm>
        <a:prstGeom prst="round1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a:scene3d>
          <a:camera prst="perspectiveBelow"/>
          <a:lightRig rig="threePt" dir="t"/>
        </a:scene3d>
      </dsp:spPr>
      <dsp:style>
        <a:lnRef idx="0">
          <a:scrgbClr r="0" g="0" b="0"/>
        </a:lnRef>
        <a:fillRef idx="3">
          <a:scrgbClr r="0" g="0" b="0"/>
        </a:fillRef>
        <a:effectRef idx="2">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GB" sz="3400" b="0" kern="1200" cap="none" spc="0" dirty="0">
              <a:ln w="0"/>
              <a:solidFill>
                <a:schemeClr val="tx1"/>
              </a:solidFill>
              <a:effectLst>
                <a:outerShdw blurRad="38100" dist="19050" dir="2700000" algn="tl" rotWithShape="0">
                  <a:schemeClr val="dk1">
                    <a:alpha val="40000"/>
                  </a:schemeClr>
                </a:outerShdw>
              </a:effectLst>
            </a:rPr>
            <a:t>Strengths:</a:t>
          </a:r>
        </a:p>
      </dsp:txBody>
      <dsp:txXfrm rot="5400000">
        <a:off x="-1" y="1"/>
        <a:ext cx="3200400" cy="2282058"/>
      </dsp:txXfrm>
    </dsp:sp>
    <dsp:sp modelId="{30C910CB-6382-E743-8168-E1E8683C22E6}">
      <dsp:nvSpPr>
        <dsp:cNvPr id="0" name=""/>
        <dsp:cNvSpPr/>
      </dsp:nvSpPr>
      <dsp:spPr>
        <a:xfrm>
          <a:off x="3200400" y="0"/>
          <a:ext cx="3200400" cy="3042745"/>
        </a:xfrm>
        <a:prstGeom prst="round1Rect">
          <a:avLst/>
        </a:prstGeom>
        <a:gradFill rotWithShape="0">
          <a:gsLst>
            <a:gs pos="0">
              <a:schemeClr val="accent2">
                <a:hueOff val="-3450629"/>
                <a:satOff val="15286"/>
                <a:lumOff val="-5621"/>
                <a:alphaOff val="0"/>
                <a:tint val="97000"/>
                <a:satMod val="100000"/>
                <a:lumMod val="102000"/>
              </a:schemeClr>
            </a:gs>
            <a:gs pos="50000">
              <a:schemeClr val="accent2">
                <a:hueOff val="-3450629"/>
                <a:satOff val="15286"/>
                <a:lumOff val="-5621"/>
                <a:alphaOff val="0"/>
                <a:shade val="100000"/>
                <a:satMod val="103000"/>
                <a:lumMod val="100000"/>
              </a:schemeClr>
            </a:gs>
            <a:gs pos="100000">
              <a:schemeClr val="accent2">
                <a:hueOff val="-3450629"/>
                <a:satOff val="15286"/>
                <a:lumOff val="-5621"/>
                <a:alphaOff val="0"/>
                <a:shade val="93000"/>
                <a:satMod val="110000"/>
                <a:lumMod val="99000"/>
              </a:schemeClr>
            </a:gs>
          </a:gsLst>
          <a:lin ang="5400000" scaled="0"/>
        </a:gradFill>
        <a:ln>
          <a:noFill/>
        </a:ln>
        <a:effectLst/>
        <a:scene3d>
          <a:camera prst="perspectiveBelow"/>
          <a:lightRig rig="threePt" dir="t"/>
        </a:scene3d>
      </dsp:spPr>
      <dsp:style>
        <a:lnRef idx="0">
          <a:scrgbClr r="0" g="0" b="0"/>
        </a:lnRef>
        <a:fillRef idx="3">
          <a:scrgbClr r="0" g="0" b="0"/>
        </a:fillRef>
        <a:effectRef idx="2">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GB" sz="3400" b="0" kern="1200" cap="none" spc="0" dirty="0">
              <a:ln w="0"/>
              <a:solidFill>
                <a:schemeClr val="tx1"/>
              </a:solidFill>
              <a:effectLst>
                <a:outerShdw blurRad="38100" dist="19050" dir="2700000" algn="tl" rotWithShape="0">
                  <a:schemeClr val="dk1">
                    <a:alpha val="40000"/>
                  </a:schemeClr>
                </a:outerShdw>
              </a:effectLst>
            </a:rPr>
            <a:t>Weaknesses:</a:t>
          </a:r>
        </a:p>
      </dsp:txBody>
      <dsp:txXfrm>
        <a:off x="3200400" y="0"/>
        <a:ext cx="3200400" cy="2282058"/>
      </dsp:txXfrm>
    </dsp:sp>
    <dsp:sp modelId="{AF363600-3F82-274A-BDD1-A274D5E405B3}">
      <dsp:nvSpPr>
        <dsp:cNvPr id="0" name=""/>
        <dsp:cNvSpPr/>
      </dsp:nvSpPr>
      <dsp:spPr>
        <a:xfrm rot="10800000">
          <a:off x="0" y="3042745"/>
          <a:ext cx="3200400" cy="3042745"/>
        </a:xfrm>
        <a:prstGeom prst="round1Rect">
          <a:avLst/>
        </a:prstGeom>
        <a:gradFill rotWithShape="0">
          <a:gsLst>
            <a:gs pos="0">
              <a:schemeClr val="accent2">
                <a:hueOff val="-6901259"/>
                <a:satOff val="30573"/>
                <a:lumOff val="-11243"/>
                <a:alphaOff val="0"/>
                <a:tint val="97000"/>
                <a:satMod val="100000"/>
                <a:lumMod val="102000"/>
              </a:schemeClr>
            </a:gs>
            <a:gs pos="50000">
              <a:schemeClr val="accent2">
                <a:hueOff val="-6901259"/>
                <a:satOff val="30573"/>
                <a:lumOff val="-11243"/>
                <a:alphaOff val="0"/>
                <a:shade val="100000"/>
                <a:satMod val="103000"/>
                <a:lumMod val="100000"/>
              </a:schemeClr>
            </a:gs>
            <a:gs pos="100000">
              <a:schemeClr val="accent2">
                <a:hueOff val="-6901259"/>
                <a:satOff val="30573"/>
                <a:lumOff val="-11243"/>
                <a:alphaOff val="0"/>
                <a:shade val="93000"/>
                <a:satMod val="110000"/>
                <a:lumMod val="99000"/>
              </a:schemeClr>
            </a:gs>
          </a:gsLst>
          <a:lin ang="5400000" scaled="0"/>
        </a:gradFill>
        <a:ln>
          <a:noFill/>
        </a:ln>
        <a:effectLst/>
        <a:scene3d>
          <a:camera prst="perspectiveBelow"/>
          <a:lightRig rig="threePt" dir="t"/>
        </a:scene3d>
      </dsp:spPr>
      <dsp:style>
        <a:lnRef idx="0">
          <a:scrgbClr r="0" g="0" b="0"/>
        </a:lnRef>
        <a:fillRef idx="3">
          <a:scrgbClr r="0" g="0" b="0"/>
        </a:fillRef>
        <a:effectRef idx="2">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GB" sz="3400" b="0" kern="1200" cap="none" spc="0" dirty="0">
              <a:ln w="0"/>
              <a:solidFill>
                <a:schemeClr val="tx1"/>
              </a:solidFill>
              <a:effectLst>
                <a:outerShdw blurRad="38100" dist="19050" dir="2700000" algn="tl" rotWithShape="0">
                  <a:schemeClr val="dk1">
                    <a:alpha val="40000"/>
                  </a:schemeClr>
                </a:outerShdw>
              </a:effectLst>
            </a:rPr>
            <a:t>Opportunities:</a:t>
          </a:r>
        </a:p>
      </dsp:txBody>
      <dsp:txXfrm rot="10800000">
        <a:off x="0" y="3803431"/>
        <a:ext cx="3200400" cy="2282058"/>
      </dsp:txXfrm>
    </dsp:sp>
    <dsp:sp modelId="{26BFADEC-C867-ED46-B934-A93C20EB381C}">
      <dsp:nvSpPr>
        <dsp:cNvPr id="0" name=""/>
        <dsp:cNvSpPr/>
      </dsp:nvSpPr>
      <dsp:spPr>
        <a:xfrm rot="5400000">
          <a:off x="3279227" y="2963917"/>
          <a:ext cx="3042745" cy="3200400"/>
        </a:xfrm>
        <a:prstGeom prst="round1Rect">
          <a:avLst/>
        </a:prstGeom>
        <a:gradFill rotWithShape="0">
          <a:gsLst>
            <a:gs pos="0">
              <a:schemeClr val="accent2">
                <a:hueOff val="-10351888"/>
                <a:satOff val="45859"/>
                <a:lumOff val="-16864"/>
                <a:alphaOff val="0"/>
                <a:tint val="97000"/>
                <a:satMod val="100000"/>
                <a:lumMod val="102000"/>
              </a:schemeClr>
            </a:gs>
            <a:gs pos="50000">
              <a:schemeClr val="accent2">
                <a:hueOff val="-10351888"/>
                <a:satOff val="45859"/>
                <a:lumOff val="-16864"/>
                <a:alphaOff val="0"/>
                <a:shade val="100000"/>
                <a:satMod val="103000"/>
                <a:lumMod val="100000"/>
              </a:schemeClr>
            </a:gs>
            <a:gs pos="100000">
              <a:schemeClr val="accent2">
                <a:hueOff val="-10351888"/>
                <a:satOff val="45859"/>
                <a:lumOff val="-16864"/>
                <a:alphaOff val="0"/>
                <a:shade val="93000"/>
                <a:satMod val="110000"/>
                <a:lumMod val="99000"/>
              </a:schemeClr>
            </a:gs>
          </a:gsLst>
          <a:lin ang="5400000" scaled="0"/>
        </a:gradFill>
        <a:ln>
          <a:noFill/>
        </a:ln>
        <a:effectLst/>
        <a:scene3d>
          <a:camera prst="perspectiveBelow"/>
          <a:lightRig rig="threePt" dir="t"/>
        </a:scene3d>
      </dsp:spPr>
      <dsp:style>
        <a:lnRef idx="0">
          <a:scrgbClr r="0" g="0" b="0"/>
        </a:lnRef>
        <a:fillRef idx="3">
          <a:scrgbClr r="0" g="0" b="0"/>
        </a:fillRef>
        <a:effectRef idx="2">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GB" sz="3400" b="0" kern="1200" cap="none" spc="0" dirty="0">
              <a:ln w="0"/>
              <a:solidFill>
                <a:schemeClr val="tx1"/>
              </a:solidFill>
              <a:effectLst>
                <a:outerShdw blurRad="38100" dist="19050" dir="2700000" algn="tl" rotWithShape="0">
                  <a:schemeClr val="dk1">
                    <a:alpha val="40000"/>
                  </a:schemeClr>
                </a:outerShdw>
              </a:effectLst>
            </a:rPr>
            <a:t>Threats: </a:t>
          </a:r>
        </a:p>
      </dsp:txBody>
      <dsp:txXfrm rot="-5400000">
        <a:off x="3200399" y="3803431"/>
        <a:ext cx="3200400" cy="2282058"/>
      </dsp:txXfrm>
    </dsp:sp>
    <dsp:sp modelId="{12602B99-618F-1046-AD66-52EA60D97958}">
      <dsp:nvSpPr>
        <dsp:cNvPr id="0" name=""/>
        <dsp:cNvSpPr/>
      </dsp:nvSpPr>
      <dsp:spPr>
        <a:xfrm>
          <a:off x="2240280" y="2282058"/>
          <a:ext cx="1920240" cy="1521372"/>
        </a:xfrm>
        <a:prstGeom prst="roundRect">
          <a:avLst/>
        </a:prstGeom>
        <a:gradFill rotWithShape="0">
          <a:gsLst>
            <a:gs pos="0">
              <a:schemeClr val="accent2">
                <a:tint val="40000"/>
                <a:hueOff val="0"/>
                <a:satOff val="0"/>
                <a:lumOff val="0"/>
                <a:alphaOff val="0"/>
                <a:tint val="97000"/>
                <a:satMod val="100000"/>
                <a:lumMod val="102000"/>
              </a:schemeClr>
            </a:gs>
            <a:gs pos="50000">
              <a:schemeClr val="accent2">
                <a:tint val="40000"/>
                <a:hueOff val="0"/>
                <a:satOff val="0"/>
                <a:lumOff val="0"/>
                <a:alphaOff val="0"/>
                <a:shade val="100000"/>
                <a:satMod val="103000"/>
                <a:lumMod val="100000"/>
              </a:schemeClr>
            </a:gs>
            <a:gs pos="100000">
              <a:schemeClr val="accent2">
                <a:tint val="40000"/>
                <a:hueOff val="0"/>
                <a:satOff val="0"/>
                <a:lumOff val="0"/>
                <a:alphaOff val="0"/>
                <a:shade val="93000"/>
                <a:satMod val="110000"/>
                <a:lumMod val="99000"/>
              </a:schemeClr>
            </a:gs>
          </a:gsLst>
          <a:lin ang="5400000" scaled="0"/>
        </a:gradFill>
        <a:ln>
          <a:noFill/>
        </a:ln>
        <a:effectLst/>
        <a:scene3d>
          <a:camera prst="perspectiveBelow"/>
          <a:lightRig rig="threePt" dir="t"/>
        </a:scene3d>
      </dsp:spPr>
      <dsp:style>
        <a:lnRef idx="0">
          <a:scrgbClr r="0" g="0" b="0"/>
        </a:lnRef>
        <a:fillRef idx="3">
          <a:scrgbClr r="0" g="0" b="0"/>
        </a:fillRef>
        <a:effectRef idx="2">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0" kern="1200" cap="none" spc="0" dirty="0">
              <a:ln w="0"/>
              <a:solidFill>
                <a:schemeClr val="tx1"/>
              </a:solidFill>
              <a:effectLst>
                <a:outerShdw blurRad="38100" dist="19050" dir="2700000" algn="tl" rotWithShape="0">
                  <a:schemeClr val="dk1">
                    <a:alpha val="40000"/>
                  </a:schemeClr>
                </a:outerShdw>
              </a:effectLst>
            </a:rPr>
            <a:t>SWOT Analysis:</a:t>
          </a:r>
        </a:p>
      </dsp:txBody>
      <dsp:txXfrm>
        <a:off x="2314547" y="2356325"/>
        <a:ext cx="1771706" cy="13728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22734-3B9E-8947-9AE1-026DA06F9427}">
      <dsp:nvSpPr>
        <dsp:cNvPr id="0" name=""/>
        <dsp:cNvSpPr/>
      </dsp:nvSpPr>
      <dsp:spPr>
        <a:xfrm>
          <a:off x="1353" y="3259"/>
          <a:ext cx="11789900" cy="1479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Political influences:</a:t>
          </a:r>
        </a:p>
        <a:p>
          <a:pPr marL="0" lvl="0" indent="0" algn="ctr" defTabSz="1555750">
            <a:lnSpc>
              <a:spcPct val="90000"/>
            </a:lnSpc>
            <a:spcBef>
              <a:spcPct val="0"/>
            </a:spcBef>
            <a:spcAft>
              <a:spcPct val="35000"/>
            </a:spcAft>
            <a:buNone/>
          </a:pPr>
          <a:endParaRPr lang="en-GB" sz="3500" kern="1200" dirty="0"/>
        </a:p>
      </dsp:txBody>
      <dsp:txXfrm>
        <a:off x="44692" y="46598"/>
        <a:ext cx="11703222" cy="1393039"/>
      </dsp:txXfrm>
    </dsp:sp>
    <dsp:sp modelId="{CCDC91A8-AB92-FF40-8837-6D732C07B7F7}">
      <dsp:nvSpPr>
        <dsp:cNvPr id="0" name=""/>
        <dsp:cNvSpPr/>
      </dsp:nvSpPr>
      <dsp:spPr>
        <a:xfrm>
          <a:off x="1353" y="1684510"/>
          <a:ext cx="7701528" cy="147971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Economic Influences: </a:t>
          </a:r>
        </a:p>
        <a:p>
          <a:pPr marL="0" lvl="0" indent="0" algn="ctr" defTabSz="1555750">
            <a:lnSpc>
              <a:spcPct val="90000"/>
            </a:lnSpc>
            <a:spcBef>
              <a:spcPct val="0"/>
            </a:spcBef>
            <a:spcAft>
              <a:spcPct val="35000"/>
            </a:spcAft>
            <a:buNone/>
          </a:pPr>
          <a:endParaRPr lang="en-GB" sz="3500" kern="1200" dirty="0"/>
        </a:p>
      </dsp:txBody>
      <dsp:txXfrm>
        <a:off x="44692" y="1727849"/>
        <a:ext cx="7614850" cy="1393039"/>
      </dsp:txXfrm>
    </dsp:sp>
    <dsp:sp modelId="{B9ACE989-4827-094C-A13A-73E8C46265B2}">
      <dsp:nvSpPr>
        <dsp:cNvPr id="0" name=""/>
        <dsp:cNvSpPr/>
      </dsp:nvSpPr>
      <dsp:spPr>
        <a:xfrm>
          <a:off x="1353" y="3365761"/>
          <a:ext cx="3771561" cy="147971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Technological Influences: </a:t>
          </a:r>
        </a:p>
      </dsp:txBody>
      <dsp:txXfrm>
        <a:off x="44692" y="3409100"/>
        <a:ext cx="3684883" cy="1393039"/>
      </dsp:txXfrm>
    </dsp:sp>
    <dsp:sp modelId="{94158499-6127-4341-B7E7-9CBC3E813B90}">
      <dsp:nvSpPr>
        <dsp:cNvPr id="0" name=""/>
        <dsp:cNvSpPr/>
      </dsp:nvSpPr>
      <dsp:spPr>
        <a:xfrm>
          <a:off x="3931320" y="3365761"/>
          <a:ext cx="3771561" cy="147971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Legal Influences: </a:t>
          </a:r>
        </a:p>
        <a:p>
          <a:pPr marL="0" lvl="0" indent="0" algn="ctr" defTabSz="1155700">
            <a:lnSpc>
              <a:spcPct val="90000"/>
            </a:lnSpc>
            <a:spcBef>
              <a:spcPct val="0"/>
            </a:spcBef>
            <a:spcAft>
              <a:spcPct val="35000"/>
            </a:spcAft>
            <a:buNone/>
          </a:pPr>
          <a:endParaRPr lang="en-GB" sz="2600" kern="1200" dirty="0"/>
        </a:p>
      </dsp:txBody>
      <dsp:txXfrm>
        <a:off x="3974659" y="3409100"/>
        <a:ext cx="3684883" cy="1393039"/>
      </dsp:txXfrm>
    </dsp:sp>
    <dsp:sp modelId="{C9FA337A-9CD6-2044-81C8-019E80E93D9D}">
      <dsp:nvSpPr>
        <dsp:cNvPr id="0" name=""/>
        <dsp:cNvSpPr/>
      </dsp:nvSpPr>
      <dsp:spPr>
        <a:xfrm>
          <a:off x="8019692" y="1684510"/>
          <a:ext cx="3771561" cy="147971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Social Influences: </a:t>
          </a:r>
        </a:p>
      </dsp:txBody>
      <dsp:txXfrm>
        <a:off x="8063031" y="1727849"/>
        <a:ext cx="3684883" cy="1393039"/>
      </dsp:txXfrm>
    </dsp:sp>
    <dsp:sp modelId="{13F871FD-0EA4-1245-A815-F8C7B22407BD}">
      <dsp:nvSpPr>
        <dsp:cNvPr id="0" name=""/>
        <dsp:cNvSpPr/>
      </dsp:nvSpPr>
      <dsp:spPr>
        <a:xfrm>
          <a:off x="8019692" y="3365761"/>
          <a:ext cx="3771561" cy="147971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Environmental Influences: </a:t>
          </a:r>
        </a:p>
        <a:p>
          <a:pPr marL="0" lvl="0" indent="0" algn="ctr" defTabSz="1155700">
            <a:lnSpc>
              <a:spcPct val="90000"/>
            </a:lnSpc>
            <a:spcBef>
              <a:spcPct val="0"/>
            </a:spcBef>
            <a:spcAft>
              <a:spcPct val="35000"/>
            </a:spcAft>
            <a:buNone/>
          </a:pPr>
          <a:endParaRPr lang="en-GB" sz="2600" kern="1200" dirty="0"/>
        </a:p>
      </dsp:txBody>
      <dsp:txXfrm>
        <a:off x="8063031" y="3409100"/>
        <a:ext cx="3684883" cy="13930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3CCD3-1D19-4740-9ADD-B5F948518A7E}">
      <dsp:nvSpPr>
        <dsp:cNvPr id="0" name=""/>
        <dsp:cNvSpPr/>
      </dsp:nvSpPr>
      <dsp:spPr>
        <a:xfrm>
          <a:off x="448198" y="1310"/>
          <a:ext cx="775248" cy="775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E8A54-E819-47F2-8C6F-106E41D2EFED}">
      <dsp:nvSpPr>
        <dsp:cNvPr id="0" name=""/>
        <dsp:cNvSpPr/>
      </dsp:nvSpPr>
      <dsp:spPr>
        <a:xfrm>
          <a:off x="613415" y="166527"/>
          <a:ext cx="444814" cy="4448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184731-A29F-4447-B3E8-DA350A88447E}">
      <dsp:nvSpPr>
        <dsp:cNvPr id="0" name=""/>
        <dsp:cNvSpPr/>
      </dsp:nvSpPr>
      <dsp:spPr>
        <a:xfrm>
          <a:off x="200373" y="1018029"/>
          <a:ext cx="1270898" cy="14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Definition of ethical is “Relating to beliefs about what is morally right and wrong” (Cambridge Dictionary, 2019). To elaborate on this point for Sky, on screen sets out sky’s projects which highlights the beliefs Sky has from an ethical standpoint and how they hope to make a difference to society: </a:t>
          </a:r>
          <a:endParaRPr lang="en-US" sz="1100" kern="1200"/>
        </a:p>
      </dsp:txBody>
      <dsp:txXfrm>
        <a:off x="200373" y="1018029"/>
        <a:ext cx="1270898" cy="1461533"/>
      </dsp:txXfrm>
    </dsp:sp>
    <dsp:sp modelId="{6CCB474D-CA0E-4223-8676-DA4A2202C243}">
      <dsp:nvSpPr>
        <dsp:cNvPr id="0" name=""/>
        <dsp:cNvSpPr/>
      </dsp:nvSpPr>
      <dsp:spPr>
        <a:xfrm>
          <a:off x="1941504" y="1310"/>
          <a:ext cx="775248" cy="775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08CE8-9DBE-40A8-AE54-06AEEB62C0EA}">
      <dsp:nvSpPr>
        <dsp:cNvPr id="0" name=""/>
        <dsp:cNvSpPr/>
      </dsp:nvSpPr>
      <dsp:spPr>
        <a:xfrm>
          <a:off x="2106721" y="166527"/>
          <a:ext cx="444814" cy="4448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97F29F-43BA-401D-9C84-D69C729BE292}">
      <dsp:nvSpPr>
        <dsp:cNvPr id="0" name=""/>
        <dsp:cNvSpPr/>
      </dsp:nvSpPr>
      <dsp:spPr>
        <a:xfrm>
          <a:off x="1693679" y="1018029"/>
          <a:ext cx="1270898" cy="14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Sky’s ethical standpoint is as follows:</a:t>
          </a:r>
          <a:endParaRPr lang="en-US" sz="1100" kern="1200"/>
        </a:p>
      </dsp:txBody>
      <dsp:txXfrm>
        <a:off x="1693679" y="1018029"/>
        <a:ext cx="1270898" cy="1461533"/>
      </dsp:txXfrm>
    </dsp:sp>
    <dsp:sp modelId="{9459E9E5-54A2-43E8-9E46-E31E2A2FCE92}">
      <dsp:nvSpPr>
        <dsp:cNvPr id="0" name=""/>
        <dsp:cNvSpPr/>
      </dsp:nvSpPr>
      <dsp:spPr>
        <a:xfrm>
          <a:off x="3434810" y="1310"/>
          <a:ext cx="775248" cy="775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E4D2EA-6511-4852-9E16-A0AE36BB4552}">
      <dsp:nvSpPr>
        <dsp:cNvPr id="0" name=""/>
        <dsp:cNvSpPr/>
      </dsp:nvSpPr>
      <dsp:spPr>
        <a:xfrm>
          <a:off x="3600027" y="166527"/>
          <a:ext cx="444814" cy="4448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9159D9-E33B-4041-B554-8C8C17D80164}">
      <dsp:nvSpPr>
        <dsp:cNvPr id="0" name=""/>
        <dsp:cNvSpPr/>
      </dsp:nvSpPr>
      <dsp:spPr>
        <a:xfrm>
          <a:off x="3186985" y="1018029"/>
          <a:ext cx="1270898" cy="14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Better business with their customers </a:t>
          </a:r>
          <a:endParaRPr lang="en-US" sz="1100" kern="1200"/>
        </a:p>
      </dsp:txBody>
      <dsp:txXfrm>
        <a:off x="3186985" y="1018029"/>
        <a:ext cx="1270898" cy="1461533"/>
      </dsp:txXfrm>
    </dsp:sp>
    <dsp:sp modelId="{CBF96DF3-5F37-472D-80CA-3AF32FB77E59}">
      <dsp:nvSpPr>
        <dsp:cNvPr id="0" name=""/>
        <dsp:cNvSpPr/>
      </dsp:nvSpPr>
      <dsp:spPr>
        <a:xfrm>
          <a:off x="4928115" y="1310"/>
          <a:ext cx="775248" cy="775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044C2-82F7-4D5A-8168-FAB8A3874AA5}">
      <dsp:nvSpPr>
        <dsp:cNvPr id="0" name=""/>
        <dsp:cNvSpPr/>
      </dsp:nvSpPr>
      <dsp:spPr>
        <a:xfrm>
          <a:off x="5093332" y="166527"/>
          <a:ext cx="444814" cy="4448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1ECE8D-7DF8-453E-97F9-F2D06EDD582D}">
      <dsp:nvSpPr>
        <dsp:cNvPr id="0" name=""/>
        <dsp:cNvSpPr/>
      </dsp:nvSpPr>
      <dsp:spPr>
        <a:xfrm>
          <a:off x="4680290" y="1018029"/>
          <a:ext cx="1270898" cy="14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Young people</a:t>
          </a:r>
          <a:endParaRPr lang="en-US" sz="1100" kern="1200"/>
        </a:p>
      </dsp:txBody>
      <dsp:txXfrm>
        <a:off x="4680290" y="1018029"/>
        <a:ext cx="1270898" cy="1461533"/>
      </dsp:txXfrm>
    </dsp:sp>
    <dsp:sp modelId="{F23DFE2B-FCCB-437A-87C0-4CFF67CC43D4}">
      <dsp:nvSpPr>
        <dsp:cNvPr id="0" name=""/>
        <dsp:cNvSpPr/>
      </dsp:nvSpPr>
      <dsp:spPr>
        <a:xfrm>
          <a:off x="1941504" y="2797287"/>
          <a:ext cx="775248" cy="775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462F9-7850-414A-86F8-E03F3BE9ABD4}">
      <dsp:nvSpPr>
        <dsp:cNvPr id="0" name=""/>
        <dsp:cNvSpPr/>
      </dsp:nvSpPr>
      <dsp:spPr>
        <a:xfrm>
          <a:off x="2106721" y="2962504"/>
          <a:ext cx="444814" cy="4448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6A3C5-2385-43F3-B7FB-5AC132477181}">
      <dsp:nvSpPr>
        <dsp:cNvPr id="0" name=""/>
        <dsp:cNvSpPr/>
      </dsp:nvSpPr>
      <dsp:spPr>
        <a:xfrm>
          <a:off x="1693679" y="3814006"/>
          <a:ext cx="1270898" cy="14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Giving back </a:t>
          </a:r>
          <a:endParaRPr lang="en-US" sz="1100" kern="1200"/>
        </a:p>
      </dsp:txBody>
      <dsp:txXfrm>
        <a:off x="1693679" y="3814006"/>
        <a:ext cx="1270898" cy="1461533"/>
      </dsp:txXfrm>
    </dsp:sp>
    <dsp:sp modelId="{63182789-19F6-41A3-A2FB-02D5CC30D49D}">
      <dsp:nvSpPr>
        <dsp:cNvPr id="0" name=""/>
        <dsp:cNvSpPr/>
      </dsp:nvSpPr>
      <dsp:spPr>
        <a:xfrm>
          <a:off x="3434810" y="2797287"/>
          <a:ext cx="775248" cy="775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8D55D-DBB6-49DA-ABF6-7E2F245F78DC}">
      <dsp:nvSpPr>
        <dsp:cNvPr id="0" name=""/>
        <dsp:cNvSpPr/>
      </dsp:nvSpPr>
      <dsp:spPr>
        <a:xfrm>
          <a:off x="3600027" y="2962504"/>
          <a:ext cx="444814" cy="44481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BAAC66-E448-4C5E-8798-495E0CA081F7}">
      <dsp:nvSpPr>
        <dsp:cNvPr id="0" name=""/>
        <dsp:cNvSpPr/>
      </dsp:nvSpPr>
      <dsp:spPr>
        <a:xfrm>
          <a:off x="3186985" y="3814006"/>
          <a:ext cx="1270898" cy="1461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Taking action </a:t>
          </a:r>
          <a:endParaRPr lang="en-US" sz="1100" kern="1200"/>
        </a:p>
      </dsp:txBody>
      <dsp:txXfrm>
        <a:off x="3186985" y="3814006"/>
        <a:ext cx="1270898" cy="14615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8A1D5-48AA-D443-8709-3668D2FC2075}">
      <dsp:nvSpPr>
        <dsp:cNvPr id="0" name=""/>
        <dsp:cNvSpPr/>
      </dsp:nvSpPr>
      <dsp:spPr>
        <a:xfrm>
          <a:off x="1638535" y="434284"/>
          <a:ext cx="335884" cy="91440"/>
        </a:xfrm>
        <a:custGeom>
          <a:avLst/>
          <a:gdLst/>
          <a:ahLst/>
          <a:cxnLst/>
          <a:rect l="0" t="0" r="0" b="0"/>
          <a:pathLst>
            <a:path>
              <a:moveTo>
                <a:pt x="0" y="45720"/>
              </a:moveTo>
              <a:lnTo>
                <a:pt x="335884" y="45720"/>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97315" y="478172"/>
        <a:ext cx="18324" cy="3664"/>
      </dsp:txXfrm>
    </dsp:sp>
    <dsp:sp modelId="{0FC512C6-C25E-2E48-8AFE-3B49A41C1B75}">
      <dsp:nvSpPr>
        <dsp:cNvPr id="0" name=""/>
        <dsp:cNvSpPr/>
      </dsp:nvSpPr>
      <dsp:spPr>
        <a:xfrm>
          <a:off x="46926" y="1981"/>
          <a:ext cx="1593409" cy="956045"/>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SWOT ON Sky</a:t>
          </a:r>
        </a:p>
      </dsp:txBody>
      <dsp:txXfrm>
        <a:off x="46926" y="1981"/>
        <a:ext cx="1593409" cy="956045"/>
      </dsp:txXfrm>
    </dsp:sp>
    <dsp:sp modelId="{D8462A7A-B642-3649-A9E3-283E452ABCA5}">
      <dsp:nvSpPr>
        <dsp:cNvPr id="0" name=""/>
        <dsp:cNvSpPr/>
      </dsp:nvSpPr>
      <dsp:spPr>
        <a:xfrm>
          <a:off x="3598429" y="434284"/>
          <a:ext cx="335884" cy="91440"/>
        </a:xfrm>
        <a:custGeom>
          <a:avLst/>
          <a:gdLst/>
          <a:ahLst/>
          <a:cxnLst/>
          <a:rect l="0" t="0" r="0" b="0"/>
          <a:pathLst>
            <a:path>
              <a:moveTo>
                <a:pt x="0" y="45720"/>
              </a:moveTo>
              <a:lnTo>
                <a:pt x="335884" y="45720"/>
              </a:lnTo>
            </a:path>
          </a:pathLst>
        </a:custGeom>
        <a:noFill/>
        <a:ln w="635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57209" y="478172"/>
        <a:ext cx="18324" cy="3664"/>
      </dsp:txXfrm>
    </dsp:sp>
    <dsp:sp modelId="{CB30573C-F148-A54D-AAEC-134B36E468E3}">
      <dsp:nvSpPr>
        <dsp:cNvPr id="0" name=""/>
        <dsp:cNvSpPr/>
      </dsp:nvSpPr>
      <dsp:spPr>
        <a:xfrm>
          <a:off x="2006820" y="1981"/>
          <a:ext cx="1593409" cy="956045"/>
        </a:xfrm>
        <a:prstGeom prst="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PESTLE on Sky</a:t>
          </a:r>
        </a:p>
      </dsp:txBody>
      <dsp:txXfrm>
        <a:off x="2006820" y="1981"/>
        <a:ext cx="1593409" cy="956045"/>
      </dsp:txXfrm>
    </dsp:sp>
    <dsp:sp modelId="{0482EE15-F63E-764B-BC64-24E0D590BF5B}">
      <dsp:nvSpPr>
        <dsp:cNvPr id="0" name=""/>
        <dsp:cNvSpPr/>
      </dsp:nvSpPr>
      <dsp:spPr>
        <a:xfrm>
          <a:off x="843631" y="956227"/>
          <a:ext cx="3919787" cy="335884"/>
        </a:xfrm>
        <a:custGeom>
          <a:avLst/>
          <a:gdLst/>
          <a:ahLst/>
          <a:cxnLst/>
          <a:rect l="0" t="0" r="0" b="0"/>
          <a:pathLst>
            <a:path>
              <a:moveTo>
                <a:pt x="3919787" y="0"/>
              </a:moveTo>
              <a:lnTo>
                <a:pt x="3919787" y="185042"/>
              </a:lnTo>
              <a:lnTo>
                <a:pt x="0" y="185042"/>
              </a:lnTo>
              <a:lnTo>
                <a:pt x="0" y="335884"/>
              </a:lnTo>
            </a:path>
          </a:pathLst>
        </a:custGeom>
        <a:noFill/>
        <a:ln w="635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05102" y="1122337"/>
        <a:ext cx="196844" cy="3664"/>
      </dsp:txXfrm>
    </dsp:sp>
    <dsp:sp modelId="{B48B02D2-F3D6-EB4C-8CA9-3CBAC5E5F3B7}">
      <dsp:nvSpPr>
        <dsp:cNvPr id="0" name=""/>
        <dsp:cNvSpPr/>
      </dsp:nvSpPr>
      <dsp:spPr>
        <a:xfrm>
          <a:off x="3966714" y="1981"/>
          <a:ext cx="1593409" cy="956045"/>
        </a:xfrm>
        <a:prstGeom prst="rec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Corporate social responsibility</a:t>
          </a:r>
        </a:p>
      </dsp:txBody>
      <dsp:txXfrm>
        <a:off x="3966714" y="1981"/>
        <a:ext cx="1593409" cy="956045"/>
      </dsp:txXfrm>
    </dsp:sp>
    <dsp:sp modelId="{D1E1C138-059D-EC4A-B293-232DB51D9270}">
      <dsp:nvSpPr>
        <dsp:cNvPr id="0" name=""/>
        <dsp:cNvSpPr/>
      </dsp:nvSpPr>
      <dsp:spPr>
        <a:xfrm>
          <a:off x="1638535" y="1756814"/>
          <a:ext cx="335884" cy="91440"/>
        </a:xfrm>
        <a:custGeom>
          <a:avLst/>
          <a:gdLst/>
          <a:ahLst/>
          <a:cxnLst/>
          <a:rect l="0" t="0" r="0" b="0"/>
          <a:pathLst>
            <a:path>
              <a:moveTo>
                <a:pt x="0" y="45720"/>
              </a:moveTo>
              <a:lnTo>
                <a:pt x="335884" y="45720"/>
              </a:lnTo>
            </a:path>
          </a:pathLst>
        </a:custGeom>
        <a:noFill/>
        <a:ln w="635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97315" y="1800702"/>
        <a:ext cx="18324" cy="3664"/>
      </dsp:txXfrm>
    </dsp:sp>
    <dsp:sp modelId="{674D0891-0337-C54C-8BC1-826826141B74}">
      <dsp:nvSpPr>
        <dsp:cNvPr id="0" name=""/>
        <dsp:cNvSpPr/>
      </dsp:nvSpPr>
      <dsp:spPr>
        <a:xfrm>
          <a:off x="46926" y="1324512"/>
          <a:ext cx="1593409" cy="956045"/>
        </a:xfrm>
        <a:prstGeom prst="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Aims and objectives </a:t>
          </a:r>
        </a:p>
      </dsp:txBody>
      <dsp:txXfrm>
        <a:off x="46926" y="1324512"/>
        <a:ext cx="1593409" cy="956045"/>
      </dsp:txXfrm>
    </dsp:sp>
    <dsp:sp modelId="{B583379C-9DBB-584D-835F-743BA189CCDB}">
      <dsp:nvSpPr>
        <dsp:cNvPr id="0" name=""/>
        <dsp:cNvSpPr/>
      </dsp:nvSpPr>
      <dsp:spPr>
        <a:xfrm>
          <a:off x="3598429" y="1756814"/>
          <a:ext cx="335884" cy="91440"/>
        </a:xfrm>
        <a:custGeom>
          <a:avLst/>
          <a:gdLst/>
          <a:ahLst/>
          <a:cxnLst/>
          <a:rect l="0" t="0" r="0" b="0"/>
          <a:pathLst>
            <a:path>
              <a:moveTo>
                <a:pt x="0" y="45720"/>
              </a:moveTo>
              <a:lnTo>
                <a:pt x="335884" y="45720"/>
              </a:lnTo>
            </a:path>
          </a:pathLst>
        </a:custGeom>
        <a:noFill/>
        <a:ln w="635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57209" y="1800702"/>
        <a:ext cx="18324" cy="3664"/>
      </dsp:txXfrm>
    </dsp:sp>
    <dsp:sp modelId="{FB6F409F-C54C-484E-80B8-BCCB4575AB8E}">
      <dsp:nvSpPr>
        <dsp:cNvPr id="0" name=""/>
        <dsp:cNvSpPr/>
      </dsp:nvSpPr>
      <dsp:spPr>
        <a:xfrm>
          <a:off x="2006820" y="1324512"/>
          <a:ext cx="1593409" cy="956045"/>
        </a:xfrm>
        <a:prstGeom prst="rect">
          <a:avLst/>
        </a:prstGeom>
        <a:gradFill rotWithShape="0">
          <a:gsLst>
            <a:gs pos="0">
              <a:schemeClr val="accent6">
                <a:hueOff val="0"/>
                <a:satOff val="0"/>
                <a:lumOff val="0"/>
                <a:alphaOff val="0"/>
                <a:tint val="97000"/>
                <a:satMod val="100000"/>
                <a:lumMod val="102000"/>
              </a:schemeClr>
            </a:gs>
            <a:gs pos="50000">
              <a:schemeClr val="accent6">
                <a:hueOff val="0"/>
                <a:satOff val="0"/>
                <a:lumOff val="0"/>
                <a:alphaOff val="0"/>
                <a:shade val="100000"/>
                <a:satMod val="103000"/>
                <a:lumMod val="100000"/>
              </a:schemeClr>
            </a:gs>
            <a:gs pos="100000">
              <a:schemeClr val="accent6">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Mission statement</a:t>
          </a:r>
        </a:p>
      </dsp:txBody>
      <dsp:txXfrm>
        <a:off x="2006820" y="1324512"/>
        <a:ext cx="1593409" cy="956045"/>
      </dsp:txXfrm>
    </dsp:sp>
    <dsp:sp modelId="{BECA34C5-50BA-6C47-B126-B419F8CDEDB1}">
      <dsp:nvSpPr>
        <dsp:cNvPr id="0" name=""/>
        <dsp:cNvSpPr/>
      </dsp:nvSpPr>
      <dsp:spPr>
        <a:xfrm>
          <a:off x="843631" y="2278757"/>
          <a:ext cx="3919787" cy="335884"/>
        </a:xfrm>
        <a:custGeom>
          <a:avLst/>
          <a:gdLst/>
          <a:ahLst/>
          <a:cxnLst/>
          <a:rect l="0" t="0" r="0" b="0"/>
          <a:pathLst>
            <a:path>
              <a:moveTo>
                <a:pt x="3919787" y="0"/>
              </a:moveTo>
              <a:lnTo>
                <a:pt x="3919787" y="185042"/>
              </a:lnTo>
              <a:lnTo>
                <a:pt x="0" y="185042"/>
              </a:lnTo>
              <a:lnTo>
                <a:pt x="0" y="335884"/>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05102" y="2444867"/>
        <a:ext cx="196844" cy="3664"/>
      </dsp:txXfrm>
    </dsp:sp>
    <dsp:sp modelId="{0F4D69DC-2E4C-CA45-8DC4-9947D2F8C975}">
      <dsp:nvSpPr>
        <dsp:cNvPr id="0" name=""/>
        <dsp:cNvSpPr/>
      </dsp:nvSpPr>
      <dsp:spPr>
        <a:xfrm>
          <a:off x="3966714" y="1324512"/>
          <a:ext cx="1593409" cy="956045"/>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Ethical standpoint</a:t>
          </a:r>
        </a:p>
      </dsp:txBody>
      <dsp:txXfrm>
        <a:off x="3966714" y="1324512"/>
        <a:ext cx="1593409" cy="956045"/>
      </dsp:txXfrm>
    </dsp:sp>
    <dsp:sp modelId="{A94810EA-B45B-E340-996C-0D211EE7CB6F}">
      <dsp:nvSpPr>
        <dsp:cNvPr id="0" name=""/>
        <dsp:cNvSpPr/>
      </dsp:nvSpPr>
      <dsp:spPr>
        <a:xfrm>
          <a:off x="1638535" y="3079345"/>
          <a:ext cx="335884" cy="91440"/>
        </a:xfrm>
        <a:custGeom>
          <a:avLst/>
          <a:gdLst/>
          <a:ahLst/>
          <a:cxnLst/>
          <a:rect l="0" t="0" r="0" b="0"/>
          <a:pathLst>
            <a:path>
              <a:moveTo>
                <a:pt x="0" y="45720"/>
              </a:moveTo>
              <a:lnTo>
                <a:pt x="335884" y="45720"/>
              </a:lnTo>
            </a:path>
          </a:pathLst>
        </a:custGeom>
        <a:noFill/>
        <a:ln w="635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97315" y="3123232"/>
        <a:ext cx="18324" cy="3664"/>
      </dsp:txXfrm>
    </dsp:sp>
    <dsp:sp modelId="{1430D46D-2EDB-2B4F-B95B-2BEE9C4499AA}">
      <dsp:nvSpPr>
        <dsp:cNvPr id="0" name=""/>
        <dsp:cNvSpPr/>
      </dsp:nvSpPr>
      <dsp:spPr>
        <a:xfrm>
          <a:off x="46926" y="2647042"/>
          <a:ext cx="1593409" cy="956045"/>
        </a:xfrm>
        <a:prstGeom prst="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Profits</a:t>
          </a:r>
        </a:p>
      </dsp:txBody>
      <dsp:txXfrm>
        <a:off x="46926" y="2647042"/>
        <a:ext cx="1593409" cy="956045"/>
      </dsp:txXfrm>
    </dsp:sp>
    <dsp:sp modelId="{C3481396-E6BA-D241-86F6-755B5FFA8453}">
      <dsp:nvSpPr>
        <dsp:cNvPr id="0" name=""/>
        <dsp:cNvSpPr/>
      </dsp:nvSpPr>
      <dsp:spPr>
        <a:xfrm>
          <a:off x="3598429" y="3079345"/>
          <a:ext cx="335884" cy="91440"/>
        </a:xfrm>
        <a:custGeom>
          <a:avLst/>
          <a:gdLst/>
          <a:ahLst/>
          <a:cxnLst/>
          <a:rect l="0" t="0" r="0" b="0"/>
          <a:pathLst>
            <a:path>
              <a:moveTo>
                <a:pt x="0" y="45720"/>
              </a:moveTo>
              <a:lnTo>
                <a:pt x="335884" y="45720"/>
              </a:lnTo>
            </a:path>
          </a:pathLst>
        </a:custGeom>
        <a:noFill/>
        <a:ln w="635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57209" y="3123232"/>
        <a:ext cx="18324" cy="3664"/>
      </dsp:txXfrm>
    </dsp:sp>
    <dsp:sp modelId="{0A8072B2-8A80-B04B-9265-D3F49352ECF0}">
      <dsp:nvSpPr>
        <dsp:cNvPr id="0" name=""/>
        <dsp:cNvSpPr/>
      </dsp:nvSpPr>
      <dsp:spPr>
        <a:xfrm>
          <a:off x="2006820" y="2647042"/>
          <a:ext cx="1593409" cy="956045"/>
        </a:xfrm>
        <a:prstGeom prst="rec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Stakeholders</a:t>
          </a:r>
        </a:p>
      </dsp:txBody>
      <dsp:txXfrm>
        <a:off x="2006820" y="2647042"/>
        <a:ext cx="1593409" cy="956045"/>
      </dsp:txXfrm>
    </dsp:sp>
    <dsp:sp modelId="{B79040D9-EE91-D342-8C8A-9AC139ADC024}">
      <dsp:nvSpPr>
        <dsp:cNvPr id="0" name=""/>
        <dsp:cNvSpPr/>
      </dsp:nvSpPr>
      <dsp:spPr>
        <a:xfrm>
          <a:off x="843631" y="3601287"/>
          <a:ext cx="3919787" cy="335884"/>
        </a:xfrm>
        <a:custGeom>
          <a:avLst/>
          <a:gdLst/>
          <a:ahLst/>
          <a:cxnLst/>
          <a:rect l="0" t="0" r="0" b="0"/>
          <a:pathLst>
            <a:path>
              <a:moveTo>
                <a:pt x="3919787" y="0"/>
              </a:moveTo>
              <a:lnTo>
                <a:pt x="3919787" y="185042"/>
              </a:lnTo>
              <a:lnTo>
                <a:pt x="0" y="185042"/>
              </a:lnTo>
              <a:lnTo>
                <a:pt x="0" y="335884"/>
              </a:lnTo>
            </a:path>
          </a:pathLst>
        </a:custGeom>
        <a:noFill/>
        <a:ln w="635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05102" y="3767397"/>
        <a:ext cx="196844" cy="3664"/>
      </dsp:txXfrm>
    </dsp:sp>
    <dsp:sp modelId="{54C55CCA-6CF4-7D4F-8DD6-011085A07733}">
      <dsp:nvSpPr>
        <dsp:cNvPr id="0" name=""/>
        <dsp:cNvSpPr/>
      </dsp:nvSpPr>
      <dsp:spPr>
        <a:xfrm>
          <a:off x="3966714" y="2647042"/>
          <a:ext cx="1593409" cy="956045"/>
        </a:xfrm>
        <a:prstGeom prst="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Groups</a:t>
          </a:r>
        </a:p>
      </dsp:txBody>
      <dsp:txXfrm>
        <a:off x="3966714" y="2647042"/>
        <a:ext cx="1593409" cy="956045"/>
      </dsp:txXfrm>
    </dsp:sp>
    <dsp:sp modelId="{9F72C797-9893-284C-B0A1-481CDCF1A8F1}">
      <dsp:nvSpPr>
        <dsp:cNvPr id="0" name=""/>
        <dsp:cNvSpPr/>
      </dsp:nvSpPr>
      <dsp:spPr>
        <a:xfrm>
          <a:off x="46926" y="3969572"/>
          <a:ext cx="1593409" cy="956045"/>
        </a:xfrm>
        <a:prstGeom prst="rect">
          <a:avLst/>
        </a:prstGeom>
        <a:gradFill rotWithShape="0">
          <a:gsLst>
            <a:gs pos="0">
              <a:schemeClr val="accent6">
                <a:hueOff val="0"/>
                <a:satOff val="0"/>
                <a:lumOff val="0"/>
                <a:alphaOff val="0"/>
                <a:tint val="97000"/>
                <a:satMod val="100000"/>
                <a:lumMod val="102000"/>
              </a:schemeClr>
            </a:gs>
            <a:gs pos="50000">
              <a:schemeClr val="accent6">
                <a:hueOff val="0"/>
                <a:satOff val="0"/>
                <a:lumOff val="0"/>
                <a:alphaOff val="0"/>
                <a:shade val="100000"/>
                <a:satMod val="103000"/>
                <a:lumMod val="100000"/>
              </a:schemeClr>
            </a:gs>
            <a:gs pos="100000">
              <a:schemeClr val="accent6">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078" tIns="81957" rIns="78078" bIns="81957" numCol="1" spcCol="1270" anchor="ctr" anchorCtr="0">
          <a:noAutofit/>
        </a:bodyPr>
        <a:lstStyle/>
        <a:p>
          <a:pPr marL="0" lvl="0" indent="0" algn="ctr" defTabSz="844550">
            <a:lnSpc>
              <a:spcPct val="90000"/>
            </a:lnSpc>
            <a:spcBef>
              <a:spcPct val="0"/>
            </a:spcBef>
            <a:spcAft>
              <a:spcPct val="35000"/>
            </a:spcAft>
            <a:buNone/>
          </a:pPr>
          <a:r>
            <a:rPr lang="en-US" sz="1900" kern="1200"/>
            <a:t>Teamwork</a:t>
          </a:r>
        </a:p>
      </dsp:txBody>
      <dsp:txXfrm>
        <a:off x="46926" y="3969572"/>
        <a:ext cx="1593409" cy="956045"/>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294E8C-D075-E649-952F-B93A7BF01B82}" type="datetimeFigureOut">
              <a:rPr lang="en-GB" smtClean="0"/>
              <a:t>15/12/2019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B229A4-F1AD-7040-8B31-FDBD0D327AD7}" type="slidenum">
              <a:rPr lang="en-GB" smtClean="0"/>
              <a:t>‹#›</a:t>
            </a:fld>
            <a:endParaRPr lang="en-GB"/>
          </a:p>
        </p:txBody>
      </p:sp>
    </p:spTree>
    <p:extLst>
      <p:ext uri="{BB962C8B-B14F-4D97-AF65-F5344CB8AC3E}">
        <p14:creationId xmlns:p14="http://schemas.microsoft.com/office/powerpoint/2010/main" val="935353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welcome to this presentation. The purpose of this presentation is to explore the organisational functions of the company of Sky. Consideration will be given to key points such as SWOT, PESTLE, mission statement, corporate social responsibility, stakeholders, profits, ethical standpoint, nature of leadership, groups, teamwork and finally aims and objectives.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2</a:t>
            </a:fld>
            <a:endParaRPr lang="en-GB"/>
          </a:p>
        </p:txBody>
      </p:sp>
    </p:spTree>
    <p:extLst>
      <p:ext uri="{BB962C8B-B14F-4D97-AF65-F5344CB8AC3E}">
        <p14:creationId xmlns:p14="http://schemas.microsoft.com/office/powerpoint/2010/main" val="1639581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Who are Sky?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described by the company itself, Sky is “Europe’s leading direct-to-consumer media and entertainment company” (SKY Group, 2019). Sky’s main product and service is the use of SKY Q which is a technological box product which provides the sky services of watching exclusive SKY TV content including channels  such as SKY Atlantic which shows off sky exclusive programs. </a:t>
            </a:r>
          </a:p>
          <a:p>
            <a:r>
              <a:rPr lang="en-GB" sz="1200" kern="1200" dirty="0">
                <a:solidFill>
                  <a:schemeClr val="tx1"/>
                </a:solidFill>
                <a:effectLst/>
                <a:latin typeface="+mn-lt"/>
                <a:ea typeface="+mn-ea"/>
                <a:cs typeface="+mn-cs"/>
              </a:rPr>
              <a:t>Sky Q also provides the use of one or two terabyte storage so consumers can record their favourite shows alongside having on-demand services which allows consumers to download shows or movies at any time which is commonly known as streaming. </a:t>
            </a:r>
          </a:p>
          <a:p>
            <a:r>
              <a:rPr lang="en-GB" sz="1200" kern="1200" dirty="0">
                <a:solidFill>
                  <a:schemeClr val="tx1"/>
                </a:solidFill>
                <a:effectLst/>
                <a:latin typeface="+mn-lt"/>
                <a:ea typeface="+mn-ea"/>
                <a:cs typeface="+mn-cs"/>
              </a:rPr>
              <a:t>Sky is also a company which provides broadband services to its consumers, this service is including the option of having fibre optic broadband which is the latest technology in terms of WIFI connections. </a:t>
            </a:r>
          </a:p>
          <a:p>
            <a:r>
              <a:rPr lang="en-GB" sz="1200" kern="1200" dirty="0">
                <a:solidFill>
                  <a:schemeClr val="tx1"/>
                </a:solidFill>
                <a:effectLst/>
                <a:latin typeface="+mn-lt"/>
                <a:ea typeface="+mn-ea"/>
                <a:cs typeface="+mn-cs"/>
              </a:rPr>
              <a:t>Sky allows consumers to watch their content on a number of different platforms including on numerus different TV screens including the latest 4K resolution quality across a household and also via mobile and tablet devices.</a:t>
            </a:r>
          </a:p>
          <a:p>
            <a:r>
              <a:rPr lang="en-GB" sz="1200" kern="1200" dirty="0">
                <a:solidFill>
                  <a:schemeClr val="tx1"/>
                </a:solidFill>
                <a:effectLst/>
                <a:latin typeface="+mn-lt"/>
                <a:ea typeface="+mn-ea"/>
                <a:cs typeface="+mn-cs"/>
              </a:rPr>
              <a:t>It could be seen that sky as a unique selling point in the television market as unlike Netflix it allows consumers to have live access to programs such as sports, allows to record these programs and also watch programs where available in the latest 4K resolution (Hall, 2019). </a:t>
            </a:r>
          </a:p>
        </p:txBody>
      </p:sp>
      <p:sp>
        <p:nvSpPr>
          <p:cNvPr id="4" name="Slide Number Placeholder 3"/>
          <p:cNvSpPr>
            <a:spLocks noGrp="1"/>
          </p:cNvSpPr>
          <p:nvPr>
            <p:ph type="sldNum" sz="quarter" idx="5"/>
          </p:nvPr>
        </p:nvSpPr>
        <p:spPr/>
        <p:txBody>
          <a:bodyPr/>
          <a:lstStyle/>
          <a:p>
            <a:fld id="{FFB229A4-F1AD-7040-8B31-FDBD0D327AD7}" type="slidenum">
              <a:rPr lang="en-GB" smtClean="0"/>
              <a:t>3</a:t>
            </a:fld>
            <a:endParaRPr lang="en-GB"/>
          </a:p>
        </p:txBody>
      </p:sp>
    </p:spTree>
    <p:extLst>
      <p:ext uri="{BB962C8B-B14F-4D97-AF65-F5344CB8AC3E}">
        <p14:creationId xmlns:p14="http://schemas.microsoft.com/office/powerpoint/2010/main" val="1890600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SWOT OF SKY: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SWOT stands for strengths, weaknesses, opportunities and threats, the aim of a SWOT analysis is defined as </a:t>
            </a:r>
            <a:r>
              <a:rPr lang="en-GB" sz="1200" i="1" kern="1200" dirty="0">
                <a:solidFill>
                  <a:schemeClr val="tx1"/>
                </a:solidFill>
                <a:effectLst/>
                <a:latin typeface="+mn-lt"/>
                <a:ea typeface="+mn-ea"/>
                <a:cs typeface="+mn-cs"/>
              </a:rPr>
              <a:t>“The aim of the SWOT analysis is to evaluate and align a company’s strengths and weaknesses with the opportunities and threats to generate strategic  alternatives.”</a:t>
            </a:r>
            <a:r>
              <a:rPr lang="en-GB" sz="1200" kern="1200" dirty="0">
                <a:solidFill>
                  <a:schemeClr val="tx1"/>
                </a:solidFill>
                <a:effectLst/>
                <a:latin typeface="+mn-lt"/>
                <a:ea typeface="+mn-ea"/>
                <a:cs typeface="+mn-cs"/>
              </a:rPr>
              <a:t>   This means that a company such as SKY would consider the internal factors of the organisation such as a strength being good marketing of its product while an internal weakness could be low satisfaction. Using this example and by also considering opportunities and threats, SKY could determine a plan to mitigate its weaknesses by making changes in their strategic alternatives (Nadine </a:t>
            </a:r>
            <a:r>
              <a:rPr lang="en-GB" sz="1200" kern="1200" dirty="0" err="1">
                <a:solidFill>
                  <a:schemeClr val="tx1"/>
                </a:solidFill>
                <a:effectLst/>
                <a:latin typeface="+mn-lt"/>
                <a:ea typeface="+mn-ea"/>
                <a:cs typeface="+mn-cs"/>
              </a:rPr>
              <a:t>Pahl</a:t>
            </a:r>
            <a:r>
              <a:rPr lang="en-GB" sz="1200" kern="1200" dirty="0">
                <a:solidFill>
                  <a:schemeClr val="tx1"/>
                </a:solidFill>
                <a:effectLst/>
                <a:latin typeface="+mn-lt"/>
                <a:ea typeface="+mn-ea"/>
                <a:cs typeface="+mn-cs"/>
              </a:rPr>
              <a:t>, 2007).</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Strengths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Sky can be seen to be very strong in terms of its numbers, an example of this is that the company has over 31,000 employees in 2017 which could inform stakeholders including customers that there is a high demand for its customs within the business.</a:t>
            </a:r>
          </a:p>
          <a:p>
            <a:r>
              <a:rPr lang="en-GB" sz="1200" kern="1200" dirty="0">
                <a:solidFill>
                  <a:schemeClr val="tx1"/>
                </a:solidFill>
                <a:effectLst/>
                <a:latin typeface="+mn-lt"/>
                <a:ea typeface="+mn-ea"/>
                <a:cs typeface="+mn-cs"/>
              </a:rPr>
              <a:t>Another strength for sky could be that the combined total of customers between Italy, Germany, Austria, Ireland and the UK is a total of 22.5 million as of 2017. This suggests that internally Sky is effectively marketing its products and services and also has effective branding, so therefore it could be apparent that is means Sky are making good revenue across Europe (S&amp;P, 2019).</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Weaknesses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could be suggested that Sky have a high number of competition, this is a result of the streaming market from Netflix, Amazon Prime, NOW TV and more all bringing in content that is clashing very similar markets in terms of SKY OnDemand services where its customers can now watch same shows on both Netflix or Sky OnDemand. This could mean that consumers could find Netflix a better buy as it has a cheaper monthly payment which would mean sky could be at risk of losing trade meaning it would begin to lose potential profits. This highlights the importance of Sky keeping up to date with latest trends so it can retain all the customers it already has.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Opportunities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opportunities for sky are very vast, this is because the company can explore many avenues to expand their business and achieve its targets. The business can look to keep up to date with latest trends by moving into the streaming market, by doing this they could look at hiring new staff which would mean more productivity as the company could then increase targets sell more products to make higher profits.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Threats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biggest threat to sky is that the company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 FOX wants to purchase the remaining 61% of Sky to complete a full merger. This would mean Sky would be taken over and it therefore could mean FOX would have different ethical values to Sky meaning loyal customers may decide to take their business elsewhere which would not be a positive thing for the business.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4</a:t>
            </a:fld>
            <a:endParaRPr lang="en-GB"/>
          </a:p>
        </p:txBody>
      </p:sp>
    </p:spTree>
    <p:extLst>
      <p:ext uri="{BB962C8B-B14F-4D97-AF65-F5344CB8AC3E}">
        <p14:creationId xmlns:p14="http://schemas.microsoft.com/office/powerpoint/2010/main" val="1228476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 PESTLE Of SKY: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PESTLE analysis stands for Political, Economic, Social, Technological, Legal and Environmental. These are all factors that businesses such as Sky need to consider when considering how external influences can impact upon a business. External influences are however out of business control and so that’s all businesses including Sky can do considering their PESTLE analysis is build a contingency plan which would help limit the damage of any external influences which could do harm to a business (Shaw, 2011).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PESTLE analysis of Sky is as followed:</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Political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June 2016, the UK voted to leave the European Union, still by December 2019 the UK has not left yet and this fact is causing uncertainty to businesses. In terms of uncertainty, demand may fall for sky products due to consumers not wanting to spend their money in uncertain markets which is why it could be suggested they sky enforce contingency plans in place to mitigate against any damaged caused by political uncertainty.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Economic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Sky could consider external influences such as the economy going into a recession, a recession would mean that the market would not be growing and consumers will not have the demand to purchase new products due to uncertainty. Sky could look at planning ahead to protect its employees job if the company because badly affected by a recession. This could be having contingency funds in place to bailout the company if it ever needed it. Having plans such as the one above would be beneficial to the company as it could prevent the company reaching the worst case scenario which would be declaring bankruptcy.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Social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social aspect for sky to consider is its consumer demand that streaming platforms are the latest trends so Sky could consider bringing streaming platforms within its platform. It is apparent however that sky already does this as the company is in partnership with Netflix as sky gives Netflix access to their platform and also gives sky customers a discount on </a:t>
            </a:r>
            <a:r>
              <a:rPr lang="en-GB" sz="1200" kern="1200" dirty="0" err="1">
                <a:solidFill>
                  <a:schemeClr val="tx1"/>
                </a:solidFill>
                <a:effectLst/>
                <a:latin typeface="+mn-lt"/>
                <a:ea typeface="+mn-ea"/>
                <a:cs typeface="+mn-cs"/>
              </a:rPr>
              <a:t>netflix</a:t>
            </a:r>
            <a:r>
              <a:rPr lang="en-GB" sz="1200" kern="1200" dirty="0">
                <a:solidFill>
                  <a:schemeClr val="tx1"/>
                </a:solidFill>
                <a:effectLst/>
                <a:latin typeface="+mn-lt"/>
                <a:ea typeface="+mn-ea"/>
                <a:cs typeface="+mn-cs"/>
              </a:rPr>
              <a:t> membership. This would be seen as a clever tactic to counteract threats of competitors as both sky at Netflix are working together to achieve strong turnovers.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Technological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Technological aspect is a major point for Sky to consider, this is because its latest product of Sky Q relies solely on broadband connection to allow the miniboxes to connect to the main Sky Q box across the house. It would be important to consider the implications of having additional services such as broadband for Sky Q to work which is additional costs to customers. It is important because some consumers may not have broadband such as fibre optic which is a recommendation broadband speed to have with Sky Q, this would therefore isolate those customers who could have purchased the previous generation of Sky + boxes without the need of broadband for the multiroom.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Legal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Identical to all trading companies, it is important for Sky to comply with the law of the land, this means adding VAT on its products, paying corporation tax, submitting accounts yearly and more. If Sky fails to do any of the above then they could be faced with legal consequences which would have a negative perception on the company.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Environmental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Climate change and pollution is having a damaging effect globally, this is why it is important for sky not to be seen as contributing to the problem as it is a technological business which increases energy consumption with the products they sell. This is why Sky has considered how to have the perception of being environmental friendly, it has done this by setting up a campaign called Sky Ocean Rescue which has the purpose of sky investing money on clearing the ocean from plastic pollution. This can be perceived as having a positive impact on Sky since it is highlighting its ethical standpoint which will be talked about later in this presentation.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5</a:t>
            </a:fld>
            <a:endParaRPr lang="en-GB"/>
          </a:p>
        </p:txBody>
      </p:sp>
    </p:spTree>
    <p:extLst>
      <p:ext uri="{BB962C8B-B14F-4D97-AF65-F5344CB8AC3E}">
        <p14:creationId xmlns:p14="http://schemas.microsoft.com/office/powerpoint/2010/main" val="2251636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is Sky’s Mission Statement?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mission statement as defined by Julie L.G Walker is </a:t>
            </a:r>
            <a:r>
              <a:rPr lang="en-GB" sz="1200" i="1" kern="1200" dirty="0">
                <a:solidFill>
                  <a:schemeClr val="tx1"/>
                </a:solidFill>
                <a:effectLst/>
                <a:latin typeface="+mn-lt"/>
                <a:ea typeface="+mn-ea"/>
                <a:cs typeface="+mn-cs"/>
              </a:rPr>
              <a:t>“A mission statement can be a powerful leadership tool, but its usefulness depends on a number of factors. </a:t>
            </a:r>
            <a:r>
              <a:rPr lang="en-GB" sz="1200" i="1" kern="1200" dirty="0" err="1">
                <a:solidFill>
                  <a:schemeClr val="tx1"/>
                </a:solidFill>
                <a:effectLst/>
                <a:latin typeface="+mn-lt"/>
                <a:ea typeface="+mn-ea"/>
                <a:cs typeface="+mn-cs"/>
              </a:rPr>
              <a:t>Falsey</a:t>
            </a:r>
            <a:r>
              <a:rPr lang="en-GB" sz="1200" i="1" kern="1200" dirty="0">
                <a:solidFill>
                  <a:schemeClr val="tx1"/>
                </a:solidFill>
                <a:effectLst/>
                <a:latin typeface="+mn-lt"/>
                <a:ea typeface="+mn-ea"/>
                <a:cs typeface="+mn-cs"/>
              </a:rPr>
              <a:t> (1989) described a mission statement as telling “two things about a company: who [the company] is and what [the company] does”</a:t>
            </a:r>
            <a:r>
              <a:rPr lang="en-GB" sz="1200" kern="1200" dirty="0">
                <a:solidFill>
                  <a:schemeClr val="tx1"/>
                </a:solidFill>
                <a:effectLst/>
                <a:latin typeface="+mn-lt"/>
                <a:ea typeface="+mn-ea"/>
                <a:cs typeface="+mn-cs"/>
              </a:rPr>
              <a:t> (Walker, 2012, p. 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Relating this definition to SKY means that its mission statement will suggest who Sky are and what they do. Having a mission statement will brining advantages to the company since a mission statement could persuade consumers why they should invest in the products or services a business such as sky sells, this could mean that a mission statement can increase revenue to a business while also providing publicity to a company which is a great marketing tactic.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mission statement could also become a disadvantage to a company since a business could make a mistake in creating unrealistic goals which could harm employee moral if they are aware that it would be impossible to achieve. For example, for SKY if the company set target that they will have 100% domination of the multimedia industry taking out giant companies such as Netflix and amazon prime. This would be an unachievable goal which could lead to consumers and other stakeholders not taking SKY seriously leading to less publicity and revenue (</a:t>
            </a:r>
            <a:r>
              <a:rPr lang="en-GB" sz="1200" kern="1200" dirty="0" err="1">
                <a:solidFill>
                  <a:schemeClr val="tx1"/>
                </a:solidFill>
                <a:effectLst/>
                <a:latin typeface="+mn-lt"/>
                <a:ea typeface="+mn-ea"/>
                <a:cs typeface="+mn-cs"/>
              </a:rPr>
              <a:t>Quain</a:t>
            </a:r>
            <a:r>
              <a:rPr lang="en-GB" sz="1200" kern="1200" dirty="0">
                <a:solidFill>
                  <a:schemeClr val="tx1"/>
                </a:solidFill>
                <a:effectLst/>
                <a:latin typeface="+mn-lt"/>
                <a:ea typeface="+mn-ea"/>
                <a:cs typeface="+mn-cs"/>
              </a:rPr>
              <a:t>, 2017).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Sky’s mission statement is as followed – </a:t>
            </a:r>
            <a:r>
              <a:rPr lang="en-GB" sz="1200" i="1" kern="1200" dirty="0">
                <a:solidFill>
                  <a:schemeClr val="tx1"/>
                </a:solidFill>
                <a:effectLst/>
                <a:latin typeface="+mn-lt"/>
                <a:ea typeface="+mn-ea"/>
                <a:cs typeface="+mn-cs"/>
              </a:rPr>
              <a:t>“We believe better business creates a better world. That’s why we push ourselves to achieve the highest standards of sustainability and responsibility. It’s why we use our voice to make a difference, campaigning for positive change on the big issues of our time. We believe in better” </a:t>
            </a:r>
            <a:r>
              <a:rPr lang="en-GB" sz="1200" i="0" kern="1200" dirty="0">
                <a:solidFill>
                  <a:schemeClr val="tx1"/>
                </a:solidFill>
                <a:effectLst/>
                <a:latin typeface="+mn-lt"/>
                <a:ea typeface="+mn-ea"/>
                <a:cs typeface="+mn-cs"/>
              </a:rPr>
              <a:t>(Sky Group, 2019)</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mission statement could be seen as persuasive to get stakeholders to invest in the company’s vision and could also therefore be a encouraging consumers to purchase from the company.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6</a:t>
            </a:fld>
            <a:endParaRPr lang="en-GB"/>
          </a:p>
        </p:txBody>
      </p:sp>
    </p:spTree>
    <p:extLst>
      <p:ext uri="{BB962C8B-B14F-4D97-AF65-F5344CB8AC3E}">
        <p14:creationId xmlns:p14="http://schemas.microsoft.com/office/powerpoint/2010/main" val="1343524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is Corporate Social Responsibility?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Richard E Smith, “Corporate social responsibility is defined as a business system that enables the production and distribution of wealth for the betterment of its stakeholders through the implementation and integration of ethical systems and sustainable management practices” (Smith, 2011). This means that organisations use their CSR policy to introduce ethical and sustainable practices to ensure their practices are in line with the company’s stakeholders. This could benefit a company such as sky since having a clear CSR policy ensures stakeholders such as customers are content which would mean they would purchase from their company. In contrast however if sky didn’t have a good CSR policy then it would be hard to persuade stakeholders to invest into their company.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Sky’s corporate social responsibility is outlined within its bigger picture webpage on its corporate website. This is due to the following statement; “</a:t>
            </a:r>
            <a:r>
              <a:rPr lang="en-GB" sz="1200" i="1" kern="1200" dirty="0">
                <a:solidFill>
                  <a:schemeClr val="tx1"/>
                </a:solidFill>
                <a:effectLst/>
                <a:latin typeface="+mn-lt"/>
                <a:ea typeface="+mn-ea"/>
                <a:cs typeface="+mn-cs"/>
              </a:rPr>
              <a:t>The Bigger Picture team uses the site as an executive communications platform, implementing the same blog solution with social amplification features as the corporate site”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grouptree</a:t>
            </a:r>
            <a:r>
              <a:rPr lang="en-GB" sz="1200" kern="1200" dirty="0">
                <a:solidFill>
                  <a:schemeClr val="tx1"/>
                </a:solidFill>
                <a:effectLst/>
                <a:latin typeface="+mn-lt"/>
                <a:ea typeface="+mn-ea"/>
                <a:cs typeface="+mn-cs"/>
              </a:rPr>
              <a:t>, 2019). This means that Sky incorporates its CSR policy within its ethical standpoints, this is why its CSR points will be talked about alongside ethical standpoint later on in this presentation.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7</a:t>
            </a:fld>
            <a:endParaRPr lang="en-GB"/>
          </a:p>
        </p:txBody>
      </p:sp>
    </p:spTree>
    <p:extLst>
      <p:ext uri="{BB962C8B-B14F-4D97-AF65-F5344CB8AC3E}">
        <p14:creationId xmlns:p14="http://schemas.microsoft.com/office/powerpoint/2010/main" val="172591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are Sky’s Aims and Objectives?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Aims and objectives help a business set targets to improve a wide range of sections within its business. An advantage of aims and objectives is that a company such as SKY is that it can help an organisation to focus on a particular department such as its human resource department so they can effectively reach the appropriate amount of staff they may need. In contrast however it is important to set achievable aims and objectives to keep employees motivated. Sky’s aims and objectives are incorporated in the ethical standpoint of the business which is discussed later in this presentation.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8</a:t>
            </a:fld>
            <a:endParaRPr lang="en-GB"/>
          </a:p>
        </p:txBody>
      </p:sp>
    </p:spTree>
    <p:extLst>
      <p:ext uri="{BB962C8B-B14F-4D97-AF65-F5344CB8AC3E}">
        <p14:creationId xmlns:p14="http://schemas.microsoft.com/office/powerpoint/2010/main" val="771429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Who are Sky’s stakeholders?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stakeholder is defined by Peter </a:t>
            </a:r>
            <a:r>
              <a:rPr lang="en-GB" sz="1200" kern="1200" dirty="0" err="1">
                <a:solidFill>
                  <a:schemeClr val="tx1"/>
                </a:solidFill>
                <a:effectLst/>
                <a:latin typeface="+mn-lt"/>
                <a:ea typeface="+mn-ea"/>
                <a:cs typeface="+mn-cs"/>
              </a:rPr>
              <a:t>Llandau</a:t>
            </a:r>
            <a:r>
              <a:rPr lang="en-GB" sz="1200" kern="1200" dirty="0">
                <a:solidFill>
                  <a:schemeClr val="tx1"/>
                </a:solidFill>
                <a:effectLst/>
                <a:latin typeface="+mn-lt"/>
                <a:ea typeface="+mn-ea"/>
                <a:cs typeface="+mn-cs"/>
              </a:rPr>
              <a:t> which is as follows; </a:t>
            </a:r>
            <a:r>
              <a:rPr lang="en-GB" sz="1200" i="1" kern="1200" dirty="0">
                <a:solidFill>
                  <a:schemeClr val="tx1"/>
                </a:solidFill>
                <a:effectLst/>
                <a:latin typeface="+mn-lt"/>
                <a:ea typeface="+mn-ea"/>
                <a:cs typeface="+mn-cs"/>
              </a:rPr>
              <a:t>“A stakeholder is either an individual, group or organization who is impacted by the outcome of a project. They have an interest in the success of the project, and can be within or outside the organization that is sponsoring the project”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Llandau</a:t>
            </a:r>
            <a:r>
              <a:rPr lang="en-GB" sz="1200" kern="1200" dirty="0">
                <a:solidFill>
                  <a:schemeClr val="tx1"/>
                </a:solidFill>
                <a:effectLst/>
                <a:latin typeface="+mn-lt"/>
                <a:ea typeface="+mn-ea"/>
                <a:cs typeface="+mn-cs"/>
              </a:rPr>
              <a:t>, 2017). A stakeholder can therefore vary from a customer as they have an interest in purchasing from the company while also a government could also be a stakeholder as they set the taxation, laws and regulations to how it can operate.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Sky’s has a number of different stakeholders as it works with a variety of different companies such as the following: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Action on Hearing Loss – Sky works with Action on Hearing Loss to establish the best way to bring subtitled and British sign language content to its target audience to ensure that Sky Services are inclusive to all its audience.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Premier League – Sky partners with Premier League which is a Football league where most of the matches are exclusive to Sky sports meaning sky has got a USP within its sport section of its services to get football fans to purchase sky products so these consumers can watch their favourite sport. This is a appropriate marketing tactic to get new customers.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UK Council for Internet Safety – Sky works with organisation such as UK Council for Internet safety to ensure that all personal information about consumers held within the organisation is kept secure and within line of the law.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MAMA Youth -  The story of MAMA Youth is mentioned as “MAMA Youth has spent the last ten years training young people from under-represented backgrounds to succeed in the media industry” (MAMA Youth, 2019). Sky partners with this companies to help young people establish a successful career within the media industry including working with Sky.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previously mentioned, sky has a number of stakeholders who have a positive impact on the business which allows Sky to have a unique selling point which has the advantages of gaining new and retaining customers to the business. The disadvantage of stakeholders is that disagreements could occur which could lead to breaching of contracts resulting in loss of customers (Sky group, 2019)(Sky group, 2019).</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9</a:t>
            </a:fld>
            <a:endParaRPr lang="en-GB"/>
          </a:p>
        </p:txBody>
      </p:sp>
    </p:spTree>
    <p:extLst>
      <p:ext uri="{BB962C8B-B14F-4D97-AF65-F5344CB8AC3E}">
        <p14:creationId xmlns:p14="http://schemas.microsoft.com/office/powerpoint/2010/main" val="3732327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Is Sky Profitable?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Being profitable means that an organisation is turning over high levels of revenue and is making profits so it can make expenditure of fresh investment internally or choose other ways to spend the disposable income. Being profitable means that a business is achieving its purpose of successfully trading within a particular industry. </a:t>
            </a:r>
          </a:p>
          <a:p>
            <a:r>
              <a:rPr lang="en-GB" sz="1200" kern="1200" dirty="0">
                <a:solidFill>
                  <a:schemeClr val="tx1"/>
                </a:solidFill>
                <a:effectLst/>
                <a:latin typeface="+mn-lt"/>
                <a:ea typeface="+mn-ea"/>
                <a:cs typeface="+mn-cs"/>
              </a:rPr>
              <a:t>The question stands is if Sky is profitable? The answer is as seen on the screen, Sky has seen a consistent steady flow of rising profits since 2009, rising to £1.17 billion in 2018. The company however was evidently affected by the 2008 financial crisis which caused severe economic downturn in 2008 resulting in rising unemployment. This would have resulted in Sky making staff redundant as the company was making a loss not a profit. This could suggest as mentioned in the PESTLE analysis Sky could in future have a better contingency plan to mitigate against any losses that any future recession could cause (Statista, 2019).</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10</a:t>
            </a:fld>
            <a:endParaRPr lang="en-GB"/>
          </a:p>
        </p:txBody>
      </p:sp>
    </p:spTree>
    <p:extLst>
      <p:ext uri="{BB962C8B-B14F-4D97-AF65-F5344CB8AC3E}">
        <p14:creationId xmlns:p14="http://schemas.microsoft.com/office/powerpoint/2010/main" val="2158357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is Sky’s Ethical Standpoint?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short definition of the word ethical as described by Cambridge Dictionary is “relating to beliefs about what is morally right and wrong” (Cambridge Dictionary, 2019). To elaborate on this point for Sky, on screen sets out sky’s projects which highlights the beliefs Sky has from an ethical standpoint and how they hope to make a difference to society: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Better business with their customers -  Sky believes  in providing the highest quality the highest customer service to consumers, to do this Sky ethical standpoint is to be inclusive with all their staff along with celebrating diversity within their total of 31,000 employees. Sky also takes pride in ensuring that their suppliers comply with global human rights laws across the world to ensure nobody are slaves at their workplace. Promoting these ethical standards can promote equality which means stakeholders will respect the Sky’s value which could mean that consumers would be likely to invest (Sky Group, 2019).</a:t>
            </a:r>
          </a:p>
          <a:p>
            <a:r>
              <a:rPr lang="en-GB" sz="1200" kern="1200" dirty="0">
                <a:solidFill>
                  <a:schemeClr val="tx1"/>
                </a:solidFill>
                <a:effectLst/>
                <a:latin typeface="+mn-lt"/>
                <a:ea typeface="+mn-ea"/>
                <a:cs typeface="+mn-cs"/>
              </a:rPr>
              <a:t>Young people – Similar to mentioning MAMA Youth, Sky also promote young people though having Sky academy which is giving children work experience around the media working environment. This shows that Sky are motivating young people to achieve their talents in life which is ethical since its promoting young people into working at Sky in the future (Sky Group, 2019).</a:t>
            </a:r>
          </a:p>
          <a:p>
            <a:r>
              <a:rPr lang="en-GB" sz="1200" kern="1200" dirty="0">
                <a:solidFill>
                  <a:schemeClr val="tx1"/>
                </a:solidFill>
                <a:effectLst/>
                <a:latin typeface="+mn-lt"/>
                <a:ea typeface="+mn-ea"/>
                <a:cs typeface="+mn-cs"/>
              </a:rPr>
              <a:t>Giving back – As part of their giving back page, Sky has launched a project called Sky Cares which as defined by Sky is “Sky volunteers across Europe, working with over 40 different charity partners across four main focus areas: homelessness, loneliness, young people and the environment” (Sky Group, 2019). To contrast this, It could be considered by some people that Sky could be exploiting the most venerable in society as a way to advertise their business to increase their revenue. </a:t>
            </a:r>
          </a:p>
          <a:p>
            <a:r>
              <a:rPr lang="en-GB" sz="1200" kern="1200" dirty="0">
                <a:solidFill>
                  <a:schemeClr val="tx1"/>
                </a:solidFill>
                <a:effectLst/>
                <a:latin typeface="+mn-lt"/>
                <a:ea typeface="+mn-ea"/>
                <a:cs typeface="+mn-cs"/>
              </a:rPr>
              <a:t>Taking action – Since 2017, Sky Launched Sky Ocean rescue campaign which is to rid the sea of plastic pollution which as it is causing the deaths of many habitats in the ocean… By investing into problems, sky is showing itself to be ethical as its actively making a difference to the earth’s environment which is a sincere passion to millions of people across the globe. By doing this Sky could be seen to be gaining the trust of consumers which means that they will be easier to retain and therefore will gain loyalty to the business (Sky Group, 2019).</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11</a:t>
            </a:fld>
            <a:endParaRPr lang="en-GB"/>
          </a:p>
        </p:txBody>
      </p:sp>
    </p:spTree>
    <p:extLst>
      <p:ext uri="{BB962C8B-B14F-4D97-AF65-F5344CB8AC3E}">
        <p14:creationId xmlns:p14="http://schemas.microsoft.com/office/powerpoint/2010/main" val="2762654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Nature of Leadership: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definition of the leadership according to Susan Ward is </a:t>
            </a:r>
            <a:r>
              <a:rPr lang="en-GB" sz="1200" i="1" kern="1200" dirty="0">
                <a:solidFill>
                  <a:schemeClr val="tx1"/>
                </a:solidFill>
                <a:effectLst/>
                <a:latin typeface="+mn-lt"/>
                <a:ea typeface="+mn-ea"/>
                <a:cs typeface="+mn-cs"/>
              </a:rPr>
              <a:t>“leadership is the art of motivating a group of people to act towards achieving a common goal. In a business setting, this can mean directing workers and colleagues with a strategy to meet the company's needs” </a:t>
            </a:r>
            <a:r>
              <a:rPr lang="en-GB" sz="1200" i="0" kern="1200" dirty="0">
                <a:solidFill>
                  <a:schemeClr val="tx1"/>
                </a:solidFill>
                <a:effectLst/>
                <a:latin typeface="+mn-lt"/>
                <a:ea typeface="+mn-ea"/>
                <a:cs typeface="+mn-cs"/>
              </a:rPr>
              <a:t>(Ward, 2019)</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Leadership for Sky encourages staff moral and provides the team with a sense of purpose through achieving targets which results in high business performance.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Whilst looking at sky’s management team, it became apparent that sky has eleven male and two female leaders, this could be judged as Sky not having enough gender equality within its most senior job roles. This reflects disadvantage to the organisation since females in less senior roles may feel demotivated by the fact that most of the management roles are filled by males, this could lead to female employees who are seeking management roles to take their skill sets elsewhere to another organisation (Sky group, 2019).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12</a:t>
            </a:fld>
            <a:endParaRPr lang="en-GB"/>
          </a:p>
        </p:txBody>
      </p:sp>
    </p:spTree>
    <p:extLst>
      <p:ext uri="{BB962C8B-B14F-4D97-AF65-F5344CB8AC3E}">
        <p14:creationId xmlns:p14="http://schemas.microsoft.com/office/powerpoint/2010/main" val="2657745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What is Teamwork?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Teamwork is generally defined as </a:t>
            </a:r>
            <a:r>
              <a:rPr lang="en-GB" sz="1200" i="1" kern="1200" dirty="0">
                <a:solidFill>
                  <a:schemeClr val="tx1"/>
                </a:solidFill>
                <a:effectLst/>
                <a:latin typeface="+mn-lt"/>
                <a:ea typeface="+mn-ea"/>
                <a:cs typeface="+mn-cs"/>
              </a:rPr>
              <a:t>“willingness of a group of people to work together to achieve a common aim”</a:t>
            </a:r>
            <a:r>
              <a:rPr lang="en-GB" sz="1200" kern="1200" dirty="0">
                <a:solidFill>
                  <a:schemeClr val="tx1"/>
                </a:solidFill>
                <a:effectLst/>
                <a:latin typeface="+mn-lt"/>
                <a:ea typeface="+mn-ea"/>
                <a:cs typeface="+mn-cs"/>
              </a:rPr>
              <a:t> (The happy manager, 2019). This definition shows how teamwork at sky could mean its different internal departments such as sales, management, HR, manufacturing and others working together ensures the foundation of the business is working. For example, if sky didn’t have a sales department then the company would be manufacturing its products but not selling them to any consumers meaning that the company will eventually be getting itself into a high amounts debt.</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13</a:t>
            </a:fld>
            <a:endParaRPr lang="en-GB"/>
          </a:p>
        </p:txBody>
      </p:sp>
    </p:spTree>
    <p:extLst>
      <p:ext uri="{BB962C8B-B14F-4D97-AF65-F5344CB8AC3E}">
        <p14:creationId xmlns:p14="http://schemas.microsoft.com/office/powerpoint/2010/main" val="2111316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are groups?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Groups is similarly defined to teamwork as </a:t>
            </a:r>
            <a:r>
              <a:rPr lang="en-GB" sz="1200" i="1" kern="1200" dirty="0">
                <a:solidFill>
                  <a:schemeClr val="tx1"/>
                </a:solidFill>
                <a:effectLst/>
                <a:latin typeface="+mn-lt"/>
                <a:ea typeface="+mn-ea"/>
                <a:cs typeface="+mn-cs"/>
              </a:rPr>
              <a:t>“A group is basically an assemblage of people. It can be understood as a collection of individuals (two or more), who come together and interact with each other, so as to achieve the objectives of the organization.”</a:t>
            </a:r>
            <a:r>
              <a:rPr lang="en-GB" sz="1200" kern="1200" dirty="0">
                <a:solidFill>
                  <a:schemeClr val="tx1"/>
                </a:solidFill>
                <a:effectLst/>
                <a:latin typeface="+mn-lt"/>
                <a:ea typeface="+mn-ea"/>
                <a:cs typeface="+mn-cs"/>
              </a:rPr>
              <a:t> (Business jargons, 2019). This also highlights that working together rather than alone will help efficiency in achieving goals within an organisation. For example, Sky working as part of a team or in groups could help the organisation achieve targets that could encourage growth and prosperity within sky leading to motivation to employees as they could achieve bonuses as a result.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14</a:t>
            </a:fld>
            <a:endParaRPr lang="en-GB"/>
          </a:p>
        </p:txBody>
      </p:sp>
    </p:spTree>
    <p:extLst>
      <p:ext uri="{BB962C8B-B14F-4D97-AF65-F5344CB8AC3E}">
        <p14:creationId xmlns:p14="http://schemas.microsoft.com/office/powerpoint/2010/main" val="613101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has been learnt in this presentation?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has set out the following; </a:t>
            </a:r>
          </a:p>
          <a:p>
            <a:r>
              <a:rPr lang="en-GB" sz="1200" kern="1200" dirty="0">
                <a:solidFill>
                  <a:schemeClr val="tx1"/>
                </a:solidFill>
                <a:effectLst/>
                <a:latin typeface="+mn-lt"/>
                <a:ea typeface="+mn-ea"/>
                <a:cs typeface="+mn-cs"/>
              </a:rPr>
              <a:t>Analysis of sky through a SWOT internal analysis and a PESTLE external analysis, many different strengths and weaknesses were found which will impact the business.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has been learned about the difference between a CSR policy, aims and objectives, mission statement and ethical standpoint. These are all targets that are put into place to get a positive perception externally to the business. It has also been found of what campaigns sky are actively a part of which provides massive help to local communities and to the wider globe.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has been taught about how stakeholders can impact upon a company such as Sky, highlighting the impact certain organisations such as premier league can have on the content sky can supply by being partners with these types of organisations.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Profits of sky has also been considered and how changes in the markets such as a recession could impact on profits. Consideration has also been given to the nature of leadership, what makes a good leader and how sky seem to be lacking equality numbers between male and female within its management departments.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Finally consideration has been given to the difference in teams and groups. It has been found that working in teams and groups can boost efficiently so employees at sky and other organisations can meet targets efficiency which would increase motivation for employee and reap rewards such as bonuses and profits for the organisation.</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15</a:t>
            </a:fld>
            <a:endParaRPr lang="en-GB"/>
          </a:p>
        </p:txBody>
      </p:sp>
    </p:spTree>
    <p:extLst>
      <p:ext uri="{BB962C8B-B14F-4D97-AF65-F5344CB8AC3E}">
        <p14:creationId xmlns:p14="http://schemas.microsoft.com/office/powerpoint/2010/main" val="2457200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has been designed to improve your understanding on the operations of Sky and how different management approaches can impact of the business in a positive or negative way. The findings of this has been described on the previous slide, Thank you for listening and trust it has been informative. </a:t>
            </a:r>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16</a:t>
            </a:fld>
            <a:endParaRPr lang="en-GB"/>
          </a:p>
        </p:txBody>
      </p:sp>
    </p:spTree>
    <p:extLst>
      <p:ext uri="{BB962C8B-B14F-4D97-AF65-F5344CB8AC3E}">
        <p14:creationId xmlns:p14="http://schemas.microsoft.com/office/powerpoint/2010/main" val="26238972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Images: </a:t>
            </a:r>
          </a:p>
          <a:p>
            <a:r>
              <a:rPr lang="en-GB" dirty="0"/>
              <a:t>Slide 2 - https://</a:t>
            </a:r>
            <a:r>
              <a:rPr lang="en-GB" dirty="0" err="1"/>
              <a:t>www.google.com</a:t>
            </a:r>
            <a:r>
              <a:rPr lang="en-GB" dirty="0"/>
              <a:t>/</a:t>
            </a:r>
            <a:r>
              <a:rPr lang="en-GB" dirty="0" err="1"/>
              <a:t>url?sa</a:t>
            </a:r>
            <a:r>
              <a:rPr lang="en-GB" dirty="0"/>
              <a:t>=</a:t>
            </a:r>
            <a:r>
              <a:rPr lang="en-GB" dirty="0" err="1"/>
              <a:t>i&amp;rct</a:t>
            </a:r>
            <a:r>
              <a:rPr lang="en-GB" dirty="0"/>
              <a:t>=</a:t>
            </a:r>
            <a:r>
              <a:rPr lang="en-GB" dirty="0" err="1"/>
              <a:t>j&amp;q</a:t>
            </a:r>
            <a:r>
              <a:rPr lang="en-GB" dirty="0"/>
              <a:t>=&amp;</a:t>
            </a:r>
            <a:r>
              <a:rPr lang="en-GB" dirty="0" err="1"/>
              <a:t>esrc</a:t>
            </a:r>
            <a:r>
              <a:rPr lang="en-GB" dirty="0"/>
              <a:t>=</a:t>
            </a:r>
            <a:r>
              <a:rPr lang="en-GB" dirty="0" err="1"/>
              <a:t>s&amp;source</a:t>
            </a:r>
            <a:r>
              <a:rPr lang="en-GB" dirty="0"/>
              <a:t>=</a:t>
            </a:r>
            <a:r>
              <a:rPr lang="en-GB" dirty="0" err="1"/>
              <a:t>images&amp;cd</a:t>
            </a:r>
            <a:r>
              <a:rPr lang="en-GB" dirty="0"/>
              <a:t>=&amp;</a:t>
            </a:r>
            <a:r>
              <a:rPr lang="en-GB" dirty="0" err="1"/>
              <a:t>ved</a:t>
            </a:r>
            <a:r>
              <a:rPr lang="en-GB" dirty="0"/>
              <a:t>=2ahUKEwjvteH7rsXmAhWE3OAKHTw8Bp0QjRx6BAgBEAQ&amp;url=https%3A%2F%2Ftinybuddha.com%2Fblog%2Fone-purpose-we-all-share-in-life%2F&amp;psig=AOvVaw3xAkdVass9MnkiK5l8cIFH&amp;ust=1576970473544478</a:t>
            </a:r>
          </a:p>
          <a:p>
            <a:endParaRPr lang="en-GB" dirty="0"/>
          </a:p>
          <a:p>
            <a:r>
              <a:rPr lang="en-GB" dirty="0"/>
              <a:t>Slide 6 - https://</a:t>
            </a:r>
            <a:r>
              <a:rPr lang="en-GB" dirty="0" err="1"/>
              <a:t>www.google.com</a:t>
            </a:r>
            <a:r>
              <a:rPr lang="en-GB" dirty="0"/>
              <a:t>/</a:t>
            </a:r>
            <a:r>
              <a:rPr lang="en-GB" dirty="0" err="1"/>
              <a:t>url?sa</a:t>
            </a:r>
            <a:r>
              <a:rPr lang="en-GB" dirty="0"/>
              <a:t>=</a:t>
            </a:r>
            <a:r>
              <a:rPr lang="en-GB" dirty="0" err="1"/>
              <a:t>i&amp;rct</a:t>
            </a:r>
            <a:r>
              <a:rPr lang="en-GB" dirty="0"/>
              <a:t>=</a:t>
            </a:r>
            <a:r>
              <a:rPr lang="en-GB" dirty="0" err="1"/>
              <a:t>j&amp;q</a:t>
            </a:r>
            <a:r>
              <a:rPr lang="en-GB" dirty="0"/>
              <a:t>=&amp;</a:t>
            </a:r>
            <a:r>
              <a:rPr lang="en-GB" dirty="0" err="1"/>
              <a:t>esrc</a:t>
            </a:r>
            <a:r>
              <a:rPr lang="en-GB" dirty="0"/>
              <a:t>=</a:t>
            </a:r>
            <a:r>
              <a:rPr lang="en-GB" dirty="0" err="1"/>
              <a:t>s&amp;source</a:t>
            </a:r>
            <a:r>
              <a:rPr lang="en-GB" dirty="0"/>
              <a:t>=</a:t>
            </a:r>
            <a:r>
              <a:rPr lang="en-GB" dirty="0" err="1"/>
              <a:t>images&amp;cd</a:t>
            </a:r>
            <a:r>
              <a:rPr lang="en-GB" dirty="0"/>
              <a:t>=&amp;</a:t>
            </a:r>
            <a:r>
              <a:rPr lang="en-GB" dirty="0" err="1"/>
              <a:t>ved</a:t>
            </a:r>
            <a:r>
              <a:rPr lang="en-GB" dirty="0"/>
              <a:t>=2ahUKEwjqqrmer8XmAhXxAWMBHf0pCEgQjRx6BAgBEAQ&amp;url=https%3A%2F%2Fwww.liquidplanner.com%2Fblog%2Fhow-to-create-a-personal-mission-and-vision-statement-for-your-career%2F&amp;psig=AOvVaw0KrnzA_oMTIaMg1o58X6Mx&amp;ust=1576970547758996</a:t>
            </a:r>
          </a:p>
          <a:p>
            <a:endParaRPr lang="en-GB" dirty="0"/>
          </a:p>
          <a:p>
            <a:r>
              <a:rPr lang="en-GB" dirty="0"/>
              <a:t>Slide 7 - https://</a:t>
            </a:r>
            <a:r>
              <a:rPr lang="en-GB" dirty="0" err="1"/>
              <a:t>www.google.com</a:t>
            </a:r>
            <a:r>
              <a:rPr lang="en-GB" dirty="0"/>
              <a:t>/</a:t>
            </a:r>
            <a:r>
              <a:rPr lang="en-GB" dirty="0" err="1"/>
              <a:t>url?sa</a:t>
            </a:r>
            <a:r>
              <a:rPr lang="en-GB" dirty="0"/>
              <a:t>=</a:t>
            </a:r>
            <a:r>
              <a:rPr lang="en-GB" dirty="0" err="1"/>
              <a:t>i&amp;rct</a:t>
            </a:r>
            <a:r>
              <a:rPr lang="en-GB" dirty="0"/>
              <a:t>=</a:t>
            </a:r>
            <a:r>
              <a:rPr lang="en-GB" dirty="0" err="1"/>
              <a:t>j&amp;q</a:t>
            </a:r>
            <a:r>
              <a:rPr lang="en-GB" dirty="0"/>
              <a:t>=&amp;</a:t>
            </a:r>
            <a:r>
              <a:rPr lang="en-GB" dirty="0" err="1"/>
              <a:t>esrc</a:t>
            </a:r>
            <a:r>
              <a:rPr lang="en-GB" dirty="0"/>
              <a:t>=</a:t>
            </a:r>
            <a:r>
              <a:rPr lang="en-GB" dirty="0" err="1"/>
              <a:t>s&amp;source</a:t>
            </a:r>
            <a:r>
              <a:rPr lang="en-GB" dirty="0"/>
              <a:t>=</a:t>
            </a:r>
            <a:r>
              <a:rPr lang="en-GB" dirty="0" err="1"/>
              <a:t>images&amp;cd</a:t>
            </a:r>
            <a:r>
              <a:rPr lang="en-GB" dirty="0"/>
              <a:t>=&amp;</a:t>
            </a:r>
            <a:r>
              <a:rPr lang="en-GB" dirty="0" err="1"/>
              <a:t>ved</a:t>
            </a:r>
            <a:r>
              <a:rPr lang="en-GB" dirty="0"/>
              <a:t>=2ahUKEwi3wObEr8XmAhWH2BQKHQvSBygQjRx6BAgBEAQ&amp;url=https%3A%2F%2Fgivingcompass.org%2Farticle%2F5-inspirational-examples-of-corporate-social-responsibility-in-marketing%2F&amp;psig=AOvVaw3JZ47E1MUijK3esvFSDyYR&amp;ust=1576970631063538</a:t>
            </a:r>
          </a:p>
          <a:p>
            <a:endParaRPr lang="en-GB" dirty="0"/>
          </a:p>
          <a:p>
            <a:r>
              <a:rPr lang="en-GB" dirty="0"/>
              <a:t>Slide 9 - https://</a:t>
            </a:r>
            <a:r>
              <a:rPr lang="en-GB" dirty="0" err="1"/>
              <a:t>www.google.com</a:t>
            </a:r>
            <a:r>
              <a:rPr lang="en-GB" dirty="0"/>
              <a:t>/</a:t>
            </a:r>
            <a:r>
              <a:rPr lang="en-GB" dirty="0" err="1"/>
              <a:t>url?sa</a:t>
            </a:r>
            <a:r>
              <a:rPr lang="en-GB" dirty="0"/>
              <a:t>=</a:t>
            </a:r>
            <a:r>
              <a:rPr lang="en-GB" dirty="0" err="1"/>
              <a:t>i&amp;rct</a:t>
            </a:r>
            <a:r>
              <a:rPr lang="en-GB" dirty="0"/>
              <a:t>=</a:t>
            </a:r>
            <a:r>
              <a:rPr lang="en-GB" dirty="0" err="1"/>
              <a:t>j&amp;q</a:t>
            </a:r>
            <a:r>
              <a:rPr lang="en-GB" dirty="0"/>
              <a:t>=&amp;</a:t>
            </a:r>
            <a:r>
              <a:rPr lang="en-GB" dirty="0" err="1"/>
              <a:t>esrc</a:t>
            </a:r>
            <a:r>
              <a:rPr lang="en-GB" dirty="0"/>
              <a:t>=</a:t>
            </a:r>
            <a:r>
              <a:rPr lang="en-GB" dirty="0" err="1"/>
              <a:t>s&amp;source</a:t>
            </a:r>
            <a:r>
              <a:rPr lang="en-GB" dirty="0"/>
              <a:t>=</a:t>
            </a:r>
            <a:r>
              <a:rPr lang="en-GB" dirty="0" err="1"/>
              <a:t>images&amp;cd</a:t>
            </a:r>
            <a:r>
              <a:rPr lang="en-GB" dirty="0"/>
              <a:t>=&amp;</a:t>
            </a:r>
            <a:r>
              <a:rPr lang="en-GB" dirty="0" err="1"/>
              <a:t>ved</a:t>
            </a:r>
            <a:r>
              <a:rPr lang="en-GB" dirty="0"/>
              <a:t>=2ahUKEwjbvqDwr8XmAhUPFRQKHcRsBHEQjRx6BAgBEAQ&amp;url=https%3A%2F%2Fcorporatefinanceinstitute.com%2Fresources%2Fknowledge%2Ffinance%2Fstakeholder%2F&amp;psig=AOvVaw2VBRb97nijIIFq8TYt1E3r&amp;ust=1576970722583577</a:t>
            </a:r>
          </a:p>
          <a:p>
            <a:endParaRPr lang="en-GB" dirty="0"/>
          </a:p>
          <a:p>
            <a:r>
              <a:rPr lang="en-GB" dirty="0"/>
              <a:t>Slide 12 - https://</a:t>
            </a:r>
            <a:r>
              <a:rPr lang="en-GB" dirty="0" err="1"/>
              <a:t>www.google.com</a:t>
            </a:r>
            <a:r>
              <a:rPr lang="en-GB" dirty="0"/>
              <a:t>/</a:t>
            </a:r>
            <a:r>
              <a:rPr lang="en-GB" dirty="0" err="1"/>
              <a:t>url?sa</a:t>
            </a:r>
            <a:r>
              <a:rPr lang="en-GB" dirty="0"/>
              <a:t>=</a:t>
            </a:r>
            <a:r>
              <a:rPr lang="en-GB" dirty="0" err="1"/>
              <a:t>i&amp;rct</a:t>
            </a:r>
            <a:r>
              <a:rPr lang="en-GB" dirty="0"/>
              <a:t>=</a:t>
            </a:r>
            <a:r>
              <a:rPr lang="en-GB" dirty="0" err="1"/>
              <a:t>j&amp;q</a:t>
            </a:r>
            <a:r>
              <a:rPr lang="en-GB" dirty="0"/>
              <a:t>=&amp;</a:t>
            </a:r>
            <a:r>
              <a:rPr lang="en-GB" dirty="0" err="1"/>
              <a:t>esrc</a:t>
            </a:r>
            <a:r>
              <a:rPr lang="en-GB" dirty="0"/>
              <a:t>=</a:t>
            </a:r>
            <a:r>
              <a:rPr lang="en-GB" dirty="0" err="1"/>
              <a:t>s&amp;source</a:t>
            </a:r>
            <a:r>
              <a:rPr lang="en-GB" dirty="0"/>
              <a:t>=</a:t>
            </a:r>
            <a:r>
              <a:rPr lang="en-GB" dirty="0" err="1"/>
              <a:t>images&amp;cd</a:t>
            </a:r>
            <a:r>
              <a:rPr lang="en-GB" dirty="0"/>
              <a:t>=&amp;cad=</a:t>
            </a:r>
            <a:r>
              <a:rPr lang="en-GB" dirty="0" err="1"/>
              <a:t>rja&amp;uact</a:t>
            </a:r>
            <a:r>
              <a:rPr lang="en-GB" dirty="0"/>
              <a:t>=8&amp;ved=2ahUKEwith-eWsMXmAhWK3OAKHcQaCrsQjRx6BAgBEAQ&amp;url=https%3A%2F%2Fsloanreview.mit.edu%2Farticle%2Fthe-power-of-a-clear-leadership-narrative%2F&amp;psig=AOvVaw3mcj8sy28rOHuCuGo1KPrB&amp;ust=1576970797538838</a:t>
            </a:r>
          </a:p>
          <a:p>
            <a:endParaRPr lang="en-GB" dirty="0"/>
          </a:p>
          <a:p>
            <a:r>
              <a:rPr lang="en-GB" dirty="0"/>
              <a:t>Slide 13 - https://</a:t>
            </a:r>
            <a:r>
              <a:rPr lang="en-GB" dirty="0" err="1"/>
              <a:t>www.google.com</a:t>
            </a:r>
            <a:r>
              <a:rPr lang="en-GB" dirty="0"/>
              <a:t>/</a:t>
            </a:r>
            <a:r>
              <a:rPr lang="en-GB" dirty="0" err="1"/>
              <a:t>url?sa</a:t>
            </a:r>
            <a:r>
              <a:rPr lang="en-GB" dirty="0"/>
              <a:t>=</a:t>
            </a:r>
            <a:r>
              <a:rPr lang="en-GB" dirty="0" err="1"/>
              <a:t>i&amp;rct</a:t>
            </a:r>
            <a:r>
              <a:rPr lang="en-GB" dirty="0"/>
              <a:t>=</a:t>
            </a:r>
            <a:r>
              <a:rPr lang="en-GB" dirty="0" err="1"/>
              <a:t>j&amp;q</a:t>
            </a:r>
            <a:r>
              <a:rPr lang="en-GB" dirty="0"/>
              <a:t>=&amp;</a:t>
            </a:r>
            <a:r>
              <a:rPr lang="en-GB" dirty="0" err="1"/>
              <a:t>esrc</a:t>
            </a:r>
            <a:r>
              <a:rPr lang="en-GB" dirty="0"/>
              <a:t>=</a:t>
            </a:r>
            <a:r>
              <a:rPr lang="en-GB" dirty="0" err="1"/>
              <a:t>s&amp;source</a:t>
            </a:r>
            <a:r>
              <a:rPr lang="en-GB" dirty="0"/>
              <a:t>=</a:t>
            </a:r>
            <a:r>
              <a:rPr lang="en-GB" dirty="0" err="1"/>
              <a:t>images&amp;cd</a:t>
            </a:r>
            <a:r>
              <a:rPr lang="en-GB" dirty="0"/>
              <a:t>=&amp;</a:t>
            </a:r>
            <a:r>
              <a:rPr lang="en-GB" dirty="0" err="1"/>
              <a:t>ved</a:t>
            </a:r>
            <a:r>
              <a:rPr lang="en-GB" dirty="0"/>
              <a:t>=2ahUKEwjbxdHIsMXmAhUi8-AKHV9NADwQjRx6BAgBEAQ&amp;url=https%3A%2F%2Fwww.inc.com%2Fpeter-economy%2F17-inspiring-quotes-about-remarkable-power-of-teamwork.html&amp;psig=AOvVaw1fQcwpNT1qe1D1IzaOKXt9&amp;ust=1576970870982932</a:t>
            </a:r>
          </a:p>
          <a:p>
            <a:endParaRPr lang="en-GB" dirty="0"/>
          </a:p>
          <a:p>
            <a:r>
              <a:rPr lang="en-GB" dirty="0"/>
              <a:t>Slide 16 - https://</a:t>
            </a:r>
            <a:r>
              <a:rPr lang="en-GB" dirty="0" err="1"/>
              <a:t>www.google.com</a:t>
            </a:r>
            <a:r>
              <a:rPr lang="en-GB" dirty="0"/>
              <a:t>/</a:t>
            </a:r>
            <a:r>
              <a:rPr lang="en-GB" dirty="0" err="1"/>
              <a:t>url?sa</a:t>
            </a:r>
            <a:r>
              <a:rPr lang="en-GB" dirty="0"/>
              <a:t>=</a:t>
            </a:r>
            <a:r>
              <a:rPr lang="en-GB" dirty="0" err="1"/>
              <a:t>i&amp;rct</a:t>
            </a:r>
            <a:r>
              <a:rPr lang="en-GB" dirty="0"/>
              <a:t>=</a:t>
            </a:r>
            <a:r>
              <a:rPr lang="en-GB" dirty="0" err="1"/>
              <a:t>j&amp;q</a:t>
            </a:r>
            <a:r>
              <a:rPr lang="en-GB" dirty="0"/>
              <a:t>=&amp;</a:t>
            </a:r>
            <a:r>
              <a:rPr lang="en-GB" dirty="0" err="1"/>
              <a:t>esrc</a:t>
            </a:r>
            <a:r>
              <a:rPr lang="en-GB" dirty="0"/>
              <a:t>=</a:t>
            </a:r>
            <a:r>
              <a:rPr lang="en-GB" dirty="0" err="1"/>
              <a:t>s&amp;source</a:t>
            </a:r>
            <a:r>
              <a:rPr lang="en-GB" dirty="0"/>
              <a:t>=</a:t>
            </a:r>
            <a:r>
              <a:rPr lang="en-GB" dirty="0" err="1"/>
              <a:t>images&amp;cd</a:t>
            </a:r>
            <a:r>
              <a:rPr lang="en-GB" dirty="0"/>
              <a:t>=&amp;</a:t>
            </a:r>
            <a:r>
              <a:rPr lang="en-GB" dirty="0" err="1"/>
              <a:t>ved</a:t>
            </a:r>
            <a:r>
              <a:rPr lang="en-GB" dirty="0"/>
              <a:t>=2ahUKEwjgsfqFscXmAhVE8uAKHaT3AUMQjRx6BAgBEAQ&amp;url=https%3A%2F%2Fwww.istockphoto.com%2Fvector%2Fconclusion-stamp-gm1095998298-294252038&amp;psig=AOvVaw3fEA7NjMI04lm8HsEJbOvj&amp;ust=1576971034383809</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FB229A4-F1AD-7040-8B31-FDBD0D327AD7}" type="slidenum">
              <a:rPr lang="en-GB" smtClean="0"/>
              <a:t>17</a:t>
            </a:fld>
            <a:endParaRPr lang="en-GB"/>
          </a:p>
        </p:txBody>
      </p:sp>
    </p:spTree>
    <p:extLst>
      <p:ext uri="{BB962C8B-B14F-4D97-AF65-F5344CB8AC3E}">
        <p14:creationId xmlns:p14="http://schemas.microsoft.com/office/powerpoint/2010/main" val="1280667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184DA70-C731-4C70-880D-CCD4705E623C}" type="datetime1">
              <a:rPr lang="en-US" smtClean="0"/>
              <a:t>12/15/19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721038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E1D723-8F53-4F53-90B0-1982A396982E}" type="datetime1">
              <a:rPr lang="en-US" smtClean="0"/>
              <a:t>12/15/19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4117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7669AF7-7BEB-44E4-9852-375E34362B5B}" type="datetime1">
              <a:rPr lang="en-US" smtClean="0"/>
              <a:t>12/15/19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835219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AAAC38D-0552-4C82-B593-E6124DFADBE2}" type="datetime1">
              <a:rPr lang="en-US" smtClean="0"/>
              <a:t>12/15/19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1279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62D6E202-B606-4609-B914-27C9371A1F6D}" type="datetime1">
              <a:rPr lang="en-US" smtClean="0"/>
              <a:t>12/15/19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40762555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12/15/19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24642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12/15/19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0538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2BEA474-078D-4E9B-9B14-09A87B19DC46}" type="datetime1">
              <a:rPr lang="en-US" smtClean="0"/>
              <a:t>12/15/19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36549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907D986-8816-4272-A432-0437A28A9828}" type="datetime1">
              <a:rPr lang="en-US" smtClean="0"/>
              <a:t>12/15/19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pPr algn="l"/>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1651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1355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4242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2D6E202-B606-4609-B914-27C9371A1F6D}" type="datetime1">
              <a:rPr lang="en-US" smtClean="0"/>
              <a:t>12/15/19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535661868"/>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9BFBFC4-1A58-4AD1-8E68-213D3CCFE594}"/>
              </a:ext>
            </a:extLst>
          </p:cNvPr>
          <p:cNvPicPr>
            <a:picLocks noChangeAspect="1"/>
          </p:cNvPicPr>
          <p:nvPr/>
        </p:nvPicPr>
        <p:blipFill rotWithShape="1">
          <a:blip r:embed="rId2"/>
          <a:srcRect t="15414"/>
          <a:stretch/>
        </p:blipFill>
        <p:spPr>
          <a:xfrm>
            <a:off x="0" y="0"/>
            <a:ext cx="12191999" cy="6857990"/>
          </a:xfrm>
          <a:prstGeom prst="rect">
            <a:avLst/>
          </a:prstGeom>
        </p:spPr>
      </p:pic>
      <p:sp>
        <p:nvSpPr>
          <p:cNvPr id="2" name="Title 1">
            <a:extLst>
              <a:ext uri="{FF2B5EF4-FFF2-40B4-BE49-F238E27FC236}">
                <a16:creationId xmlns:a16="http://schemas.microsoft.com/office/drawing/2014/main" id="{BE9255C1-C078-3C4C-B5DD-BDCD332E104B}"/>
              </a:ext>
            </a:extLst>
          </p:cNvPr>
          <p:cNvSpPr>
            <a:spLocks noGrp="1"/>
          </p:cNvSpPr>
          <p:nvPr>
            <p:ph type="ctrTitle"/>
          </p:nvPr>
        </p:nvSpPr>
        <p:spPr>
          <a:xfrm>
            <a:off x="95465" y="0"/>
            <a:ext cx="6470692" cy="2400699"/>
          </a:xfrm>
          <a:noFill/>
        </p:spPr>
        <p:txBody>
          <a:bodyPr>
            <a:normAutofit/>
          </a:bodyPr>
          <a:lstStyle/>
          <a:p>
            <a:r>
              <a:rPr lang="en-US" dirty="0"/>
              <a:t>Contemporary Management Assignment 2  </a:t>
            </a:r>
          </a:p>
        </p:txBody>
      </p:sp>
      <p:sp>
        <p:nvSpPr>
          <p:cNvPr id="3" name="Subtitle 2">
            <a:extLst>
              <a:ext uri="{FF2B5EF4-FFF2-40B4-BE49-F238E27FC236}">
                <a16:creationId xmlns:a16="http://schemas.microsoft.com/office/drawing/2014/main" id="{5B098646-9761-984A-98BD-D81E07AE203A}"/>
              </a:ext>
            </a:extLst>
          </p:cNvPr>
          <p:cNvSpPr>
            <a:spLocks noGrp="1"/>
          </p:cNvSpPr>
          <p:nvPr>
            <p:ph type="subTitle" idx="1"/>
          </p:nvPr>
        </p:nvSpPr>
        <p:spPr>
          <a:xfrm>
            <a:off x="1079438" y="4234061"/>
            <a:ext cx="4777114" cy="2633869"/>
          </a:xfrm>
          <a:solidFill>
            <a:schemeClr val="tx1"/>
          </a:solidFill>
        </p:spPr>
        <p:txBody>
          <a:bodyPr>
            <a:normAutofit/>
          </a:bodyPr>
          <a:lstStyle/>
          <a:p>
            <a:r>
              <a:rPr lang="en-US" dirty="0">
                <a:solidFill>
                  <a:schemeClr val="bg1"/>
                </a:solidFill>
              </a:rPr>
              <a:t>By Samuel James Rossiter</a:t>
            </a:r>
          </a:p>
          <a:p>
            <a:pPr algn="l"/>
            <a:r>
              <a:rPr lang="en-US" dirty="0">
                <a:solidFill>
                  <a:schemeClr val="bg1"/>
                </a:solidFill>
              </a:rPr>
              <a:t>Module Code    - BMSP4002</a:t>
            </a:r>
          </a:p>
          <a:p>
            <a:pPr algn="l"/>
            <a:r>
              <a:rPr lang="en-US" dirty="0">
                <a:solidFill>
                  <a:schemeClr val="bg1"/>
                </a:solidFill>
              </a:rPr>
              <a:t>Lecturer            - Davina Evans</a:t>
            </a:r>
          </a:p>
          <a:p>
            <a:pPr algn="l"/>
            <a:r>
              <a:rPr lang="en-US" dirty="0">
                <a:solidFill>
                  <a:schemeClr val="bg1"/>
                </a:solidFill>
              </a:rPr>
              <a:t>Assignment Title – Contemporary Approaches to Management Presentation.</a:t>
            </a:r>
          </a:p>
          <a:p>
            <a:pPr algn="l"/>
            <a:r>
              <a:rPr lang="en-US" dirty="0">
                <a:solidFill>
                  <a:schemeClr val="bg1"/>
                </a:solidFill>
              </a:rPr>
              <a:t>Student ID         - 1910129</a:t>
            </a:r>
          </a:p>
        </p:txBody>
      </p:sp>
    </p:spTree>
    <p:extLst>
      <p:ext uri="{BB962C8B-B14F-4D97-AF65-F5344CB8AC3E}">
        <p14:creationId xmlns:p14="http://schemas.microsoft.com/office/powerpoint/2010/main" val="3999138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992DD40-C932-A242-8D07-6FADDBBE2AC2}"/>
              </a:ext>
            </a:extLst>
          </p:cNvPr>
          <p:cNvPicPr>
            <a:picLocks noChangeAspect="1"/>
          </p:cNvPicPr>
          <p:nvPr/>
        </p:nvPicPr>
        <p:blipFill rotWithShape="1">
          <a:blip r:embed="rId3"/>
          <a:srcRect l="11041" r="15559" b="-1"/>
          <a:stretch/>
        </p:blipFill>
        <p:spPr>
          <a:xfrm>
            <a:off x="4650909" y="10"/>
            <a:ext cx="7541090" cy="6857989"/>
          </a:xfrm>
          <a:prstGeom prst="rect">
            <a:avLst/>
          </a:prstGeom>
        </p:spPr>
      </p:pic>
      <p:sp>
        <p:nvSpPr>
          <p:cNvPr id="14"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89236-F8B9-3048-8F87-CB0D1EAD06F3}"/>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sz="2600">
                <a:solidFill>
                  <a:schemeClr val="bg1"/>
                </a:solidFill>
              </a:rPr>
              <a:t>What is the purpose of this presentation? </a:t>
            </a:r>
          </a:p>
        </p:txBody>
      </p:sp>
      <p:sp>
        <p:nvSpPr>
          <p:cNvPr id="3" name="Content Placeholder 2">
            <a:extLst>
              <a:ext uri="{FF2B5EF4-FFF2-40B4-BE49-F238E27FC236}">
                <a16:creationId xmlns:a16="http://schemas.microsoft.com/office/drawing/2014/main" id="{E378230A-DCD0-B34A-8268-082E4D8334D7}"/>
              </a:ext>
            </a:extLst>
          </p:cNvPr>
          <p:cNvSpPr>
            <a:spLocks noGrp="1"/>
          </p:cNvSpPr>
          <p:nvPr>
            <p:ph idx="1"/>
          </p:nvPr>
        </p:nvSpPr>
        <p:spPr>
          <a:xfrm>
            <a:off x="643468" y="2638044"/>
            <a:ext cx="3363974" cy="3415622"/>
          </a:xfrm>
        </p:spPr>
        <p:txBody>
          <a:bodyPr>
            <a:normAutofit/>
          </a:bodyPr>
          <a:lstStyle/>
          <a:p>
            <a:r>
              <a:rPr lang="en-GB">
                <a:solidFill>
                  <a:schemeClr val="bg1"/>
                </a:solidFill>
              </a:rPr>
              <a:t>The purpose of this presentation is to explore the organisational functions of the company of Sky. Consideration will be given to key points such as SWOT, PESTLE, mission statement, corporate social responsibility, stakeholders, profits, ethical standpoint, nature of leadership, groups, teamwork and finally aims and objectives. </a:t>
            </a:r>
          </a:p>
          <a:p>
            <a:endParaRPr lang="en-GB">
              <a:solidFill>
                <a:schemeClr val="bg1"/>
              </a:solidFill>
            </a:endParaRPr>
          </a:p>
        </p:txBody>
      </p:sp>
    </p:spTree>
    <p:extLst>
      <p:ext uri="{BB962C8B-B14F-4D97-AF65-F5344CB8AC3E}">
        <p14:creationId xmlns:p14="http://schemas.microsoft.com/office/powerpoint/2010/main" val="2403634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8AFD3-0341-654F-8697-AB2F0C65980A}"/>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dirty="0">
                <a:solidFill>
                  <a:schemeClr val="tx1"/>
                </a:solidFill>
              </a:rPr>
              <a:t>Organisation</a:t>
            </a:r>
            <a:r>
              <a:rPr lang="en-US" sz="2400" dirty="0">
                <a:solidFill>
                  <a:schemeClr val="tx1"/>
                </a:solidFill>
              </a:rPr>
              <a:t>: </a:t>
            </a:r>
            <a:br>
              <a:rPr lang="en-US" sz="2400" dirty="0">
                <a:solidFill>
                  <a:schemeClr val="tx1"/>
                </a:solidFill>
              </a:rPr>
            </a:br>
            <a:r>
              <a:rPr lang="en-US" sz="2400" dirty="0">
                <a:solidFill>
                  <a:schemeClr val="tx1"/>
                </a:solidFill>
              </a:rPr>
              <a:t>SKY</a:t>
            </a:r>
          </a:p>
        </p:txBody>
      </p:sp>
      <p:sp>
        <p:nvSpPr>
          <p:cNvPr id="3" name="Content Placeholder 2">
            <a:extLst>
              <a:ext uri="{FF2B5EF4-FFF2-40B4-BE49-F238E27FC236}">
                <a16:creationId xmlns:a16="http://schemas.microsoft.com/office/drawing/2014/main" id="{F938A561-9C26-CF44-BD8B-D4D69BE8A1CF}"/>
              </a:ext>
            </a:extLst>
          </p:cNvPr>
          <p:cNvSpPr>
            <a:spLocks noGrp="1"/>
          </p:cNvSpPr>
          <p:nvPr>
            <p:ph idx="1"/>
          </p:nvPr>
        </p:nvSpPr>
        <p:spPr>
          <a:xfrm>
            <a:off x="6096000" y="3038742"/>
            <a:ext cx="5408696" cy="3346556"/>
          </a:xfrm>
        </p:spPr>
        <p:txBody>
          <a:bodyPr anchor="ctr">
            <a:normAutofit/>
          </a:bodyPr>
          <a:lstStyle/>
          <a:p>
            <a:pPr marL="0" indent="0">
              <a:buNone/>
            </a:pPr>
            <a:r>
              <a:rPr lang="en-US" dirty="0">
                <a:solidFill>
                  <a:schemeClr val="tx1"/>
                </a:solidFill>
              </a:rPr>
              <a:t>What is sky? </a:t>
            </a:r>
          </a:p>
          <a:p>
            <a:pPr marL="0" indent="0">
              <a:buNone/>
            </a:pPr>
            <a:r>
              <a:rPr lang="en-GB" dirty="0">
                <a:solidFill>
                  <a:schemeClr val="tx1"/>
                </a:solidFill>
              </a:rPr>
              <a:t>Sky is “Europe’s leading direct-to-consumer media and entertainment company” (SKY Group, 2019). Sky’s main product and service is the use of SKY Q which is a technological box product which provides the sky services of watching exclusive SKY TV content including channels  such as SKY Atlantic which shows off sky exclusive programs. </a:t>
            </a:r>
          </a:p>
          <a:p>
            <a:pPr marL="0" indent="0">
              <a:buNone/>
            </a:pPr>
            <a:endParaRPr lang="en-US" dirty="0">
              <a:solidFill>
                <a:schemeClr val="bg1"/>
              </a:solidFill>
            </a:endParaRPr>
          </a:p>
        </p:txBody>
      </p:sp>
      <p:pic>
        <p:nvPicPr>
          <p:cNvPr id="4" name="Picture 3">
            <a:extLst>
              <a:ext uri="{FF2B5EF4-FFF2-40B4-BE49-F238E27FC236}">
                <a16:creationId xmlns:a16="http://schemas.microsoft.com/office/drawing/2014/main" id="{483EAE14-2264-234F-B51F-C3A73B0F502D}"/>
              </a:ext>
            </a:extLst>
          </p:cNvPr>
          <p:cNvPicPr>
            <a:picLocks noChangeAspect="1"/>
          </p:cNvPicPr>
          <p:nvPr/>
        </p:nvPicPr>
        <p:blipFill>
          <a:blip r:embed="rId3"/>
          <a:stretch>
            <a:fillRect/>
          </a:stretch>
        </p:blipFill>
        <p:spPr>
          <a:xfrm>
            <a:off x="6185384" y="0"/>
            <a:ext cx="5136292" cy="3852219"/>
          </a:xfrm>
          <a:prstGeom prst="rect">
            <a:avLst/>
          </a:prstGeom>
        </p:spPr>
      </p:pic>
    </p:spTree>
    <p:extLst>
      <p:ext uri="{BB962C8B-B14F-4D97-AF65-F5344CB8AC3E}">
        <p14:creationId xmlns:p14="http://schemas.microsoft.com/office/powerpoint/2010/main" val="305191155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84031-3936-6049-8222-C6DB83ED76F7}"/>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dirty="0">
                <a:solidFill>
                  <a:srgbClr val="FFFFFF"/>
                </a:solidFill>
              </a:rPr>
              <a:t>Internal SWOT </a:t>
            </a:r>
            <a:br>
              <a:rPr lang="en-US" sz="3000" dirty="0">
                <a:solidFill>
                  <a:srgbClr val="FFFFFF"/>
                </a:solidFill>
              </a:rPr>
            </a:br>
            <a:r>
              <a:rPr lang="en-US" sz="3000" dirty="0">
                <a:solidFill>
                  <a:srgbClr val="FFFFFF"/>
                </a:solidFill>
              </a:rPr>
              <a:t>Analysis</a:t>
            </a:r>
            <a:br>
              <a:rPr lang="en-US" sz="3000" dirty="0">
                <a:solidFill>
                  <a:srgbClr val="FFFFFF"/>
                </a:solidFill>
              </a:rPr>
            </a:br>
            <a:r>
              <a:rPr lang="en-US" sz="3000" dirty="0">
                <a:solidFill>
                  <a:srgbClr val="FFFFFF"/>
                </a:solidFill>
              </a:rPr>
              <a:t>of Sky</a:t>
            </a:r>
          </a:p>
        </p:txBody>
      </p:sp>
      <p:graphicFrame>
        <p:nvGraphicFramePr>
          <p:cNvPr id="4" name="Content Placeholder 3">
            <a:extLst>
              <a:ext uri="{FF2B5EF4-FFF2-40B4-BE49-F238E27FC236}">
                <a16:creationId xmlns:a16="http://schemas.microsoft.com/office/drawing/2014/main" id="{8C41812F-706F-D747-89A6-09A1B83ACA76}"/>
              </a:ext>
            </a:extLst>
          </p:cNvPr>
          <p:cNvGraphicFramePr>
            <a:graphicFrameLocks noGrp="1"/>
          </p:cNvGraphicFramePr>
          <p:nvPr>
            <p:ph idx="1"/>
            <p:extLst>
              <p:ext uri="{D42A27DB-BD31-4B8C-83A1-F6EECF244321}">
                <p14:modId xmlns:p14="http://schemas.microsoft.com/office/powerpoint/2010/main" val="1181725734"/>
              </p:ext>
            </p:extLst>
          </p:nvPr>
        </p:nvGraphicFramePr>
        <p:xfrm>
          <a:off x="5328745" y="493986"/>
          <a:ext cx="6400800" cy="60854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6743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E186D-88FF-504A-9257-E7B599527842}"/>
              </a:ext>
            </a:extLst>
          </p:cNvPr>
          <p:cNvSpPr>
            <a:spLocks noGrp="1"/>
          </p:cNvSpPr>
          <p:nvPr>
            <p:ph type="title"/>
          </p:nvPr>
        </p:nvSpPr>
        <p:spPr>
          <a:xfrm>
            <a:off x="2231136" y="334071"/>
            <a:ext cx="7729728" cy="1188720"/>
          </a:xfrm>
          <a:solidFill>
            <a:srgbClr val="FFFFFF">
              <a:alpha val="10000"/>
            </a:srgbClr>
          </a:solidFill>
          <a:ln>
            <a:solidFill>
              <a:schemeClr val="tx1"/>
            </a:solidFill>
          </a:ln>
        </p:spPr>
        <p:txBody>
          <a:bodyPr>
            <a:normAutofit/>
          </a:bodyPr>
          <a:lstStyle/>
          <a:p>
            <a:r>
              <a:rPr lang="en-GB" dirty="0">
                <a:solidFill>
                  <a:schemeClr val="tx1"/>
                </a:solidFill>
              </a:rPr>
              <a:t>External PESTLE on SKY:</a:t>
            </a:r>
          </a:p>
        </p:txBody>
      </p:sp>
      <p:graphicFrame>
        <p:nvGraphicFramePr>
          <p:cNvPr id="5" name="Content Placeholder 4">
            <a:extLst>
              <a:ext uri="{FF2B5EF4-FFF2-40B4-BE49-F238E27FC236}">
                <a16:creationId xmlns:a16="http://schemas.microsoft.com/office/drawing/2014/main" id="{C8BC0C75-C318-3740-A8F3-73A361015429}"/>
              </a:ext>
            </a:extLst>
          </p:cNvPr>
          <p:cNvGraphicFramePr>
            <a:graphicFrameLocks noGrp="1"/>
          </p:cNvGraphicFramePr>
          <p:nvPr>
            <p:ph idx="1"/>
            <p:extLst>
              <p:ext uri="{D42A27DB-BD31-4B8C-83A1-F6EECF244321}">
                <p14:modId xmlns:p14="http://schemas.microsoft.com/office/powerpoint/2010/main" val="3619861422"/>
              </p:ext>
            </p:extLst>
          </p:nvPr>
        </p:nvGraphicFramePr>
        <p:xfrm>
          <a:off x="273269" y="1856862"/>
          <a:ext cx="11792607" cy="4848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16659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9B5FD-B87C-CA42-BD54-935627838D60}"/>
              </a:ext>
            </a:extLst>
          </p:cNvPr>
          <p:cNvSpPr>
            <a:spLocks noGrp="1"/>
          </p:cNvSpPr>
          <p:nvPr>
            <p:ph type="title"/>
          </p:nvPr>
        </p:nvSpPr>
        <p:spPr>
          <a:xfrm>
            <a:off x="804672" y="978776"/>
            <a:ext cx="5925310" cy="1174991"/>
          </a:xfrm>
        </p:spPr>
        <p:txBody>
          <a:bodyPr>
            <a:normAutofit/>
          </a:bodyPr>
          <a:lstStyle/>
          <a:p>
            <a:r>
              <a:rPr lang="en-GB" sz="2400"/>
              <a:t>What is Sky’s mission statement?</a:t>
            </a:r>
          </a:p>
        </p:txBody>
      </p:sp>
      <p:sp>
        <p:nvSpPr>
          <p:cNvPr id="3" name="Content Placeholder 2">
            <a:extLst>
              <a:ext uri="{FF2B5EF4-FFF2-40B4-BE49-F238E27FC236}">
                <a16:creationId xmlns:a16="http://schemas.microsoft.com/office/drawing/2014/main" id="{E283E066-C9C9-5443-AD1A-EBC80C3A6727}"/>
              </a:ext>
            </a:extLst>
          </p:cNvPr>
          <p:cNvSpPr>
            <a:spLocks noGrp="1"/>
          </p:cNvSpPr>
          <p:nvPr>
            <p:ph idx="1"/>
          </p:nvPr>
        </p:nvSpPr>
        <p:spPr>
          <a:xfrm>
            <a:off x="804672" y="2640692"/>
            <a:ext cx="5925310" cy="3255252"/>
          </a:xfrm>
        </p:spPr>
        <p:txBody>
          <a:bodyPr>
            <a:normAutofit/>
          </a:bodyPr>
          <a:lstStyle/>
          <a:p>
            <a:pPr marL="0" indent="0">
              <a:buNone/>
            </a:pPr>
            <a:endParaRPr lang="en-GB" i="1"/>
          </a:p>
          <a:p>
            <a:pPr marL="0" indent="0">
              <a:buNone/>
            </a:pPr>
            <a:endParaRPr lang="en-GB" i="1"/>
          </a:p>
          <a:p>
            <a:pPr marL="0" indent="0">
              <a:buNone/>
            </a:pPr>
            <a:r>
              <a:rPr lang="en-GB" i="1"/>
              <a:t>“We believe better business creates a better world. That’s why we push ourselves to achieve the highest standards of sustainability and responsibility. It’s why we use our voice to make a difference, campaigning for positive change on the big issues of our time. We believe in better” </a:t>
            </a:r>
            <a:r>
              <a:rPr lang="en-GB"/>
              <a:t>(Sky Group, 2019)</a:t>
            </a:r>
            <a:r>
              <a:rPr lang="en-GB" i="1"/>
              <a:t>. </a:t>
            </a:r>
            <a:endParaRPr lang="en-GB" dirty="0"/>
          </a:p>
        </p:txBody>
      </p:sp>
      <p:pic>
        <p:nvPicPr>
          <p:cNvPr id="4" name="Picture 3">
            <a:extLst>
              <a:ext uri="{FF2B5EF4-FFF2-40B4-BE49-F238E27FC236}">
                <a16:creationId xmlns:a16="http://schemas.microsoft.com/office/drawing/2014/main" id="{802B6BD6-9F58-C34E-9D42-943AC8857389}"/>
              </a:ext>
            </a:extLst>
          </p:cNvPr>
          <p:cNvPicPr>
            <a:picLocks noChangeAspect="1"/>
          </p:cNvPicPr>
          <p:nvPr/>
        </p:nvPicPr>
        <p:blipFill rotWithShape="1">
          <a:blip r:embed="rId3"/>
          <a:srcRect l="27496" r="27173" b="-1"/>
          <a:stretch/>
        </p:blipFill>
        <p:spPr>
          <a:xfrm>
            <a:off x="7534654" y="10"/>
            <a:ext cx="4657345" cy="6857990"/>
          </a:xfrm>
          <a:prstGeom prst="rect">
            <a:avLst/>
          </a:prstGeom>
        </p:spPr>
      </p:pic>
    </p:spTree>
    <p:extLst>
      <p:ext uri="{BB962C8B-B14F-4D97-AF65-F5344CB8AC3E}">
        <p14:creationId xmlns:p14="http://schemas.microsoft.com/office/powerpoint/2010/main" val="546873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33B9A-1448-9541-B208-DFD16F8A6B0E}"/>
              </a:ext>
            </a:extLst>
          </p:cNvPr>
          <p:cNvSpPr>
            <a:spLocks noGrp="1"/>
          </p:cNvSpPr>
          <p:nvPr>
            <p:ph type="title"/>
          </p:nvPr>
        </p:nvSpPr>
        <p:spPr>
          <a:xfrm>
            <a:off x="2231136" y="3781241"/>
            <a:ext cx="7729729" cy="855406"/>
          </a:xfrm>
          <a:noFill/>
          <a:ln>
            <a:solidFill>
              <a:schemeClr val="bg1"/>
            </a:solidFill>
          </a:ln>
        </p:spPr>
        <p:txBody>
          <a:bodyPr vert="horz" lIns="182880" tIns="182880" rIns="182880" bIns="182880" rtlCol="0" anchor="ctr">
            <a:normAutofit/>
          </a:bodyPr>
          <a:lstStyle/>
          <a:p>
            <a:r>
              <a:rPr lang="en-US" sz="2400">
                <a:solidFill>
                  <a:schemeClr val="bg1"/>
                </a:solidFill>
              </a:rPr>
              <a:t>What is Corporate Social Responsibly?</a:t>
            </a:r>
          </a:p>
        </p:txBody>
      </p:sp>
      <p:pic>
        <p:nvPicPr>
          <p:cNvPr id="5" name="Picture Placeholder 4">
            <a:extLst>
              <a:ext uri="{FF2B5EF4-FFF2-40B4-BE49-F238E27FC236}">
                <a16:creationId xmlns:a16="http://schemas.microsoft.com/office/drawing/2014/main" id="{F32DC531-7FEE-434F-A7EA-690A73BF0F54}"/>
              </a:ext>
            </a:extLst>
          </p:cNvPr>
          <p:cNvPicPr>
            <a:picLocks noGrp="1" noChangeAspect="1"/>
          </p:cNvPicPr>
          <p:nvPr>
            <p:ph type="pic" idx="1"/>
          </p:nvPr>
        </p:nvPicPr>
        <p:blipFill rotWithShape="1">
          <a:blip r:embed="rId3"/>
          <a:srcRect t="25000" b="25000"/>
          <a:stretch/>
        </p:blipFill>
        <p:spPr>
          <a:xfrm>
            <a:off x="20" y="-2"/>
            <a:ext cx="12191980" cy="3429000"/>
          </a:xfrm>
          <a:prstGeom prst="rect">
            <a:avLst/>
          </a:prstGeom>
        </p:spPr>
      </p:pic>
      <p:sp>
        <p:nvSpPr>
          <p:cNvPr id="4" name="Text Placeholder 3">
            <a:extLst>
              <a:ext uri="{FF2B5EF4-FFF2-40B4-BE49-F238E27FC236}">
                <a16:creationId xmlns:a16="http://schemas.microsoft.com/office/drawing/2014/main" id="{CDC01171-E982-804E-A9C6-3B9C03DDF3CD}"/>
              </a:ext>
            </a:extLst>
          </p:cNvPr>
          <p:cNvSpPr>
            <a:spLocks noGrp="1"/>
          </p:cNvSpPr>
          <p:nvPr>
            <p:ph type="body" sz="half" idx="2"/>
          </p:nvPr>
        </p:nvSpPr>
        <p:spPr>
          <a:xfrm>
            <a:off x="2238412" y="4846076"/>
            <a:ext cx="7715177" cy="1271556"/>
          </a:xfrm>
        </p:spPr>
        <p:txBody>
          <a:bodyPr vert="horz" lIns="91440" tIns="45720" rIns="91440" bIns="45720" rtlCol="0">
            <a:normAutofit/>
          </a:bodyPr>
          <a:lstStyle/>
          <a:p>
            <a:pPr indent="-228600" algn="l">
              <a:buFont typeface="Arial" panose="020B0604020202020204" pitchFamily="34" charset="0"/>
              <a:buChar char="•"/>
            </a:pPr>
            <a:r>
              <a:rPr lang="en-US">
                <a:solidFill>
                  <a:schemeClr val="bg1"/>
                </a:solidFill>
              </a:rPr>
              <a:t>“Corporate social responsibility is defined as a business system that enables the production and distribution of wealth for the betterment of its stakeholders through the implementation and integration of ethical systems and sustainable management practices” (Smith, 2011).</a:t>
            </a:r>
          </a:p>
        </p:txBody>
      </p:sp>
    </p:spTree>
    <p:extLst>
      <p:ext uri="{BB962C8B-B14F-4D97-AF65-F5344CB8AC3E}">
        <p14:creationId xmlns:p14="http://schemas.microsoft.com/office/powerpoint/2010/main" val="1200840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FE5BC-2C38-0A42-8154-F6757D2E5E3A}"/>
              </a:ext>
            </a:extLst>
          </p:cNvPr>
          <p:cNvSpPr>
            <a:spLocks noGrp="1"/>
          </p:cNvSpPr>
          <p:nvPr>
            <p:ph type="title"/>
          </p:nvPr>
        </p:nvSpPr>
        <p:spPr>
          <a:xfrm>
            <a:off x="2231136" y="3781241"/>
            <a:ext cx="7729729" cy="855406"/>
          </a:xfrm>
          <a:noFill/>
          <a:ln>
            <a:solidFill>
              <a:schemeClr val="bg1"/>
            </a:solidFill>
          </a:ln>
        </p:spPr>
        <p:txBody>
          <a:bodyPr>
            <a:normAutofit/>
          </a:bodyPr>
          <a:lstStyle/>
          <a:p>
            <a:r>
              <a:rPr lang="en-GB" sz="2400">
                <a:solidFill>
                  <a:schemeClr val="bg1"/>
                </a:solidFill>
              </a:rPr>
              <a:t>What are Sky’s Aims and Objectives?</a:t>
            </a:r>
          </a:p>
        </p:txBody>
      </p:sp>
      <p:pic>
        <p:nvPicPr>
          <p:cNvPr id="7" name="Graphic 6" descr="Business Growth">
            <a:extLst>
              <a:ext uri="{FF2B5EF4-FFF2-40B4-BE49-F238E27FC236}">
                <a16:creationId xmlns:a16="http://schemas.microsoft.com/office/drawing/2014/main" id="{64495691-7751-4643-887A-201D27E06A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07947" y="643467"/>
            <a:ext cx="2576105" cy="2576105"/>
          </a:xfrm>
          <a:prstGeom prst="rect">
            <a:avLst/>
          </a:prstGeom>
        </p:spPr>
      </p:pic>
      <p:sp>
        <p:nvSpPr>
          <p:cNvPr id="3" name="Content Placeholder 2">
            <a:extLst>
              <a:ext uri="{FF2B5EF4-FFF2-40B4-BE49-F238E27FC236}">
                <a16:creationId xmlns:a16="http://schemas.microsoft.com/office/drawing/2014/main" id="{5C4C0BA3-D695-B345-AA2F-94F8C68614A7}"/>
              </a:ext>
            </a:extLst>
          </p:cNvPr>
          <p:cNvSpPr>
            <a:spLocks noGrp="1"/>
          </p:cNvSpPr>
          <p:nvPr>
            <p:ph idx="1"/>
          </p:nvPr>
        </p:nvSpPr>
        <p:spPr>
          <a:xfrm>
            <a:off x="2238412" y="4846076"/>
            <a:ext cx="7715177" cy="1271556"/>
          </a:xfrm>
        </p:spPr>
        <p:txBody>
          <a:bodyPr>
            <a:normAutofit/>
          </a:bodyPr>
          <a:lstStyle/>
          <a:p>
            <a:pPr>
              <a:lnSpc>
                <a:spcPct val="90000"/>
              </a:lnSpc>
            </a:pPr>
            <a:r>
              <a:rPr lang="en-GB" sz="1400">
                <a:solidFill>
                  <a:schemeClr val="bg1"/>
                </a:solidFill>
              </a:rPr>
              <a:t>Aims and objectives help a business set targets to improve a wide range of sections within its business. An advantage of aims and objectives is that a company such as Sky is that it can help an organisation to focus on a particular department such as its human resource department so they can effectively reach the appropriate amount of staff they may need. In contrast however it is important to set achievable aims and objectives to keep employees motivated. Sky’s aims and objectives are incorporated in the ethical standpoint of the business which is discussed later in this presentation. </a:t>
            </a:r>
          </a:p>
          <a:p>
            <a:pPr>
              <a:lnSpc>
                <a:spcPct val="90000"/>
              </a:lnSpc>
            </a:pPr>
            <a:endParaRPr lang="en-GB" sz="1400">
              <a:solidFill>
                <a:schemeClr val="bg1"/>
              </a:solidFill>
            </a:endParaRPr>
          </a:p>
        </p:txBody>
      </p:sp>
    </p:spTree>
    <p:extLst>
      <p:ext uri="{BB962C8B-B14F-4D97-AF65-F5344CB8AC3E}">
        <p14:creationId xmlns:p14="http://schemas.microsoft.com/office/powerpoint/2010/main" val="165732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C6693-04EC-4146-B65E-44ED9CEC2188}"/>
              </a:ext>
            </a:extLst>
          </p:cNvPr>
          <p:cNvSpPr>
            <a:spLocks noGrp="1"/>
          </p:cNvSpPr>
          <p:nvPr>
            <p:ph type="title"/>
          </p:nvPr>
        </p:nvSpPr>
        <p:spPr/>
        <p:txBody>
          <a:bodyPr/>
          <a:lstStyle/>
          <a:p>
            <a:r>
              <a:rPr lang="en-GB" dirty="0"/>
              <a:t>Who are Sky’s stakeholders</a:t>
            </a:r>
          </a:p>
        </p:txBody>
      </p:sp>
      <p:sp>
        <p:nvSpPr>
          <p:cNvPr id="3" name="Content Placeholder 2">
            <a:extLst>
              <a:ext uri="{FF2B5EF4-FFF2-40B4-BE49-F238E27FC236}">
                <a16:creationId xmlns:a16="http://schemas.microsoft.com/office/drawing/2014/main" id="{FF42823E-A494-0545-B87D-E3B538C0FDE4}"/>
              </a:ext>
            </a:extLst>
          </p:cNvPr>
          <p:cNvSpPr>
            <a:spLocks noGrp="1"/>
          </p:cNvSpPr>
          <p:nvPr>
            <p:ph sz="half" idx="1"/>
          </p:nvPr>
        </p:nvSpPr>
        <p:spPr>
          <a:xfrm>
            <a:off x="199292" y="3499962"/>
            <a:ext cx="5660225" cy="3101982"/>
          </a:xfrm>
        </p:spPr>
        <p:txBody>
          <a:bodyPr/>
          <a:lstStyle/>
          <a:p>
            <a:pPr marL="0" indent="0">
              <a:buNone/>
            </a:pPr>
            <a:r>
              <a:rPr lang="en-GB" dirty="0"/>
              <a:t>Stakeholders:</a:t>
            </a:r>
          </a:p>
          <a:p>
            <a:r>
              <a:rPr lang="en-GB" dirty="0">
                <a:solidFill>
                  <a:schemeClr val="tx1"/>
                </a:solidFill>
              </a:rPr>
              <a:t>Action on Hearing Loss </a:t>
            </a:r>
          </a:p>
          <a:p>
            <a:r>
              <a:rPr lang="en-GB" dirty="0">
                <a:solidFill>
                  <a:schemeClr val="tx1"/>
                </a:solidFill>
              </a:rPr>
              <a:t>Premier League</a:t>
            </a:r>
          </a:p>
          <a:p>
            <a:r>
              <a:rPr lang="en-GB" dirty="0">
                <a:solidFill>
                  <a:schemeClr val="tx1"/>
                </a:solidFill>
              </a:rPr>
              <a:t>UK Council for Internet Safety </a:t>
            </a:r>
          </a:p>
          <a:p>
            <a:r>
              <a:rPr lang="en-GB" dirty="0">
                <a:solidFill>
                  <a:schemeClr val="tx1"/>
                </a:solidFill>
              </a:rPr>
              <a:t>MAMA Youth </a:t>
            </a:r>
            <a:endParaRPr lang="en-GB" dirty="0"/>
          </a:p>
        </p:txBody>
      </p:sp>
      <p:sp>
        <p:nvSpPr>
          <p:cNvPr id="5" name="TextBox 4">
            <a:extLst>
              <a:ext uri="{FF2B5EF4-FFF2-40B4-BE49-F238E27FC236}">
                <a16:creationId xmlns:a16="http://schemas.microsoft.com/office/drawing/2014/main" id="{AE2024B0-4FC1-1243-82A7-889ED436A6A8}"/>
              </a:ext>
            </a:extLst>
          </p:cNvPr>
          <p:cNvSpPr txBox="1"/>
          <p:nvPr/>
        </p:nvSpPr>
        <p:spPr>
          <a:xfrm>
            <a:off x="199292" y="2228193"/>
            <a:ext cx="11910645" cy="923330"/>
          </a:xfrm>
          <a:prstGeom prst="rect">
            <a:avLst/>
          </a:prstGeom>
          <a:noFill/>
        </p:spPr>
        <p:txBody>
          <a:bodyPr wrap="square" rtlCol="0">
            <a:spAutoFit/>
          </a:bodyPr>
          <a:lstStyle/>
          <a:p>
            <a:r>
              <a:rPr lang="en-GB" dirty="0"/>
              <a:t>What is a stakeholder? </a:t>
            </a:r>
          </a:p>
          <a:p>
            <a:pPr marL="285750" indent="-285750">
              <a:buFont typeface="Arial" panose="020B0604020202020204" pitchFamily="34" charset="0"/>
              <a:buChar char="•"/>
            </a:pPr>
            <a:r>
              <a:rPr lang="en-GB" i="1" dirty="0"/>
              <a:t>“A stakeholder is either an individual, group or organization who is impacted by the outcome of a project. They have an interest in the success of the project, and can be within or outside the organization that is sponsoring the project”</a:t>
            </a:r>
            <a:r>
              <a:rPr lang="en-GB" dirty="0"/>
              <a:t> (</a:t>
            </a:r>
            <a:r>
              <a:rPr lang="en-GB" dirty="0" err="1"/>
              <a:t>Llandau</a:t>
            </a:r>
            <a:r>
              <a:rPr lang="en-GB" dirty="0"/>
              <a:t>, 2017).  </a:t>
            </a:r>
          </a:p>
        </p:txBody>
      </p:sp>
      <p:pic>
        <p:nvPicPr>
          <p:cNvPr id="8" name="Content Placeholder 7">
            <a:extLst>
              <a:ext uri="{FF2B5EF4-FFF2-40B4-BE49-F238E27FC236}">
                <a16:creationId xmlns:a16="http://schemas.microsoft.com/office/drawing/2014/main" id="{A1432CDF-BE8C-AC4C-BE29-8E34AC4BD7B0}"/>
              </a:ext>
            </a:extLst>
          </p:cNvPr>
          <p:cNvPicPr>
            <a:picLocks noGrp="1" noChangeAspect="1"/>
          </p:cNvPicPr>
          <p:nvPr>
            <p:ph sz="half" idx="2"/>
          </p:nvPr>
        </p:nvPicPr>
        <p:blipFill>
          <a:blip r:embed="rId3"/>
          <a:stretch>
            <a:fillRect/>
          </a:stretch>
        </p:blipFill>
        <p:spPr>
          <a:xfrm>
            <a:off x="8091314" y="3500438"/>
            <a:ext cx="3343623" cy="3101975"/>
          </a:xfrm>
        </p:spPr>
      </p:pic>
    </p:spTree>
    <p:extLst>
      <p:ext uri="{BB962C8B-B14F-4D97-AF65-F5344CB8AC3E}">
        <p14:creationId xmlns:p14="http://schemas.microsoft.com/office/powerpoint/2010/main" val="693128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F66A3-53B9-A84A-9870-9235F5E7C08F}"/>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800"/>
              <a:t>Is Sky Profitable? </a:t>
            </a:r>
          </a:p>
        </p:txBody>
      </p:sp>
      <p:pic>
        <p:nvPicPr>
          <p:cNvPr id="6" name="Content Placeholder 5">
            <a:extLst>
              <a:ext uri="{FF2B5EF4-FFF2-40B4-BE49-F238E27FC236}">
                <a16:creationId xmlns:a16="http://schemas.microsoft.com/office/drawing/2014/main" id="{F2F1FA90-86EF-2340-981D-F2A1BACE226A}"/>
              </a:ext>
            </a:extLst>
          </p:cNvPr>
          <p:cNvPicPr>
            <a:picLocks noGrp="1" noChangeAspect="1"/>
          </p:cNvPicPr>
          <p:nvPr>
            <p:ph idx="1"/>
          </p:nvPr>
        </p:nvPicPr>
        <p:blipFill>
          <a:blip r:embed="rId3"/>
          <a:stretch>
            <a:fillRect/>
          </a:stretch>
        </p:blipFill>
        <p:spPr>
          <a:xfrm>
            <a:off x="5407025" y="640080"/>
            <a:ext cx="6032245" cy="5263134"/>
          </a:xfrm>
          <a:prstGeom prst="rect">
            <a:avLst/>
          </a:prstGeom>
        </p:spPr>
      </p:pic>
    </p:spTree>
    <p:extLst>
      <p:ext uri="{BB962C8B-B14F-4D97-AF65-F5344CB8AC3E}">
        <p14:creationId xmlns:p14="http://schemas.microsoft.com/office/powerpoint/2010/main" val="1213236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6DFED-56B4-C241-97F8-F4321B17135A}"/>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GB" sz="2600"/>
              <a:t>What is Sky’s ethical standpoint?</a:t>
            </a:r>
          </a:p>
        </p:txBody>
      </p:sp>
      <p:sp useBgFill="1">
        <p:nvSpPr>
          <p:cNvPr id="12" name="Rectangle 11">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9FE564E-E341-4735-A9EE-3B9F9380926C}"/>
              </a:ext>
            </a:extLst>
          </p:cNvPr>
          <p:cNvGraphicFramePr>
            <a:graphicFrameLocks noGrp="1"/>
          </p:cNvGraphicFramePr>
          <p:nvPr>
            <p:ph idx="1"/>
            <p:extLst>
              <p:ext uri="{D42A27DB-BD31-4B8C-83A1-F6EECF244321}">
                <p14:modId xmlns:p14="http://schemas.microsoft.com/office/powerpoint/2010/main" val="2027254388"/>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9175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BCDA0C-2658-1048-BBFD-A2C89575CBAE}"/>
              </a:ext>
            </a:extLst>
          </p:cNvPr>
          <p:cNvPicPr>
            <a:picLocks noChangeAspect="1"/>
          </p:cNvPicPr>
          <p:nvPr/>
        </p:nvPicPr>
        <p:blipFill rotWithShape="1">
          <a:blip r:embed="rId3"/>
          <a:srcRect l="3888" r="7223"/>
          <a:stretch/>
        </p:blipFill>
        <p:spPr>
          <a:xfrm>
            <a:off x="642" y="10"/>
            <a:ext cx="6096000" cy="6857990"/>
          </a:xfrm>
          <a:prstGeom prst="rect">
            <a:avLst/>
          </a:prstGeom>
        </p:spPr>
      </p:pic>
      <p:sp>
        <p:nvSpPr>
          <p:cNvPr id="2" name="Title 1">
            <a:extLst>
              <a:ext uri="{FF2B5EF4-FFF2-40B4-BE49-F238E27FC236}">
                <a16:creationId xmlns:a16="http://schemas.microsoft.com/office/drawing/2014/main" id="{576381CE-C629-5F45-9044-1A195F465543}"/>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2400">
                <a:solidFill>
                  <a:schemeClr val="bg1"/>
                </a:solidFill>
              </a:rPr>
              <a:t>The nature of leadership: </a:t>
            </a:r>
          </a:p>
        </p:txBody>
      </p:sp>
      <p:sp>
        <p:nvSpPr>
          <p:cNvPr id="3" name="Content Placeholder 2">
            <a:extLst>
              <a:ext uri="{FF2B5EF4-FFF2-40B4-BE49-F238E27FC236}">
                <a16:creationId xmlns:a16="http://schemas.microsoft.com/office/drawing/2014/main" id="{271A2C49-2E8E-0C40-BD61-EF704581B192}"/>
              </a:ext>
            </a:extLst>
          </p:cNvPr>
          <p:cNvSpPr>
            <a:spLocks noGrp="1"/>
          </p:cNvSpPr>
          <p:nvPr>
            <p:ph idx="1"/>
          </p:nvPr>
        </p:nvSpPr>
        <p:spPr>
          <a:xfrm>
            <a:off x="6743941" y="976129"/>
            <a:ext cx="4804931" cy="4919815"/>
          </a:xfrm>
        </p:spPr>
        <p:txBody>
          <a:bodyPr anchor="ctr">
            <a:normAutofit/>
          </a:bodyPr>
          <a:lstStyle/>
          <a:p>
            <a:r>
              <a:rPr lang="en-GB"/>
              <a:t>The definition of the leadership according to Susan Ward is </a:t>
            </a:r>
            <a:r>
              <a:rPr lang="en-GB" i="1"/>
              <a:t>“leadership is the art of motivating a group of people to act towards achieving a common goal. In a business setting, this can mean directing workers and colleagues with a strategy to meet the company's needs” </a:t>
            </a:r>
            <a:r>
              <a:rPr lang="en-GB"/>
              <a:t>(Ward, 2019)</a:t>
            </a:r>
            <a:r>
              <a:rPr lang="en-GB" i="1"/>
              <a:t>. </a:t>
            </a:r>
            <a:r>
              <a:rPr lang="en-GB"/>
              <a:t>Leadership for Sky encourages staff moral and provides the team with a sense of purpose through achieving targets which results in high business performance.</a:t>
            </a:r>
          </a:p>
          <a:p>
            <a:endParaRPr lang="en-GB"/>
          </a:p>
        </p:txBody>
      </p:sp>
    </p:spTree>
    <p:extLst>
      <p:ext uri="{BB962C8B-B14F-4D97-AF65-F5344CB8AC3E}">
        <p14:creationId xmlns:p14="http://schemas.microsoft.com/office/powerpoint/2010/main" val="14679038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C83B8-43BA-864C-AF67-D4BA7B54AE51}"/>
              </a:ext>
            </a:extLst>
          </p:cNvPr>
          <p:cNvSpPr>
            <a:spLocks noGrp="1"/>
          </p:cNvSpPr>
          <p:nvPr>
            <p:ph type="title"/>
          </p:nvPr>
        </p:nvSpPr>
        <p:spPr>
          <a:xfrm>
            <a:off x="643467" y="643467"/>
            <a:ext cx="3363974" cy="1728044"/>
          </a:xfrm>
          <a:noFill/>
          <a:ln>
            <a:solidFill>
              <a:schemeClr val="bg1"/>
            </a:solidFill>
          </a:ln>
        </p:spPr>
        <p:txBody>
          <a:bodyPr vert="horz" wrap="square" lIns="182880" tIns="182880" rIns="182880" bIns="182880" rtlCol="0" anchor="ctr">
            <a:normAutofit/>
          </a:bodyPr>
          <a:lstStyle/>
          <a:p>
            <a:r>
              <a:rPr lang="en-US" sz="2800">
                <a:solidFill>
                  <a:schemeClr val="bg1"/>
                </a:solidFill>
              </a:rPr>
              <a:t>What is teamwork?</a:t>
            </a:r>
          </a:p>
        </p:txBody>
      </p:sp>
      <p:sp>
        <p:nvSpPr>
          <p:cNvPr id="4" name="Text Placeholder 3">
            <a:extLst>
              <a:ext uri="{FF2B5EF4-FFF2-40B4-BE49-F238E27FC236}">
                <a16:creationId xmlns:a16="http://schemas.microsoft.com/office/drawing/2014/main" id="{8CD91278-CACF-044E-A591-FDC2D3F1546A}"/>
              </a:ext>
            </a:extLst>
          </p:cNvPr>
          <p:cNvSpPr>
            <a:spLocks noGrp="1"/>
          </p:cNvSpPr>
          <p:nvPr>
            <p:ph type="body" sz="half" idx="2"/>
          </p:nvPr>
        </p:nvSpPr>
        <p:spPr>
          <a:xfrm>
            <a:off x="643468" y="2638044"/>
            <a:ext cx="3363974" cy="3415622"/>
          </a:xfrm>
        </p:spPr>
        <p:txBody>
          <a:bodyPr vert="horz" lIns="91440" tIns="45720" rIns="91440" bIns="45720" rtlCol="0">
            <a:normAutofit/>
          </a:bodyPr>
          <a:lstStyle/>
          <a:p>
            <a:pPr indent="-228600" algn="l">
              <a:buFont typeface="Arial" panose="020B0604020202020204" pitchFamily="34" charset="0"/>
              <a:buChar char="•"/>
            </a:pPr>
            <a:r>
              <a:rPr lang="en-US">
                <a:solidFill>
                  <a:schemeClr val="bg1"/>
                </a:solidFill>
              </a:rPr>
              <a:t>Teamwork is generally defined as </a:t>
            </a:r>
            <a:r>
              <a:rPr lang="en-US" i="1">
                <a:solidFill>
                  <a:schemeClr val="bg1"/>
                </a:solidFill>
              </a:rPr>
              <a:t>“willingness of a group of people to work together to achieve a common aim”</a:t>
            </a:r>
            <a:r>
              <a:rPr lang="en-US">
                <a:solidFill>
                  <a:schemeClr val="bg1"/>
                </a:solidFill>
              </a:rPr>
              <a:t> (The happy manager, 2019). </a:t>
            </a:r>
          </a:p>
        </p:txBody>
      </p:sp>
      <p:pic>
        <p:nvPicPr>
          <p:cNvPr id="13" name="Content Placeholder 12">
            <a:extLst>
              <a:ext uri="{FF2B5EF4-FFF2-40B4-BE49-F238E27FC236}">
                <a16:creationId xmlns:a16="http://schemas.microsoft.com/office/drawing/2014/main" id="{B18D0B47-1CC4-2044-B91C-7BC9FF38C060}"/>
              </a:ext>
            </a:extLst>
          </p:cNvPr>
          <p:cNvPicPr>
            <a:picLocks noGrp="1" noChangeAspect="1"/>
          </p:cNvPicPr>
          <p:nvPr>
            <p:ph idx="1"/>
          </p:nvPr>
        </p:nvPicPr>
        <p:blipFill>
          <a:blip r:embed="rId3"/>
          <a:stretch>
            <a:fillRect/>
          </a:stretch>
        </p:blipFill>
        <p:spPr>
          <a:xfrm>
            <a:off x="5297763" y="1895263"/>
            <a:ext cx="6250769" cy="2906607"/>
          </a:xfrm>
          <a:prstGeom prst="rect">
            <a:avLst/>
          </a:prstGeom>
        </p:spPr>
      </p:pic>
    </p:spTree>
    <p:extLst>
      <p:ext uri="{BB962C8B-B14F-4D97-AF65-F5344CB8AC3E}">
        <p14:creationId xmlns:p14="http://schemas.microsoft.com/office/powerpoint/2010/main" val="2259343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24625"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817"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49" y="1443035"/>
            <a:ext cx="3971932" cy="3971930"/>
          </a:xfrm>
          <a:prstGeom prst="ellipse">
            <a:avLst/>
          </a:prstGeom>
          <a:solidFill>
            <a:srgbClr val="FFFFFF"/>
          </a:solidFill>
          <a:ln w="317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589E5-9ABB-5344-83AB-8DD37777D236}"/>
              </a:ext>
            </a:extLst>
          </p:cNvPr>
          <p:cNvSpPr>
            <a:spLocks noGrp="1"/>
          </p:cNvSpPr>
          <p:nvPr>
            <p:ph type="title"/>
          </p:nvPr>
        </p:nvSpPr>
        <p:spPr>
          <a:xfrm>
            <a:off x="786799" y="1586484"/>
            <a:ext cx="3685032" cy="3685032"/>
          </a:xfrm>
          <a:prstGeom prst="ellipse">
            <a:avLst/>
          </a:prstGeom>
          <a:solidFill>
            <a:srgbClr val="000000"/>
          </a:solidFill>
          <a:ln>
            <a:noFill/>
          </a:ln>
        </p:spPr>
        <p:txBody>
          <a:bodyPr vert="horz" lIns="182880" tIns="182880" rIns="182880" bIns="182880" rtlCol="0" anchor="ctr">
            <a:normAutofit/>
          </a:bodyPr>
          <a:lstStyle/>
          <a:p>
            <a:r>
              <a:rPr lang="en-US" sz="3000" kern="1200" cap="all" spc="200" baseline="0">
                <a:solidFill>
                  <a:srgbClr val="FFFFFF"/>
                </a:solidFill>
                <a:latin typeface="+mj-lt"/>
                <a:ea typeface="+mj-ea"/>
                <a:cs typeface="+mj-cs"/>
              </a:rPr>
              <a:t>What are groups? </a:t>
            </a:r>
          </a:p>
        </p:txBody>
      </p:sp>
      <p:sp>
        <p:nvSpPr>
          <p:cNvPr id="4" name="Text Placeholder 3">
            <a:extLst>
              <a:ext uri="{FF2B5EF4-FFF2-40B4-BE49-F238E27FC236}">
                <a16:creationId xmlns:a16="http://schemas.microsoft.com/office/drawing/2014/main" id="{86C19DF3-8C6F-E045-9B58-1A94B6C2FA62}"/>
              </a:ext>
            </a:extLst>
          </p:cNvPr>
          <p:cNvSpPr>
            <a:spLocks noGrp="1"/>
          </p:cNvSpPr>
          <p:nvPr>
            <p:ph type="body" sz="half" idx="2"/>
          </p:nvPr>
        </p:nvSpPr>
        <p:spPr>
          <a:xfrm>
            <a:off x="5159099" y="1283546"/>
            <a:ext cx="5715917" cy="3914063"/>
          </a:xfrm>
        </p:spPr>
        <p:txBody>
          <a:bodyPr vert="horz" lIns="91440" tIns="45720" rIns="91440" bIns="45720" rtlCol="0" anchor="ctr">
            <a:normAutofit/>
          </a:bodyPr>
          <a:lstStyle/>
          <a:p>
            <a:pPr indent="-228600" algn="l">
              <a:buFont typeface="Arial" panose="020B0604020202020204" pitchFamily="34" charset="0"/>
              <a:buChar char="•"/>
            </a:pPr>
            <a:r>
              <a:rPr lang="en-US">
                <a:solidFill>
                  <a:srgbClr val="404040"/>
                </a:solidFill>
              </a:rPr>
              <a:t>Groups is similarly defined to teamwork as </a:t>
            </a:r>
            <a:r>
              <a:rPr lang="en-US" i="1">
                <a:solidFill>
                  <a:srgbClr val="404040"/>
                </a:solidFill>
              </a:rPr>
              <a:t>“A group is basically an assemblage of people. It can be understood as a collection of individuals (two or more), who come together and interact with each other, so as to achieve the objectives of the organization.”</a:t>
            </a:r>
            <a:r>
              <a:rPr lang="en-US">
                <a:solidFill>
                  <a:srgbClr val="404040"/>
                </a:solidFill>
              </a:rPr>
              <a:t> (Business jargons, 2019). This also highlights that working together rather than alone will help efficiency in achieving goals within an organisation. For example, Sky working as part of a team or in groups could help the organisation achieve targets that could encourage growth and prosperity within sky leading to motivation to employees as they could achieve bonuses as a result. </a:t>
            </a:r>
          </a:p>
          <a:p>
            <a:pPr indent="-228600" algn="l">
              <a:buFont typeface="Arial" panose="020B0604020202020204" pitchFamily="34" charset="0"/>
              <a:buChar char="•"/>
            </a:pPr>
            <a:endParaRPr lang="en-US" dirty="0">
              <a:solidFill>
                <a:srgbClr val="404040"/>
              </a:solidFill>
            </a:endParaRPr>
          </a:p>
        </p:txBody>
      </p:sp>
    </p:spTree>
    <p:extLst>
      <p:ext uri="{BB962C8B-B14F-4D97-AF65-F5344CB8AC3E}">
        <p14:creationId xmlns:p14="http://schemas.microsoft.com/office/powerpoint/2010/main" val="293851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BC1B6-3035-EA4A-BF82-E45A24C0D03E}"/>
              </a:ext>
            </a:extLst>
          </p:cNvPr>
          <p:cNvSpPr>
            <a:spLocks noGrp="1"/>
          </p:cNvSpPr>
          <p:nvPr>
            <p:ph type="title"/>
          </p:nvPr>
        </p:nvSpPr>
        <p:spPr>
          <a:xfrm>
            <a:off x="643467" y="2681103"/>
            <a:ext cx="3363974" cy="1495794"/>
          </a:xfrm>
          <a:noFill/>
          <a:ln>
            <a:solidFill>
              <a:schemeClr val="bg1"/>
            </a:solidFill>
          </a:ln>
        </p:spPr>
        <p:txBody>
          <a:bodyPr vert="horz" wrap="square" lIns="182880" tIns="182880" rIns="182880" bIns="182880" rtlCol="0" anchor="ctr">
            <a:normAutofit/>
          </a:bodyPr>
          <a:lstStyle/>
          <a:p>
            <a:r>
              <a:rPr lang="en-US" sz="2600">
                <a:solidFill>
                  <a:schemeClr val="bg1"/>
                </a:solidFill>
              </a:rPr>
              <a:t>What has been learnt in this presentation? </a:t>
            </a:r>
          </a:p>
        </p:txBody>
      </p:sp>
      <p:graphicFrame>
        <p:nvGraphicFramePr>
          <p:cNvPr id="14" name="Text Placeholder 3">
            <a:extLst>
              <a:ext uri="{FF2B5EF4-FFF2-40B4-BE49-F238E27FC236}">
                <a16:creationId xmlns:a16="http://schemas.microsoft.com/office/drawing/2014/main" id="{2BF56AB9-AD44-42EE-9A85-2BDB9049688E}"/>
              </a:ext>
            </a:extLst>
          </p:cNvPr>
          <p:cNvGraphicFramePr/>
          <p:nvPr>
            <p:extLst>
              <p:ext uri="{D42A27DB-BD31-4B8C-83A1-F6EECF244321}">
                <p14:modId xmlns:p14="http://schemas.microsoft.com/office/powerpoint/2010/main" val="471858512"/>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154859"/>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EE583-296B-D240-9B44-0E6C781CC3BF}"/>
              </a:ext>
            </a:extLst>
          </p:cNvPr>
          <p:cNvSpPr>
            <a:spLocks noGrp="1"/>
          </p:cNvSpPr>
          <p:nvPr>
            <p:ph type="title"/>
          </p:nvPr>
        </p:nvSpPr>
        <p:spPr>
          <a:xfrm>
            <a:off x="804672" y="1290025"/>
            <a:ext cx="4475892" cy="1188720"/>
          </a:xfrm>
          <a:solidFill>
            <a:srgbClr val="FFFFFF"/>
          </a:solidFill>
          <a:ln>
            <a:solidFill>
              <a:srgbClr val="404040"/>
            </a:solidFill>
          </a:ln>
        </p:spPr>
        <p:txBody>
          <a:bodyPr vert="horz" lIns="182880" tIns="182880" rIns="182880" bIns="182880" rtlCol="0" anchor="ctr" anchorCtr="1">
            <a:normAutofit/>
          </a:bodyPr>
          <a:lstStyle/>
          <a:p>
            <a:r>
              <a:rPr lang="en-US" sz="2800"/>
              <a:t>Conclusion: </a:t>
            </a:r>
          </a:p>
        </p:txBody>
      </p:sp>
      <p:sp>
        <p:nvSpPr>
          <p:cNvPr id="5" name="TextBox 4">
            <a:extLst>
              <a:ext uri="{FF2B5EF4-FFF2-40B4-BE49-F238E27FC236}">
                <a16:creationId xmlns:a16="http://schemas.microsoft.com/office/drawing/2014/main" id="{2ACFCD05-788F-124D-B948-734464536E94}"/>
              </a:ext>
            </a:extLst>
          </p:cNvPr>
          <p:cNvSpPr txBox="1"/>
          <p:nvPr/>
        </p:nvSpPr>
        <p:spPr>
          <a:xfrm>
            <a:off x="804672" y="2858703"/>
            <a:ext cx="4475892" cy="3042547"/>
          </a:xfrm>
          <a:prstGeom prst="rect">
            <a:avLst/>
          </a:prstGeom>
        </p:spPr>
        <p:txBody>
          <a:bodyPr vert="horz" lIns="91440" tIns="45720" rIns="91440" bIns="45720" rtlCol="0">
            <a:normAutofit/>
          </a:bodyPr>
          <a:lstStyle/>
          <a:p>
            <a:pPr indent="-228600" defTabSz="914400">
              <a:spcBef>
                <a:spcPts val="1000"/>
              </a:spcBef>
              <a:buClr>
                <a:schemeClr val="accent2"/>
              </a:buClr>
              <a:buFont typeface="Arial" panose="020B0604020202020204" pitchFamily="34" charset="0"/>
              <a:buChar char="•"/>
            </a:pPr>
            <a:r>
              <a:rPr lang="en-US">
                <a:solidFill>
                  <a:srgbClr val="FFFFFF"/>
                </a:solidFill>
              </a:rPr>
              <a:t>This presentation has been designed to improve your understanding on the operations of Sky and how different management approaches can impact of the business in a positive or negative way. The findings of this has been described on the previous slide, Thank you for listening and trust it has been informative. </a:t>
            </a:r>
          </a:p>
        </p:txBody>
      </p:sp>
      <p:sp>
        <p:nvSpPr>
          <p:cNvPr id="13" name="Rectangle 1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2C4E6AC-67C8-9A40-9483-782E3137F483}"/>
              </a:ext>
            </a:extLst>
          </p:cNvPr>
          <p:cNvPicPr>
            <a:picLocks noChangeAspect="1"/>
          </p:cNvPicPr>
          <p:nvPr/>
        </p:nvPicPr>
        <p:blipFill>
          <a:blip r:embed="rId3"/>
          <a:stretch>
            <a:fillRect/>
          </a:stretch>
        </p:blipFill>
        <p:spPr>
          <a:xfrm>
            <a:off x="7064692" y="1887609"/>
            <a:ext cx="4159568" cy="2766112"/>
          </a:xfrm>
          <a:prstGeom prst="rect">
            <a:avLst/>
          </a:prstGeom>
        </p:spPr>
      </p:pic>
      <p:sp>
        <p:nvSpPr>
          <p:cNvPr id="6" name="TextBox 5">
            <a:extLst>
              <a:ext uri="{FF2B5EF4-FFF2-40B4-BE49-F238E27FC236}">
                <a16:creationId xmlns:a16="http://schemas.microsoft.com/office/drawing/2014/main" id="{5F7C3C60-C288-7C42-B98B-ED4DE932C1CC}"/>
              </a:ext>
            </a:extLst>
          </p:cNvPr>
          <p:cNvSpPr txBox="1"/>
          <p:nvPr/>
        </p:nvSpPr>
        <p:spPr>
          <a:xfrm>
            <a:off x="9498227" y="4734342"/>
            <a:ext cx="2693773" cy="2123658"/>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pPr>
              <a:spcAft>
                <a:spcPts val="600"/>
              </a:spcAft>
            </a:pPr>
            <a:r>
              <a:rPr lang="en-GB" sz="4400" dirty="0"/>
              <a:t>Thank you for listening! </a:t>
            </a:r>
            <a:endParaRPr lang="en-GB" sz="4400"/>
          </a:p>
        </p:txBody>
      </p:sp>
    </p:spTree>
    <p:extLst>
      <p:ext uri="{BB962C8B-B14F-4D97-AF65-F5344CB8AC3E}">
        <p14:creationId xmlns:p14="http://schemas.microsoft.com/office/powerpoint/2010/main" val="803491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5D2F48C5-7F6A-5D48-9803-0B334E547694}"/>
              </a:ext>
            </a:extLst>
          </p:cNvPr>
          <p:cNvSpPr>
            <a:spLocks noGrp="1" noChangeArrowheads="1"/>
          </p:cNvSpPr>
          <p:nvPr>
            <p:ph idx="1"/>
          </p:nvPr>
        </p:nvSpPr>
        <p:spPr bwMode="auto">
          <a:xfrm>
            <a:off x="0" y="443616"/>
            <a:ext cx="12192000" cy="59707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04704"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Bibliography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jargons.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group</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Business jargons: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businessjargons.com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group.html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Cambridge Dictionary.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Ethical</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Cambridge Dictionary: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dictionary.cambridge.org</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/dictionary/</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english</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/ethical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grouptree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CSR</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grouptree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www.grouptree.com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/portfolio/sky-</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csr</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-sustainability</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Hall, C. (2019, March 14).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Sky Q, how much does it cost and how can I get it?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pocket-lint: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www.pocket-lint.com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/tv/news/sky/134738-what-is-sky-q-how-much-does-it-cost-and-how-can-i-get-it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Llandau</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(2017, June 13).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a Stakeholder</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Project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Manager.com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www.projectmanager.com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/blog/what-is-a-stakeholder</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MAMA Youth.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Our Story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MAMA Youth: http://</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www.mamayouth.org.uk</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/our-story</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Nadine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Pahl</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R. (2007).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SWOT Analysis - Idea, Methodology And A Practical Approach.</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Norderstedt Germany: GRIN Verlag.</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Quain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(2017, September 26).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 the Advantages &amp; Disadvantages of Using Mission Statements?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biz fluent: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bizfluent.com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/info-12016817-advantages-disadvantages-using-mission-statements.html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S&amp;P. (2019, August ).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(British Sky Broadcasting) SWOT &amp; PESTLE Analysis.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S&amp;P SWOT &amp; PESTLE.COM: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www.swotandpestle.com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british</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-sky-broadcasting/</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Shaw, A. (2011, January 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PESTLE Definition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Stategic</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Planet: http://</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www.strategic-planet.com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/2011/01/pestle-definition/</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Group.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Better Business</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Sky Group: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www.skygroup.sky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/bigger-picture/better-business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Group.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Bigger Picture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Sky Group: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www.skygroup.sky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/bigger-picture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Group.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Giving Back</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Sky Group: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www.skygroup.sky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/bigger-picture/giving-back</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group. (2019, September).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Key stakeholders we work with:</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Sky group: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static.skyassets.com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contentstack</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/assets/bltdc2476c7b6b194dd/blt407ba0e54376f191/5d7f8313e132503dd55f9302/Key_stakeholders_we_work_with_September_2019.pdf</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group.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our management</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Sky group: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www.skygroup.sky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/corporate/about-sky/our-management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Group.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Sky's home page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skygroup.sky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www.skygroup.sky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Group.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Taking Action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Sky Group: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www.skygroup.sky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/bigger-picture/taking-action</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 Group.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Young People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Sky Group: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www.skygroup.sky</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/bigger-picture/young-people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Smith, R. E. (2011).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Defining Corporate Social Responsibility: A Systems Approach For Socially Responsible Capitalism.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Pennsylvania: Master of Philosophy Theses.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Statista. (2019, September 16).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Sky's profit from 2007 to 2018 Published by Statista Research Department, Sep 16, 2019 In 2018, Sky’s profits increased by more than one hundred million British pounds from the previous fiscal year. 2018 saw the British Sky Broadcasting Group’s highest p</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Statista: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www.statista.com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/statistics/273696/sky-annual-profit/</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happy manager. (2019).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Define teamwork</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The happy manager: https://the-happy-</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manager.com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/articles/define-teamwork/</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Walker, J. L. (2012).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Mission Statement Creation and Dissemination in Service Organizations: Reaching All Employees to Provide Unified Organizational Direction.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Minnesota State: Communication and Theater Association of Minnesota Journal.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Ward, S. (2019, March 13).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Leadership definition</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The balance small business: https://</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www.thebalancesmb.com</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/leadership-definition-2948275</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8172863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3589</Words>
  <Application>Microsoft Macintosh PowerPoint</Application>
  <PresentationFormat>Widescreen</PresentationFormat>
  <Paragraphs>226</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Gill Sans MT</vt:lpstr>
      <vt:lpstr>Parcel</vt:lpstr>
      <vt:lpstr>Contemporary Management Assignment 2  </vt:lpstr>
      <vt:lpstr>What is the purpose of this presentation? </vt:lpstr>
      <vt:lpstr>Organisation:  SKY</vt:lpstr>
      <vt:lpstr>Internal SWOT  Analysis of Sky</vt:lpstr>
      <vt:lpstr>External PESTLE on SKY:</vt:lpstr>
      <vt:lpstr>What is Sky’s mission statement?</vt:lpstr>
      <vt:lpstr>What is Corporate Social Responsibly?</vt:lpstr>
      <vt:lpstr>What are Sky’s Aims and Objectives?</vt:lpstr>
      <vt:lpstr>Who are Sky’s stakeholders</vt:lpstr>
      <vt:lpstr>Is Sky Profitable? </vt:lpstr>
      <vt:lpstr>What is Sky’s ethical standpoint?</vt:lpstr>
      <vt:lpstr>The nature of leadership: </vt:lpstr>
      <vt:lpstr>What is teamwork?</vt:lpstr>
      <vt:lpstr>What are groups? </vt:lpstr>
      <vt:lpstr>What has been learnt in this presentation?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Assignment 2  </dc:title>
  <dc:creator>Samuel Rossiter (1910129)</dc:creator>
  <cp:lastModifiedBy>Samuel Rossiter (1910129)</cp:lastModifiedBy>
  <cp:revision>3</cp:revision>
  <dcterms:created xsi:type="dcterms:W3CDTF">2019-12-20T23:30:46Z</dcterms:created>
  <dcterms:modified xsi:type="dcterms:W3CDTF">2019-12-20T23:33:28Z</dcterms:modified>
</cp:coreProperties>
</file>