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60" r:id="rId5"/>
    <p:sldId id="265" r:id="rId6"/>
    <p:sldId id="259" r:id="rId7"/>
    <p:sldId id="263"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805965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937203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4499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8154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076177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62181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503820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3695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6532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09706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65682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1941897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640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11989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429578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105755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99133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811222D-1497-48C5-AB7E-D38FF1BE8D50}" type="datetimeFigureOut">
              <a:rPr lang="en-GB" smtClean="0"/>
              <a:t>10/04/2022</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1755601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fontScale="90000"/>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t>Student Name:   </a:t>
            </a:r>
            <a:r>
              <a:rPr lang="en-GB" sz="2400" dirty="0">
                <a:latin typeface="Arial" panose="020B0604020202020204" pitchFamily="34" charset="0"/>
                <a:cs typeface="Arial" panose="020B0604020202020204" pitchFamily="34" charset="0"/>
              </a:rPr>
              <a:t>Erkan Paca</a:t>
            </a:r>
          </a:p>
          <a:p>
            <a:pPr algn="l"/>
            <a:endParaRPr lang="en-GB" sz="2800" dirty="0"/>
          </a:p>
          <a:p>
            <a:pPr algn="l"/>
            <a:r>
              <a:rPr lang="en-GB" sz="2800" dirty="0"/>
              <a:t>Student Number:</a:t>
            </a:r>
            <a:r>
              <a:rPr lang="en-GB" sz="2400" dirty="0">
                <a:latin typeface="Arial" panose="020B0604020202020204" pitchFamily="34" charset="0"/>
                <a:cs typeface="Arial" panose="020B0604020202020204" pitchFamily="34" charset="0"/>
              </a:rPr>
              <a:t> 2010132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1484311" y="1"/>
            <a:ext cx="10018713" cy="1205948"/>
          </a:xfrm>
        </p:spPr>
        <p:txBody>
          <a:bodyPr/>
          <a:lstStyle/>
          <a:p>
            <a:r>
              <a:rPr lang="en-GB" b="1" dirty="0"/>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1484310" y="834887"/>
            <a:ext cx="10018713" cy="6023113"/>
          </a:xfrm>
        </p:spPr>
        <p:txBody>
          <a:bodyPr>
            <a:normAutofit fontScale="25000" lnSpcReduction="20000"/>
          </a:bodyPr>
          <a:lstStyle/>
          <a:p>
            <a:pPr marL="0" indent="0">
              <a:lnSpc>
                <a:spcPct val="100000"/>
              </a:lnSpc>
              <a:spcBef>
                <a:spcPts val="0"/>
              </a:spcBef>
              <a:buNone/>
            </a:pPr>
            <a:endParaRPr lang="en-US" sz="6200" dirty="0"/>
          </a:p>
          <a:p>
            <a:pPr marL="0" indent="0">
              <a:lnSpc>
                <a:spcPct val="100000"/>
              </a:lnSpc>
              <a:spcBef>
                <a:spcPts val="0"/>
              </a:spcBef>
              <a:buNone/>
            </a:pPr>
            <a:r>
              <a:rPr lang="en-US" sz="9600" dirty="0"/>
              <a:t> </a:t>
            </a:r>
          </a:p>
          <a:p>
            <a:pPr>
              <a:lnSpc>
                <a:spcPct val="100000"/>
              </a:lnSpc>
              <a:spcBef>
                <a:spcPts val="0"/>
              </a:spcBef>
            </a:pPr>
            <a:r>
              <a:rPr lang="en-US" sz="9600" dirty="0">
                <a:latin typeface="Arial" panose="020B0604020202020204" pitchFamily="34" charset="0"/>
                <a:cs typeface="Arial" panose="020B0604020202020204" pitchFamily="34" charset="0"/>
              </a:rPr>
              <a:t>In this literature review will explore how food intake can prospectively have any risk factors can have an impact when consumed. (Lane et al,2016)</a:t>
            </a:r>
          </a:p>
          <a:p>
            <a:pPr marL="0" indent="0">
              <a:lnSpc>
                <a:spcPct val="100000"/>
              </a:lnSpc>
              <a:spcBef>
                <a:spcPts val="0"/>
              </a:spcBef>
              <a:buNone/>
            </a:pPr>
            <a:endParaRPr lang="en-US" sz="9600" dirty="0">
              <a:latin typeface="Arial" panose="020B0604020202020204" pitchFamily="34" charset="0"/>
              <a:cs typeface="Arial" panose="020B0604020202020204" pitchFamily="34" charset="0"/>
            </a:endParaRPr>
          </a:p>
          <a:p>
            <a:pPr>
              <a:lnSpc>
                <a:spcPct val="100000"/>
              </a:lnSpc>
              <a:spcBef>
                <a:spcPts val="0"/>
              </a:spcBef>
            </a:pPr>
            <a:r>
              <a:rPr lang="en-US" sz="9600" dirty="0">
                <a:latin typeface="Arial" panose="020B0604020202020204" pitchFamily="34" charset="0"/>
                <a:cs typeface="Arial" panose="020B0604020202020204" pitchFamily="34" charset="0"/>
              </a:rPr>
              <a:t>Additionally, (Perez et al, 2017) Population and prospective based study to detect how life style factors contributes in prostate cancer.</a:t>
            </a:r>
          </a:p>
          <a:p>
            <a:pPr marL="0" indent="0">
              <a:lnSpc>
                <a:spcPct val="100000"/>
              </a:lnSpc>
              <a:spcBef>
                <a:spcPts val="0"/>
              </a:spcBef>
              <a:buNone/>
            </a:pPr>
            <a:endParaRPr lang="en-US" sz="9600" dirty="0">
              <a:latin typeface="Arial" panose="020B0604020202020204" pitchFamily="34" charset="0"/>
              <a:cs typeface="Arial" panose="020B0604020202020204" pitchFamily="34" charset="0"/>
            </a:endParaRPr>
          </a:p>
          <a:p>
            <a:pPr>
              <a:lnSpc>
                <a:spcPct val="100000"/>
              </a:lnSpc>
              <a:spcBef>
                <a:spcPts val="0"/>
              </a:spcBef>
            </a:pPr>
            <a:r>
              <a:rPr lang="en-US" sz="9600" dirty="0">
                <a:latin typeface="Arial" panose="020B0604020202020204" pitchFamily="34" charset="0"/>
                <a:cs typeface="Arial" panose="020B0604020202020204" pitchFamily="34" charset="0"/>
              </a:rPr>
              <a:t>Research study by (Thomas,et al 2016) Reported PSA testing, and how this can be a risk factor in prostate cancer via population based cohort study.</a:t>
            </a:r>
          </a:p>
          <a:p>
            <a:pPr marL="0" indent="0">
              <a:lnSpc>
                <a:spcPct val="100000"/>
              </a:lnSpc>
              <a:spcBef>
                <a:spcPts val="0"/>
              </a:spcBef>
              <a:buNone/>
            </a:pPr>
            <a:endParaRPr lang="en-US" sz="9600" dirty="0">
              <a:latin typeface="Arial" panose="020B0604020202020204" pitchFamily="34" charset="0"/>
              <a:cs typeface="Arial" panose="020B0604020202020204" pitchFamily="34" charset="0"/>
            </a:endParaRPr>
          </a:p>
          <a:p>
            <a:pPr>
              <a:lnSpc>
                <a:spcPct val="100000"/>
              </a:lnSpc>
              <a:spcBef>
                <a:spcPts val="0"/>
              </a:spcBef>
            </a:pPr>
            <a:r>
              <a:rPr lang="en-US" sz="9600" dirty="0">
                <a:latin typeface="Arial" panose="020B0604020202020204" pitchFamily="34" charset="0"/>
                <a:cs typeface="Arial" panose="020B0604020202020204" pitchFamily="34" charset="0"/>
              </a:rPr>
              <a:t>Researches are important and constructive for early intervention and diagnoses which prevent ailments, improves care and increase the quality of life for the future prospective. (NHS,2021).</a:t>
            </a:r>
            <a:endParaRPr lang="en-US" sz="9600" dirty="0"/>
          </a:p>
          <a:p>
            <a:pPr marL="0" indent="0">
              <a:lnSpc>
                <a:spcPct val="100000"/>
              </a:lnSpc>
              <a:spcBef>
                <a:spcPts val="0"/>
              </a:spcBef>
              <a:buNone/>
            </a:pPr>
            <a:endParaRPr lang="en-US" dirty="0"/>
          </a:p>
          <a:p>
            <a:pPr marL="0" indent="0">
              <a:lnSpc>
                <a:spcPct val="100000"/>
              </a:lnSpc>
              <a:spcBef>
                <a:spcPts val="0"/>
              </a:spcBef>
              <a:buNone/>
            </a:pPr>
            <a:endParaRPr lang="en-US"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1484311" y="0"/>
            <a:ext cx="10018713" cy="874643"/>
          </a:xfrm>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365041" y="675861"/>
            <a:ext cx="10018713" cy="5930349"/>
          </a:xfrm>
        </p:spPr>
        <p:txBody>
          <a:bodyPr>
            <a:normAutofit/>
          </a:bodyPr>
          <a:lstStyle/>
          <a:p>
            <a:pPr marL="0" indent="0">
              <a:lnSpc>
                <a:spcPct val="100000"/>
              </a:lnSpc>
              <a:spcBef>
                <a:spcPts val="0"/>
              </a:spcBef>
              <a:buNone/>
            </a:pPr>
            <a:endParaRPr lang="en-US" dirty="0">
              <a:latin typeface="Arial" panose="020B0604020202020204" pitchFamily="34" charset="0"/>
              <a:cs typeface="Arial" panose="020B0604020202020204" pitchFamily="34" charset="0"/>
            </a:endParaRPr>
          </a:p>
          <a:p>
            <a:pPr>
              <a:lnSpc>
                <a:spcPct val="100000"/>
              </a:lnSpc>
              <a:spcBef>
                <a:spcPts val="0"/>
              </a:spcBef>
            </a:pPr>
            <a:r>
              <a:rPr lang="en-US" dirty="0">
                <a:latin typeface="Arial" panose="020B0604020202020204" pitchFamily="34" charset="0"/>
                <a:cs typeface="Arial" panose="020B0604020202020204" pitchFamily="34" charset="0"/>
              </a:rPr>
              <a:t>Primary research studies to discover the risk prevention, strategies and risk factors in prostate cancer for adults/older adults in the UK.</a:t>
            </a:r>
          </a:p>
          <a:p>
            <a:pPr>
              <a:lnSpc>
                <a:spcPct val="100000"/>
              </a:lnSpc>
              <a:spcBef>
                <a:spcPts val="0"/>
              </a:spcBef>
            </a:pPr>
            <a:r>
              <a:rPr lang="en-US" dirty="0">
                <a:latin typeface="Arial" panose="020B0604020202020204" pitchFamily="34" charset="0"/>
                <a:cs typeface="Arial" panose="020B0604020202020204" pitchFamily="34" charset="0"/>
              </a:rPr>
              <a:t>Risk factors, prostate cancer, cohort study, prospective, UK Biobank</a:t>
            </a:r>
          </a:p>
          <a:p>
            <a:pPr>
              <a:lnSpc>
                <a:spcPct val="100000"/>
              </a:lnSpc>
              <a:spcBef>
                <a:spcPts val="0"/>
              </a:spcBef>
            </a:pPr>
            <a:r>
              <a:rPr lang="en-GB" dirty="0">
                <a:latin typeface="Arial" panose="020B0604020202020204" pitchFamily="34" charset="0"/>
                <a:cs typeface="Arial" panose="020B0604020202020204" pitchFamily="34" charset="0"/>
              </a:rPr>
              <a:t>UK Biobank study, Cox proportional hazards models.</a:t>
            </a:r>
          </a:p>
          <a:p>
            <a:pPr>
              <a:lnSpc>
                <a:spcPct val="100000"/>
              </a:lnSpc>
              <a:spcBef>
                <a:spcPts val="0"/>
              </a:spcBef>
            </a:pPr>
            <a:r>
              <a:rPr lang="en-GB" dirty="0">
                <a:latin typeface="Arial" panose="020B0604020202020204" pitchFamily="34" charset="0"/>
                <a:cs typeface="Arial" panose="020B0604020202020204" pitchFamily="34" charset="0"/>
              </a:rPr>
              <a:t>Prospective investigation dietary cohort consortium studies, survey</a:t>
            </a:r>
          </a:p>
          <a:p>
            <a:pPr>
              <a:lnSpc>
                <a:spcPct val="100000"/>
              </a:lnSpc>
              <a:spcBef>
                <a:spcPts val="0"/>
              </a:spcBef>
            </a:pPr>
            <a:r>
              <a:rPr lang="en-GB" dirty="0">
                <a:latin typeface="Arial" panose="020B0604020202020204" pitchFamily="34" charset="0"/>
                <a:cs typeface="Arial" panose="020B0604020202020204" pitchFamily="34" charset="0"/>
              </a:rPr>
              <a:t>Pro Quest, Pub-med was utilised as databases. </a:t>
            </a:r>
          </a:p>
          <a:p>
            <a:pPr>
              <a:lnSpc>
                <a:spcPct val="100000"/>
              </a:lnSpc>
              <a:spcBef>
                <a:spcPts val="0"/>
              </a:spcBef>
            </a:pPr>
            <a:r>
              <a:rPr lang="en-GB" dirty="0">
                <a:latin typeface="Arial" panose="020B0604020202020204" pitchFamily="34" charset="0"/>
                <a:cs typeface="Arial" panose="020B0604020202020204" pitchFamily="34" charset="0"/>
              </a:rPr>
              <a:t>Inclusion criteria’s; ethnicity, race, gender, age, lifestyle factors, sexual activity, PSA testing, obesity, hair colour,  family history, socio-demographic, BMI index</a:t>
            </a:r>
          </a:p>
          <a:p>
            <a:pPr>
              <a:lnSpc>
                <a:spcPct val="100000"/>
              </a:lnSpc>
              <a:spcBef>
                <a:spcPts val="0"/>
              </a:spcBef>
            </a:pPr>
            <a:r>
              <a:rPr lang="en-GB" dirty="0">
                <a:latin typeface="Arial" panose="020B0604020202020204" pitchFamily="34" charset="0"/>
                <a:cs typeface="Arial" panose="020B0604020202020204" pitchFamily="34" charset="0"/>
              </a:rPr>
              <a:t>Exclusion criteria’s; Dissertation papers, prostate cancer cases excluded.</a:t>
            </a: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1484311" y="1"/>
            <a:ext cx="10018713" cy="1046922"/>
          </a:xfrm>
        </p:spPr>
        <p:txBody>
          <a:bodyPr/>
          <a:lstStyle/>
          <a:p>
            <a:r>
              <a:rPr lang="en-GB" b="1"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995678266"/>
              </p:ext>
            </p:extLst>
          </p:nvPr>
        </p:nvGraphicFramePr>
        <p:xfrm>
          <a:off x="-92766" y="874643"/>
          <a:ext cx="12284765" cy="7610081"/>
        </p:xfrm>
        <a:graphic>
          <a:graphicData uri="http://schemas.openxmlformats.org/drawingml/2006/table">
            <a:tbl>
              <a:tblPr firstRow="1" firstCol="1" bandRow="1"/>
              <a:tblGrid>
                <a:gridCol w="2575895">
                  <a:extLst>
                    <a:ext uri="{9D8B030D-6E8A-4147-A177-3AD203B41FA5}">
                      <a16:colId xmlns:a16="http://schemas.microsoft.com/office/drawing/2014/main" val="2791120806"/>
                    </a:ext>
                  </a:extLst>
                </a:gridCol>
                <a:gridCol w="3155983">
                  <a:extLst>
                    <a:ext uri="{9D8B030D-6E8A-4147-A177-3AD203B41FA5}">
                      <a16:colId xmlns:a16="http://schemas.microsoft.com/office/drawing/2014/main" val="3589850242"/>
                    </a:ext>
                  </a:extLst>
                </a:gridCol>
                <a:gridCol w="2734610">
                  <a:extLst>
                    <a:ext uri="{9D8B030D-6E8A-4147-A177-3AD203B41FA5}">
                      <a16:colId xmlns:a16="http://schemas.microsoft.com/office/drawing/2014/main" val="2229489048"/>
                    </a:ext>
                  </a:extLst>
                </a:gridCol>
                <a:gridCol w="3818277">
                  <a:extLst>
                    <a:ext uri="{9D8B030D-6E8A-4147-A177-3AD203B41FA5}">
                      <a16:colId xmlns:a16="http://schemas.microsoft.com/office/drawing/2014/main" val="2241838310"/>
                    </a:ext>
                  </a:extLst>
                </a:gridCol>
              </a:tblGrid>
              <a:tr h="371463">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Author(s), title, and year of publication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3657580">
                <a:tc>
                  <a:txBody>
                    <a:bodyPr/>
                    <a:lstStyle/>
                    <a:p>
                      <a:pPr algn="l" fontAlgn="t">
                        <a:spcBef>
                          <a:spcPts val="0"/>
                        </a:spcBef>
                        <a:spcAft>
                          <a:spcPts val="0"/>
                        </a:spcAft>
                      </a:pPr>
                      <a:r>
                        <a:rPr lang="en-GB" sz="1600" b="0" i="0" u="none" strike="noStrike" dirty="0">
                          <a:effectLst/>
                          <a:latin typeface="Arial" panose="020B0604020202020204" pitchFamily="34" charset="0"/>
                        </a:rPr>
                        <a:t>Littlejohns, Travis , Key et al (2016) Lifestyle factors and prostate-specific antigen (PSA) testing in UK Biobank: Implications for epidemiological research</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600" b="0" i="0" u="none" strike="noStrike" dirty="0">
                          <a:effectLst/>
                          <a:latin typeface="Arial" panose="020B0604020202020204" pitchFamily="34" charset="0"/>
                        </a:rPr>
                        <a:t>This study aims to investigate whether reported risk factors such as sociodemographic, lifestyle, dietary and health characteristics influenced in prostate cancer and, are associated with PSA testing in a large middle-aged population-based cohort in the UK.</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600" b="0" i="0" u="none" strike="noStrike" dirty="0">
                          <a:effectLst/>
                          <a:latin typeface="Arial" panose="020B0604020202020204" pitchFamily="34" charset="0"/>
                        </a:rPr>
                        <a:t>Large population base cohort study including age, region, family history, ethnicity, employment, life style factors such as smoking, alcohol intake, BMI Index height and private healthcare. Final sample size of 212.039 men.</a:t>
                      </a:r>
                    </a:p>
                    <a:p>
                      <a:pPr algn="l" fontAlgn="t">
                        <a:spcBef>
                          <a:spcPts val="0"/>
                        </a:spcBef>
                        <a:spcAft>
                          <a:spcPts val="0"/>
                        </a:spcAft>
                      </a:pPr>
                      <a:r>
                        <a:rPr lang="en-US" sz="1600" b="0" i="0" u="none" strike="noStrike" dirty="0">
                          <a:effectLst/>
                          <a:latin typeface="Arial" panose="020B0604020202020204" pitchFamily="34" charset="0"/>
                        </a:rPr>
                        <a:t>12.426 of them replied that do not know or hesitant. 4.250 men were who had prostatitis were excluded.</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600" b="0" i="0" u="none" strike="noStrike" dirty="0">
                          <a:effectLst/>
                          <a:latin typeface="Arial" panose="020B0604020202020204" pitchFamily="34" charset="0"/>
                        </a:rPr>
                        <a:t>The effect of PSA testing were connected with the factors of sociodemographic, lifestyle, dietary and health characteristics as a preventive measure.</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197083">
                <a:tc>
                  <a:txBody>
                    <a:bodyPr/>
                    <a:lstStyle/>
                    <a:p>
                      <a:pPr algn="l" fontAlgn="t">
                        <a:spcBef>
                          <a:spcPts val="0"/>
                        </a:spcBef>
                        <a:spcAft>
                          <a:spcPts val="0"/>
                        </a:spcAft>
                      </a:pPr>
                      <a:r>
                        <a:rPr lang="en-US" sz="1600" b="0" i="0" u="none" strike="noStrike" dirty="0">
                          <a:effectLst/>
                          <a:latin typeface="Arial" panose="020B0604020202020204" pitchFamily="34" charset="0"/>
                        </a:rPr>
                        <a:t>Cornago, Key, Allen et al. (2017) Prospective investigation of risk factors for prostate cancer in the UK Biobank cohort study</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600" b="0" i="0" u="none" strike="noStrike" dirty="0">
                          <a:effectLst/>
                          <a:latin typeface="Arial" panose="020B0604020202020204" pitchFamily="34" charset="0"/>
                        </a:rPr>
                        <a:t>Prospective investigation of risk factors for prostate cancer in the UK Biobank cohort study.</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600" b="0" i="0" u="none" strike="noStrike" dirty="0">
                          <a:effectLst/>
                          <a:latin typeface="Arial" panose="020B0604020202020204" pitchFamily="34" charset="0"/>
                        </a:rPr>
                        <a:t>The UK Biobank invited 9.2 million individuals via postal invitations. %5.7 responded. In total 503.317 men &amp; women aged 40-69 were recruited in 12 examination centers throughout in England</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600" b="0" i="0" u="none" strike="noStrike" dirty="0">
                          <a:effectLst/>
                          <a:latin typeface="Arial" panose="020B0604020202020204" pitchFamily="34" charset="0"/>
                        </a:rPr>
                        <a:t>Family history and individuals  who had experience PSA test with enlarged prostate from Black ethnicity are strongly linked with prostate cancer compared to Asian ethnicity. Bias in terms of obesity and BMI index some study  agree, some disagree.</a:t>
                      </a:r>
                      <a:endParaRPr lang="en-GB" sz="16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913408">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280182">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188901">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1484311" y="0"/>
            <a:ext cx="10018713" cy="2438400"/>
          </a:xfrm>
        </p:spPr>
        <p:txBody>
          <a:bodyPr/>
          <a:lstStyle/>
          <a:p>
            <a:r>
              <a:rPr lang="en-GB" b="1"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916112509"/>
              </p:ext>
            </p:extLst>
          </p:nvPr>
        </p:nvGraphicFramePr>
        <p:xfrm>
          <a:off x="1" y="1523999"/>
          <a:ext cx="12170566" cy="5938199"/>
        </p:xfrm>
        <a:graphic>
          <a:graphicData uri="http://schemas.openxmlformats.org/drawingml/2006/table">
            <a:tbl>
              <a:tblPr firstRow="1" firstCol="1" bandRow="1"/>
              <a:tblGrid>
                <a:gridCol w="2001077">
                  <a:extLst>
                    <a:ext uri="{9D8B030D-6E8A-4147-A177-3AD203B41FA5}">
                      <a16:colId xmlns:a16="http://schemas.microsoft.com/office/drawing/2014/main" val="2791120806"/>
                    </a:ext>
                  </a:extLst>
                </a:gridCol>
                <a:gridCol w="3378211">
                  <a:extLst>
                    <a:ext uri="{9D8B030D-6E8A-4147-A177-3AD203B41FA5}">
                      <a16:colId xmlns:a16="http://schemas.microsoft.com/office/drawing/2014/main" val="3589850242"/>
                    </a:ext>
                  </a:extLst>
                </a:gridCol>
                <a:gridCol w="2824827">
                  <a:extLst>
                    <a:ext uri="{9D8B030D-6E8A-4147-A177-3AD203B41FA5}">
                      <a16:colId xmlns:a16="http://schemas.microsoft.com/office/drawing/2014/main" val="2229489048"/>
                    </a:ext>
                  </a:extLst>
                </a:gridCol>
                <a:gridCol w="3966451">
                  <a:extLst>
                    <a:ext uri="{9D8B030D-6E8A-4147-A177-3AD203B41FA5}">
                      <a16:colId xmlns:a16="http://schemas.microsoft.com/office/drawing/2014/main" val="2241838310"/>
                    </a:ext>
                  </a:extLst>
                </a:gridCol>
              </a:tblGrid>
              <a:tr h="444327">
                <a:tc>
                  <a:txBody>
                    <a:bodyPr/>
                    <a:lstStyle/>
                    <a:p>
                      <a:pPr algn="l" fontAlgn="t">
                        <a:spcBef>
                          <a:spcPts val="0"/>
                        </a:spcBef>
                        <a:spcAft>
                          <a:spcPts val="0"/>
                        </a:spcAft>
                      </a:pPr>
                      <a:r>
                        <a:rPr lang="en-GB" sz="1600" b="1" i="0" u="none" strike="noStrike" dirty="0">
                          <a:effectLst/>
                          <a:latin typeface="Arial" panose="020B0604020202020204" pitchFamily="34" charset="0"/>
                          <a:cs typeface="Arial" panose="020B0604020202020204" pitchFamily="34" charset="0"/>
                        </a:rPr>
                        <a:t>Author(s), title, and year of publication</a:t>
                      </a:r>
                      <a:endParaRPr lang="en-GB" sz="16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4158666">
                <a:tc>
                  <a:txBody>
                    <a:bodyPr/>
                    <a:lstStyle/>
                    <a:p>
                      <a:pPr algn="l" fontAlgn="t">
                        <a:spcBef>
                          <a:spcPts val="0"/>
                        </a:spcBef>
                        <a:spcAft>
                          <a:spcPts val="0"/>
                        </a:spcAft>
                      </a:pPr>
                      <a:r>
                        <a:rPr lang="en-GB" sz="1800" b="0" i="0" u="none" strike="noStrike" dirty="0">
                          <a:effectLst/>
                          <a:latin typeface="Arial" panose="020B0604020202020204" pitchFamily="34" charset="0"/>
                        </a:rPr>
                        <a:t>Lane, Oliver, Appleby et al , (2016)</a:t>
                      </a:r>
                    </a:p>
                    <a:p>
                      <a:pPr algn="l" fontAlgn="t">
                        <a:spcBef>
                          <a:spcPts val="0"/>
                        </a:spcBef>
                        <a:spcAft>
                          <a:spcPts val="0"/>
                        </a:spcAft>
                      </a:pPr>
                      <a:r>
                        <a:rPr lang="en-GB" sz="1800" b="0" i="0" u="none" strike="noStrike" dirty="0">
                          <a:effectLst/>
                          <a:latin typeface="Arial" panose="020B0604020202020204" pitchFamily="34" charset="0"/>
                        </a:rPr>
                        <a:t>Prostate cancer risk related to foods, food groups, macronutrients &amp; micronutrients derived from the UK. Dietary Cohort Consortium food diaries.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800" b="0" i="0" u="none" strike="noStrike" dirty="0">
                          <a:effectLst/>
                          <a:latin typeface="Arial" panose="020B0604020202020204" pitchFamily="34" charset="0"/>
                        </a:rPr>
                        <a:t>The influence of dietary factors remains controversial for screen-detected prostate cancer and inconclusive for clinically detected disease. We aimed to examine these associations using prospectively collected food diaries.</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800" b="0" i="0" u="none" strike="noStrike" dirty="0">
                          <a:effectLst/>
                          <a:latin typeface="Arial" panose="020B0604020202020204" pitchFamily="34" charset="0"/>
                        </a:rPr>
                        <a:t>Longitudinal cohort study including 1.717 patients middle aged and older UK men were included from four prospective cohorts with clinically diagnosed disease. Embedded in a randomized trial of prostate cancer treatment. (Lane, et al 2016)</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800" b="0" i="0" u="none" strike="noStrike" dirty="0">
                          <a:effectLst/>
                          <a:latin typeface="Arial" panose="020B0604020202020204" pitchFamily="34" charset="0"/>
                        </a:rPr>
                        <a:t>As a result of the study there was no strong evidences that suggest the dietary consumption can be a risk factors prior to diagnose in prostate cancer.</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77118">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77118">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177118">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199653">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3508013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1484311" y="1"/>
            <a:ext cx="10018713" cy="1066800"/>
          </a:xfrm>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1484310" y="901148"/>
            <a:ext cx="10018713" cy="5956851"/>
          </a:xfrm>
        </p:spPr>
        <p:txBody>
          <a:bodyPr>
            <a:normAutofit/>
          </a:bodyPr>
          <a:lstStyle/>
          <a:p>
            <a:pPr>
              <a:lnSpc>
                <a:spcPct val="100000"/>
              </a:lnSpc>
              <a:spcBef>
                <a:spcPts val="0"/>
              </a:spcBef>
            </a:pPr>
            <a:r>
              <a:rPr lang="en-US" dirty="0">
                <a:latin typeface="Arial" panose="020B0604020202020204" pitchFamily="34" charset="0"/>
                <a:cs typeface="Arial" panose="020B0604020202020204" pitchFamily="34" charset="0"/>
              </a:rPr>
              <a:t>Various connections such as sociodemographic, life style factors with PSA testing robust connection in men over &gt;50 than men under&lt;50 years old, and some of the themes are below;</a:t>
            </a:r>
          </a:p>
          <a:p>
            <a:pPr>
              <a:lnSpc>
                <a:spcPct val="100000"/>
              </a:lnSpc>
              <a:spcBef>
                <a:spcPts val="0"/>
              </a:spcBef>
            </a:pPr>
            <a:r>
              <a:rPr lang="en-US" dirty="0"/>
              <a:t>Sociodemographic</a:t>
            </a:r>
          </a:p>
          <a:p>
            <a:pPr>
              <a:lnSpc>
                <a:spcPct val="100000"/>
              </a:lnSpc>
              <a:spcBef>
                <a:spcPts val="0"/>
              </a:spcBef>
            </a:pPr>
            <a:r>
              <a:rPr lang="en-US" dirty="0"/>
              <a:t>Family history of prostate cancer</a:t>
            </a:r>
          </a:p>
          <a:p>
            <a:pPr>
              <a:lnSpc>
                <a:spcPct val="100000"/>
              </a:lnSpc>
              <a:spcBef>
                <a:spcPts val="0"/>
              </a:spcBef>
            </a:pPr>
            <a:r>
              <a:rPr lang="en-US" dirty="0"/>
              <a:t>Life style factors</a:t>
            </a:r>
          </a:p>
          <a:p>
            <a:pPr>
              <a:lnSpc>
                <a:spcPct val="100000"/>
              </a:lnSpc>
              <a:spcBef>
                <a:spcPts val="0"/>
              </a:spcBef>
            </a:pPr>
            <a:r>
              <a:rPr lang="en-US" dirty="0"/>
              <a:t>PSA testing</a:t>
            </a:r>
          </a:p>
          <a:p>
            <a:pPr>
              <a:lnSpc>
                <a:spcPct val="100000"/>
              </a:lnSpc>
              <a:spcBef>
                <a:spcPts val="0"/>
              </a:spcBef>
            </a:pPr>
            <a:r>
              <a:rPr lang="en-US" dirty="0"/>
              <a:t>Dietary consumption</a:t>
            </a:r>
          </a:p>
          <a:p>
            <a:pPr>
              <a:lnSpc>
                <a:spcPct val="100000"/>
              </a:lnSpc>
              <a:spcBef>
                <a:spcPts val="0"/>
              </a:spcBef>
            </a:pPr>
            <a:r>
              <a:rPr lang="en-US" dirty="0"/>
              <a:t>Ethnicity </a:t>
            </a:r>
          </a:p>
          <a:p>
            <a:pPr>
              <a:lnSpc>
                <a:spcPct val="100000"/>
              </a:lnSpc>
              <a:spcBef>
                <a:spcPts val="0"/>
              </a:spcBef>
            </a:pPr>
            <a:r>
              <a:rPr lang="en-US" dirty="0"/>
              <a:t>Age</a:t>
            </a:r>
          </a:p>
          <a:p>
            <a:pPr>
              <a:lnSpc>
                <a:spcPct val="100000"/>
              </a:lnSpc>
              <a:spcBef>
                <a:spcPts val="0"/>
              </a:spcBef>
            </a:pPr>
            <a:r>
              <a:rPr lang="en-US" dirty="0"/>
              <a:t>Anthropometric</a:t>
            </a:r>
          </a:p>
          <a:p>
            <a:pPr>
              <a:lnSpc>
                <a:spcPct val="100000"/>
              </a:lnSpc>
              <a:spcBef>
                <a:spcPts val="0"/>
              </a:spcBef>
            </a:pPr>
            <a:r>
              <a:rPr lang="en-US" dirty="0"/>
              <a:t>Education  (Cornago et al, 2017)</a:t>
            </a:r>
          </a:p>
          <a:p>
            <a:pPr>
              <a:lnSpc>
                <a:spcPct val="100000"/>
              </a:lnSpc>
              <a:spcBef>
                <a:spcPts val="0"/>
              </a:spcBef>
            </a:pPr>
            <a:endParaRPr lang="en-GB" dirty="0"/>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484311" y="1"/>
            <a:ext cx="10018713" cy="1066800"/>
          </a:xfrm>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484310" y="1066801"/>
            <a:ext cx="10018713" cy="5791198"/>
          </a:xfrm>
        </p:spPr>
        <p:txBody>
          <a:bodyPr>
            <a:normAutofit fontScale="92500" lnSpcReduction="10000"/>
          </a:bodyPr>
          <a:lstStyle/>
          <a:p>
            <a:r>
              <a:rPr lang="en-GB" dirty="0">
                <a:latin typeface="Arial" panose="020B0604020202020204" pitchFamily="34" charset="0"/>
                <a:cs typeface="Arial" panose="020B0604020202020204" pitchFamily="34" charset="0"/>
              </a:rPr>
              <a:t>After analysis amongst the life style components which mentioned in this study, had  minor risk connection with prostate cancer.</a:t>
            </a:r>
          </a:p>
          <a:p>
            <a:r>
              <a:rPr lang="en-GB" dirty="0">
                <a:latin typeface="Arial" panose="020B0604020202020204" pitchFamily="34" charset="0"/>
                <a:cs typeface="Arial" panose="020B0604020202020204" pitchFamily="34" charset="0"/>
              </a:rPr>
              <a:t>Contrast to white men, black ethnicity from southern England have higher risk of been diagnosed with prostate cancer. (Ben-Shlomo et al, 2008)</a:t>
            </a:r>
          </a:p>
          <a:p>
            <a:r>
              <a:rPr lang="en-GB" dirty="0">
                <a:latin typeface="Arial" panose="020B0604020202020204" pitchFamily="34" charset="0"/>
                <a:cs typeface="Arial" panose="020B0604020202020204" pitchFamily="34" charset="0"/>
              </a:rPr>
              <a:t>While Asian men have minimal risk of prostate cancer. (Metcalfe et al, 2008)</a:t>
            </a:r>
          </a:p>
          <a:p>
            <a:r>
              <a:rPr lang="en-GB" dirty="0">
                <a:latin typeface="Arial" panose="020B0604020202020204" pitchFamily="34" charset="0"/>
                <a:cs typeface="Arial" panose="020B0604020202020204" pitchFamily="34" charset="0"/>
              </a:rPr>
              <a:t>The black ethnicity  was identified and have a higher risk of prostate cancer according to Hospital Episodes of Statistics for England. (Maruthappu et al,2015)</a:t>
            </a:r>
          </a:p>
          <a:p>
            <a:r>
              <a:rPr lang="en-GB" dirty="0">
                <a:latin typeface="Arial" panose="020B0604020202020204" pitchFamily="34" charset="0"/>
                <a:cs typeface="Arial" panose="020B0604020202020204" pitchFamily="34" charset="0"/>
              </a:rPr>
              <a:t>Participation rate for PSA testing have risen in numbers in the UK, similarly causing Immense increase in prostate cancer. (Lilja et al, 2008)</a:t>
            </a:r>
          </a:p>
          <a:p>
            <a:r>
              <a:rPr lang="en-GB" dirty="0">
                <a:latin typeface="Arial" panose="020B0604020202020204" pitchFamily="34" charset="0"/>
                <a:cs typeface="Arial" panose="020B0604020202020204" pitchFamily="34" charset="0"/>
              </a:rPr>
              <a:t>Research findings are significant for early diagnose, create life changing therapies, prevent illnesses, promote better  prospective care, equal quality of life. (NHS, 2021)</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484311" y="0"/>
            <a:ext cx="10018713" cy="1248229"/>
          </a:xfrm>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484310" y="1001487"/>
            <a:ext cx="10018713" cy="5529942"/>
          </a:xfrm>
        </p:spPr>
        <p:txBody>
          <a:bodyPr>
            <a:normAutofit/>
          </a:bodyPr>
          <a:lstStyle/>
          <a:p>
            <a:r>
              <a:rPr lang="en-GB" dirty="0">
                <a:latin typeface="Arial" panose="020B0604020202020204" pitchFamily="34" charset="0"/>
                <a:cs typeface="Arial" panose="020B0604020202020204" pitchFamily="34" charset="0"/>
              </a:rPr>
              <a:t>Life style factors, dietary consumptions are not associated with prostate cancer.</a:t>
            </a:r>
          </a:p>
          <a:p>
            <a:r>
              <a:rPr lang="en-GB" dirty="0">
                <a:latin typeface="Arial" panose="020B0604020202020204" pitchFamily="34" charset="0"/>
                <a:cs typeface="Arial" panose="020B0604020202020204" pitchFamily="34" charset="0"/>
              </a:rPr>
              <a:t>However, certain ethnicity especially </a:t>
            </a:r>
            <a:r>
              <a:rPr lang="en-GB" dirty="0" err="1">
                <a:latin typeface="Arial" panose="020B0604020202020204" pitchFamily="34" charset="0"/>
                <a:cs typeface="Arial" panose="020B0604020202020204" pitchFamily="34" charset="0"/>
              </a:rPr>
              <a:t>blac</a:t>
            </a:r>
            <a:r>
              <a:rPr lang="en-GB" dirty="0">
                <a:latin typeface="Arial" panose="020B0604020202020204" pitchFamily="34" charset="0"/>
                <a:cs typeface="Arial" panose="020B0604020202020204" pitchFamily="34" charset="0"/>
              </a:rPr>
              <a:t> men from southern England carry a higher risk in prostate cancer.</a:t>
            </a:r>
          </a:p>
          <a:p>
            <a:r>
              <a:rPr lang="en-GB" dirty="0">
                <a:latin typeface="Arial" panose="020B0604020202020204" pitchFamily="34" charset="0"/>
                <a:cs typeface="Arial" panose="020B0604020202020204" pitchFamily="34" charset="0"/>
              </a:rPr>
              <a:t>No connection found between sociodemographic, anthropometric and other life style factors but some studies are bias on these factors. </a:t>
            </a:r>
          </a:p>
          <a:p>
            <a:r>
              <a:rPr lang="en-GB" dirty="0">
                <a:latin typeface="Arial" panose="020B0604020202020204" pitchFamily="34" charset="0"/>
                <a:cs typeface="Arial" panose="020B0604020202020204" pitchFamily="34" charset="0"/>
              </a:rPr>
              <a:t>Further studies needed for prospective purpose particularly on PSA testing and family </a:t>
            </a:r>
            <a:r>
              <a:rPr lang="en-GB">
                <a:latin typeface="Arial" panose="020B0604020202020204" pitchFamily="34" charset="0"/>
                <a:cs typeface="Arial" panose="020B0604020202020204" pitchFamily="34" charset="0"/>
              </a:rPr>
              <a:t>history factor.</a:t>
            </a:r>
            <a:endParaRPr lang="en-GB" dirty="0"/>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004148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436</TotalTime>
  <Words>999</Words>
  <Application>Microsoft Office PowerPoint</Application>
  <PresentationFormat>Widescreen</PresentationFormat>
  <Paragraphs>89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Corbel</vt:lpstr>
      <vt:lpstr>Times New Roman</vt:lpstr>
      <vt:lpstr>Parallax</vt:lpstr>
      <vt:lpstr>Module: Introduction to Research (BMHP5005)  Assessment 2: Viva Voce</vt:lpstr>
      <vt:lpstr>Introduction</vt:lpstr>
      <vt:lpstr>Methods</vt:lpstr>
      <vt:lpstr>Literature Review</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Erkan Paca (2010132)</cp:lastModifiedBy>
  <cp:revision>36</cp:revision>
  <dcterms:created xsi:type="dcterms:W3CDTF">2020-04-30T09:56:57Z</dcterms:created>
  <dcterms:modified xsi:type="dcterms:W3CDTF">2022-04-10T20:03:32Z</dcterms:modified>
</cp:coreProperties>
</file>