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Roboto"/>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bold.fntdata"/><Relationship Id="rId11" Type="http://schemas.openxmlformats.org/officeDocument/2006/relationships/slide" Target="slides/slide6.xml"/><Relationship Id="rId22" Type="http://schemas.openxmlformats.org/officeDocument/2006/relationships/font" Target="fonts/Roboto-boldItalic.fntdata"/><Relationship Id="rId10" Type="http://schemas.openxmlformats.org/officeDocument/2006/relationships/slide" Target="slides/slide5.xml"/><Relationship Id="rId21" Type="http://schemas.openxmlformats.org/officeDocument/2006/relationships/font" Target="fonts/Roboto-italic.fntdata"/><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Roboto-regular.fnt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g3ab9aaf680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3ab9aaf680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3ab9aaf680e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3ab9aaf680e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3ab9aaf680e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3ab9aaf680e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 name="Shape 79"/>
        <p:cNvGrpSpPr/>
        <p:nvPr/>
      </p:nvGrpSpPr>
      <p:grpSpPr>
        <a:xfrm>
          <a:off x="0" y="0"/>
          <a:ext cx="0" cy="0"/>
          <a:chOff x="0" y="0"/>
          <a:chExt cx="0" cy="0"/>
        </a:xfrm>
      </p:grpSpPr>
      <p:sp>
        <p:nvSpPr>
          <p:cNvPr id="80" name="Google Shape;80;g3ab9aaf680e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 name="Google Shape;81;g3ab9aaf680e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3ae667481c5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3ae667481c5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3ab9aaf680e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3ab9aaf680e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3ab9aaf680e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3ab9aaf680e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3ab9aaf680e_0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3ab9aaf680e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3ab9aaf680e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3ab9aaf680e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3ae667481c5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3ae667481c5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g3ae667481c5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9" name="Google Shape;159;g3ae667481c5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g3ab9aaf680e_0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6" name="Google Shape;166;g3ab9aaf680e_0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hyperlink" Target="https://www.verizon.com/business/resources/reports/2023-data-breach-investigations-report-dbir.pdf" TargetMode="External"/><Relationship Id="rId4" Type="http://schemas.openxmlformats.org/officeDocument/2006/relationships/hyperlink" Target="https://www.verizon.com/business/resources/reports/2023-data-breach-investigations-report-dbir.pdf" TargetMode="External"/><Relationship Id="rId5" Type="http://schemas.openxmlformats.org/officeDocument/2006/relationships/hyperlink" Target="https://nvlpubs.nist.gov/nistpubs/CSWP/NIST.CSWP.29.pdf" TargetMode="External"/><Relationship Id="rId6" Type="http://schemas.openxmlformats.org/officeDocument/2006/relationships/hyperlink" Target="https://nvlpubs.nist.gov/nistpubs/CSWP/NIST.CSWP.29.pdf" TargetMode="External"/><Relationship Id="rId7" Type="http://schemas.openxmlformats.org/officeDocument/2006/relationships/hyperlink" Target="https://www.pcisecuritystandards.org" TargetMode="External"/><Relationship Id="rId8" Type="http://schemas.openxmlformats.org/officeDocument/2006/relationships/hyperlink" Target="https://www.pcisecuritystandards.org"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809028" y="732750"/>
            <a:ext cx="4916700" cy="2052600"/>
          </a:xfrm>
          <a:prstGeom prst="rect">
            <a:avLst/>
          </a:prstGeom>
        </p:spPr>
        <p:txBody>
          <a:bodyPr anchorCtr="0" anchor="b" bIns="91425" lIns="91425" spcFirstLastPara="1" rIns="91425" wrap="square" tIns="91425">
            <a:normAutofit/>
          </a:bodyPr>
          <a:lstStyle/>
          <a:p>
            <a:pPr indent="0" lvl="0" marL="0" rtl="0" algn="ctr">
              <a:lnSpc>
                <a:spcPct val="115000"/>
              </a:lnSpc>
              <a:spcBef>
                <a:spcPts val="0"/>
              </a:spcBef>
              <a:spcAft>
                <a:spcPts val="1000"/>
              </a:spcAft>
              <a:buClr>
                <a:schemeClr val="dk1"/>
              </a:buClr>
              <a:buSzPts val="1100"/>
              <a:buFont typeface="Arial"/>
              <a:buNone/>
            </a:pPr>
            <a:r>
              <a:rPr b="1" lang="en" sz="2400">
                <a:latin typeface="Times New Roman"/>
                <a:ea typeface="Times New Roman"/>
                <a:cs typeface="Times New Roman"/>
                <a:sym typeface="Times New Roman"/>
              </a:rPr>
              <a:t> A Forensic-Centric Security Framework for Financial Database Systems Addressing Advanced Threats and Regulatory Demands. </a:t>
            </a:r>
            <a:endParaRPr sz="2400">
              <a:latin typeface="Times New Roman"/>
              <a:ea typeface="Times New Roman"/>
              <a:cs typeface="Times New Roman"/>
              <a:sym typeface="Times New Roman"/>
            </a:endParaRPr>
          </a:p>
        </p:txBody>
      </p:sp>
      <p:pic>
        <p:nvPicPr>
          <p:cNvPr id="55" name="Google Shape;55;p13"/>
          <p:cNvPicPr preferRelativeResize="0"/>
          <p:nvPr/>
        </p:nvPicPr>
        <p:blipFill>
          <a:blip r:embed="rId3">
            <a:alphaModFix/>
          </a:blip>
          <a:stretch>
            <a:fillRect/>
          </a:stretch>
        </p:blipFill>
        <p:spPr>
          <a:xfrm>
            <a:off x="0" y="0"/>
            <a:ext cx="3429000" cy="5143500"/>
          </a:xfrm>
          <a:prstGeom prst="rect">
            <a:avLst/>
          </a:prstGeom>
          <a:noFill/>
          <a:ln>
            <a:noFill/>
          </a:ln>
        </p:spPr>
      </p:pic>
      <p:sp>
        <p:nvSpPr>
          <p:cNvPr id="56" name="Google Shape;56;p13"/>
          <p:cNvSpPr txBox="1"/>
          <p:nvPr/>
        </p:nvSpPr>
        <p:spPr>
          <a:xfrm>
            <a:off x="4831775" y="3184075"/>
            <a:ext cx="4312200" cy="1569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rPr>
              <a:t>Submitted By,</a:t>
            </a:r>
            <a:endParaRPr sz="1800">
              <a:solidFill>
                <a:schemeClr val="dk2"/>
              </a:solidFill>
            </a:endParaRPr>
          </a:p>
          <a:p>
            <a:pPr indent="0" lvl="0" marL="0" rtl="0" algn="l">
              <a:spcBef>
                <a:spcPts val="0"/>
              </a:spcBef>
              <a:spcAft>
                <a:spcPts val="0"/>
              </a:spcAft>
              <a:buNone/>
            </a:pPr>
            <a:r>
              <a:t/>
            </a:r>
            <a:endParaRPr sz="1800">
              <a:solidFill>
                <a:schemeClr val="dk2"/>
              </a:solidFill>
            </a:endParaRPr>
          </a:p>
          <a:p>
            <a:pPr indent="0" lvl="0" marL="0" rtl="0" algn="l">
              <a:spcBef>
                <a:spcPts val="0"/>
              </a:spcBef>
              <a:spcAft>
                <a:spcPts val="0"/>
              </a:spcAft>
              <a:buNone/>
            </a:pPr>
            <a:r>
              <a:rPr lang="en" sz="1800">
                <a:solidFill>
                  <a:schemeClr val="dk2"/>
                </a:solidFill>
              </a:rPr>
              <a:t>Anisha Karottupalathumkal Sreedhar</a:t>
            </a:r>
            <a:endParaRPr sz="1800">
              <a:solidFill>
                <a:schemeClr val="dk2"/>
              </a:solidFill>
            </a:endParaRPr>
          </a:p>
          <a:p>
            <a:pPr indent="0" lvl="0" marL="0" rtl="0" algn="l">
              <a:spcBef>
                <a:spcPts val="0"/>
              </a:spcBef>
              <a:spcAft>
                <a:spcPts val="0"/>
              </a:spcAft>
              <a:buNone/>
            </a:pPr>
            <a:r>
              <a:rPr lang="en" sz="1800">
                <a:solidFill>
                  <a:schemeClr val="dk2"/>
                </a:solidFill>
              </a:rPr>
              <a:t>Student ID: 2428002</a:t>
            </a:r>
            <a:endParaRPr sz="1800">
              <a:solidFill>
                <a:schemeClr val="dk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 name="Shape 60"/>
        <p:cNvGrpSpPr/>
        <p:nvPr/>
      </p:nvGrpSpPr>
      <p:grpSpPr>
        <a:xfrm>
          <a:off x="0" y="0"/>
          <a:ext cx="0" cy="0"/>
          <a:chOff x="0" y="0"/>
          <a:chExt cx="0" cy="0"/>
        </a:xfrm>
      </p:grpSpPr>
      <p:sp>
        <p:nvSpPr>
          <p:cNvPr id="61" name="Google Shape;61;p1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lang="en" sz="2420">
                <a:latin typeface="Times New Roman"/>
                <a:ea typeface="Times New Roman"/>
                <a:cs typeface="Times New Roman"/>
                <a:sym typeface="Times New Roman"/>
              </a:rPr>
              <a:t>Research Context &amp; Background</a:t>
            </a:r>
            <a:endParaRPr sz="2420">
              <a:latin typeface="Times New Roman"/>
              <a:ea typeface="Times New Roman"/>
              <a:cs typeface="Times New Roman"/>
              <a:sym typeface="Times New Roman"/>
            </a:endParaRPr>
          </a:p>
        </p:txBody>
      </p:sp>
      <p:sp>
        <p:nvSpPr>
          <p:cNvPr id="62" name="Google Shape;62;p14"/>
          <p:cNvSpPr txBox="1"/>
          <p:nvPr>
            <p:ph idx="1" type="body"/>
          </p:nvPr>
        </p:nvSpPr>
        <p:spPr>
          <a:xfrm>
            <a:off x="3460000" y="1152475"/>
            <a:ext cx="5372400" cy="3416400"/>
          </a:xfrm>
          <a:prstGeom prst="rect">
            <a:avLst/>
          </a:prstGeom>
        </p:spPr>
        <p:txBody>
          <a:bodyPr anchorCtr="0" anchor="t" bIns="91425" lIns="91425" spcFirstLastPara="1" rIns="91425" wrap="square" tIns="91425">
            <a:noAutofit/>
          </a:bodyPr>
          <a:lstStyle/>
          <a:p>
            <a:pPr indent="-298450" lvl="0" marL="457200" rtl="0" algn="just">
              <a:spcBef>
                <a:spcPts val="0"/>
              </a:spcBef>
              <a:spcAft>
                <a:spcPts val="0"/>
              </a:spcAft>
              <a:buSzPts val="1100"/>
              <a:buFont typeface="Times New Roman"/>
              <a:buChar char="●"/>
            </a:pPr>
            <a:r>
              <a:rPr lang="en" sz="1100">
                <a:solidFill>
                  <a:srgbClr val="111111"/>
                </a:solidFill>
                <a:latin typeface="Times New Roman"/>
                <a:ea typeface="Times New Roman"/>
                <a:cs typeface="Times New Roman"/>
                <a:sym typeface="Times New Roman"/>
              </a:rPr>
              <a:t>Financial database systems constitute one of the critical infrastructures for banking operations, as they provide the basis for the repository of critical transactional data, client account information and the proprietary trading algorithms [1].</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8450" lvl="0" marL="457200" rtl="0" algn="just">
              <a:spcBef>
                <a:spcPts val="1000"/>
              </a:spcBef>
              <a:spcAft>
                <a:spcPts val="0"/>
              </a:spcAft>
              <a:buSzPts val="1100"/>
              <a:buFont typeface="Times New Roman"/>
              <a:buChar char="●"/>
            </a:pPr>
            <a:r>
              <a:rPr lang="en" sz="1100">
                <a:solidFill>
                  <a:srgbClr val="111111"/>
                </a:solidFill>
                <a:latin typeface="Times New Roman"/>
                <a:ea typeface="Times New Roman"/>
                <a:cs typeface="Times New Roman"/>
                <a:sym typeface="Times New Roman"/>
              </a:rPr>
              <a:t>These systems are faced with a paradoxical risk to these systems, which are both essential to operations yet represent a lucrative target for sophisticated threats such as SQL injection, insider attacks, ransomware, and Advanced Persistent Threats (APTs) with financial services being more specifically targeted according to industry analyses [2], [3].</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8450" lvl="0" marL="457200" rtl="0" algn="just">
              <a:spcBef>
                <a:spcPts val="1000"/>
              </a:spcBef>
              <a:spcAft>
                <a:spcPts val="0"/>
              </a:spcAft>
              <a:buSzPts val="1100"/>
              <a:buFont typeface="Times New Roman"/>
              <a:buChar char="●"/>
            </a:pPr>
            <a:r>
              <a:rPr lang="en" sz="1100">
                <a:solidFill>
                  <a:srgbClr val="111111"/>
                </a:solidFill>
                <a:latin typeface="Times New Roman"/>
                <a:ea typeface="Times New Roman"/>
                <a:cs typeface="Times New Roman"/>
                <a:sym typeface="Times New Roman"/>
              </a:rPr>
              <a:t>Current security measures - including encryption, access controls and monitoring - are usually implemented in silos, resulting in an architecture that is highly fragmented and reactive [4].</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8450" lvl="0" marL="457200" rtl="0" algn="just">
              <a:spcBef>
                <a:spcPts val="1000"/>
              </a:spcBef>
              <a:spcAft>
                <a:spcPts val="1000"/>
              </a:spcAft>
              <a:buClr>
                <a:srgbClr val="111111"/>
              </a:buClr>
              <a:buSzPts val="1100"/>
              <a:buFont typeface="Times New Roman"/>
              <a:buChar char="●"/>
            </a:pPr>
            <a:r>
              <a:rPr lang="en" sz="1100">
                <a:solidFill>
                  <a:srgbClr val="111111"/>
                </a:solidFill>
                <a:latin typeface="Times New Roman"/>
                <a:ea typeface="Times New Roman"/>
                <a:cs typeface="Times New Roman"/>
                <a:sym typeface="Times New Roman"/>
              </a:rPr>
              <a:t>This patchwork approach does not bring together proactive forensic readiness and well established preventive controls, and as a result institutions can end up fundamentally ill-prepared for post-breach investigations, with associated consequences in terms of extended evidence collection timelines and poor legal and regulatory outcomes [5]</a:t>
            </a:r>
            <a:endParaRPr b="1" sz="1400">
              <a:solidFill>
                <a:schemeClr val="dk1"/>
              </a:solidFill>
              <a:latin typeface="Times New Roman"/>
              <a:ea typeface="Times New Roman"/>
              <a:cs typeface="Times New Roman"/>
              <a:sym typeface="Times New Roman"/>
            </a:endParaRPr>
          </a:p>
        </p:txBody>
      </p:sp>
      <p:pic>
        <p:nvPicPr>
          <p:cNvPr id="63" name="Google Shape;63;p14"/>
          <p:cNvPicPr preferRelativeResize="0"/>
          <p:nvPr/>
        </p:nvPicPr>
        <p:blipFill>
          <a:blip r:embed="rId3">
            <a:alphaModFix/>
          </a:blip>
          <a:stretch>
            <a:fillRect/>
          </a:stretch>
        </p:blipFill>
        <p:spPr>
          <a:xfrm>
            <a:off x="495450" y="1152475"/>
            <a:ext cx="2547317" cy="382097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sp>
        <p:nvSpPr>
          <p:cNvPr id="68" name="Google Shape;68;p1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lang="en" sz="2420">
                <a:latin typeface="Times New Roman"/>
                <a:ea typeface="Times New Roman"/>
                <a:cs typeface="Times New Roman"/>
                <a:sym typeface="Times New Roman"/>
              </a:rPr>
              <a:t>Research Problem Statement</a:t>
            </a:r>
            <a:endParaRPr sz="2420">
              <a:latin typeface="Times New Roman"/>
              <a:ea typeface="Times New Roman"/>
              <a:cs typeface="Times New Roman"/>
              <a:sym typeface="Times New Roman"/>
            </a:endParaRPr>
          </a:p>
        </p:txBody>
      </p:sp>
      <p:sp>
        <p:nvSpPr>
          <p:cNvPr id="69" name="Google Shape;69;p15"/>
          <p:cNvSpPr txBox="1"/>
          <p:nvPr>
            <p:ph idx="1" type="body"/>
          </p:nvPr>
        </p:nvSpPr>
        <p:spPr>
          <a:xfrm>
            <a:off x="4148275" y="1152475"/>
            <a:ext cx="4683900" cy="3416400"/>
          </a:xfrm>
          <a:prstGeom prst="rect">
            <a:avLst/>
          </a:prstGeom>
        </p:spPr>
        <p:txBody>
          <a:bodyPr anchorCtr="0" anchor="t" bIns="91425" lIns="91425" spcFirstLastPara="1" rIns="91425" wrap="square" tIns="91425">
            <a:normAutofit/>
          </a:bodyPr>
          <a:lstStyle/>
          <a:p>
            <a:pPr indent="-298450" lvl="0" marL="457200" rtl="0" algn="just">
              <a:spcBef>
                <a:spcPts val="0"/>
              </a:spcBef>
              <a:spcAft>
                <a:spcPts val="0"/>
              </a:spcAft>
              <a:buClr>
                <a:schemeClr val="dk1"/>
              </a:buClr>
              <a:buSzPts val="1100"/>
              <a:buFont typeface="Times New Roman"/>
              <a:buChar char="●"/>
            </a:pPr>
            <a:r>
              <a:rPr lang="en" sz="1100">
                <a:solidFill>
                  <a:schemeClr val="dk1"/>
                </a:solidFill>
                <a:latin typeface="Times New Roman"/>
                <a:ea typeface="Times New Roman"/>
                <a:cs typeface="Times New Roman"/>
                <a:sym typeface="Times New Roman"/>
              </a:rPr>
              <a:t>Financial institutions have core database systems as a foundation for key data assets[6], yet these systems are under ongoing sophisticated threat which threaten financial integrity and regulatory status</a:t>
            </a:r>
            <a:endParaRPr sz="1100">
              <a:solidFill>
                <a:schemeClr val="dk1"/>
              </a:solidFill>
              <a:latin typeface="Times New Roman"/>
              <a:ea typeface="Times New Roman"/>
              <a:cs typeface="Times New Roman"/>
              <a:sym typeface="Times New Roman"/>
            </a:endParaRPr>
          </a:p>
          <a:p>
            <a:pPr indent="-298450" lvl="0" marL="457200" rtl="0" algn="just">
              <a:spcBef>
                <a:spcPts val="1000"/>
              </a:spcBef>
              <a:spcAft>
                <a:spcPts val="0"/>
              </a:spcAft>
              <a:buClr>
                <a:schemeClr val="dk1"/>
              </a:buClr>
              <a:buSzPts val="1100"/>
              <a:buFont typeface="Times New Roman"/>
              <a:buChar char="●"/>
            </a:pPr>
            <a:r>
              <a:rPr lang="en" sz="1100">
                <a:solidFill>
                  <a:schemeClr val="dk1"/>
                </a:solidFill>
                <a:latin typeface="Times New Roman"/>
                <a:ea typeface="Times New Roman"/>
                <a:cs typeface="Times New Roman"/>
                <a:sym typeface="Times New Roman"/>
              </a:rPr>
              <a:t>Conventional security measures have three fundamental failures regarding: (1) they are inherently reactive (rather than proactive) and ensure that post-breach containment (not pre-breach forensic preparedness); (2) current forensic procedures are ad-hoc and are not standardized to adhere to rigorous standards of evidence; and (3) there is no coherent framework on integrating security controls with forensic preparedness in the industry (which is essential for financial compliance) [4]</a:t>
            </a:r>
            <a:endParaRPr sz="1100">
              <a:solidFill>
                <a:schemeClr val="dk1"/>
              </a:solidFill>
              <a:latin typeface="Times New Roman"/>
              <a:ea typeface="Times New Roman"/>
              <a:cs typeface="Times New Roman"/>
              <a:sym typeface="Times New Roman"/>
            </a:endParaRPr>
          </a:p>
          <a:p>
            <a:pPr indent="-298450" lvl="0" marL="457200" rtl="0" algn="just">
              <a:spcBef>
                <a:spcPts val="1000"/>
              </a:spcBef>
              <a:spcAft>
                <a:spcPts val="1000"/>
              </a:spcAft>
              <a:buClr>
                <a:schemeClr val="dk1"/>
              </a:buClr>
              <a:buSzPts val="1100"/>
              <a:buFont typeface="Times New Roman"/>
              <a:buChar char="●"/>
            </a:pPr>
            <a:r>
              <a:rPr lang="en" sz="1100">
                <a:solidFill>
                  <a:schemeClr val="dk1"/>
                </a:solidFill>
                <a:latin typeface="Times New Roman"/>
                <a:ea typeface="Times New Roman"/>
                <a:cs typeface="Times New Roman"/>
                <a:sym typeface="Times New Roman"/>
              </a:rPr>
              <a:t>This gap leaves banks vulnerable to serious damage to operations, reputation and financial gains, as they are ill-prepared to efficiently collect and preserve admissible digital evidence leaving legal operations and regulatory compliance exposed</a:t>
            </a:r>
            <a:endParaRPr sz="1100">
              <a:solidFill>
                <a:schemeClr val="dk1"/>
              </a:solidFill>
              <a:latin typeface="Times New Roman"/>
              <a:ea typeface="Times New Roman"/>
              <a:cs typeface="Times New Roman"/>
              <a:sym typeface="Times New Roman"/>
            </a:endParaRPr>
          </a:p>
        </p:txBody>
      </p:sp>
      <p:pic>
        <p:nvPicPr>
          <p:cNvPr id="70" name="Google Shape;70;p15"/>
          <p:cNvPicPr preferRelativeResize="0"/>
          <p:nvPr/>
        </p:nvPicPr>
        <p:blipFill>
          <a:blip r:embed="rId3">
            <a:alphaModFix/>
          </a:blip>
          <a:stretch>
            <a:fillRect/>
          </a:stretch>
        </p:blipFill>
        <p:spPr>
          <a:xfrm>
            <a:off x="661050" y="1152475"/>
            <a:ext cx="3056779" cy="382097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 name="Shape 74"/>
        <p:cNvGrpSpPr/>
        <p:nvPr/>
      </p:nvGrpSpPr>
      <p:grpSpPr>
        <a:xfrm>
          <a:off x="0" y="0"/>
          <a:ext cx="0" cy="0"/>
          <a:chOff x="0" y="0"/>
          <a:chExt cx="0" cy="0"/>
        </a:xfrm>
      </p:grpSpPr>
      <p:sp>
        <p:nvSpPr>
          <p:cNvPr id="75" name="Google Shape;75;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latin typeface="Times New Roman"/>
                <a:ea typeface="Times New Roman"/>
                <a:cs typeface="Times New Roman"/>
                <a:sym typeface="Times New Roman"/>
              </a:rPr>
              <a:t>Research Aim &amp; Objectives</a:t>
            </a:r>
            <a:endParaRPr>
              <a:latin typeface="Times New Roman"/>
              <a:ea typeface="Times New Roman"/>
              <a:cs typeface="Times New Roman"/>
              <a:sym typeface="Times New Roman"/>
            </a:endParaRPr>
          </a:p>
        </p:txBody>
      </p:sp>
      <p:sp>
        <p:nvSpPr>
          <p:cNvPr id="76" name="Google Shape;76;p16"/>
          <p:cNvSpPr txBox="1"/>
          <p:nvPr>
            <p:ph idx="1" type="body"/>
          </p:nvPr>
        </p:nvSpPr>
        <p:spPr>
          <a:xfrm>
            <a:off x="311700" y="1202575"/>
            <a:ext cx="8520600" cy="572700"/>
          </a:xfrm>
          <a:prstGeom prst="rect">
            <a:avLst/>
          </a:prstGeom>
        </p:spPr>
        <p:txBody>
          <a:bodyPr anchorCtr="0" anchor="t" bIns="91425" lIns="91425" spcFirstLastPara="1" rIns="91425" wrap="square" tIns="91425">
            <a:noAutofit/>
          </a:bodyPr>
          <a:lstStyle/>
          <a:p>
            <a:pPr indent="0" lvl="0" marL="0" rtl="0" algn="l">
              <a:spcBef>
                <a:spcPts val="1200"/>
              </a:spcBef>
              <a:spcAft>
                <a:spcPts val="1000"/>
              </a:spcAft>
              <a:buNone/>
            </a:pPr>
            <a:r>
              <a:rPr lang="en" sz="1100">
                <a:solidFill>
                  <a:srgbClr val="111111"/>
                </a:solidFill>
                <a:latin typeface="Times New Roman"/>
                <a:ea typeface="Times New Roman"/>
                <a:cs typeface="Times New Roman"/>
                <a:sym typeface="Times New Roman"/>
              </a:rPr>
              <a:t>To create and validate a comprehensive Digital Forensics Readiness Framework (DFRF) specific to financial database systems to integrate proactive security controls to identify forensic investigation preparedness</a:t>
            </a:r>
            <a:endParaRPr sz="2100">
              <a:latin typeface="Times New Roman"/>
              <a:ea typeface="Times New Roman"/>
              <a:cs typeface="Times New Roman"/>
              <a:sym typeface="Times New Roman"/>
            </a:endParaRPr>
          </a:p>
        </p:txBody>
      </p:sp>
      <p:sp>
        <p:nvSpPr>
          <p:cNvPr id="77" name="Google Shape;77;p16"/>
          <p:cNvSpPr txBox="1"/>
          <p:nvPr/>
        </p:nvSpPr>
        <p:spPr>
          <a:xfrm>
            <a:off x="3460000" y="1906725"/>
            <a:ext cx="5478300" cy="2876400"/>
          </a:xfrm>
          <a:prstGeom prst="rect">
            <a:avLst/>
          </a:prstGeom>
          <a:noFill/>
          <a:ln>
            <a:noFill/>
          </a:ln>
        </p:spPr>
        <p:txBody>
          <a:bodyPr anchorCtr="0" anchor="t" bIns="91425" lIns="91425" spcFirstLastPara="1" rIns="91425" wrap="square" tIns="91425">
            <a:spAutoFit/>
          </a:bodyPr>
          <a:lstStyle/>
          <a:p>
            <a:pPr indent="-285750" lvl="0" marL="457200" rtl="0" algn="l">
              <a:lnSpc>
                <a:spcPct val="115000"/>
              </a:lnSpc>
              <a:spcBef>
                <a:spcPts val="1200"/>
              </a:spcBef>
              <a:spcAft>
                <a:spcPts val="0"/>
              </a:spcAft>
              <a:buClr>
                <a:schemeClr val="dk2"/>
              </a:buClr>
              <a:buSzPts val="900"/>
              <a:buFont typeface="Times New Roman"/>
              <a:buChar char="●"/>
            </a:pPr>
            <a:r>
              <a:rPr lang="en" sz="900">
                <a:solidFill>
                  <a:srgbClr val="111111"/>
                </a:solidFill>
                <a:latin typeface="Times New Roman"/>
                <a:ea typeface="Times New Roman"/>
                <a:cs typeface="Times New Roman"/>
                <a:sym typeface="Times New Roman"/>
              </a:rPr>
              <a:t>To conduct a systematic review of existing database security frameworks, digital forensics readiness models and financial incident investigation processes with a view to identifying critical gaps</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indent="-285750" lvl="0" marL="457200" rtl="0" algn="l">
              <a:lnSpc>
                <a:spcPct val="115000"/>
              </a:lnSpc>
              <a:spcBef>
                <a:spcPts val="1000"/>
              </a:spcBef>
              <a:spcAft>
                <a:spcPts val="0"/>
              </a:spcAft>
              <a:buClr>
                <a:schemeClr val="dk2"/>
              </a:buClr>
              <a:buSzPts val="900"/>
              <a:buFont typeface="Times New Roman"/>
              <a:buChar char="●"/>
            </a:pPr>
            <a:r>
              <a:rPr lang="en" sz="900">
                <a:solidFill>
                  <a:srgbClr val="111111"/>
                </a:solidFill>
                <a:latin typeface="Times New Roman"/>
                <a:ea typeface="Times New Roman"/>
                <a:cs typeface="Times New Roman"/>
                <a:sym typeface="Times New Roman"/>
              </a:rPr>
              <a:t>To develop a theoretically grounded DFRF synthesising the best practices from financial database security, digital forensics, and financial crime incident response</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indent="-285750" lvl="0" marL="457200" rtl="0" algn="l">
              <a:lnSpc>
                <a:spcPct val="115000"/>
              </a:lnSpc>
              <a:spcBef>
                <a:spcPts val="1000"/>
              </a:spcBef>
              <a:spcAft>
                <a:spcPts val="0"/>
              </a:spcAft>
              <a:buClr>
                <a:schemeClr val="dk2"/>
              </a:buClr>
              <a:buSzPts val="900"/>
              <a:buFont typeface="Times New Roman"/>
              <a:buChar char="●"/>
            </a:pPr>
            <a:r>
              <a:rPr lang="en" sz="900">
                <a:solidFill>
                  <a:srgbClr val="111111"/>
                </a:solidFill>
                <a:latin typeface="Times New Roman"/>
                <a:ea typeface="Times New Roman"/>
                <a:cs typeface="Times New Roman"/>
                <a:sym typeface="Times New Roman"/>
              </a:rPr>
              <a:t>To link the proposed DFRF components to fundamental international digital forensics standards (ISO / IEC 27037:2012 for evidence handling and ISO / IEC 27043:2015 for principles of incident investigation) and basic cybersecurity frameworks (NIST CSF 2.0 and ISO 27001:2022) to maintain evidence admissibility, regulatory compliance and industry alignment</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indent="-285750" lvl="0" marL="457200" rtl="0" algn="l">
              <a:lnSpc>
                <a:spcPct val="115000"/>
              </a:lnSpc>
              <a:spcBef>
                <a:spcPts val="1000"/>
              </a:spcBef>
              <a:spcAft>
                <a:spcPts val="0"/>
              </a:spcAft>
              <a:buClr>
                <a:schemeClr val="dk2"/>
              </a:buClr>
              <a:buSzPts val="900"/>
              <a:buFont typeface="Times New Roman"/>
              <a:buChar char="●"/>
            </a:pPr>
            <a:r>
              <a:rPr lang="en" sz="900">
                <a:solidFill>
                  <a:srgbClr val="111111"/>
                </a:solidFill>
                <a:latin typeface="Times New Roman"/>
                <a:ea typeface="Times New Roman"/>
                <a:cs typeface="Times New Roman"/>
                <a:sym typeface="Times New Roman"/>
              </a:rPr>
              <a:t>To carry out a systematic comparative analysis of the DFRF to existing database forensics models and financial security frameworks based on defined quality criteria</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indent="-285750" lvl="0" marL="457200" rtl="0" algn="l">
              <a:lnSpc>
                <a:spcPct val="115000"/>
              </a:lnSpc>
              <a:spcBef>
                <a:spcPts val="1000"/>
              </a:spcBef>
              <a:spcAft>
                <a:spcPts val="0"/>
              </a:spcAft>
              <a:buClr>
                <a:srgbClr val="111111"/>
              </a:buClr>
              <a:buSzPts val="900"/>
              <a:buFont typeface="Times New Roman"/>
              <a:buChar char="●"/>
            </a:pPr>
            <a:r>
              <a:rPr lang="en" sz="900">
                <a:solidFill>
                  <a:srgbClr val="111111"/>
                </a:solidFill>
                <a:latin typeface="Times New Roman"/>
                <a:ea typeface="Times New Roman"/>
                <a:cs typeface="Times New Roman"/>
                <a:sym typeface="Times New Roman"/>
              </a:rPr>
              <a:t>To draw together research findings, assess the applicability of the DFRF and make evidence-based recommendations to financial practitioners</a:t>
            </a:r>
            <a:endParaRPr sz="900">
              <a:solidFill>
                <a:schemeClr val="dk2"/>
              </a:solidFill>
              <a:latin typeface="Times New Roman"/>
              <a:ea typeface="Times New Roman"/>
              <a:cs typeface="Times New Roman"/>
              <a:sym typeface="Times New Roman"/>
            </a:endParaRPr>
          </a:p>
          <a:p>
            <a:pPr indent="0" lvl="0" marL="0" rtl="0" algn="l">
              <a:spcBef>
                <a:spcPts val="1000"/>
              </a:spcBef>
              <a:spcAft>
                <a:spcPts val="0"/>
              </a:spcAft>
              <a:buNone/>
            </a:pPr>
            <a:r>
              <a:t/>
            </a:r>
            <a:endParaRPr sz="900">
              <a:solidFill>
                <a:schemeClr val="dk2"/>
              </a:solidFill>
            </a:endParaRPr>
          </a:p>
        </p:txBody>
      </p:sp>
      <p:pic>
        <p:nvPicPr>
          <p:cNvPr id="78" name="Google Shape;78;p16"/>
          <p:cNvPicPr preferRelativeResize="0"/>
          <p:nvPr/>
        </p:nvPicPr>
        <p:blipFill>
          <a:blip r:embed="rId3">
            <a:alphaModFix/>
          </a:blip>
          <a:stretch>
            <a:fillRect/>
          </a:stretch>
        </p:blipFill>
        <p:spPr>
          <a:xfrm>
            <a:off x="732025" y="1813213"/>
            <a:ext cx="2297570" cy="306342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 name="Shape 82"/>
        <p:cNvGrpSpPr/>
        <p:nvPr/>
      </p:nvGrpSpPr>
      <p:grpSpPr>
        <a:xfrm>
          <a:off x="0" y="0"/>
          <a:ext cx="0" cy="0"/>
          <a:chOff x="0" y="0"/>
          <a:chExt cx="0" cy="0"/>
        </a:xfrm>
      </p:grpSpPr>
      <p:sp>
        <p:nvSpPr>
          <p:cNvPr id="83" name="Google Shape;83;p17"/>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just">
              <a:lnSpc>
                <a:spcPct val="115000"/>
              </a:lnSpc>
              <a:spcBef>
                <a:spcPts val="2400"/>
              </a:spcBef>
              <a:spcAft>
                <a:spcPts val="600"/>
              </a:spcAft>
              <a:buClr>
                <a:schemeClr val="dk1"/>
              </a:buClr>
              <a:buSzPts val="1100"/>
              <a:buFont typeface="Arial"/>
              <a:buNone/>
            </a:pPr>
            <a:r>
              <a:rPr b="1" lang="en" sz="2400">
                <a:latin typeface="Times New Roman"/>
                <a:ea typeface="Times New Roman"/>
                <a:cs typeface="Times New Roman"/>
                <a:sym typeface="Times New Roman"/>
              </a:rPr>
              <a:t>Literature Review Summary &amp; Research Gap</a:t>
            </a:r>
            <a:endParaRPr sz="2400">
              <a:latin typeface="Times New Roman"/>
              <a:ea typeface="Times New Roman"/>
              <a:cs typeface="Times New Roman"/>
              <a:sym typeface="Times New Roman"/>
            </a:endParaRPr>
          </a:p>
        </p:txBody>
      </p:sp>
      <p:sp>
        <p:nvSpPr>
          <p:cNvPr id="84" name="Google Shape;84;p17"/>
          <p:cNvSpPr txBox="1"/>
          <p:nvPr>
            <p:ph idx="1" type="body"/>
          </p:nvPr>
        </p:nvSpPr>
        <p:spPr>
          <a:xfrm>
            <a:off x="3711125" y="1152475"/>
            <a:ext cx="5121300" cy="3416400"/>
          </a:xfrm>
          <a:prstGeom prst="rect">
            <a:avLst/>
          </a:prstGeom>
        </p:spPr>
        <p:txBody>
          <a:bodyPr anchorCtr="0" anchor="t" bIns="91425" lIns="91425" spcFirstLastPara="1" rIns="91425" wrap="square" tIns="91425">
            <a:normAutofit fontScale="92500" lnSpcReduction="20000"/>
          </a:bodyPr>
          <a:lstStyle/>
          <a:p>
            <a:pPr indent="0" lvl="0" marL="0" rtl="0" algn="just">
              <a:spcBef>
                <a:spcPts val="0"/>
              </a:spcBef>
              <a:spcAft>
                <a:spcPts val="0"/>
              </a:spcAft>
              <a:buNone/>
            </a:pPr>
            <a:r>
              <a:rPr lang="en" sz="1200">
                <a:solidFill>
                  <a:schemeClr val="dk1"/>
                </a:solidFill>
                <a:latin typeface="Times New Roman"/>
                <a:ea typeface="Times New Roman"/>
                <a:cs typeface="Times New Roman"/>
                <a:sym typeface="Times New Roman"/>
              </a:rPr>
              <a:t>Summary of Existing Research</a:t>
            </a:r>
            <a:endParaRPr sz="1100">
              <a:solidFill>
                <a:srgbClr val="111111"/>
              </a:solidFill>
              <a:latin typeface="Times New Roman"/>
              <a:ea typeface="Times New Roman"/>
              <a:cs typeface="Times New Roman"/>
              <a:sym typeface="Times New Roman"/>
            </a:endParaRPr>
          </a:p>
          <a:p>
            <a:pPr indent="-293211" lvl="0" marL="457200" rtl="0" algn="l">
              <a:spcBef>
                <a:spcPts val="1000"/>
              </a:spcBef>
              <a:spcAft>
                <a:spcPts val="0"/>
              </a:spcAft>
              <a:buSzPct val="100000"/>
              <a:buFont typeface="Times New Roman"/>
              <a:buChar char="●"/>
            </a:pPr>
            <a:r>
              <a:rPr lang="en" sz="1100">
                <a:solidFill>
                  <a:srgbClr val="111111"/>
                </a:solidFill>
                <a:latin typeface="Times New Roman"/>
                <a:ea typeface="Times New Roman"/>
                <a:cs typeface="Times New Roman"/>
                <a:sym typeface="Times New Roman"/>
              </a:rPr>
              <a:t>Evolution of Database Forensics The field is still very reactive.</a:t>
            </a:r>
            <a:r>
              <a:rPr lang="en" sz="1100">
                <a:solidFill>
                  <a:schemeClr val="dk1"/>
                </a:solidFill>
                <a:latin typeface="Times New Roman"/>
                <a:ea typeface="Times New Roman"/>
                <a:cs typeface="Times New Roman"/>
                <a:sym typeface="Times New Roman"/>
              </a:rPr>
              <a:t> </a:t>
            </a:r>
            <a:r>
              <a:rPr lang="en" sz="1100">
                <a:solidFill>
                  <a:srgbClr val="111111"/>
                </a:solidFill>
                <a:latin typeface="Times New Roman"/>
                <a:ea typeface="Times New Roman"/>
                <a:cs typeface="Times New Roman"/>
                <a:sym typeface="Times New Roman"/>
              </a:rPr>
              <a:t>Analysis of 57 forensic models only shows that one covered proactive forensic readiness and the rest focused on post incident investigation processes [3].</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3211" lvl="0" marL="457200" rtl="0" algn="l">
              <a:spcBef>
                <a:spcPts val="1000"/>
              </a:spcBef>
              <a:spcAft>
                <a:spcPts val="0"/>
              </a:spcAft>
              <a:buSzPct val="100000"/>
              <a:buFont typeface="Times New Roman"/>
              <a:buChar char="●"/>
            </a:pPr>
            <a:r>
              <a:rPr lang="en" sz="1100">
                <a:solidFill>
                  <a:srgbClr val="111111"/>
                </a:solidFill>
                <a:latin typeface="Times New Roman"/>
                <a:ea typeface="Times New Roman"/>
                <a:cs typeface="Times New Roman"/>
                <a:sym typeface="Times New Roman"/>
              </a:rPr>
              <a:t>Financial Database Security Despite advanced controls (encryption, access management), financial institutions always remain prime targets.</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3211" lvl="0" marL="457200" rtl="0" algn="l">
              <a:spcBef>
                <a:spcPts val="1000"/>
              </a:spcBef>
              <a:spcAft>
                <a:spcPts val="0"/>
              </a:spcAft>
              <a:buSzPct val="100000"/>
              <a:buFont typeface="Times New Roman"/>
              <a:buChar char="●"/>
            </a:pPr>
            <a:r>
              <a:rPr lang="en" sz="1100">
                <a:solidFill>
                  <a:srgbClr val="111111"/>
                </a:solidFill>
                <a:latin typeface="Times New Roman"/>
                <a:ea typeface="Times New Roman"/>
                <a:cs typeface="Times New Roman"/>
                <a:sym typeface="Times New Roman"/>
              </a:rPr>
              <a:t>The timelines for detection of the 2023 DBIR are commonly observed to be greater than 200 days, making the loss and compliance penalty all the more severe [2], [6]. </a:t>
            </a:r>
            <a:endParaRPr sz="1100">
              <a:solidFill>
                <a:schemeClr val="dk1"/>
              </a:solidFill>
              <a:latin typeface="Times New Roman"/>
              <a:ea typeface="Times New Roman"/>
              <a:cs typeface="Times New Roman"/>
              <a:sym typeface="Times New Roman"/>
            </a:endParaRPr>
          </a:p>
          <a:p>
            <a:pPr indent="-293211" lvl="0" marL="457200" rtl="0" algn="l">
              <a:spcBef>
                <a:spcPts val="1000"/>
              </a:spcBef>
              <a:spcAft>
                <a:spcPts val="0"/>
              </a:spcAft>
              <a:buSzPct val="100000"/>
              <a:buFont typeface="Times New Roman"/>
              <a:buChar char="●"/>
            </a:pPr>
            <a:r>
              <a:rPr lang="en" sz="1100">
                <a:solidFill>
                  <a:srgbClr val="111111"/>
                </a:solidFill>
                <a:latin typeface="Times New Roman"/>
                <a:ea typeface="Times New Roman"/>
                <a:cs typeface="Times New Roman"/>
                <a:sym typeface="Times New Roman"/>
              </a:rPr>
              <a:t>Forensic Readiness Frameworks: Foundational work by Kebande &amp; Ray [8] sets out readiness principles in accordance with ISO/IEC 27043 but these models are not specifically adapted to financial databases and regulatory evidence standards.</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3211" lvl="0" marL="457200" rtl="0" algn="l">
              <a:spcBef>
                <a:spcPts val="1000"/>
              </a:spcBef>
              <a:spcAft>
                <a:spcPts val="0"/>
              </a:spcAft>
              <a:buClr>
                <a:srgbClr val="111111"/>
              </a:buClr>
              <a:buSzPct val="100000"/>
              <a:buFont typeface="Times New Roman"/>
              <a:buChar char="●"/>
            </a:pPr>
            <a:r>
              <a:rPr lang="en" sz="1100">
                <a:solidFill>
                  <a:srgbClr val="111111"/>
                </a:solidFill>
                <a:latin typeface="Times New Roman"/>
                <a:ea typeface="Times New Roman"/>
                <a:cs typeface="Times New Roman"/>
                <a:sym typeface="Times New Roman"/>
              </a:rPr>
              <a:t>Standards and Compliance When ISO/IEC 27037 [9] does exist and evidence handling guidelines are included, Regulations such as PCI-DSS or GLBA exist however they are designed with a security posture in mind rather than quality of forensic evidence; this creates a compliance-investigation disconnect [5], [7].</a:t>
            </a:r>
            <a:endParaRPr sz="1100">
              <a:solidFill>
                <a:srgbClr val="111111"/>
              </a:solidFill>
              <a:latin typeface="Times New Roman"/>
              <a:ea typeface="Times New Roman"/>
              <a:cs typeface="Times New Roman"/>
              <a:sym typeface="Times New Roman"/>
            </a:endParaRPr>
          </a:p>
          <a:p>
            <a:pPr indent="0" lvl="0" marL="0" rtl="0" algn="l">
              <a:spcBef>
                <a:spcPts val="1000"/>
              </a:spcBef>
              <a:spcAft>
                <a:spcPts val="1200"/>
              </a:spcAft>
              <a:buNone/>
            </a:pPr>
            <a:r>
              <a:t/>
            </a:r>
            <a:endParaRPr b="1" sz="1300">
              <a:solidFill>
                <a:schemeClr val="dk1"/>
              </a:solidFill>
            </a:endParaRPr>
          </a:p>
        </p:txBody>
      </p:sp>
      <p:pic>
        <p:nvPicPr>
          <p:cNvPr id="85" name="Google Shape;85;p17"/>
          <p:cNvPicPr preferRelativeResize="0"/>
          <p:nvPr/>
        </p:nvPicPr>
        <p:blipFill>
          <a:blip r:embed="rId3">
            <a:alphaModFix/>
          </a:blip>
          <a:stretch>
            <a:fillRect/>
          </a:stretch>
        </p:blipFill>
        <p:spPr>
          <a:xfrm>
            <a:off x="601900" y="1152475"/>
            <a:ext cx="2547317" cy="382097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just">
              <a:lnSpc>
                <a:spcPct val="115000"/>
              </a:lnSpc>
              <a:spcBef>
                <a:spcPts val="2400"/>
              </a:spcBef>
              <a:spcAft>
                <a:spcPts val="0"/>
              </a:spcAft>
              <a:buClr>
                <a:schemeClr val="dk1"/>
              </a:buClr>
              <a:buSzPct val="45833"/>
              <a:buFont typeface="Arial"/>
              <a:buNone/>
            </a:pPr>
            <a:r>
              <a:rPr b="1" lang="en" sz="2400">
                <a:latin typeface="Times New Roman"/>
                <a:ea typeface="Times New Roman"/>
                <a:cs typeface="Times New Roman"/>
                <a:sym typeface="Times New Roman"/>
              </a:rPr>
              <a:t>Literature Review Summary &amp; Research Gap</a:t>
            </a:r>
            <a:endParaRPr sz="2400">
              <a:latin typeface="Times New Roman"/>
              <a:ea typeface="Times New Roman"/>
              <a:cs typeface="Times New Roman"/>
              <a:sym typeface="Times New Roman"/>
            </a:endParaRPr>
          </a:p>
          <a:p>
            <a:pPr indent="0" lvl="0" marL="0" rtl="0" algn="l">
              <a:spcBef>
                <a:spcPts val="600"/>
              </a:spcBef>
              <a:spcAft>
                <a:spcPts val="0"/>
              </a:spcAft>
              <a:buNone/>
            </a:pPr>
            <a:r>
              <a:t/>
            </a:r>
            <a:endParaRPr/>
          </a:p>
        </p:txBody>
      </p:sp>
      <p:sp>
        <p:nvSpPr>
          <p:cNvPr id="91" name="Google Shape;91;p18"/>
          <p:cNvSpPr txBox="1"/>
          <p:nvPr>
            <p:ph idx="1" type="body"/>
          </p:nvPr>
        </p:nvSpPr>
        <p:spPr>
          <a:xfrm>
            <a:off x="4101775" y="1152475"/>
            <a:ext cx="47304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rgbClr val="111111"/>
                </a:solidFill>
                <a:latin typeface="Times New Roman"/>
                <a:ea typeface="Times New Roman"/>
                <a:cs typeface="Times New Roman"/>
                <a:sym typeface="Times New Roman"/>
              </a:rPr>
              <a:t>Despite these advancements, there is a critical gap:</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8450" lvl="0" marL="457200" rtl="0" algn="l">
              <a:spcBef>
                <a:spcPts val="1200"/>
              </a:spcBef>
              <a:spcAft>
                <a:spcPts val="0"/>
              </a:spcAft>
              <a:buSzPts val="1100"/>
              <a:buFont typeface="Times New Roman"/>
              <a:buChar char="●"/>
            </a:pPr>
            <a:r>
              <a:rPr lang="en" sz="1100">
                <a:solidFill>
                  <a:srgbClr val="111111"/>
                </a:solidFill>
                <a:latin typeface="Times New Roman"/>
                <a:ea typeface="Times New Roman"/>
                <a:cs typeface="Times New Roman"/>
                <a:sym typeface="Times New Roman"/>
              </a:rPr>
              <a:t>Reactive vs. Proactive Disconnect Current database forensic models [3] and security practices [4] are largely reactive in nature, consisting of little or no integrated, proactive forensic readiness embedded within preventive controls.</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8450" lvl="0" marL="457200" rtl="0" algn="l">
              <a:spcBef>
                <a:spcPts val="1000"/>
              </a:spcBef>
              <a:spcAft>
                <a:spcPts val="0"/>
              </a:spcAft>
              <a:buSzPts val="1100"/>
              <a:buFont typeface="Times New Roman"/>
              <a:buChar char="●"/>
            </a:pPr>
            <a:r>
              <a:rPr lang="en" sz="1100">
                <a:solidFill>
                  <a:srgbClr val="111111"/>
                </a:solidFill>
                <a:latin typeface="Times New Roman"/>
                <a:ea typeface="Times New Roman"/>
                <a:cs typeface="Times New Roman"/>
                <a:sym typeface="Times New Roman"/>
              </a:rPr>
              <a:t>Lack of Unified Financial Framework: There is no unifying framework that brings together security controls with forensic readiness and is explicitly linked with both international forensic standards (ISO 27037, 27043) and financial sector regulations  to support evidence admissibility and compliance [5], [7], [10].</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8450" lvl="0" marL="457200" rtl="0" algn="l">
              <a:spcBef>
                <a:spcPts val="1000"/>
              </a:spcBef>
              <a:spcAft>
                <a:spcPts val="1000"/>
              </a:spcAft>
              <a:buClr>
                <a:srgbClr val="111111"/>
              </a:buClr>
              <a:buSzPts val="1100"/>
              <a:buFont typeface="Times New Roman"/>
              <a:buChar char="●"/>
            </a:pPr>
            <a:r>
              <a:rPr lang="en" sz="1100">
                <a:solidFill>
                  <a:srgbClr val="111111"/>
                </a:solidFill>
                <a:latin typeface="Times New Roman"/>
                <a:ea typeface="Times New Roman"/>
                <a:cs typeface="Times New Roman"/>
                <a:sym typeface="Times New Roman"/>
              </a:rPr>
              <a:t>Fragmented Approach: Solutions keep on being siloed - either technical forensic techniques [4], generic readiness models [8] or compliance checklists [5] - There is no holistic, prescriptive framework with unique requirements of financial database systems</a:t>
            </a:r>
            <a:endParaRPr>
              <a:latin typeface="Times New Roman"/>
              <a:ea typeface="Times New Roman"/>
              <a:cs typeface="Times New Roman"/>
              <a:sym typeface="Times New Roman"/>
            </a:endParaRPr>
          </a:p>
        </p:txBody>
      </p:sp>
      <p:pic>
        <p:nvPicPr>
          <p:cNvPr id="92" name="Google Shape;92;p18"/>
          <p:cNvPicPr preferRelativeResize="0"/>
          <p:nvPr/>
        </p:nvPicPr>
        <p:blipFill>
          <a:blip r:embed="rId3">
            <a:alphaModFix/>
          </a:blip>
          <a:stretch>
            <a:fillRect/>
          </a:stretch>
        </p:blipFill>
        <p:spPr>
          <a:xfrm>
            <a:off x="732050" y="1152475"/>
            <a:ext cx="2547317" cy="38209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9"/>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SzPts val="990"/>
              <a:buNone/>
            </a:pPr>
            <a:r>
              <a:rPr lang="en" sz="2420">
                <a:latin typeface="Times New Roman"/>
                <a:ea typeface="Times New Roman"/>
                <a:cs typeface="Times New Roman"/>
                <a:sym typeface="Times New Roman"/>
              </a:rPr>
              <a:t>Research Methodology</a:t>
            </a:r>
            <a:endParaRPr sz="2420">
              <a:latin typeface="Times New Roman"/>
              <a:ea typeface="Times New Roman"/>
              <a:cs typeface="Times New Roman"/>
              <a:sym typeface="Times New Roman"/>
            </a:endParaRPr>
          </a:p>
        </p:txBody>
      </p:sp>
      <p:sp>
        <p:nvSpPr>
          <p:cNvPr id="98" name="Google Shape;98;p19"/>
          <p:cNvSpPr txBox="1"/>
          <p:nvPr>
            <p:ph idx="1" type="body"/>
          </p:nvPr>
        </p:nvSpPr>
        <p:spPr>
          <a:xfrm>
            <a:off x="4204100" y="1152475"/>
            <a:ext cx="4628100" cy="3842100"/>
          </a:xfrm>
          <a:prstGeom prst="rect">
            <a:avLst/>
          </a:prstGeom>
        </p:spPr>
        <p:txBody>
          <a:bodyPr anchorCtr="0" anchor="t" bIns="91425" lIns="91425" spcFirstLastPara="1" rIns="91425" wrap="square" tIns="91425">
            <a:noAutofit/>
          </a:bodyPr>
          <a:lstStyle/>
          <a:p>
            <a:pPr indent="0" lvl="0" marL="0" rtl="0" algn="just">
              <a:spcBef>
                <a:spcPts val="1200"/>
              </a:spcBef>
              <a:spcAft>
                <a:spcPts val="0"/>
              </a:spcAft>
              <a:buNone/>
            </a:pPr>
            <a:r>
              <a:rPr b="1" lang="en" sz="900">
                <a:solidFill>
                  <a:schemeClr val="dk1"/>
                </a:solidFill>
                <a:latin typeface="Times New Roman"/>
                <a:ea typeface="Times New Roman"/>
                <a:cs typeface="Times New Roman"/>
                <a:sym typeface="Times New Roman"/>
              </a:rPr>
              <a:t>Selection of Research Methods &amp; Justification</a:t>
            </a:r>
            <a:endParaRPr sz="900">
              <a:solidFill>
                <a:schemeClr val="dk1"/>
              </a:solidFill>
              <a:latin typeface="Times New Roman"/>
              <a:ea typeface="Times New Roman"/>
              <a:cs typeface="Times New Roman"/>
              <a:sym typeface="Times New Roman"/>
            </a:endParaRPr>
          </a:p>
          <a:p>
            <a:pPr indent="-285750" lvl="0" marL="457200" rtl="0" algn="l">
              <a:spcBef>
                <a:spcPts val="1200"/>
              </a:spcBef>
              <a:spcAft>
                <a:spcPts val="0"/>
              </a:spcAft>
              <a:buClr>
                <a:schemeClr val="dk1"/>
              </a:buClr>
              <a:buSzPts val="900"/>
              <a:buFont typeface="Times New Roman"/>
              <a:buChar char="●"/>
            </a:pPr>
            <a:r>
              <a:rPr lang="en" sz="900">
                <a:solidFill>
                  <a:schemeClr val="dk1"/>
                </a:solidFill>
                <a:latin typeface="Times New Roman"/>
                <a:ea typeface="Times New Roman"/>
                <a:cs typeface="Times New Roman"/>
                <a:sym typeface="Times New Roman"/>
              </a:rPr>
              <a:t>Primary Method: Design Science Research (DSR) paradigm, DSR is explicitly meant to design and test innovative artifacts - in this case, the Digital Forensics Readiness Framework (DFRF). It guarantees the combination of both theoretical rigor and practical relevance ensuring a systematic solution of the identified organizational problem through iterative design-evaluation cycles.</a:t>
            </a:r>
            <a:endParaRPr sz="900">
              <a:solidFill>
                <a:schemeClr val="dk1"/>
              </a:solidFill>
              <a:latin typeface="Times New Roman"/>
              <a:ea typeface="Times New Roman"/>
              <a:cs typeface="Times New Roman"/>
              <a:sym typeface="Times New Roman"/>
            </a:endParaRPr>
          </a:p>
          <a:p>
            <a:pPr indent="-285750" lvl="0" marL="457200" rtl="0" algn="l">
              <a:spcBef>
                <a:spcPts val="1000"/>
              </a:spcBef>
              <a:spcAft>
                <a:spcPts val="0"/>
              </a:spcAft>
              <a:buClr>
                <a:schemeClr val="dk1"/>
              </a:buClr>
              <a:buSzPts val="900"/>
              <a:buFont typeface="Times New Roman"/>
              <a:buChar char="●"/>
            </a:pPr>
            <a:r>
              <a:rPr lang="en" sz="900">
                <a:solidFill>
                  <a:schemeClr val="dk1"/>
                </a:solidFill>
                <a:latin typeface="Times New Roman"/>
                <a:ea typeface="Times New Roman"/>
                <a:cs typeface="Times New Roman"/>
                <a:sym typeface="Times New Roman"/>
              </a:rPr>
              <a:t>Supporting Method: Systematic Literature Review (SLR) An SLR is needed to provide an established comprehensive and unbiased evidence base. It systematically identifies and evaluates and synthesizes all relevant scholarly work in terms of database forensics and security of financial transactions, ensuring that the DFRF is anchored on validated research and is specifically focused on filling documented gaps.</a:t>
            </a:r>
            <a:endParaRPr sz="900">
              <a:solidFill>
                <a:schemeClr val="dk1"/>
              </a:solidFill>
              <a:latin typeface="Times New Roman"/>
              <a:ea typeface="Times New Roman"/>
              <a:cs typeface="Times New Roman"/>
              <a:sym typeface="Times New Roman"/>
            </a:endParaRPr>
          </a:p>
          <a:p>
            <a:pPr indent="0" lvl="0" marL="0" rtl="0" algn="l">
              <a:spcBef>
                <a:spcPts val="1000"/>
              </a:spcBef>
              <a:spcAft>
                <a:spcPts val="0"/>
              </a:spcAft>
              <a:buNone/>
            </a:pPr>
            <a:r>
              <a:t/>
            </a:r>
            <a:endParaRPr sz="900">
              <a:solidFill>
                <a:srgbClr val="111111"/>
              </a:solidFill>
              <a:latin typeface="Times New Roman"/>
              <a:ea typeface="Times New Roman"/>
              <a:cs typeface="Times New Roman"/>
              <a:sym typeface="Times New Roman"/>
            </a:endParaRPr>
          </a:p>
          <a:p>
            <a:pPr indent="0" lvl="0" marL="0" rtl="0" algn="l">
              <a:spcBef>
                <a:spcPts val="1000"/>
              </a:spcBef>
              <a:spcAft>
                <a:spcPts val="0"/>
              </a:spcAft>
              <a:buNone/>
            </a:pPr>
            <a:r>
              <a:t/>
            </a:r>
            <a:endParaRPr sz="900">
              <a:solidFill>
                <a:schemeClr val="dk1"/>
              </a:solidFill>
              <a:latin typeface="Times New Roman"/>
              <a:ea typeface="Times New Roman"/>
              <a:cs typeface="Times New Roman"/>
              <a:sym typeface="Times New Roman"/>
            </a:endParaRPr>
          </a:p>
          <a:p>
            <a:pPr indent="0" lvl="0" marL="0" rtl="0" algn="l">
              <a:spcBef>
                <a:spcPts val="1000"/>
              </a:spcBef>
              <a:spcAft>
                <a:spcPts val="1000"/>
              </a:spcAft>
              <a:buNone/>
            </a:pPr>
            <a:r>
              <a:t/>
            </a:r>
            <a:endParaRPr sz="900">
              <a:solidFill>
                <a:schemeClr val="dk1"/>
              </a:solidFill>
              <a:latin typeface="Times New Roman"/>
              <a:ea typeface="Times New Roman"/>
              <a:cs typeface="Times New Roman"/>
              <a:sym typeface="Times New Roman"/>
            </a:endParaRPr>
          </a:p>
        </p:txBody>
      </p:sp>
      <p:pic>
        <p:nvPicPr>
          <p:cNvPr id="99" name="Google Shape;99;p19"/>
          <p:cNvPicPr preferRelativeResize="0"/>
          <p:nvPr/>
        </p:nvPicPr>
        <p:blipFill>
          <a:blip r:embed="rId3">
            <a:alphaModFix/>
          </a:blip>
          <a:stretch>
            <a:fillRect/>
          </a:stretch>
        </p:blipFill>
        <p:spPr>
          <a:xfrm>
            <a:off x="507300" y="1163025"/>
            <a:ext cx="2541670" cy="382097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latin typeface="Times New Roman"/>
                <a:ea typeface="Times New Roman"/>
                <a:cs typeface="Times New Roman"/>
                <a:sym typeface="Times New Roman"/>
              </a:rPr>
              <a:t>Data Collection &amp; Evaluation</a:t>
            </a:r>
            <a:endParaRPr>
              <a:latin typeface="Times New Roman"/>
              <a:ea typeface="Times New Roman"/>
              <a:cs typeface="Times New Roman"/>
              <a:sym typeface="Times New Roman"/>
            </a:endParaRPr>
          </a:p>
        </p:txBody>
      </p:sp>
      <p:sp>
        <p:nvSpPr>
          <p:cNvPr id="105" name="Google Shape;105;p20"/>
          <p:cNvSpPr txBox="1"/>
          <p:nvPr>
            <p:ph idx="1" type="body"/>
          </p:nvPr>
        </p:nvSpPr>
        <p:spPr>
          <a:xfrm>
            <a:off x="4204100" y="1152475"/>
            <a:ext cx="4628100" cy="3416400"/>
          </a:xfrm>
          <a:prstGeom prst="rect">
            <a:avLst/>
          </a:prstGeom>
        </p:spPr>
        <p:txBody>
          <a:bodyPr anchorCtr="0" anchor="t" bIns="91425" lIns="91425" spcFirstLastPara="1" rIns="91425" wrap="square" tIns="91425">
            <a:normAutofit/>
          </a:bodyPr>
          <a:lstStyle/>
          <a:p>
            <a:pPr indent="0" lvl="0" marL="0" rtl="0" algn="just">
              <a:spcBef>
                <a:spcPts val="1200"/>
              </a:spcBef>
              <a:spcAft>
                <a:spcPts val="0"/>
              </a:spcAft>
              <a:buClr>
                <a:schemeClr val="dk1"/>
              </a:buClr>
              <a:buSzPts val="1100"/>
              <a:buFont typeface="Arial"/>
              <a:buNone/>
            </a:pPr>
            <a:r>
              <a:rPr b="1" lang="en" sz="900">
                <a:solidFill>
                  <a:schemeClr val="dk1"/>
                </a:solidFill>
                <a:latin typeface="Times New Roman"/>
                <a:ea typeface="Times New Roman"/>
                <a:cs typeface="Times New Roman"/>
                <a:sym typeface="Times New Roman"/>
              </a:rPr>
              <a:t>Data Collection &amp; Evaluation Process</a:t>
            </a:r>
            <a:endParaRPr b="1" sz="900">
              <a:solidFill>
                <a:schemeClr val="dk1"/>
              </a:solidFill>
              <a:latin typeface="Times New Roman"/>
              <a:ea typeface="Times New Roman"/>
              <a:cs typeface="Times New Roman"/>
              <a:sym typeface="Times New Roman"/>
            </a:endParaRPr>
          </a:p>
          <a:p>
            <a:pPr indent="-285750" lvl="0" marL="457200" rtl="0" algn="l">
              <a:spcBef>
                <a:spcPts val="120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Data Collection (Secondary Sources):</a:t>
            </a: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Academic Literature: Structured searches of the scientific database literature from the journals of the Institute of Electrical and Electronics Research Society (IEEE Xplore), Association for Computing Machinery (ACM), and Scopus and Web of Science (Boolean strings, such as "database forensics" AND "financial" AND "readiness"), etc.</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indent="-285750" lvl="0" marL="457200" rtl="0" algn="l">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Standards &amp; Regulations: Analysis of documents ISO/IEC 27037:2012, 27043:2015, PCI DSS, GLBA and Nist(Csf2.0).</a:t>
            </a:r>
            <a:endParaRPr sz="900">
              <a:solidFill>
                <a:srgbClr val="111111"/>
              </a:solidFill>
              <a:latin typeface="Times New Roman"/>
              <a:ea typeface="Times New Roman"/>
              <a:cs typeface="Times New Roman"/>
              <a:sym typeface="Times New Roman"/>
            </a:endParaRPr>
          </a:p>
          <a:p>
            <a:pPr indent="-285750" lvl="0" marL="457200" rtl="0" algn="l">
              <a:spcBef>
                <a:spcPts val="0"/>
              </a:spcBef>
              <a:spcAft>
                <a:spcPts val="0"/>
              </a:spcAft>
              <a:buSzPts val="900"/>
              <a:buFont typeface="Times New Roman"/>
              <a:buChar char="●"/>
            </a:pPr>
            <a:r>
              <a:rPr lang="en" sz="900">
                <a:solidFill>
                  <a:schemeClr val="dk1"/>
                </a:solidFill>
                <a:latin typeface="Times New Roman"/>
                <a:ea typeface="Times New Roman"/>
                <a:cs typeface="Times New Roman"/>
                <a:sym typeface="Times New Roman"/>
              </a:rPr>
              <a:t> </a:t>
            </a:r>
            <a:r>
              <a:rPr lang="en" sz="900">
                <a:solidFill>
                  <a:srgbClr val="111111"/>
                </a:solidFill>
                <a:latin typeface="Times New Roman"/>
                <a:ea typeface="Times New Roman"/>
                <a:cs typeface="Times New Roman"/>
                <a:sym typeface="Times New Roman"/>
              </a:rPr>
              <a:t>Industry Intelligence: Integration of Verizon DBIR and financial sector threat report findings</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indent="0" lvl="0" marL="0" rtl="0" algn="l">
              <a:spcBef>
                <a:spcPts val="1000"/>
              </a:spcBef>
              <a:spcAft>
                <a:spcPts val="0"/>
              </a:spcAft>
              <a:buClr>
                <a:schemeClr val="dk1"/>
              </a:buClr>
              <a:buSzPts val="1100"/>
              <a:buFont typeface="Arial"/>
              <a:buNone/>
            </a:pPr>
            <a:r>
              <a:rPr b="1" lang="en" sz="900">
                <a:solidFill>
                  <a:srgbClr val="111111"/>
                </a:solidFill>
                <a:latin typeface="Times New Roman"/>
                <a:ea typeface="Times New Roman"/>
                <a:cs typeface="Times New Roman"/>
                <a:sym typeface="Times New Roman"/>
              </a:rPr>
              <a:t>Conceptual Evaluation Process:</a:t>
            </a:r>
            <a:r>
              <a:rPr b="1" lang="en" sz="900">
                <a:solidFill>
                  <a:schemeClr val="dk1"/>
                </a:solidFill>
                <a:latin typeface="Times New Roman"/>
                <a:ea typeface="Times New Roman"/>
                <a:cs typeface="Times New Roman"/>
                <a:sym typeface="Times New Roman"/>
              </a:rPr>
              <a:t> </a:t>
            </a:r>
            <a:endParaRPr b="1" sz="900">
              <a:solidFill>
                <a:schemeClr val="dk1"/>
              </a:solidFill>
              <a:latin typeface="Times New Roman"/>
              <a:ea typeface="Times New Roman"/>
              <a:cs typeface="Times New Roman"/>
              <a:sym typeface="Times New Roman"/>
            </a:endParaRPr>
          </a:p>
          <a:p>
            <a:pPr indent="-285750" lvl="0" marL="457200" rtl="0" algn="l">
              <a:spcBef>
                <a:spcPts val="100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Phase 1 - Thematic analysis of the collected literature to enrich the DFRF with design principles to synthesize the layered architecture.</a:t>
            </a:r>
            <a:endParaRPr sz="900">
              <a:solidFill>
                <a:schemeClr val="dk1"/>
              </a:solidFill>
              <a:latin typeface="Times New Roman"/>
              <a:ea typeface="Times New Roman"/>
              <a:cs typeface="Times New Roman"/>
              <a:sym typeface="Times New Roman"/>
            </a:endParaRPr>
          </a:p>
          <a:p>
            <a:pPr indent="-285750" lvl="0" marL="457200" rtl="0" algn="l">
              <a:spcBef>
                <a:spcPts val="0"/>
              </a:spcBef>
              <a:spcAft>
                <a:spcPts val="0"/>
              </a:spcAft>
              <a:buSzPts val="900"/>
              <a:buFont typeface="Times New Roman"/>
              <a:buChar char="●"/>
            </a:pPr>
            <a:r>
              <a:rPr lang="en" sz="900">
                <a:solidFill>
                  <a:srgbClr val="111111"/>
                </a:solidFill>
                <a:latin typeface="Times New Roman"/>
                <a:ea typeface="Times New Roman"/>
                <a:cs typeface="Times New Roman"/>
                <a:sym typeface="Times New Roman"/>
              </a:rPr>
              <a:t>Phase 2 - A systematic comparative analysis pitting the DFRF against existing models will be conducted based on 5 predefined quality criteria: Comprehensiveness, Banking Sector Specificity, Adaptability, Standards Alignment and Practical Feasibility.</a:t>
            </a:r>
            <a:r>
              <a:rPr lang="en" sz="900">
                <a:solidFill>
                  <a:schemeClr val="dk1"/>
                </a:solidFill>
                <a:latin typeface="Times New Roman"/>
                <a:ea typeface="Times New Roman"/>
                <a:cs typeface="Times New Roman"/>
                <a:sym typeface="Times New Roman"/>
              </a:rPr>
              <a:t> </a:t>
            </a:r>
            <a:endParaRPr sz="900">
              <a:solidFill>
                <a:schemeClr val="dk1"/>
              </a:solidFill>
              <a:latin typeface="Times New Roman"/>
              <a:ea typeface="Times New Roman"/>
              <a:cs typeface="Times New Roman"/>
              <a:sym typeface="Times New Roman"/>
            </a:endParaRPr>
          </a:p>
          <a:p>
            <a:pPr indent="-285750" lvl="0" marL="457200" rtl="0" algn="l">
              <a:spcBef>
                <a:spcPts val="0"/>
              </a:spcBef>
              <a:spcAft>
                <a:spcPts val="0"/>
              </a:spcAft>
              <a:buClr>
                <a:srgbClr val="111111"/>
              </a:buClr>
              <a:buSzPts val="900"/>
              <a:buFont typeface="Times New Roman"/>
              <a:buChar char="●"/>
            </a:pPr>
            <a:r>
              <a:rPr lang="en" sz="900">
                <a:solidFill>
                  <a:srgbClr val="111111"/>
                </a:solidFill>
                <a:latin typeface="Times New Roman"/>
                <a:ea typeface="Times New Roman"/>
                <a:cs typeface="Times New Roman"/>
                <a:sym typeface="Times New Roman"/>
              </a:rPr>
              <a:t>Outcome: A qualitative evaluation report on the advantages, limitations and evidence of how the framework can address the core research problem</a:t>
            </a:r>
            <a:endParaRPr b="1" sz="1400">
              <a:solidFill>
                <a:schemeClr val="dk1"/>
              </a:solidFill>
            </a:endParaRPr>
          </a:p>
        </p:txBody>
      </p:sp>
      <p:pic>
        <p:nvPicPr>
          <p:cNvPr id="106" name="Google Shape;106;p20"/>
          <p:cNvPicPr preferRelativeResize="0"/>
          <p:nvPr/>
        </p:nvPicPr>
        <p:blipFill>
          <a:blip r:embed="rId3">
            <a:alphaModFix/>
          </a:blip>
          <a:stretch>
            <a:fillRect/>
          </a:stretch>
        </p:blipFill>
        <p:spPr>
          <a:xfrm>
            <a:off x="672875" y="1087300"/>
            <a:ext cx="2545432" cy="382097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latin typeface="Times New Roman"/>
                <a:ea typeface="Times New Roman"/>
                <a:cs typeface="Times New Roman"/>
                <a:sym typeface="Times New Roman"/>
              </a:rPr>
              <a:t>Project Planning &amp; Resources</a:t>
            </a:r>
            <a:endParaRPr>
              <a:latin typeface="Times New Roman"/>
              <a:ea typeface="Times New Roman"/>
              <a:cs typeface="Times New Roman"/>
              <a:sym typeface="Times New Roman"/>
            </a:endParaRPr>
          </a:p>
        </p:txBody>
      </p:sp>
      <p:grpSp>
        <p:nvGrpSpPr>
          <p:cNvPr id="112" name="Google Shape;112;p21"/>
          <p:cNvGrpSpPr/>
          <p:nvPr/>
        </p:nvGrpSpPr>
        <p:grpSpPr>
          <a:xfrm>
            <a:off x="6858000" y="2295575"/>
            <a:ext cx="2286000" cy="2847950"/>
            <a:chOff x="0" y="2295575"/>
            <a:chExt cx="2286000" cy="2847950"/>
          </a:xfrm>
        </p:grpSpPr>
        <p:grpSp>
          <p:nvGrpSpPr>
            <p:cNvPr id="113" name="Google Shape;113;p21"/>
            <p:cNvGrpSpPr/>
            <p:nvPr/>
          </p:nvGrpSpPr>
          <p:grpSpPr>
            <a:xfrm>
              <a:off x="0" y="2295575"/>
              <a:ext cx="2286000" cy="2847950"/>
              <a:chOff x="0" y="2295575"/>
              <a:chExt cx="2286000" cy="2847950"/>
            </a:xfrm>
          </p:grpSpPr>
          <p:sp>
            <p:nvSpPr>
              <p:cNvPr id="114" name="Google Shape;114;p21"/>
              <p:cNvSpPr/>
              <p:nvPr/>
            </p:nvSpPr>
            <p:spPr>
              <a:xfrm>
                <a:off x="0" y="2823925"/>
                <a:ext cx="2286000" cy="2319600"/>
              </a:xfrm>
              <a:prstGeom prst="rect">
                <a:avLst/>
              </a:prstGeom>
              <a:solidFill>
                <a:srgbClr val="EFEFE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21"/>
              <p:cNvSpPr/>
              <p:nvPr/>
            </p:nvSpPr>
            <p:spPr>
              <a:xfrm>
                <a:off x="0" y="2295575"/>
                <a:ext cx="2286000" cy="53700"/>
              </a:xfrm>
              <a:prstGeom prst="rect">
                <a:avLst/>
              </a:prstGeom>
              <a:solidFill>
                <a:srgbClr val="EFEFE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6" name="Google Shape;116;p21"/>
            <p:cNvSpPr txBox="1"/>
            <p:nvPr/>
          </p:nvSpPr>
          <p:spPr>
            <a:xfrm>
              <a:off x="216291" y="2441107"/>
              <a:ext cx="871200" cy="260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 sz="1000">
                  <a:solidFill>
                    <a:srgbClr val="5E5E5E"/>
                  </a:solidFill>
                  <a:latin typeface="Roboto"/>
                  <a:ea typeface="Roboto"/>
                  <a:cs typeface="Roboto"/>
                  <a:sym typeface="Roboto"/>
                </a:rPr>
                <a:t>Week 12-16</a:t>
              </a:r>
              <a:endParaRPr sz="1000">
                <a:solidFill>
                  <a:srgbClr val="5E5E5E"/>
                </a:solidFill>
                <a:latin typeface="Roboto"/>
                <a:ea typeface="Roboto"/>
                <a:cs typeface="Roboto"/>
                <a:sym typeface="Roboto"/>
              </a:endParaRPr>
            </a:p>
          </p:txBody>
        </p:sp>
        <p:sp>
          <p:nvSpPr>
            <p:cNvPr id="117" name="Google Shape;117;p21"/>
            <p:cNvSpPr txBox="1"/>
            <p:nvPr/>
          </p:nvSpPr>
          <p:spPr>
            <a:xfrm>
              <a:off x="216300" y="3050050"/>
              <a:ext cx="1853400" cy="797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200">
                  <a:solidFill>
                    <a:srgbClr val="5E5E5E"/>
                  </a:solidFill>
                  <a:latin typeface="Roboto"/>
                  <a:ea typeface="Roboto"/>
                  <a:cs typeface="Roboto"/>
                  <a:sym typeface="Roboto"/>
                </a:rPr>
                <a:t>Complete the </a:t>
              </a:r>
              <a:r>
                <a:rPr b="1" lang="en" sz="1200">
                  <a:solidFill>
                    <a:srgbClr val="5E5E5E"/>
                  </a:solidFill>
                  <a:latin typeface="Roboto"/>
                  <a:ea typeface="Roboto"/>
                  <a:cs typeface="Roboto"/>
                  <a:sym typeface="Roboto"/>
                </a:rPr>
                <a:t>compilation</a:t>
              </a:r>
              <a:r>
                <a:rPr b="1" lang="en" sz="1200">
                  <a:solidFill>
                    <a:srgbClr val="5E5E5E"/>
                  </a:solidFill>
                  <a:latin typeface="Roboto"/>
                  <a:ea typeface="Roboto"/>
                  <a:cs typeface="Roboto"/>
                  <a:sym typeface="Roboto"/>
                </a:rPr>
                <a:t> process</a:t>
              </a:r>
              <a:endParaRPr b="1" sz="1200">
                <a:solidFill>
                  <a:srgbClr val="5E5E5E"/>
                </a:solidFill>
                <a:latin typeface="Roboto"/>
                <a:ea typeface="Roboto"/>
                <a:cs typeface="Roboto"/>
                <a:sym typeface="Roboto"/>
              </a:endParaRPr>
            </a:p>
          </p:txBody>
        </p:sp>
        <p:sp>
          <p:nvSpPr>
            <p:cNvPr id="118" name="Google Shape;118;p21"/>
            <p:cNvSpPr txBox="1"/>
            <p:nvPr/>
          </p:nvSpPr>
          <p:spPr>
            <a:xfrm>
              <a:off x="216300" y="3896950"/>
              <a:ext cx="1853400" cy="9960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Integrate components, final editing, submission</a:t>
              </a:r>
              <a:endParaRPr sz="900">
                <a:solidFill>
                  <a:srgbClr val="5E5E5E"/>
                </a:solidFill>
                <a:latin typeface="Roboto"/>
                <a:ea typeface="Roboto"/>
                <a:cs typeface="Roboto"/>
                <a:sym typeface="Roboto"/>
              </a:endParaRPr>
            </a:p>
          </p:txBody>
        </p:sp>
      </p:grpSp>
      <p:grpSp>
        <p:nvGrpSpPr>
          <p:cNvPr id="119" name="Google Shape;119;p21"/>
          <p:cNvGrpSpPr/>
          <p:nvPr/>
        </p:nvGrpSpPr>
        <p:grpSpPr>
          <a:xfrm>
            <a:off x="4572000" y="2295575"/>
            <a:ext cx="2286000" cy="2847950"/>
            <a:chOff x="0" y="2295575"/>
            <a:chExt cx="2286000" cy="2847950"/>
          </a:xfrm>
        </p:grpSpPr>
        <p:grpSp>
          <p:nvGrpSpPr>
            <p:cNvPr id="120" name="Google Shape;120;p21"/>
            <p:cNvGrpSpPr/>
            <p:nvPr/>
          </p:nvGrpSpPr>
          <p:grpSpPr>
            <a:xfrm>
              <a:off x="0" y="2295575"/>
              <a:ext cx="2286000" cy="2847950"/>
              <a:chOff x="0" y="2295575"/>
              <a:chExt cx="2286000" cy="2847950"/>
            </a:xfrm>
          </p:grpSpPr>
          <p:sp>
            <p:nvSpPr>
              <p:cNvPr id="121" name="Google Shape;121;p21"/>
              <p:cNvSpPr/>
              <p:nvPr/>
            </p:nvSpPr>
            <p:spPr>
              <a:xfrm>
                <a:off x="0" y="2823925"/>
                <a:ext cx="2286000" cy="2319600"/>
              </a:xfrm>
              <a:prstGeom prst="rect">
                <a:avLst/>
              </a:prstGeom>
              <a:solidFill>
                <a:srgbClr val="EFEFE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21"/>
              <p:cNvSpPr/>
              <p:nvPr/>
            </p:nvSpPr>
            <p:spPr>
              <a:xfrm>
                <a:off x="0" y="2295575"/>
                <a:ext cx="2286000" cy="53700"/>
              </a:xfrm>
              <a:prstGeom prst="rect">
                <a:avLst/>
              </a:prstGeom>
              <a:solidFill>
                <a:srgbClr val="EFEFE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3" name="Google Shape;123;p21"/>
            <p:cNvSpPr txBox="1"/>
            <p:nvPr/>
          </p:nvSpPr>
          <p:spPr>
            <a:xfrm>
              <a:off x="216291" y="2441107"/>
              <a:ext cx="871200" cy="260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 sz="1000">
                  <a:solidFill>
                    <a:srgbClr val="5E5E5E"/>
                  </a:solidFill>
                  <a:latin typeface="Roboto"/>
                  <a:ea typeface="Roboto"/>
                  <a:cs typeface="Roboto"/>
                  <a:sym typeface="Roboto"/>
                </a:rPr>
                <a:t>Week 8-12</a:t>
              </a:r>
              <a:endParaRPr sz="1000">
                <a:solidFill>
                  <a:srgbClr val="5E5E5E"/>
                </a:solidFill>
                <a:latin typeface="Roboto"/>
                <a:ea typeface="Roboto"/>
                <a:cs typeface="Roboto"/>
                <a:sym typeface="Roboto"/>
              </a:endParaRPr>
            </a:p>
          </p:txBody>
        </p:sp>
        <p:sp>
          <p:nvSpPr>
            <p:cNvPr id="124" name="Google Shape;124;p21"/>
            <p:cNvSpPr txBox="1"/>
            <p:nvPr/>
          </p:nvSpPr>
          <p:spPr>
            <a:xfrm>
              <a:off x="216300" y="3050050"/>
              <a:ext cx="1853400" cy="797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200">
                  <a:solidFill>
                    <a:srgbClr val="5E5E5E"/>
                  </a:solidFill>
                  <a:latin typeface="Roboto"/>
                  <a:ea typeface="Roboto"/>
                  <a:cs typeface="Roboto"/>
                  <a:sym typeface="Roboto"/>
                </a:rPr>
                <a:t>Finalyse the </a:t>
              </a:r>
              <a:r>
                <a:rPr b="1" lang="en" sz="1200">
                  <a:solidFill>
                    <a:srgbClr val="5E5E5E"/>
                  </a:solidFill>
                  <a:latin typeface="Roboto"/>
                  <a:ea typeface="Roboto"/>
                  <a:cs typeface="Roboto"/>
                  <a:sym typeface="Roboto"/>
                </a:rPr>
                <a:t>framework</a:t>
              </a:r>
              <a:r>
                <a:rPr b="1" lang="en" sz="1200">
                  <a:solidFill>
                    <a:srgbClr val="5E5E5E"/>
                  </a:solidFill>
                  <a:latin typeface="Roboto"/>
                  <a:ea typeface="Roboto"/>
                  <a:cs typeface="Roboto"/>
                  <a:sym typeface="Roboto"/>
                </a:rPr>
                <a:t> and evaluate it</a:t>
              </a:r>
              <a:endParaRPr b="1" sz="1200">
                <a:solidFill>
                  <a:srgbClr val="5E5E5E"/>
                </a:solidFill>
                <a:latin typeface="Roboto"/>
                <a:ea typeface="Roboto"/>
                <a:cs typeface="Roboto"/>
                <a:sym typeface="Roboto"/>
              </a:endParaRPr>
            </a:p>
          </p:txBody>
        </p:sp>
        <p:sp>
          <p:nvSpPr>
            <p:cNvPr id="125" name="Google Shape;125;p21"/>
            <p:cNvSpPr txBox="1"/>
            <p:nvPr/>
          </p:nvSpPr>
          <p:spPr>
            <a:xfrm>
              <a:off x="216300" y="3896950"/>
              <a:ext cx="1853400" cy="9960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Perform comparative analysis, evaluate against quality criteria</a:t>
              </a:r>
              <a:endParaRPr sz="900">
                <a:solidFill>
                  <a:srgbClr val="5E5E5E"/>
                </a:solidFill>
                <a:latin typeface="Roboto"/>
                <a:ea typeface="Roboto"/>
                <a:cs typeface="Roboto"/>
                <a:sym typeface="Roboto"/>
              </a:endParaRPr>
            </a:p>
          </p:txBody>
        </p:sp>
        <p:cxnSp>
          <p:nvCxnSpPr>
            <p:cNvPr id="126" name="Google Shape;126;p21"/>
            <p:cNvCxnSpPr/>
            <p:nvPr/>
          </p:nvCxnSpPr>
          <p:spPr>
            <a:xfrm>
              <a:off x="2286000" y="2295575"/>
              <a:ext cx="0" cy="2837400"/>
            </a:xfrm>
            <a:prstGeom prst="straightConnector1">
              <a:avLst/>
            </a:prstGeom>
            <a:noFill/>
            <a:ln cap="flat" cmpd="sng" w="9525">
              <a:solidFill>
                <a:srgbClr val="D9D9D9"/>
              </a:solidFill>
              <a:prstDash val="dot"/>
              <a:round/>
              <a:headEnd len="sm" w="sm" type="none"/>
              <a:tailEnd len="sm" w="sm" type="none"/>
            </a:ln>
          </p:spPr>
        </p:cxnSp>
      </p:grpSp>
      <p:grpSp>
        <p:nvGrpSpPr>
          <p:cNvPr id="127" name="Google Shape;127;p21"/>
          <p:cNvGrpSpPr/>
          <p:nvPr/>
        </p:nvGrpSpPr>
        <p:grpSpPr>
          <a:xfrm>
            <a:off x="2286000" y="2295575"/>
            <a:ext cx="2286000" cy="2847950"/>
            <a:chOff x="0" y="2295575"/>
            <a:chExt cx="2286000" cy="2847950"/>
          </a:xfrm>
        </p:grpSpPr>
        <p:grpSp>
          <p:nvGrpSpPr>
            <p:cNvPr id="128" name="Google Shape;128;p21"/>
            <p:cNvGrpSpPr/>
            <p:nvPr/>
          </p:nvGrpSpPr>
          <p:grpSpPr>
            <a:xfrm>
              <a:off x="0" y="2295575"/>
              <a:ext cx="2286000" cy="2847950"/>
              <a:chOff x="0" y="2295575"/>
              <a:chExt cx="2286000" cy="2847950"/>
            </a:xfrm>
          </p:grpSpPr>
          <p:sp>
            <p:nvSpPr>
              <p:cNvPr id="129" name="Google Shape;129;p21"/>
              <p:cNvSpPr/>
              <p:nvPr/>
            </p:nvSpPr>
            <p:spPr>
              <a:xfrm>
                <a:off x="0" y="2823925"/>
                <a:ext cx="2286000" cy="2319600"/>
              </a:xfrm>
              <a:prstGeom prst="rect">
                <a:avLst/>
              </a:prstGeom>
              <a:solidFill>
                <a:srgbClr val="1B786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21"/>
              <p:cNvSpPr/>
              <p:nvPr/>
            </p:nvSpPr>
            <p:spPr>
              <a:xfrm>
                <a:off x="0" y="2295575"/>
                <a:ext cx="2286000" cy="53700"/>
              </a:xfrm>
              <a:prstGeom prst="rect">
                <a:avLst/>
              </a:prstGeom>
              <a:solidFill>
                <a:srgbClr val="1B786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1" name="Google Shape;131;p21"/>
            <p:cNvSpPr txBox="1"/>
            <p:nvPr/>
          </p:nvSpPr>
          <p:spPr>
            <a:xfrm>
              <a:off x="216291" y="2441107"/>
              <a:ext cx="871200" cy="260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 sz="1000">
                  <a:solidFill>
                    <a:srgbClr val="1B786F"/>
                  </a:solidFill>
                  <a:latin typeface="Roboto"/>
                  <a:ea typeface="Roboto"/>
                  <a:cs typeface="Roboto"/>
                  <a:sym typeface="Roboto"/>
                </a:rPr>
                <a:t>Week 4-8</a:t>
              </a:r>
              <a:endParaRPr sz="1000">
                <a:solidFill>
                  <a:srgbClr val="1B786F"/>
                </a:solidFill>
                <a:latin typeface="Roboto"/>
                <a:ea typeface="Roboto"/>
                <a:cs typeface="Roboto"/>
                <a:sym typeface="Roboto"/>
              </a:endParaRPr>
            </a:p>
          </p:txBody>
        </p:sp>
        <p:sp>
          <p:nvSpPr>
            <p:cNvPr id="132" name="Google Shape;132;p21"/>
            <p:cNvSpPr txBox="1"/>
            <p:nvPr/>
          </p:nvSpPr>
          <p:spPr>
            <a:xfrm>
              <a:off x="216300" y="3050050"/>
              <a:ext cx="1853400" cy="797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200">
                  <a:solidFill>
                    <a:srgbClr val="FFFFFF"/>
                  </a:solidFill>
                  <a:latin typeface="Roboto"/>
                  <a:ea typeface="Roboto"/>
                  <a:cs typeface="Roboto"/>
                  <a:sym typeface="Roboto"/>
                </a:rPr>
                <a:t>Identifying the gap &amp; designing framework</a:t>
              </a:r>
              <a:endParaRPr b="1" sz="1200">
                <a:solidFill>
                  <a:srgbClr val="FFFFFF"/>
                </a:solidFill>
                <a:latin typeface="Roboto"/>
                <a:ea typeface="Roboto"/>
                <a:cs typeface="Roboto"/>
                <a:sym typeface="Roboto"/>
              </a:endParaRPr>
            </a:p>
          </p:txBody>
        </p:sp>
        <p:sp>
          <p:nvSpPr>
            <p:cNvPr id="133" name="Google Shape;133;p21"/>
            <p:cNvSpPr txBox="1"/>
            <p:nvPr/>
          </p:nvSpPr>
          <p:spPr>
            <a:xfrm>
              <a:off x="216300" y="3896950"/>
              <a:ext cx="1853400" cy="9960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Conduct SLR, analyze existing frameworks, identify gaps</a:t>
              </a:r>
              <a:endParaRPr sz="900">
                <a:solidFill>
                  <a:srgbClr val="FFFFFF"/>
                </a:solidFill>
                <a:latin typeface="Roboto"/>
                <a:ea typeface="Roboto"/>
                <a:cs typeface="Roboto"/>
                <a:sym typeface="Roboto"/>
              </a:endParaRPr>
            </a:p>
          </p:txBody>
        </p:sp>
        <p:cxnSp>
          <p:nvCxnSpPr>
            <p:cNvPr id="134" name="Google Shape;134;p21"/>
            <p:cNvCxnSpPr/>
            <p:nvPr/>
          </p:nvCxnSpPr>
          <p:spPr>
            <a:xfrm>
              <a:off x="2286000" y="2295575"/>
              <a:ext cx="0" cy="2837400"/>
            </a:xfrm>
            <a:prstGeom prst="straightConnector1">
              <a:avLst/>
            </a:prstGeom>
            <a:noFill/>
            <a:ln cap="flat" cmpd="sng" w="9525">
              <a:solidFill>
                <a:srgbClr val="83E3DA"/>
              </a:solidFill>
              <a:prstDash val="dot"/>
              <a:round/>
              <a:headEnd len="sm" w="sm" type="none"/>
              <a:tailEnd len="sm" w="sm" type="none"/>
            </a:ln>
          </p:spPr>
        </p:cxnSp>
      </p:grpSp>
      <p:grpSp>
        <p:nvGrpSpPr>
          <p:cNvPr id="135" name="Google Shape;135;p21"/>
          <p:cNvGrpSpPr/>
          <p:nvPr/>
        </p:nvGrpSpPr>
        <p:grpSpPr>
          <a:xfrm>
            <a:off x="0" y="2295575"/>
            <a:ext cx="2286000" cy="2847950"/>
            <a:chOff x="0" y="2295575"/>
            <a:chExt cx="2286000" cy="2847950"/>
          </a:xfrm>
        </p:grpSpPr>
        <p:grpSp>
          <p:nvGrpSpPr>
            <p:cNvPr id="136" name="Google Shape;136;p21"/>
            <p:cNvGrpSpPr/>
            <p:nvPr/>
          </p:nvGrpSpPr>
          <p:grpSpPr>
            <a:xfrm>
              <a:off x="0" y="2295575"/>
              <a:ext cx="2286000" cy="2847950"/>
              <a:chOff x="0" y="2295575"/>
              <a:chExt cx="2286000" cy="2847950"/>
            </a:xfrm>
          </p:grpSpPr>
          <p:sp>
            <p:nvSpPr>
              <p:cNvPr id="137" name="Google Shape;137;p21"/>
              <p:cNvSpPr/>
              <p:nvPr/>
            </p:nvSpPr>
            <p:spPr>
              <a:xfrm>
                <a:off x="0" y="2823925"/>
                <a:ext cx="2286000" cy="2319600"/>
              </a:xfrm>
              <a:prstGeom prst="rect">
                <a:avLst/>
              </a:prstGeom>
              <a:solidFill>
                <a:srgbClr val="1B786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21"/>
              <p:cNvSpPr/>
              <p:nvPr/>
            </p:nvSpPr>
            <p:spPr>
              <a:xfrm>
                <a:off x="0" y="2295575"/>
                <a:ext cx="2286000" cy="53700"/>
              </a:xfrm>
              <a:prstGeom prst="rect">
                <a:avLst/>
              </a:prstGeom>
              <a:solidFill>
                <a:srgbClr val="1B786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9" name="Google Shape;139;p21"/>
            <p:cNvSpPr txBox="1"/>
            <p:nvPr/>
          </p:nvSpPr>
          <p:spPr>
            <a:xfrm>
              <a:off x="216291" y="2441107"/>
              <a:ext cx="871200" cy="260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 sz="1000">
                  <a:solidFill>
                    <a:srgbClr val="1B786F"/>
                  </a:solidFill>
                  <a:latin typeface="Roboto"/>
                  <a:ea typeface="Roboto"/>
                  <a:cs typeface="Roboto"/>
                  <a:sym typeface="Roboto"/>
                </a:rPr>
                <a:t>Week 1-4</a:t>
              </a:r>
              <a:endParaRPr sz="1000">
                <a:solidFill>
                  <a:srgbClr val="1B786F"/>
                </a:solidFill>
                <a:latin typeface="Roboto"/>
                <a:ea typeface="Roboto"/>
                <a:cs typeface="Roboto"/>
                <a:sym typeface="Roboto"/>
              </a:endParaRPr>
            </a:p>
          </p:txBody>
        </p:sp>
        <p:sp>
          <p:nvSpPr>
            <p:cNvPr id="140" name="Google Shape;140;p21"/>
            <p:cNvSpPr txBox="1"/>
            <p:nvPr/>
          </p:nvSpPr>
          <p:spPr>
            <a:xfrm>
              <a:off x="216300" y="3050050"/>
              <a:ext cx="1853400" cy="797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200">
                  <a:solidFill>
                    <a:srgbClr val="FFFFFF"/>
                  </a:solidFill>
                  <a:latin typeface="Roboto"/>
                  <a:ea typeface="Roboto"/>
                  <a:cs typeface="Roboto"/>
                  <a:sym typeface="Roboto"/>
                </a:rPr>
                <a:t>Initiating</a:t>
              </a:r>
              <a:r>
                <a:rPr b="1" lang="en" sz="1200">
                  <a:solidFill>
                    <a:srgbClr val="FFFFFF"/>
                  </a:solidFill>
                  <a:latin typeface="Roboto"/>
                  <a:ea typeface="Roboto"/>
                  <a:cs typeface="Roboto"/>
                  <a:sym typeface="Roboto"/>
                </a:rPr>
                <a:t> the research work </a:t>
              </a:r>
              <a:endParaRPr b="1" sz="1200">
                <a:solidFill>
                  <a:srgbClr val="FFFFFF"/>
                </a:solidFill>
                <a:latin typeface="Roboto"/>
                <a:ea typeface="Roboto"/>
                <a:cs typeface="Roboto"/>
                <a:sym typeface="Roboto"/>
              </a:endParaRPr>
            </a:p>
          </p:txBody>
        </p:sp>
        <p:sp>
          <p:nvSpPr>
            <p:cNvPr id="141" name="Google Shape;141;p21"/>
            <p:cNvSpPr txBox="1"/>
            <p:nvPr/>
          </p:nvSpPr>
          <p:spPr>
            <a:xfrm>
              <a:off x="216300" y="3896950"/>
              <a:ext cx="1853400" cy="9960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Initiate</a:t>
              </a:r>
              <a:r>
                <a:rPr lang="en" sz="1200">
                  <a:solidFill>
                    <a:schemeClr val="dk1"/>
                  </a:solidFill>
                  <a:latin typeface="Times New Roman"/>
                  <a:ea typeface="Times New Roman"/>
                  <a:cs typeface="Times New Roman"/>
                  <a:sym typeface="Times New Roman"/>
                </a:rPr>
                <a:t> literature review , establish methodology, complete the initial study.</a:t>
              </a:r>
              <a:endParaRPr sz="900">
                <a:solidFill>
                  <a:srgbClr val="FFFFFF"/>
                </a:solidFill>
                <a:latin typeface="Roboto"/>
                <a:ea typeface="Roboto"/>
                <a:cs typeface="Roboto"/>
                <a:sym typeface="Roboto"/>
              </a:endParaRPr>
            </a:p>
          </p:txBody>
        </p:sp>
        <p:cxnSp>
          <p:nvCxnSpPr>
            <p:cNvPr id="142" name="Google Shape;142;p21"/>
            <p:cNvCxnSpPr/>
            <p:nvPr/>
          </p:nvCxnSpPr>
          <p:spPr>
            <a:xfrm>
              <a:off x="2286000" y="2295575"/>
              <a:ext cx="0" cy="2837400"/>
            </a:xfrm>
            <a:prstGeom prst="straightConnector1">
              <a:avLst/>
            </a:prstGeom>
            <a:noFill/>
            <a:ln cap="flat" cmpd="sng" w="9525">
              <a:solidFill>
                <a:srgbClr val="83E3DA"/>
              </a:solidFill>
              <a:prstDash val="dot"/>
              <a:round/>
              <a:headEnd len="sm" w="sm" type="none"/>
              <a:tailEnd len="sm" w="sm" type="none"/>
            </a:ln>
          </p:spPr>
        </p:cxn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2"/>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just">
              <a:lnSpc>
                <a:spcPct val="115000"/>
              </a:lnSpc>
              <a:spcBef>
                <a:spcPts val="1400"/>
              </a:spcBef>
              <a:spcAft>
                <a:spcPts val="400"/>
              </a:spcAft>
              <a:buClr>
                <a:schemeClr val="dk1"/>
              </a:buClr>
              <a:buSzPts val="1100"/>
              <a:buFont typeface="Arial"/>
              <a:buNone/>
            </a:pPr>
            <a:r>
              <a:rPr b="1" lang="en" sz="2400">
                <a:latin typeface="Times New Roman"/>
                <a:ea typeface="Times New Roman"/>
                <a:cs typeface="Times New Roman"/>
                <a:sym typeface="Times New Roman"/>
              </a:rPr>
              <a:t>Resource Allocation &amp; Management</a:t>
            </a:r>
            <a:endParaRPr sz="2400">
              <a:latin typeface="Times New Roman"/>
              <a:ea typeface="Times New Roman"/>
              <a:cs typeface="Times New Roman"/>
              <a:sym typeface="Times New Roman"/>
            </a:endParaRPr>
          </a:p>
        </p:txBody>
      </p:sp>
      <p:sp>
        <p:nvSpPr>
          <p:cNvPr id="148" name="Google Shape;148;p22"/>
          <p:cNvSpPr txBox="1"/>
          <p:nvPr>
            <p:ph idx="1" type="body"/>
          </p:nvPr>
        </p:nvSpPr>
        <p:spPr>
          <a:xfrm>
            <a:off x="4018075" y="1152475"/>
            <a:ext cx="4814400" cy="3416400"/>
          </a:xfrm>
          <a:prstGeom prst="rect">
            <a:avLst/>
          </a:prstGeom>
        </p:spPr>
        <p:txBody>
          <a:bodyPr anchorCtr="0" anchor="t" bIns="91425" lIns="91425" spcFirstLastPara="1" rIns="91425" wrap="square" tIns="91425">
            <a:noAutofit/>
          </a:bodyPr>
          <a:lstStyle/>
          <a:p>
            <a:pPr indent="-292100" lvl="0" marL="457200" rtl="0" algn="l">
              <a:spcBef>
                <a:spcPts val="0"/>
              </a:spcBef>
              <a:spcAft>
                <a:spcPts val="0"/>
              </a:spcAft>
              <a:buSzPts val="1000"/>
              <a:buFont typeface="Times New Roman"/>
              <a:buChar char="●"/>
            </a:pPr>
            <a:r>
              <a:rPr lang="en" sz="1000">
                <a:solidFill>
                  <a:srgbClr val="111111"/>
                </a:solidFill>
                <a:latin typeface="Times New Roman"/>
                <a:ea typeface="Times New Roman"/>
                <a:cs typeface="Times New Roman"/>
                <a:sym typeface="Times New Roman"/>
              </a:rPr>
              <a:t>This research is based on a wide range of secondary data from all kinds of major academic data bases such as the ones of the entire scientific world like e.g. IECXplore, ACM Digital Library, Scopus, and Web of Science, and from critically important international standards documents (ISO / IEC 27037, 27043) and financial sector regulations.</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indent="-292100" lvl="0" marL="457200" rtl="0" algn="l">
              <a:spcBef>
                <a:spcPts val="1000"/>
              </a:spcBef>
              <a:spcAft>
                <a:spcPts val="0"/>
              </a:spcAft>
              <a:buSzPts val="1000"/>
              <a:buFont typeface="Times New Roman"/>
              <a:buChar char="●"/>
            </a:pPr>
            <a:r>
              <a:rPr lang="en" sz="1000">
                <a:solidFill>
                  <a:srgbClr val="111111"/>
                </a:solidFill>
                <a:latin typeface="Times New Roman"/>
                <a:ea typeface="Times New Roman"/>
                <a:cs typeface="Times New Roman"/>
                <a:sym typeface="Times New Roman"/>
              </a:rPr>
              <a:t>To provide for systematic organization and proper citation, all references will be dealt with in Zotero reference management software, in the configuration of the modern language (IEEE) references, using a special digital library that will be built for the occasion.</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indent="-292100" lvl="0" marL="457200" rtl="0" algn="l">
              <a:spcBef>
                <a:spcPts val="1000"/>
              </a:spcBef>
              <a:spcAft>
                <a:spcPts val="0"/>
              </a:spcAft>
              <a:buSzPts val="1000"/>
              <a:buFont typeface="Times New Roman"/>
              <a:buChar char="●"/>
            </a:pPr>
            <a:r>
              <a:rPr lang="en" sz="1000">
                <a:solidFill>
                  <a:srgbClr val="111111"/>
                </a:solidFill>
                <a:latin typeface="Times New Roman"/>
                <a:ea typeface="Times New Roman"/>
                <a:cs typeface="Times New Roman"/>
                <a:sym typeface="Times New Roman"/>
              </a:rPr>
              <a:t>The software and analytical tools that support the development and documentation of the framework will be available.</a:t>
            </a:r>
            <a:r>
              <a:rPr lang="en" sz="1000">
                <a:solidFill>
                  <a:schemeClr val="dk1"/>
                </a:solidFill>
                <a:latin typeface="Times New Roman"/>
                <a:ea typeface="Times New Roman"/>
                <a:cs typeface="Times New Roman"/>
                <a:sym typeface="Times New Roman"/>
              </a:rPr>
              <a:t> </a:t>
            </a:r>
            <a:r>
              <a:rPr lang="en" sz="1000">
                <a:solidFill>
                  <a:srgbClr val="111111"/>
                </a:solidFill>
                <a:latin typeface="Times New Roman"/>
                <a:ea typeface="Times New Roman"/>
                <a:cs typeface="Times New Roman"/>
                <a:sym typeface="Times New Roman"/>
              </a:rPr>
              <a:t>Microsoft Excel program will be used for the purpose of qualitative data, thematic coding, and the comparative evaluation matrices.</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indent="-292100" lvl="0" marL="457200" rtl="0" algn="l">
              <a:spcBef>
                <a:spcPts val="1000"/>
              </a:spcBef>
              <a:spcAft>
                <a:spcPts val="1000"/>
              </a:spcAft>
              <a:buSzPts val="1000"/>
              <a:buFont typeface="Times New Roman"/>
              <a:buChar char="●"/>
            </a:pPr>
            <a:r>
              <a:rPr lang="en" sz="1000">
                <a:solidFill>
                  <a:srgbClr val="111111"/>
                </a:solidFill>
                <a:latin typeface="Times New Roman"/>
                <a:ea typeface="Times New Roman"/>
                <a:cs typeface="Times New Roman"/>
                <a:sym typeface="Times New Roman"/>
              </a:rPr>
              <a:t>The architecture of the framework and process flows will be represented with diagramming tools (Lucidchart or Draw.io).</a:t>
            </a:r>
            <a:r>
              <a:rPr lang="en" sz="1000">
                <a:solidFill>
                  <a:schemeClr val="dk1"/>
                </a:solidFill>
                <a:latin typeface="Times New Roman"/>
                <a:ea typeface="Times New Roman"/>
                <a:cs typeface="Times New Roman"/>
                <a:sym typeface="Times New Roman"/>
              </a:rPr>
              <a:t> </a:t>
            </a:r>
            <a:r>
              <a:rPr lang="en" sz="1000">
                <a:solidFill>
                  <a:srgbClr val="111111"/>
                </a:solidFill>
                <a:latin typeface="Times New Roman"/>
                <a:ea typeface="Times New Roman"/>
                <a:cs typeface="Times New Roman"/>
                <a:sym typeface="Times New Roman"/>
              </a:rPr>
              <a:t>All artifacts, documents, and data will be kept with cloud-based version control to ensure backup to track iterations and the integrity of the research process.</a:t>
            </a:r>
            <a:endParaRPr sz="1000">
              <a:solidFill>
                <a:schemeClr val="dk1"/>
              </a:solidFill>
              <a:latin typeface="Times New Roman"/>
              <a:ea typeface="Times New Roman"/>
              <a:cs typeface="Times New Roman"/>
              <a:sym typeface="Times New Roman"/>
            </a:endParaRPr>
          </a:p>
        </p:txBody>
      </p:sp>
      <p:pic>
        <p:nvPicPr>
          <p:cNvPr id="149" name="Google Shape;149;p22"/>
          <p:cNvPicPr preferRelativeResize="0"/>
          <p:nvPr/>
        </p:nvPicPr>
        <p:blipFill>
          <a:blip r:embed="rId3">
            <a:alphaModFix/>
          </a:blip>
          <a:stretch>
            <a:fillRect/>
          </a:stretch>
        </p:blipFill>
        <p:spPr>
          <a:xfrm>
            <a:off x="578250" y="1076875"/>
            <a:ext cx="2549205" cy="38209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just">
              <a:lnSpc>
                <a:spcPct val="115000"/>
              </a:lnSpc>
              <a:spcBef>
                <a:spcPts val="1400"/>
              </a:spcBef>
              <a:spcAft>
                <a:spcPts val="0"/>
              </a:spcAft>
              <a:buClr>
                <a:schemeClr val="dk1"/>
              </a:buClr>
              <a:buSzPts val="1100"/>
              <a:buFont typeface="Arial"/>
              <a:buNone/>
            </a:pPr>
            <a:r>
              <a:rPr b="1" lang="en" sz="2400">
                <a:latin typeface="Times New Roman"/>
                <a:ea typeface="Times New Roman"/>
                <a:cs typeface="Times New Roman"/>
                <a:sym typeface="Times New Roman"/>
              </a:rPr>
              <a:t>Project Impact &amp; Limitations</a:t>
            </a:r>
            <a:endParaRPr b="1" sz="2400">
              <a:latin typeface="Times New Roman"/>
              <a:ea typeface="Times New Roman"/>
              <a:cs typeface="Times New Roman"/>
              <a:sym typeface="Times New Roman"/>
            </a:endParaRPr>
          </a:p>
          <a:p>
            <a:pPr indent="0" lvl="0" marL="0" rtl="0" algn="l">
              <a:spcBef>
                <a:spcPts val="400"/>
              </a:spcBef>
              <a:spcAft>
                <a:spcPts val="0"/>
              </a:spcAft>
              <a:buNone/>
            </a:pPr>
            <a:r>
              <a:t/>
            </a:r>
            <a:endParaRPr sz="2400">
              <a:latin typeface="Times New Roman"/>
              <a:ea typeface="Times New Roman"/>
              <a:cs typeface="Times New Roman"/>
              <a:sym typeface="Times New Roman"/>
            </a:endParaRPr>
          </a:p>
        </p:txBody>
      </p:sp>
      <p:sp>
        <p:nvSpPr>
          <p:cNvPr id="155" name="Google Shape;155;p23"/>
          <p:cNvSpPr txBox="1"/>
          <p:nvPr>
            <p:ph idx="1" type="body"/>
          </p:nvPr>
        </p:nvSpPr>
        <p:spPr>
          <a:xfrm>
            <a:off x="3850650" y="1152475"/>
            <a:ext cx="49815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1"/>
                </a:solidFill>
                <a:latin typeface="Times New Roman"/>
                <a:ea typeface="Times New Roman"/>
                <a:cs typeface="Times New Roman"/>
                <a:sym typeface="Times New Roman"/>
              </a:rPr>
              <a:t>Potential Impact </a:t>
            </a:r>
            <a:endParaRPr sz="1000">
              <a:solidFill>
                <a:schemeClr val="dk1"/>
              </a:solidFill>
              <a:latin typeface="Times New Roman"/>
              <a:ea typeface="Times New Roman"/>
              <a:cs typeface="Times New Roman"/>
              <a:sym typeface="Times New Roman"/>
            </a:endParaRPr>
          </a:p>
          <a:p>
            <a:pPr indent="-292100" lvl="0" marL="457200" rtl="0" algn="l">
              <a:spcBef>
                <a:spcPts val="1200"/>
              </a:spcBef>
              <a:spcAft>
                <a:spcPts val="0"/>
              </a:spcAft>
              <a:buClr>
                <a:schemeClr val="dk1"/>
              </a:buClr>
              <a:buSzPts val="1000"/>
              <a:buFont typeface="Times New Roman"/>
              <a:buChar char="●"/>
            </a:pPr>
            <a:r>
              <a:rPr lang="en" sz="1000">
                <a:solidFill>
                  <a:schemeClr val="dk1"/>
                </a:solidFill>
                <a:latin typeface="Times New Roman"/>
                <a:ea typeface="Times New Roman"/>
                <a:cs typeface="Times New Roman"/>
                <a:sym typeface="Times New Roman"/>
              </a:rPr>
              <a:t>This research opens a new paradigm in database security where the database security is proactively added the forensic readiness in the security architecture. It renders the fragmented fields of database forensics, financial security controls and regulatory compliance into a coherent model, filling a gap identified in the literature in which forensic readiness is mostly lacking in current frameworks. </a:t>
            </a:r>
            <a:endParaRPr sz="1000">
              <a:solidFill>
                <a:schemeClr val="dk1"/>
              </a:solidFill>
              <a:latin typeface="Times New Roman"/>
              <a:ea typeface="Times New Roman"/>
              <a:cs typeface="Times New Roman"/>
              <a:sym typeface="Times New Roman"/>
            </a:endParaRPr>
          </a:p>
          <a:p>
            <a:pPr indent="-292100" lvl="0" marL="457200" rtl="0" algn="l">
              <a:spcBef>
                <a:spcPts val="1000"/>
              </a:spcBef>
              <a:spcAft>
                <a:spcPts val="0"/>
              </a:spcAft>
              <a:buClr>
                <a:schemeClr val="dk1"/>
              </a:buClr>
              <a:buSzPts val="1000"/>
              <a:buFont typeface="Times New Roman"/>
              <a:buChar char="●"/>
            </a:pPr>
            <a:r>
              <a:rPr lang="en" sz="1000">
                <a:solidFill>
                  <a:schemeClr val="dk1"/>
                </a:solidFill>
                <a:latin typeface="Times New Roman"/>
                <a:ea typeface="Times New Roman"/>
                <a:cs typeface="Times New Roman"/>
                <a:sym typeface="Times New Roman"/>
              </a:rPr>
              <a:t> The framework is designed to give financial institutions a standardised actionable tool to help them improve their security posture from a reactive perspective to a proactively prepared perspective for the sake of their operations. It directly supports compliance to critical regulations (PCI DSS, GLBA) as well as international forensic standards (ISO/IEC 27037, 27043), in order to drastically reduce the timelines of the investigations as well as increasing the admissibility of the evidence during legal and regulatory proceedings. </a:t>
            </a:r>
            <a:endParaRPr sz="1000">
              <a:solidFill>
                <a:schemeClr val="dk1"/>
              </a:solidFill>
              <a:latin typeface="Times New Roman"/>
              <a:ea typeface="Times New Roman"/>
              <a:cs typeface="Times New Roman"/>
              <a:sym typeface="Times New Roman"/>
            </a:endParaRPr>
          </a:p>
          <a:p>
            <a:pPr indent="-292100" lvl="0" marL="457200" rtl="0" algn="l">
              <a:spcBef>
                <a:spcPts val="1000"/>
              </a:spcBef>
              <a:spcAft>
                <a:spcPts val="1000"/>
              </a:spcAft>
              <a:buClr>
                <a:schemeClr val="dk1"/>
              </a:buClr>
              <a:buSzPts val="1000"/>
              <a:buFont typeface="Times New Roman"/>
              <a:buChar char="●"/>
            </a:pPr>
            <a:r>
              <a:rPr lang="en" sz="1000">
                <a:solidFill>
                  <a:schemeClr val="dk1"/>
                </a:solidFill>
                <a:latin typeface="Times New Roman"/>
                <a:ea typeface="Times New Roman"/>
                <a:cs typeface="Times New Roman"/>
                <a:sym typeface="Times New Roman"/>
              </a:rPr>
              <a:t>Methodological Advancement: The potential of using Design Science Research in this area provides a rigorous and replicable methodology in developing and validating practical security frameworks, which can serve as a template for future research in the field of financial cybersecurity. </a:t>
            </a:r>
            <a:endParaRPr sz="1000">
              <a:solidFill>
                <a:schemeClr val="dk1"/>
              </a:solidFill>
              <a:latin typeface="Times New Roman"/>
              <a:ea typeface="Times New Roman"/>
              <a:cs typeface="Times New Roman"/>
              <a:sym typeface="Times New Roman"/>
            </a:endParaRPr>
          </a:p>
        </p:txBody>
      </p:sp>
      <p:pic>
        <p:nvPicPr>
          <p:cNvPr id="156" name="Google Shape;156;p23"/>
          <p:cNvPicPr preferRelativeResize="0"/>
          <p:nvPr/>
        </p:nvPicPr>
        <p:blipFill>
          <a:blip r:embed="rId3">
            <a:alphaModFix/>
          </a:blip>
          <a:stretch>
            <a:fillRect/>
          </a:stretch>
        </p:blipFill>
        <p:spPr>
          <a:xfrm>
            <a:off x="389000" y="1152475"/>
            <a:ext cx="3056780" cy="38209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2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1200"/>
              </a:spcAft>
              <a:buClr>
                <a:schemeClr val="dk1"/>
              </a:buClr>
              <a:buSzPts val="1100"/>
              <a:buFont typeface="Arial"/>
              <a:buNone/>
            </a:pPr>
            <a:r>
              <a:rPr lang="en" sz="2400">
                <a:latin typeface="Times New Roman"/>
                <a:ea typeface="Times New Roman"/>
                <a:cs typeface="Times New Roman"/>
                <a:sym typeface="Times New Roman"/>
              </a:rPr>
              <a:t>Key Limitations </a:t>
            </a:r>
            <a:endParaRPr sz="2400">
              <a:latin typeface="Times New Roman"/>
              <a:ea typeface="Times New Roman"/>
              <a:cs typeface="Times New Roman"/>
              <a:sym typeface="Times New Roman"/>
            </a:endParaRPr>
          </a:p>
        </p:txBody>
      </p:sp>
      <p:sp>
        <p:nvSpPr>
          <p:cNvPr id="162" name="Google Shape;162;p24"/>
          <p:cNvSpPr txBox="1"/>
          <p:nvPr>
            <p:ph idx="1" type="body"/>
          </p:nvPr>
        </p:nvSpPr>
        <p:spPr>
          <a:xfrm>
            <a:off x="4092475" y="1152475"/>
            <a:ext cx="4740000" cy="3416400"/>
          </a:xfrm>
          <a:prstGeom prst="rect">
            <a:avLst/>
          </a:prstGeom>
        </p:spPr>
        <p:txBody>
          <a:bodyPr anchorCtr="0" anchor="t" bIns="91425" lIns="91425" spcFirstLastPara="1" rIns="91425" wrap="square" tIns="91425">
            <a:normAutofit lnSpcReduction="10000"/>
          </a:bodyPr>
          <a:lstStyle/>
          <a:p>
            <a:pPr indent="-304800" lvl="0" marL="457200" rtl="0" algn="l">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main products are conceptual framework supported by comparative rather than empirical testing in a real live financial environment. Its effectiveness and usability will have to be validated by case studies or pilot implementations in partner institutions in the future.</a:t>
            </a:r>
            <a:endParaRPr sz="1200">
              <a:solidFill>
                <a:schemeClr val="dk1"/>
              </a:solidFill>
              <a:latin typeface="Times New Roman"/>
              <a:ea typeface="Times New Roman"/>
              <a:cs typeface="Times New Roman"/>
              <a:sym typeface="Times New Roman"/>
            </a:endParaRPr>
          </a:p>
          <a:p>
            <a:pPr indent="-304800" lvl="0" marL="457200" rtl="0" algn="l">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Technological Focus: The framework is primarily intended for the traditional relational database management systems (RDBMS). How it applies to emerging database technologies (e.g. NoSQL, ledgers based on blocked chains) used in today's fintech may require a lot of adaptation and additional research. </a:t>
            </a:r>
            <a:endParaRPr sz="1200">
              <a:solidFill>
                <a:schemeClr val="dk1"/>
              </a:solidFill>
              <a:latin typeface="Times New Roman"/>
              <a:ea typeface="Times New Roman"/>
              <a:cs typeface="Times New Roman"/>
              <a:sym typeface="Times New Roman"/>
            </a:endParaRPr>
          </a:p>
          <a:p>
            <a:pPr indent="-304800" lvl="0" marL="457200" rtl="0" algn="l">
              <a:spcBef>
                <a:spcPts val="1000"/>
              </a:spcBef>
              <a:spcAft>
                <a:spcPts val="100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Implementation Dependency: The actual success of the DFRF in the real world is dependent upon organizational commitment and resourcing. Its effectiveness assumes a certain basic level of security maturity and requires uniform compliance with prescribed policies and procedures by employees.</a:t>
            </a:r>
            <a:endParaRPr sz="1200">
              <a:latin typeface="Times New Roman"/>
              <a:ea typeface="Times New Roman"/>
              <a:cs typeface="Times New Roman"/>
              <a:sym typeface="Times New Roman"/>
            </a:endParaRPr>
          </a:p>
        </p:txBody>
      </p:sp>
      <p:pic>
        <p:nvPicPr>
          <p:cNvPr id="163" name="Google Shape;163;p24"/>
          <p:cNvPicPr preferRelativeResize="0"/>
          <p:nvPr/>
        </p:nvPicPr>
        <p:blipFill>
          <a:blip r:embed="rId3">
            <a:alphaModFix/>
          </a:blip>
          <a:stretch>
            <a:fillRect/>
          </a:stretch>
        </p:blipFill>
        <p:spPr>
          <a:xfrm>
            <a:off x="590100" y="1087325"/>
            <a:ext cx="2547317" cy="382097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169" name="Google Shape;169;p25"/>
          <p:cNvSpPr txBox="1"/>
          <p:nvPr>
            <p:ph idx="1" type="body"/>
          </p:nvPr>
        </p:nvSpPr>
        <p:spPr>
          <a:xfrm>
            <a:off x="311700" y="1069670"/>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[1] A. Albugmi, "Digital forensics readiness framework (DFRF) to secure database systems," Eng., Technol. &amp; Appl. Sci. Res., vol. 14, no. 2, pp. 13732–13740, Apr. 2024. doi: 10.48084/etasr.7116.</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[2] A. Alhussan, A. Al-Dhaqm, W. Yafooz, A. H. M. Emara, and D. S. Khafaga, "A unified forensic model applicable to the database forensics field," Electronics, vol. 11, no. 9, p. 1347, 2022. doi: 10.3390/electronics11091347.</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[3] O. E. Ajayi, "Securing financial data storage: A review of cybersecurity challenges and solutions," Int. J. Sci. Res. Archive, vol. 11, no. 1, pp. 2543–2553, 2024. doi: 10.30574/ijsra.2024.11.1.0267.</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[4] Verizon, 2023 Data Breach Investigations Report (DBIR), 2023. [Online]. Available:</a:t>
            </a:r>
            <a:r>
              <a:rPr lang="en" sz="1200">
                <a:solidFill>
                  <a:schemeClr val="dk1"/>
                </a:solidFill>
                <a:uFill>
                  <a:noFill/>
                </a:uFill>
                <a:latin typeface="Times New Roman"/>
                <a:ea typeface="Times New Roman"/>
                <a:cs typeface="Times New Roman"/>
                <a:sym typeface="Times New Roman"/>
                <a:hlinkClick r:id="rId3">
                  <a:extLst>
                    <a:ext uri="{A12FA001-AC4F-418D-AE19-62706E023703}">
                      <ahyp:hlinkClr val="tx"/>
                    </a:ext>
                  </a:extLst>
                </a:hlinkClick>
              </a:rPr>
              <a:t> </a:t>
            </a:r>
            <a:r>
              <a:rPr lang="en" sz="1200" u="sng">
                <a:solidFill>
                  <a:schemeClr val="hlink"/>
                </a:solidFill>
                <a:latin typeface="Times New Roman"/>
                <a:ea typeface="Times New Roman"/>
                <a:cs typeface="Times New Roman"/>
                <a:sym typeface="Times New Roman"/>
                <a:hlinkClick r:id="rId4"/>
              </a:rPr>
              <a:t>https://www.verizon.com/business/resources/reports/2023-data-breach-investigations-report-dbir.pdf</a:t>
            </a:r>
            <a:r>
              <a:rPr lang="en" sz="1200">
                <a:solidFill>
                  <a:schemeClr val="dk1"/>
                </a:solidFill>
                <a:latin typeface="Times New Roman"/>
                <a:ea typeface="Times New Roman"/>
                <a:cs typeface="Times New Roman"/>
                <a:sym typeface="Times New Roman"/>
              </a:rPr>
              <a:t>. Accessed: Nov. 2025.</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[5] G. R. Kebande and I. Ray, "Adding digital forensic readiness as a security component to the IoT domain," in Proc. 11th EAI Int. Conf. Digit. Forensics Cyber Crime, 2018.</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[6] Information Technology — Security Techniques — Guidelines for Identification, Collection, Acquisition and Preservation of Digital Evidence, ISO/IEC Standard 27037:2012, Geneva, Switzerland, 2012.</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[7] Information Technology — Security Techniques — Incident Investigation Principles and Processes, ISO/IEC Standard 27043:2015, Geneva, Switzerland, 2015.</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[8] National Institute of Standards and Technology (NIST), Cybersecurity Framework (CSF) 2.0, Gaithersburg, MD, 2024. [Online]. Available:</a:t>
            </a:r>
            <a:r>
              <a:rPr lang="en" sz="1200">
                <a:solidFill>
                  <a:schemeClr val="dk1"/>
                </a:solidFill>
                <a:uFill>
                  <a:noFill/>
                </a:uFill>
                <a:latin typeface="Times New Roman"/>
                <a:ea typeface="Times New Roman"/>
                <a:cs typeface="Times New Roman"/>
                <a:sym typeface="Times New Roman"/>
                <a:hlinkClick r:id="rId5">
                  <a:extLst>
                    <a:ext uri="{A12FA001-AC4F-418D-AE19-62706E023703}">
                      <ahyp:hlinkClr val="tx"/>
                    </a:ext>
                  </a:extLst>
                </a:hlinkClick>
              </a:rPr>
              <a:t> </a:t>
            </a:r>
            <a:r>
              <a:rPr lang="en" sz="1200" u="sng">
                <a:solidFill>
                  <a:schemeClr val="hlink"/>
                </a:solidFill>
                <a:latin typeface="Times New Roman"/>
                <a:ea typeface="Times New Roman"/>
                <a:cs typeface="Times New Roman"/>
                <a:sym typeface="Times New Roman"/>
                <a:hlinkClick r:id="rId6"/>
              </a:rPr>
              <a:t>https://nvlpubs.nist.gov/nistpubs/CSWP/NIST.CSWP.29.pdf</a:t>
            </a:r>
            <a:r>
              <a:rPr lang="en" sz="1200">
                <a:solidFill>
                  <a:schemeClr val="dk1"/>
                </a:solidFill>
                <a:latin typeface="Times New Roman"/>
                <a:ea typeface="Times New Roman"/>
                <a:cs typeface="Times New Roman"/>
                <a:sym typeface="Times New Roman"/>
              </a:rPr>
              <a:t>. Accessed: Nov. 2025.</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rPr lang="en" sz="1200">
                <a:solidFill>
                  <a:schemeClr val="dk1"/>
                </a:solidFill>
                <a:latin typeface="Times New Roman"/>
                <a:ea typeface="Times New Roman"/>
                <a:cs typeface="Times New Roman"/>
                <a:sym typeface="Times New Roman"/>
              </a:rPr>
              <a:t>[9] PCI Security Standards Council, Payment Card Industry Data Security Standard (PCI DSS), Version 4.0, 2022. [Online]. Available:</a:t>
            </a:r>
            <a:r>
              <a:rPr lang="en" sz="1200">
                <a:solidFill>
                  <a:schemeClr val="dk1"/>
                </a:solidFill>
                <a:uFill>
                  <a:noFill/>
                </a:uFill>
                <a:latin typeface="Times New Roman"/>
                <a:ea typeface="Times New Roman"/>
                <a:cs typeface="Times New Roman"/>
                <a:sym typeface="Times New Roman"/>
                <a:hlinkClick r:id="rId7">
                  <a:extLst>
                    <a:ext uri="{A12FA001-AC4F-418D-AE19-62706E023703}">
                      <ahyp:hlinkClr val="tx"/>
                    </a:ext>
                  </a:extLst>
                </a:hlinkClick>
              </a:rPr>
              <a:t> </a:t>
            </a:r>
            <a:r>
              <a:rPr lang="en" sz="1200" u="sng">
                <a:solidFill>
                  <a:schemeClr val="hlink"/>
                </a:solidFill>
                <a:latin typeface="Times New Roman"/>
                <a:ea typeface="Times New Roman"/>
                <a:cs typeface="Times New Roman"/>
                <a:sym typeface="Times New Roman"/>
                <a:hlinkClick r:id="rId8"/>
              </a:rPr>
              <a:t>https://www.pcisecuritystandards.org</a:t>
            </a:r>
            <a:r>
              <a:rPr lang="en" sz="1200">
                <a:solidFill>
                  <a:schemeClr val="dk1"/>
                </a:solidFill>
                <a:latin typeface="Times New Roman"/>
                <a:ea typeface="Times New Roman"/>
                <a:cs typeface="Times New Roman"/>
                <a:sym typeface="Times New Roman"/>
              </a:rPr>
              <a:t>. Accessed: Nov. 2025.</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