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0" r:id="rId35"/>
    <p:sldId id="292" r:id="rId36"/>
    <p:sldId id="293" r:id="rId37"/>
    <p:sldId id="295" r:id="rId38"/>
    <p:sldId id="296" r:id="rId39"/>
    <p:sldId id="298" r:id="rId40"/>
    <p:sldId id="299" r:id="rId41"/>
    <p:sldId id="30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8" autoAdjust="0"/>
    <p:restoredTop sz="94660"/>
  </p:normalViewPr>
  <p:slideViewPr>
    <p:cSldViewPr snapToGrid="0">
      <p:cViewPr varScale="1">
        <p:scale>
          <a:sx n="74" d="100"/>
          <a:sy n="74" d="100"/>
        </p:scale>
        <p:origin x="57"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7AB3DCFB-A934-42F0-A09A-19044269CC07}"/>
    <pc:docChg chg="undo custSel addSld delSld modSld sldOrd">
      <pc:chgData name="Luke Roach" userId="3c173453-1e89-4ab7-a897-c035ad6940d7" providerId="ADAL" clId="{7AB3DCFB-A934-42F0-A09A-19044269CC07}" dt="2022-09-30T16:24:07.465" v="1702" actId="26606"/>
      <pc:docMkLst>
        <pc:docMk/>
      </pc:docMkLst>
      <pc:sldChg chg="addSp modSp mod setBg">
        <pc:chgData name="Luke Roach" userId="3c173453-1e89-4ab7-a897-c035ad6940d7" providerId="ADAL" clId="{7AB3DCFB-A934-42F0-A09A-19044269CC07}" dt="2022-09-29T12:05:43.306" v="57" actId="403"/>
        <pc:sldMkLst>
          <pc:docMk/>
          <pc:sldMk cId="2775350164" sldId="286"/>
        </pc:sldMkLst>
        <pc:spChg chg="mod">
          <ac:chgData name="Luke Roach" userId="3c173453-1e89-4ab7-a897-c035ad6940d7" providerId="ADAL" clId="{7AB3DCFB-A934-42F0-A09A-19044269CC07}" dt="2022-09-29T12:05:25.451" v="46" actId="26606"/>
          <ac:spMkLst>
            <pc:docMk/>
            <pc:sldMk cId="2775350164" sldId="286"/>
            <ac:spMk id="2" creationId="{C78F7DF9-10E8-A3CC-0BF6-74366D38D8D1}"/>
          </ac:spMkLst>
        </pc:spChg>
        <pc:spChg chg="mod ord">
          <ac:chgData name="Luke Roach" userId="3c173453-1e89-4ab7-a897-c035ad6940d7" providerId="ADAL" clId="{7AB3DCFB-A934-42F0-A09A-19044269CC07}" dt="2022-09-29T12:05:43.306" v="57" actId="403"/>
          <ac:spMkLst>
            <pc:docMk/>
            <pc:sldMk cId="2775350164" sldId="286"/>
            <ac:spMk id="3" creationId="{A5E2433B-9E4A-9B3C-5946-CE1664F597CD}"/>
          </ac:spMkLst>
        </pc:spChg>
        <pc:spChg chg="add">
          <ac:chgData name="Luke Roach" userId="3c173453-1e89-4ab7-a897-c035ad6940d7" providerId="ADAL" clId="{7AB3DCFB-A934-42F0-A09A-19044269CC07}" dt="2022-09-29T12:05:25.451" v="46" actId="26606"/>
          <ac:spMkLst>
            <pc:docMk/>
            <pc:sldMk cId="2775350164" sldId="286"/>
            <ac:spMk id="9" creationId="{EBF87945-A001-489F-9D9B-7D9435F0B9CA}"/>
          </ac:spMkLst>
        </pc:spChg>
        <pc:picChg chg="add mod">
          <ac:chgData name="Luke Roach" userId="3c173453-1e89-4ab7-a897-c035ad6940d7" providerId="ADAL" clId="{7AB3DCFB-A934-42F0-A09A-19044269CC07}" dt="2022-09-29T12:05:32.632" v="48" actId="1076"/>
          <ac:picMkLst>
            <pc:docMk/>
            <pc:sldMk cId="2775350164" sldId="286"/>
            <ac:picMk id="4" creationId="{63D7CBF3-EBF1-E557-C66A-00789130D98C}"/>
          </ac:picMkLst>
        </pc:picChg>
      </pc:sldChg>
      <pc:sldChg chg="addSp modSp new mod setBg">
        <pc:chgData name="Luke Roach" userId="3c173453-1e89-4ab7-a897-c035ad6940d7" providerId="ADAL" clId="{7AB3DCFB-A934-42F0-A09A-19044269CC07}" dt="2022-09-29T13:57:57.559" v="70" actId="26606"/>
        <pc:sldMkLst>
          <pc:docMk/>
          <pc:sldMk cId="678484456" sldId="287"/>
        </pc:sldMkLst>
        <pc:spChg chg="mod">
          <ac:chgData name="Luke Roach" userId="3c173453-1e89-4ab7-a897-c035ad6940d7" providerId="ADAL" clId="{7AB3DCFB-A934-42F0-A09A-19044269CC07}" dt="2022-09-29T13:57:57.559" v="70" actId="26606"/>
          <ac:spMkLst>
            <pc:docMk/>
            <pc:sldMk cId="678484456" sldId="287"/>
            <ac:spMk id="2" creationId="{8EDFA382-787A-0A05-A69B-594CACF5A572}"/>
          </ac:spMkLst>
        </pc:spChg>
        <pc:spChg chg="mod ord">
          <ac:chgData name="Luke Roach" userId="3c173453-1e89-4ab7-a897-c035ad6940d7" providerId="ADAL" clId="{7AB3DCFB-A934-42F0-A09A-19044269CC07}" dt="2022-09-29T13:57:57.559" v="70" actId="26606"/>
          <ac:spMkLst>
            <pc:docMk/>
            <pc:sldMk cId="678484456" sldId="287"/>
            <ac:spMk id="3" creationId="{4BF72D34-56F2-6D0C-4523-B23B4E9980ED}"/>
          </ac:spMkLst>
        </pc:spChg>
        <pc:spChg chg="add">
          <ac:chgData name="Luke Roach" userId="3c173453-1e89-4ab7-a897-c035ad6940d7" providerId="ADAL" clId="{7AB3DCFB-A934-42F0-A09A-19044269CC07}" dt="2022-09-29T13:57:57.559" v="70" actId="26606"/>
          <ac:spMkLst>
            <pc:docMk/>
            <pc:sldMk cId="678484456" sldId="287"/>
            <ac:spMk id="11" creationId="{9F620FD9-5A17-4A65-B166-3E0EE820EE3B}"/>
          </ac:spMkLst>
        </pc:spChg>
        <pc:spChg chg="add">
          <ac:chgData name="Luke Roach" userId="3c173453-1e89-4ab7-a897-c035ad6940d7" providerId="ADAL" clId="{7AB3DCFB-A934-42F0-A09A-19044269CC07}" dt="2022-09-29T13:57:57.559" v="70" actId="26606"/>
          <ac:spMkLst>
            <pc:docMk/>
            <pc:sldMk cId="678484456" sldId="287"/>
            <ac:spMk id="13" creationId="{84F02FAD-10F5-4D80-993C-B851BF04915B}"/>
          </ac:spMkLst>
        </pc:spChg>
        <pc:picChg chg="add mod ord">
          <ac:chgData name="Luke Roach" userId="3c173453-1e89-4ab7-a897-c035ad6940d7" providerId="ADAL" clId="{7AB3DCFB-A934-42F0-A09A-19044269CC07}" dt="2022-09-29T13:57:57.559" v="70" actId="26606"/>
          <ac:picMkLst>
            <pc:docMk/>
            <pc:sldMk cId="678484456" sldId="287"/>
            <ac:picMk id="4" creationId="{9619379A-9EFE-641F-152B-537860E5C072}"/>
          </ac:picMkLst>
        </pc:picChg>
        <pc:picChg chg="add mod">
          <ac:chgData name="Luke Roach" userId="3c173453-1e89-4ab7-a897-c035ad6940d7" providerId="ADAL" clId="{7AB3DCFB-A934-42F0-A09A-19044269CC07}" dt="2022-09-29T13:57:57.559" v="70" actId="26606"/>
          <ac:picMkLst>
            <pc:docMk/>
            <pc:sldMk cId="678484456" sldId="287"/>
            <ac:picMk id="5" creationId="{7F46BD32-6103-0397-3D52-9438FF86A4C4}"/>
          </ac:picMkLst>
        </pc:picChg>
        <pc:picChg chg="add mod">
          <ac:chgData name="Luke Roach" userId="3c173453-1e89-4ab7-a897-c035ad6940d7" providerId="ADAL" clId="{7AB3DCFB-A934-42F0-A09A-19044269CC07}" dt="2022-09-29T13:57:57.559" v="70" actId="26606"/>
          <ac:picMkLst>
            <pc:docMk/>
            <pc:sldMk cId="678484456" sldId="287"/>
            <ac:picMk id="6" creationId="{2AFCEF57-50AD-7140-4B5A-0760931688FD}"/>
          </ac:picMkLst>
        </pc:picChg>
      </pc:sldChg>
      <pc:sldChg chg="addSp modSp new mod setBg">
        <pc:chgData name="Luke Roach" userId="3c173453-1e89-4ab7-a897-c035ad6940d7" providerId="ADAL" clId="{7AB3DCFB-A934-42F0-A09A-19044269CC07}" dt="2022-09-29T14:41:10.722" v="648" actId="114"/>
        <pc:sldMkLst>
          <pc:docMk/>
          <pc:sldMk cId="1943681618" sldId="288"/>
        </pc:sldMkLst>
        <pc:spChg chg="mod">
          <ac:chgData name="Luke Roach" userId="3c173453-1e89-4ab7-a897-c035ad6940d7" providerId="ADAL" clId="{7AB3DCFB-A934-42F0-A09A-19044269CC07}" dt="2022-09-29T14:13:43.051" v="159" actId="26606"/>
          <ac:spMkLst>
            <pc:docMk/>
            <pc:sldMk cId="1943681618" sldId="288"/>
            <ac:spMk id="2" creationId="{C9F4B821-9EB3-4808-2024-7338DED2247C}"/>
          </ac:spMkLst>
        </pc:spChg>
        <pc:spChg chg="mod">
          <ac:chgData name="Luke Roach" userId="3c173453-1e89-4ab7-a897-c035ad6940d7" providerId="ADAL" clId="{7AB3DCFB-A934-42F0-A09A-19044269CC07}" dt="2022-09-29T14:41:10.722" v="648" actId="114"/>
          <ac:spMkLst>
            <pc:docMk/>
            <pc:sldMk cId="1943681618" sldId="288"/>
            <ac:spMk id="3" creationId="{24F113F3-269C-1E7F-10CD-AB87366FDC9B}"/>
          </ac:spMkLst>
        </pc:spChg>
        <pc:spChg chg="add">
          <ac:chgData name="Luke Roach" userId="3c173453-1e89-4ab7-a897-c035ad6940d7" providerId="ADAL" clId="{7AB3DCFB-A934-42F0-A09A-19044269CC07}" dt="2022-09-29T14:13:43.051" v="159" actId="26606"/>
          <ac:spMkLst>
            <pc:docMk/>
            <pc:sldMk cId="1943681618" sldId="288"/>
            <ac:spMk id="8" creationId="{B6CDA21F-E7AF-4C75-8395-33F58D5B0E45}"/>
          </ac:spMkLst>
        </pc:spChg>
        <pc:spChg chg="add">
          <ac:chgData name="Luke Roach" userId="3c173453-1e89-4ab7-a897-c035ad6940d7" providerId="ADAL" clId="{7AB3DCFB-A934-42F0-A09A-19044269CC07}" dt="2022-09-29T14:13:43.051" v="159" actId="26606"/>
          <ac:spMkLst>
            <pc:docMk/>
            <pc:sldMk cId="1943681618" sldId="288"/>
            <ac:spMk id="15" creationId="{D5B0017B-2ECA-49AF-B397-DC140825DF8D}"/>
          </ac:spMkLst>
        </pc:spChg>
        <pc:grpChg chg="add">
          <ac:chgData name="Luke Roach" userId="3c173453-1e89-4ab7-a897-c035ad6940d7" providerId="ADAL" clId="{7AB3DCFB-A934-42F0-A09A-19044269CC07}" dt="2022-09-29T14:13:43.051" v="159" actId="26606"/>
          <ac:grpSpMkLst>
            <pc:docMk/>
            <pc:sldMk cId="1943681618" sldId="288"/>
            <ac:grpSpMk id="10" creationId="{AE1C45F0-260A-458C-96ED-C1F6D2151219}"/>
          </ac:grpSpMkLst>
        </pc:grpChg>
        <pc:cxnChg chg="add">
          <ac:chgData name="Luke Roach" userId="3c173453-1e89-4ab7-a897-c035ad6940d7" providerId="ADAL" clId="{7AB3DCFB-A934-42F0-A09A-19044269CC07}" dt="2022-09-29T14:13:43.051" v="159" actId="26606"/>
          <ac:cxnSpMkLst>
            <pc:docMk/>
            <pc:sldMk cId="1943681618" sldId="288"/>
            <ac:cxnSpMk id="17" creationId="{6CF1BAF6-AD41-4082-B212-8A1F9A2E8779}"/>
          </ac:cxnSpMkLst>
        </pc:cxnChg>
      </pc:sldChg>
      <pc:sldChg chg="modSp new del mod">
        <pc:chgData name="Luke Roach" userId="3c173453-1e89-4ab7-a897-c035ad6940d7" providerId="ADAL" clId="{7AB3DCFB-A934-42F0-A09A-19044269CC07}" dt="2022-09-29T14:15:54.591" v="207" actId="47"/>
        <pc:sldMkLst>
          <pc:docMk/>
          <pc:sldMk cId="3162414807" sldId="289"/>
        </pc:sldMkLst>
        <pc:spChg chg="mod">
          <ac:chgData name="Luke Roach" userId="3c173453-1e89-4ab7-a897-c035ad6940d7" providerId="ADAL" clId="{7AB3DCFB-A934-42F0-A09A-19044269CC07}" dt="2022-09-29T14:15:18.263" v="203" actId="404"/>
          <ac:spMkLst>
            <pc:docMk/>
            <pc:sldMk cId="3162414807" sldId="289"/>
            <ac:spMk id="3" creationId="{924E17F4-43D1-B08E-BFBE-5B1A5E7E91E6}"/>
          </ac:spMkLst>
        </pc:spChg>
      </pc:sldChg>
      <pc:sldChg chg="modSp add mod">
        <pc:chgData name="Luke Roach" userId="3c173453-1e89-4ab7-a897-c035ad6940d7" providerId="ADAL" clId="{7AB3DCFB-A934-42F0-A09A-19044269CC07}" dt="2022-09-29T14:41:16.068" v="649" actId="114"/>
        <pc:sldMkLst>
          <pc:docMk/>
          <pc:sldMk cId="2180940165" sldId="290"/>
        </pc:sldMkLst>
        <pc:spChg chg="mod">
          <ac:chgData name="Luke Roach" userId="3c173453-1e89-4ab7-a897-c035ad6940d7" providerId="ADAL" clId="{7AB3DCFB-A934-42F0-A09A-19044269CC07}" dt="2022-09-29T14:41:16.068" v="649" actId="114"/>
          <ac:spMkLst>
            <pc:docMk/>
            <pc:sldMk cId="2180940165" sldId="290"/>
            <ac:spMk id="3" creationId="{24F113F3-269C-1E7F-10CD-AB87366FDC9B}"/>
          </ac:spMkLst>
        </pc:spChg>
      </pc:sldChg>
      <pc:sldChg chg="new del">
        <pc:chgData name="Luke Roach" userId="3c173453-1e89-4ab7-a897-c035ad6940d7" providerId="ADAL" clId="{7AB3DCFB-A934-42F0-A09A-19044269CC07}" dt="2022-09-29T14:16:15.850" v="210" actId="47"/>
        <pc:sldMkLst>
          <pc:docMk/>
          <pc:sldMk cId="3231193134" sldId="291"/>
        </pc:sldMkLst>
      </pc:sldChg>
      <pc:sldChg chg="modSp add mod">
        <pc:chgData name="Luke Roach" userId="3c173453-1e89-4ab7-a897-c035ad6940d7" providerId="ADAL" clId="{7AB3DCFB-A934-42F0-A09A-19044269CC07}" dt="2022-09-29T14:19:57.149" v="646" actId="403"/>
        <pc:sldMkLst>
          <pc:docMk/>
          <pc:sldMk cId="220002970" sldId="292"/>
        </pc:sldMkLst>
        <pc:spChg chg="mod">
          <ac:chgData name="Luke Roach" userId="3c173453-1e89-4ab7-a897-c035ad6940d7" providerId="ADAL" clId="{7AB3DCFB-A934-42F0-A09A-19044269CC07}" dt="2022-09-29T14:19:57.149" v="646" actId="403"/>
          <ac:spMkLst>
            <pc:docMk/>
            <pc:sldMk cId="220002970" sldId="292"/>
            <ac:spMk id="3" creationId="{24F113F3-269C-1E7F-10CD-AB87366FDC9B}"/>
          </ac:spMkLst>
        </pc:spChg>
      </pc:sldChg>
      <pc:sldChg chg="addSp modSp new mod setBg">
        <pc:chgData name="Luke Roach" userId="3c173453-1e89-4ab7-a897-c035ad6940d7" providerId="ADAL" clId="{7AB3DCFB-A934-42F0-A09A-19044269CC07}" dt="2022-09-29T14:56:11.481" v="697" actId="20577"/>
        <pc:sldMkLst>
          <pc:docMk/>
          <pc:sldMk cId="1561322954" sldId="293"/>
        </pc:sldMkLst>
        <pc:spChg chg="mod">
          <ac:chgData name="Luke Roach" userId="3c173453-1e89-4ab7-a897-c035ad6940d7" providerId="ADAL" clId="{7AB3DCFB-A934-42F0-A09A-19044269CC07}" dt="2022-09-29T14:56:04.885" v="695" actId="26606"/>
          <ac:spMkLst>
            <pc:docMk/>
            <pc:sldMk cId="1561322954" sldId="293"/>
            <ac:spMk id="2" creationId="{E3C46B4D-ED71-CD44-3B34-BB34EB0AA96B}"/>
          </ac:spMkLst>
        </pc:spChg>
        <pc:spChg chg="mod">
          <ac:chgData name="Luke Roach" userId="3c173453-1e89-4ab7-a897-c035ad6940d7" providerId="ADAL" clId="{7AB3DCFB-A934-42F0-A09A-19044269CC07}" dt="2022-09-29T14:56:11.481" v="697" actId="20577"/>
          <ac:spMkLst>
            <pc:docMk/>
            <pc:sldMk cId="1561322954" sldId="293"/>
            <ac:spMk id="3" creationId="{0404C518-F04A-5D93-3926-37AD623B0578}"/>
          </ac:spMkLst>
        </pc:spChg>
        <pc:spChg chg="add">
          <ac:chgData name="Luke Roach" userId="3c173453-1e89-4ab7-a897-c035ad6940d7" providerId="ADAL" clId="{7AB3DCFB-A934-42F0-A09A-19044269CC07}" dt="2022-09-29T14:56:04.885" v="695" actId="26606"/>
          <ac:spMkLst>
            <pc:docMk/>
            <pc:sldMk cId="1561322954" sldId="293"/>
            <ac:spMk id="8" creationId="{B6CDA21F-E7AF-4C75-8395-33F58D5B0E45}"/>
          </ac:spMkLst>
        </pc:spChg>
        <pc:spChg chg="add">
          <ac:chgData name="Luke Roach" userId="3c173453-1e89-4ab7-a897-c035ad6940d7" providerId="ADAL" clId="{7AB3DCFB-A934-42F0-A09A-19044269CC07}" dt="2022-09-29T14:56:04.885" v="695" actId="26606"/>
          <ac:spMkLst>
            <pc:docMk/>
            <pc:sldMk cId="1561322954" sldId="293"/>
            <ac:spMk id="15" creationId="{D5B0017B-2ECA-49AF-B397-DC140825DF8D}"/>
          </ac:spMkLst>
        </pc:spChg>
        <pc:grpChg chg="add">
          <ac:chgData name="Luke Roach" userId="3c173453-1e89-4ab7-a897-c035ad6940d7" providerId="ADAL" clId="{7AB3DCFB-A934-42F0-A09A-19044269CC07}" dt="2022-09-29T14:56:04.885" v="695" actId="26606"/>
          <ac:grpSpMkLst>
            <pc:docMk/>
            <pc:sldMk cId="1561322954" sldId="293"/>
            <ac:grpSpMk id="10" creationId="{AE1C45F0-260A-458C-96ED-C1F6D2151219}"/>
          </ac:grpSpMkLst>
        </pc:grpChg>
        <pc:cxnChg chg="add">
          <ac:chgData name="Luke Roach" userId="3c173453-1e89-4ab7-a897-c035ad6940d7" providerId="ADAL" clId="{7AB3DCFB-A934-42F0-A09A-19044269CC07}" dt="2022-09-29T14:56:04.885" v="695" actId="26606"/>
          <ac:cxnSpMkLst>
            <pc:docMk/>
            <pc:sldMk cId="1561322954" sldId="293"/>
            <ac:cxnSpMk id="17" creationId="{6CF1BAF6-AD41-4082-B212-8A1F9A2E8779}"/>
          </ac:cxnSpMkLst>
        </pc:cxnChg>
      </pc:sldChg>
      <pc:sldChg chg="new del">
        <pc:chgData name="Luke Roach" userId="3c173453-1e89-4ab7-a897-c035ad6940d7" providerId="ADAL" clId="{7AB3DCFB-A934-42F0-A09A-19044269CC07}" dt="2022-09-29T14:56:34.906" v="702" actId="47"/>
        <pc:sldMkLst>
          <pc:docMk/>
          <pc:sldMk cId="3631376655" sldId="294"/>
        </pc:sldMkLst>
      </pc:sldChg>
      <pc:sldChg chg="modSp add mod ord">
        <pc:chgData name="Luke Roach" userId="3c173453-1e89-4ab7-a897-c035ad6940d7" providerId="ADAL" clId="{7AB3DCFB-A934-42F0-A09A-19044269CC07}" dt="2022-09-29T14:59:20.707" v="952" actId="20577"/>
        <pc:sldMkLst>
          <pc:docMk/>
          <pc:sldMk cId="121484954" sldId="295"/>
        </pc:sldMkLst>
        <pc:spChg chg="mod">
          <ac:chgData name="Luke Roach" userId="3c173453-1e89-4ab7-a897-c035ad6940d7" providerId="ADAL" clId="{7AB3DCFB-A934-42F0-A09A-19044269CC07}" dt="2022-09-29T14:59:20.707" v="952" actId="20577"/>
          <ac:spMkLst>
            <pc:docMk/>
            <pc:sldMk cId="121484954" sldId="295"/>
            <ac:spMk id="3" creationId="{24F113F3-269C-1E7F-10CD-AB87366FDC9B}"/>
          </ac:spMkLst>
        </pc:spChg>
      </pc:sldChg>
      <pc:sldChg chg="addSp delSp modSp add mod ord">
        <pc:chgData name="Luke Roach" userId="3c173453-1e89-4ab7-a897-c035ad6940d7" providerId="ADAL" clId="{7AB3DCFB-A934-42F0-A09A-19044269CC07}" dt="2022-09-29T15:03:59.376" v="999" actId="27636"/>
        <pc:sldMkLst>
          <pc:docMk/>
          <pc:sldMk cId="1714869968" sldId="296"/>
        </pc:sldMkLst>
        <pc:spChg chg="mod">
          <ac:chgData name="Luke Roach" userId="3c173453-1e89-4ab7-a897-c035ad6940d7" providerId="ADAL" clId="{7AB3DCFB-A934-42F0-A09A-19044269CC07}" dt="2022-09-29T15:02:11.101" v="961" actId="26606"/>
          <ac:spMkLst>
            <pc:docMk/>
            <pc:sldMk cId="1714869968" sldId="296"/>
            <ac:spMk id="2" creationId="{E3C46B4D-ED71-CD44-3B34-BB34EB0AA96B}"/>
          </ac:spMkLst>
        </pc:spChg>
        <pc:spChg chg="mod">
          <ac:chgData name="Luke Roach" userId="3c173453-1e89-4ab7-a897-c035ad6940d7" providerId="ADAL" clId="{7AB3DCFB-A934-42F0-A09A-19044269CC07}" dt="2022-09-29T15:03:59.376" v="999" actId="27636"/>
          <ac:spMkLst>
            <pc:docMk/>
            <pc:sldMk cId="1714869968" sldId="296"/>
            <ac:spMk id="3" creationId="{0404C518-F04A-5D93-3926-37AD623B0578}"/>
          </ac:spMkLst>
        </pc:spChg>
        <pc:spChg chg="del">
          <ac:chgData name="Luke Roach" userId="3c173453-1e89-4ab7-a897-c035ad6940d7" providerId="ADAL" clId="{7AB3DCFB-A934-42F0-A09A-19044269CC07}" dt="2022-09-29T15:02:11.101" v="961" actId="26606"/>
          <ac:spMkLst>
            <pc:docMk/>
            <pc:sldMk cId="1714869968" sldId="296"/>
            <ac:spMk id="8" creationId="{B6CDA21F-E7AF-4C75-8395-33F58D5B0E45}"/>
          </ac:spMkLst>
        </pc:spChg>
        <pc:spChg chg="del">
          <ac:chgData name="Luke Roach" userId="3c173453-1e89-4ab7-a897-c035ad6940d7" providerId="ADAL" clId="{7AB3DCFB-A934-42F0-A09A-19044269CC07}" dt="2022-09-29T15:02:11.101" v="961" actId="26606"/>
          <ac:spMkLst>
            <pc:docMk/>
            <pc:sldMk cId="1714869968" sldId="296"/>
            <ac:spMk id="15" creationId="{D5B0017B-2ECA-49AF-B397-DC140825DF8D}"/>
          </ac:spMkLst>
        </pc:spChg>
        <pc:spChg chg="add">
          <ac:chgData name="Luke Roach" userId="3c173453-1e89-4ab7-a897-c035ad6940d7" providerId="ADAL" clId="{7AB3DCFB-A934-42F0-A09A-19044269CC07}" dt="2022-09-29T15:02:11.101" v="961" actId="26606"/>
          <ac:spMkLst>
            <pc:docMk/>
            <pc:sldMk cId="1714869968" sldId="296"/>
            <ac:spMk id="22" creationId="{058A14AF-9FB5-4CC7-BA35-E8E85D3EDF0E}"/>
          </ac:spMkLst>
        </pc:spChg>
        <pc:spChg chg="add">
          <ac:chgData name="Luke Roach" userId="3c173453-1e89-4ab7-a897-c035ad6940d7" providerId="ADAL" clId="{7AB3DCFB-A934-42F0-A09A-19044269CC07}" dt="2022-09-29T15:02:11.101" v="961" actId="26606"/>
          <ac:spMkLst>
            <pc:docMk/>
            <pc:sldMk cId="1714869968" sldId="296"/>
            <ac:spMk id="24" creationId="{3A9A4357-BD1D-4622-A4FE-766E6AB8DE84}"/>
          </ac:spMkLst>
        </pc:spChg>
        <pc:spChg chg="add">
          <ac:chgData name="Luke Roach" userId="3c173453-1e89-4ab7-a897-c035ad6940d7" providerId="ADAL" clId="{7AB3DCFB-A934-42F0-A09A-19044269CC07}" dt="2022-09-29T15:02:11.101" v="961" actId="26606"/>
          <ac:spMkLst>
            <pc:docMk/>
            <pc:sldMk cId="1714869968" sldId="296"/>
            <ac:spMk id="26" creationId="{E659831F-0D9A-4C63-9EBB-8435B85A440F}"/>
          </ac:spMkLst>
        </pc:spChg>
        <pc:spChg chg="add">
          <ac:chgData name="Luke Roach" userId="3c173453-1e89-4ab7-a897-c035ad6940d7" providerId="ADAL" clId="{7AB3DCFB-A934-42F0-A09A-19044269CC07}" dt="2022-09-29T15:02:11.101" v="961" actId="26606"/>
          <ac:spMkLst>
            <pc:docMk/>
            <pc:sldMk cId="1714869968" sldId="296"/>
            <ac:spMk id="28" creationId="{E6995CE5-F890-4ABA-82A2-26507CE8D2A3}"/>
          </ac:spMkLst>
        </pc:spChg>
        <pc:grpChg chg="del">
          <ac:chgData name="Luke Roach" userId="3c173453-1e89-4ab7-a897-c035ad6940d7" providerId="ADAL" clId="{7AB3DCFB-A934-42F0-A09A-19044269CC07}" dt="2022-09-29T15:02:11.101" v="961" actId="26606"/>
          <ac:grpSpMkLst>
            <pc:docMk/>
            <pc:sldMk cId="1714869968" sldId="296"/>
            <ac:grpSpMk id="10" creationId="{AE1C45F0-260A-458C-96ED-C1F6D2151219}"/>
          </ac:grpSpMkLst>
        </pc:grpChg>
        <pc:picChg chg="add mod">
          <ac:chgData name="Luke Roach" userId="3c173453-1e89-4ab7-a897-c035ad6940d7" providerId="ADAL" clId="{7AB3DCFB-A934-42F0-A09A-19044269CC07}" dt="2022-09-29T15:03:45.308" v="986" actId="14100"/>
          <ac:picMkLst>
            <pc:docMk/>
            <pc:sldMk cId="1714869968" sldId="296"/>
            <ac:picMk id="5" creationId="{661C30A2-8C82-73BF-87AA-FFE41CA546AE}"/>
          </ac:picMkLst>
        </pc:picChg>
        <pc:cxnChg chg="del">
          <ac:chgData name="Luke Roach" userId="3c173453-1e89-4ab7-a897-c035ad6940d7" providerId="ADAL" clId="{7AB3DCFB-A934-42F0-A09A-19044269CC07}" dt="2022-09-29T15:02:11.101" v="961" actId="26606"/>
          <ac:cxnSpMkLst>
            <pc:docMk/>
            <pc:sldMk cId="1714869968" sldId="296"/>
            <ac:cxnSpMk id="17" creationId="{6CF1BAF6-AD41-4082-B212-8A1F9A2E8779}"/>
          </ac:cxnSpMkLst>
        </pc:cxnChg>
      </pc:sldChg>
      <pc:sldChg chg="new del">
        <pc:chgData name="Luke Roach" userId="3c173453-1e89-4ab7-a897-c035ad6940d7" providerId="ADAL" clId="{7AB3DCFB-A934-42F0-A09A-19044269CC07}" dt="2022-09-29T15:01:53.400" v="954" actId="47"/>
        <pc:sldMkLst>
          <pc:docMk/>
          <pc:sldMk cId="3916061956" sldId="296"/>
        </pc:sldMkLst>
      </pc:sldChg>
      <pc:sldChg chg="new del">
        <pc:chgData name="Luke Roach" userId="3c173453-1e89-4ab7-a897-c035ad6940d7" providerId="ADAL" clId="{7AB3DCFB-A934-42F0-A09A-19044269CC07}" dt="2022-09-29T15:04:20.303" v="1004" actId="47"/>
        <pc:sldMkLst>
          <pc:docMk/>
          <pc:sldMk cId="83724907" sldId="297"/>
        </pc:sldMkLst>
      </pc:sldChg>
      <pc:sldChg chg="modSp add mod ord">
        <pc:chgData name="Luke Roach" userId="3c173453-1e89-4ab7-a897-c035ad6940d7" providerId="ADAL" clId="{7AB3DCFB-A934-42F0-A09A-19044269CC07}" dt="2022-09-29T15:07:56.245" v="1522" actId="20577"/>
        <pc:sldMkLst>
          <pc:docMk/>
          <pc:sldMk cId="3975972661" sldId="298"/>
        </pc:sldMkLst>
        <pc:spChg chg="mod">
          <ac:chgData name="Luke Roach" userId="3c173453-1e89-4ab7-a897-c035ad6940d7" providerId="ADAL" clId="{7AB3DCFB-A934-42F0-A09A-19044269CC07}" dt="2022-09-29T15:07:56.245" v="1522" actId="20577"/>
          <ac:spMkLst>
            <pc:docMk/>
            <pc:sldMk cId="3975972661" sldId="298"/>
            <ac:spMk id="3" creationId="{24F113F3-269C-1E7F-10CD-AB87366FDC9B}"/>
          </ac:spMkLst>
        </pc:spChg>
      </pc:sldChg>
      <pc:sldChg chg="addSp modSp new mod setBg">
        <pc:chgData name="Luke Roach" userId="3c173453-1e89-4ab7-a897-c035ad6940d7" providerId="ADAL" clId="{7AB3DCFB-A934-42F0-A09A-19044269CC07}" dt="2022-09-30T16:23:38.742" v="1622" actId="403"/>
        <pc:sldMkLst>
          <pc:docMk/>
          <pc:sldMk cId="3663882543" sldId="299"/>
        </pc:sldMkLst>
        <pc:spChg chg="mod">
          <ac:chgData name="Luke Roach" userId="3c173453-1e89-4ab7-a897-c035ad6940d7" providerId="ADAL" clId="{7AB3DCFB-A934-42F0-A09A-19044269CC07}" dt="2022-09-30T16:23:35.708" v="1620" actId="26606"/>
          <ac:spMkLst>
            <pc:docMk/>
            <pc:sldMk cId="3663882543" sldId="299"/>
            <ac:spMk id="2" creationId="{8C0EE5B8-2CD0-D82F-8687-83C9681BA1F1}"/>
          </ac:spMkLst>
        </pc:spChg>
        <pc:spChg chg="mod">
          <ac:chgData name="Luke Roach" userId="3c173453-1e89-4ab7-a897-c035ad6940d7" providerId="ADAL" clId="{7AB3DCFB-A934-42F0-A09A-19044269CC07}" dt="2022-09-30T16:23:38.742" v="1622" actId="403"/>
          <ac:spMkLst>
            <pc:docMk/>
            <pc:sldMk cId="3663882543" sldId="299"/>
            <ac:spMk id="3" creationId="{40F7BF13-7972-E0E6-FC23-C6D273B600A3}"/>
          </ac:spMkLst>
        </pc:spChg>
        <pc:spChg chg="add">
          <ac:chgData name="Luke Roach" userId="3c173453-1e89-4ab7-a897-c035ad6940d7" providerId="ADAL" clId="{7AB3DCFB-A934-42F0-A09A-19044269CC07}" dt="2022-09-30T16:23:35.708" v="1620" actId="26606"/>
          <ac:spMkLst>
            <pc:docMk/>
            <pc:sldMk cId="3663882543" sldId="299"/>
            <ac:spMk id="10" creationId="{59A309A7-1751-4ABE-A3C1-EEC40366AD89}"/>
          </ac:spMkLst>
        </pc:spChg>
        <pc:spChg chg="add">
          <ac:chgData name="Luke Roach" userId="3c173453-1e89-4ab7-a897-c035ad6940d7" providerId="ADAL" clId="{7AB3DCFB-A934-42F0-A09A-19044269CC07}" dt="2022-09-30T16:23:35.708" v="1620" actId="26606"/>
          <ac:spMkLst>
            <pc:docMk/>
            <pc:sldMk cId="3663882543" sldId="299"/>
            <ac:spMk id="12" creationId="{967D8EB6-EAE1-4F9C-B398-83321E287204}"/>
          </ac:spMkLst>
        </pc:spChg>
        <pc:picChg chg="add">
          <ac:chgData name="Luke Roach" userId="3c173453-1e89-4ab7-a897-c035ad6940d7" providerId="ADAL" clId="{7AB3DCFB-A934-42F0-A09A-19044269CC07}" dt="2022-09-30T16:23:35.708" v="1620" actId="26606"/>
          <ac:picMkLst>
            <pc:docMk/>
            <pc:sldMk cId="3663882543" sldId="299"/>
            <ac:picMk id="7" creationId="{1D56ADAD-0FBD-BC09-53A6-9C8726CB466E}"/>
          </ac:picMkLst>
        </pc:picChg>
      </pc:sldChg>
      <pc:sldChg chg="addSp modSp new mod setBg">
        <pc:chgData name="Luke Roach" userId="3c173453-1e89-4ab7-a897-c035ad6940d7" providerId="ADAL" clId="{7AB3DCFB-A934-42F0-A09A-19044269CC07}" dt="2022-09-30T16:24:07.465" v="1702" actId="26606"/>
        <pc:sldMkLst>
          <pc:docMk/>
          <pc:sldMk cId="4107235796" sldId="300"/>
        </pc:sldMkLst>
        <pc:spChg chg="mod">
          <ac:chgData name="Luke Roach" userId="3c173453-1e89-4ab7-a897-c035ad6940d7" providerId="ADAL" clId="{7AB3DCFB-A934-42F0-A09A-19044269CC07}" dt="2022-09-30T16:24:07.465" v="1702" actId="26606"/>
          <ac:spMkLst>
            <pc:docMk/>
            <pc:sldMk cId="4107235796" sldId="300"/>
            <ac:spMk id="2" creationId="{84EF4F94-26B6-AEC8-1C5D-952C7DC60A50}"/>
          </ac:spMkLst>
        </pc:spChg>
        <pc:spChg chg="mod">
          <ac:chgData name="Luke Roach" userId="3c173453-1e89-4ab7-a897-c035ad6940d7" providerId="ADAL" clId="{7AB3DCFB-A934-42F0-A09A-19044269CC07}" dt="2022-09-30T16:24:07.465" v="1702" actId="26606"/>
          <ac:spMkLst>
            <pc:docMk/>
            <pc:sldMk cId="4107235796" sldId="300"/>
            <ac:spMk id="3" creationId="{1E0E4764-C5D9-17A7-B13B-3237D266F6A1}"/>
          </ac:spMkLst>
        </pc:spChg>
        <pc:spChg chg="add">
          <ac:chgData name="Luke Roach" userId="3c173453-1e89-4ab7-a897-c035ad6940d7" providerId="ADAL" clId="{7AB3DCFB-A934-42F0-A09A-19044269CC07}" dt="2022-09-30T16:24:07.465" v="1702" actId="26606"/>
          <ac:spMkLst>
            <pc:docMk/>
            <pc:sldMk cId="4107235796" sldId="300"/>
            <ac:spMk id="9" creationId="{F13C74B1-5B17-4795-BED0-7140497B445A}"/>
          </ac:spMkLst>
        </pc:spChg>
        <pc:spChg chg="add">
          <ac:chgData name="Luke Roach" userId="3c173453-1e89-4ab7-a897-c035ad6940d7" providerId="ADAL" clId="{7AB3DCFB-A934-42F0-A09A-19044269CC07}" dt="2022-09-30T16:24:07.465" v="1702" actId="26606"/>
          <ac:spMkLst>
            <pc:docMk/>
            <pc:sldMk cId="4107235796" sldId="300"/>
            <ac:spMk id="11" creationId="{D4974D33-8DC5-464E-8C6D-BE58F0669C17}"/>
          </ac:spMkLst>
        </pc:spChg>
        <pc:picChg chg="add">
          <ac:chgData name="Luke Roach" userId="3c173453-1e89-4ab7-a897-c035ad6940d7" providerId="ADAL" clId="{7AB3DCFB-A934-42F0-A09A-19044269CC07}" dt="2022-09-30T16:24:07.465" v="1702" actId="26606"/>
          <ac:picMkLst>
            <pc:docMk/>
            <pc:sldMk cId="4107235796" sldId="300"/>
            <ac:picMk id="5" creationId="{66BB593E-9725-82C4-1A7C-BBF71FF0194C}"/>
          </ac:picMkLst>
        </pc:picChg>
      </pc:sldChg>
    </pc:docChg>
  </pc:docChgLst>
  <pc:docChgLst>
    <pc:chgData name="Luke Roach" userId="3c173453-1e89-4ab7-a897-c035ad6940d7" providerId="ADAL" clId="{3D4E7960-742F-45E1-AFA4-BB2AD4221C38}"/>
    <pc:docChg chg="custSel modSld">
      <pc:chgData name="Luke Roach" userId="3c173453-1e89-4ab7-a897-c035ad6940d7" providerId="ADAL" clId="{3D4E7960-742F-45E1-AFA4-BB2AD4221C38}" dt="2022-09-30T16:26:20.683" v="76" actId="27636"/>
      <pc:docMkLst>
        <pc:docMk/>
      </pc:docMkLst>
      <pc:sldChg chg="modSp mod">
        <pc:chgData name="Luke Roach" userId="3c173453-1e89-4ab7-a897-c035ad6940d7" providerId="ADAL" clId="{3D4E7960-742F-45E1-AFA4-BB2AD4221C38}" dt="2022-09-30T16:26:08.906" v="37" actId="20577"/>
        <pc:sldMkLst>
          <pc:docMk/>
          <pc:sldMk cId="2307138186" sldId="256"/>
        </pc:sldMkLst>
        <pc:spChg chg="mod">
          <ac:chgData name="Luke Roach" userId="3c173453-1e89-4ab7-a897-c035ad6940d7" providerId="ADAL" clId="{3D4E7960-742F-45E1-AFA4-BB2AD4221C38}" dt="2022-09-30T16:26:08.906" v="37" actId="20577"/>
          <ac:spMkLst>
            <pc:docMk/>
            <pc:sldMk cId="2307138186" sldId="256"/>
            <ac:spMk id="2" creationId="{059E9133-04C3-E4A6-9235-3E8CA4A238B3}"/>
          </ac:spMkLst>
        </pc:spChg>
      </pc:sldChg>
      <pc:sldChg chg="modSp mod">
        <pc:chgData name="Luke Roach" userId="3c173453-1e89-4ab7-a897-c035ad6940d7" providerId="ADAL" clId="{3D4E7960-742F-45E1-AFA4-BB2AD4221C38}" dt="2022-09-30T16:26:20.683" v="76" actId="27636"/>
        <pc:sldMkLst>
          <pc:docMk/>
          <pc:sldMk cId="1545108817" sldId="257"/>
        </pc:sldMkLst>
        <pc:spChg chg="mod">
          <ac:chgData name="Luke Roach" userId="3c173453-1e89-4ab7-a897-c035ad6940d7" providerId="ADAL" clId="{3D4E7960-742F-45E1-AFA4-BB2AD4221C38}" dt="2022-09-30T16:26:20.683" v="76" actId="27636"/>
          <ac:spMkLst>
            <pc:docMk/>
            <pc:sldMk cId="1545108817" sldId="257"/>
            <ac:spMk id="2" creationId="{26062C7F-F1D4-68DC-5449-DF903EDA5BAF}"/>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F37004-FA6D-480B-B3A1-171D43ACFA5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6B458E-40A2-49CF-B42F-E87F6B7966BE}">
      <dgm:prSet/>
      <dgm:spPr/>
      <dgm:t>
        <a:bodyPr/>
        <a:lstStyle/>
        <a:p>
          <a:r>
            <a:rPr lang="en-GB" dirty="0"/>
            <a:t>I am available to email whenever at l.roach@uwtsd.ac.uk. Please use that email and use your own student email to get in contact.</a:t>
          </a:r>
          <a:endParaRPr lang="en-US" dirty="0"/>
        </a:p>
      </dgm:t>
    </dgm:pt>
    <dgm:pt modelId="{710CDE44-D2D3-4E90-AB5F-C06FE8C94F9B}" type="parTrans" cxnId="{DC1C3713-3AF8-4783-9C45-14A78B1ED2B4}">
      <dgm:prSet/>
      <dgm:spPr/>
      <dgm:t>
        <a:bodyPr/>
        <a:lstStyle/>
        <a:p>
          <a:endParaRPr lang="en-US"/>
        </a:p>
      </dgm:t>
    </dgm:pt>
    <dgm:pt modelId="{2C4CD86C-B25F-424F-9A07-2618D05F025E}" type="sibTrans" cxnId="{DC1C3713-3AF8-4783-9C45-14A78B1ED2B4}">
      <dgm:prSet/>
      <dgm:spPr/>
      <dgm:t>
        <a:bodyPr/>
        <a:lstStyle/>
        <a:p>
          <a:endParaRPr lang="en-US"/>
        </a:p>
      </dgm:t>
    </dgm:pt>
    <dgm:pt modelId="{4576E116-1BEA-4250-A0FA-BFE0B949205F}">
      <dgm:prSet/>
      <dgm:spPr/>
      <dgm:t>
        <a:bodyPr/>
        <a:lstStyle/>
        <a:p>
          <a:r>
            <a:rPr lang="en-GB" dirty="0"/>
            <a:t>I will return your email ASAP (within 2 working days) but I don’t work 24/7.</a:t>
          </a:r>
          <a:endParaRPr lang="en-US" dirty="0"/>
        </a:p>
      </dgm:t>
    </dgm:pt>
    <dgm:pt modelId="{289323DE-1D8C-453F-A12B-16530694EE9C}" type="parTrans" cxnId="{388B898D-92B9-415E-8530-41B38D02CA88}">
      <dgm:prSet/>
      <dgm:spPr/>
      <dgm:t>
        <a:bodyPr/>
        <a:lstStyle/>
        <a:p>
          <a:endParaRPr lang="en-US"/>
        </a:p>
      </dgm:t>
    </dgm:pt>
    <dgm:pt modelId="{432318A5-0BEF-4B6C-994A-B4ACB6FF3B58}" type="sibTrans" cxnId="{388B898D-92B9-415E-8530-41B38D02CA88}">
      <dgm:prSet/>
      <dgm:spPr/>
      <dgm:t>
        <a:bodyPr/>
        <a:lstStyle/>
        <a:p>
          <a:endParaRPr lang="en-US"/>
        </a:p>
      </dgm:t>
    </dgm:pt>
    <dgm:pt modelId="{25B6ED08-1B54-4731-9617-CC813FCF8B82}">
      <dgm:prSet/>
      <dgm:spPr/>
      <dgm:t>
        <a:bodyPr/>
        <a:lstStyle/>
        <a:p>
          <a:r>
            <a:rPr lang="en-GB" dirty="0"/>
            <a:t>If you haven’t heard from me in 2 days, please send another email.</a:t>
          </a:r>
          <a:endParaRPr lang="en-US" dirty="0"/>
        </a:p>
      </dgm:t>
    </dgm:pt>
    <dgm:pt modelId="{4CE54FB4-8381-47C1-B7DD-B9D6B474CE41}" type="parTrans" cxnId="{2E0EFC68-8D8E-4C71-8705-283D33AE2D43}">
      <dgm:prSet/>
      <dgm:spPr/>
      <dgm:t>
        <a:bodyPr/>
        <a:lstStyle/>
        <a:p>
          <a:endParaRPr lang="en-US"/>
        </a:p>
      </dgm:t>
    </dgm:pt>
    <dgm:pt modelId="{A697047B-8B26-4E70-985E-85C0F7742692}" type="sibTrans" cxnId="{2E0EFC68-8D8E-4C71-8705-283D33AE2D43}">
      <dgm:prSet/>
      <dgm:spPr/>
      <dgm:t>
        <a:bodyPr/>
        <a:lstStyle/>
        <a:p>
          <a:endParaRPr lang="en-US"/>
        </a:p>
      </dgm:t>
    </dgm:pt>
    <dgm:pt modelId="{E068D9C4-EF72-4A40-98E4-4CF131425496}" type="pres">
      <dgm:prSet presAssocID="{2EF37004-FA6D-480B-B3A1-171D43ACFA51}" presName="linear" presStyleCnt="0">
        <dgm:presLayoutVars>
          <dgm:animLvl val="lvl"/>
          <dgm:resizeHandles val="exact"/>
        </dgm:presLayoutVars>
      </dgm:prSet>
      <dgm:spPr/>
    </dgm:pt>
    <dgm:pt modelId="{6DE8542B-6D86-49E6-9974-341A681813B6}" type="pres">
      <dgm:prSet presAssocID="{246B458E-40A2-49CF-B42F-E87F6B7966BE}" presName="parentText" presStyleLbl="node1" presStyleIdx="0" presStyleCnt="3">
        <dgm:presLayoutVars>
          <dgm:chMax val="0"/>
          <dgm:bulletEnabled val="1"/>
        </dgm:presLayoutVars>
      </dgm:prSet>
      <dgm:spPr/>
    </dgm:pt>
    <dgm:pt modelId="{9117E37E-3AF3-4676-A39A-E75187A7CB0B}" type="pres">
      <dgm:prSet presAssocID="{2C4CD86C-B25F-424F-9A07-2618D05F025E}" presName="spacer" presStyleCnt="0"/>
      <dgm:spPr/>
    </dgm:pt>
    <dgm:pt modelId="{2560791C-C75B-43EB-A07E-062B341286C6}" type="pres">
      <dgm:prSet presAssocID="{4576E116-1BEA-4250-A0FA-BFE0B949205F}" presName="parentText" presStyleLbl="node1" presStyleIdx="1" presStyleCnt="3">
        <dgm:presLayoutVars>
          <dgm:chMax val="0"/>
          <dgm:bulletEnabled val="1"/>
        </dgm:presLayoutVars>
      </dgm:prSet>
      <dgm:spPr/>
    </dgm:pt>
    <dgm:pt modelId="{24E96550-202B-496A-9A2D-191AE35F5311}" type="pres">
      <dgm:prSet presAssocID="{432318A5-0BEF-4B6C-994A-B4ACB6FF3B58}" presName="spacer" presStyleCnt="0"/>
      <dgm:spPr/>
    </dgm:pt>
    <dgm:pt modelId="{3276F231-37D0-48C2-9A0E-B32D436C76DA}" type="pres">
      <dgm:prSet presAssocID="{25B6ED08-1B54-4731-9617-CC813FCF8B82}" presName="parentText" presStyleLbl="node1" presStyleIdx="2" presStyleCnt="3">
        <dgm:presLayoutVars>
          <dgm:chMax val="0"/>
          <dgm:bulletEnabled val="1"/>
        </dgm:presLayoutVars>
      </dgm:prSet>
      <dgm:spPr/>
    </dgm:pt>
  </dgm:ptLst>
  <dgm:cxnLst>
    <dgm:cxn modelId="{DC1C3713-3AF8-4783-9C45-14A78B1ED2B4}" srcId="{2EF37004-FA6D-480B-B3A1-171D43ACFA51}" destId="{246B458E-40A2-49CF-B42F-E87F6B7966BE}" srcOrd="0" destOrd="0" parTransId="{710CDE44-D2D3-4E90-AB5F-C06FE8C94F9B}" sibTransId="{2C4CD86C-B25F-424F-9A07-2618D05F025E}"/>
    <dgm:cxn modelId="{9379DC3D-F185-4980-8808-2C450FC932FA}" type="presOf" srcId="{25B6ED08-1B54-4731-9617-CC813FCF8B82}" destId="{3276F231-37D0-48C2-9A0E-B32D436C76DA}" srcOrd="0" destOrd="0" presId="urn:microsoft.com/office/officeart/2005/8/layout/vList2"/>
    <dgm:cxn modelId="{2E0EFC68-8D8E-4C71-8705-283D33AE2D43}" srcId="{2EF37004-FA6D-480B-B3A1-171D43ACFA51}" destId="{25B6ED08-1B54-4731-9617-CC813FCF8B82}" srcOrd="2" destOrd="0" parTransId="{4CE54FB4-8381-47C1-B7DD-B9D6B474CE41}" sibTransId="{A697047B-8B26-4E70-985E-85C0F7742692}"/>
    <dgm:cxn modelId="{ADA6AB7C-B106-4619-99B6-F6510C75BC30}" type="presOf" srcId="{246B458E-40A2-49CF-B42F-E87F6B7966BE}" destId="{6DE8542B-6D86-49E6-9974-341A681813B6}" srcOrd="0" destOrd="0" presId="urn:microsoft.com/office/officeart/2005/8/layout/vList2"/>
    <dgm:cxn modelId="{A6F47481-FC3A-4656-A482-2FC6166C4AF2}" type="presOf" srcId="{2EF37004-FA6D-480B-B3A1-171D43ACFA51}" destId="{E068D9C4-EF72-4A40-98E4-4CF131425496}" srcOrd="0" destOrd="0" presId="urn:microsoft.com/office/officeart/2005/8/layout/vList2"/>
    <dgm:cxn modelId="{388B898D-92B9-415E-8530-41B38D02CA88}" srcId="{2EF37004-FA6D-480B-B3A1-171D43ACFA51}" destId="{4576E116-1BEA-4250-A0FA-BFE0B949205F}" srcOrd="1" destOrd="0" parTransId="{289323DE-1D8C-453F-A12B-16530694EE9C}" sibTransId="{432318A5-0BEF-4B6C-994A-B4ACB6FF3B58}"/>
    <dgm:cxn modelId="{43CBFCD2-D032-410B-93CE-84C9801960FA}" type="presOf" srcId="{4576E116-1BEA-4250-A0FA-BFE0B949205F}" destId="{2560791C-C75B-43EB-A07E-062B341286C6}" srcOrd="0" destOrd="0" presId="urn:microsoft.com/office/officeart/2005/8/layout/vList2"/>
    <dgm:cxn modelId="{19BA8C3F-DF87-4637-A9F8-A4457A0CA902}" type="presParOf" srcId="{E068D9C4-EF72-4A40-98E4-4CF131425496}" destId="{6DE8542B-6D86-49E6-9974-341A681813B6}" srcOrd="0" destOrd="0" presId="urn:microsoft.com/office/officeart/2005/8/layout/vList2"/>
    <dgm:cxn modelId="{FE1D5062-8BB9-430B-A517-ADF625686B10}" type="presParOf" srcId="{E068D9C4-EF72-4A40-98E4-4CF131425496}" destId="{9117E37E-3AF3-4676-A39A-E75187A7CB0B}" srcOrd="1" destOrd="0" presId="urn:microsoft.com/office/officeart/2005/8/layout/vList2"/>
    <dgm:cxn modelId="{02DB536E-5E5F-41E5-BC56-030256496478}" type="presParOf" srcId="{E068D9C4-EF72-4A40-98E4-4CF131425496}" destId="{2560791C-C75B-43EB-A07E-062B341286C6}" srcOrd="2" destOrd="0" presId="urn:microsoft.com/office/officeart/2005/8/layout/vList2"/>
    <dgm:cxn modelId="{A30416F2-7265-4807-AF29-06AFF0DB1081}" type="presParOf" srcId="{E068D9C4-EF72-4A40-98E4-4CF131425496}" destId="{24E96550-202B-496A-9A2D-191AE35F5311}" srcOrd="3" destOrd="0" presId="urn:microsoft.com/office/officeart/2005/8/layout/vList2"/>
    <dgm:cxn modelId="{A4EDB852-6656-4500-BB70-4BDB70A1D8B7}" type="presParOf" srcId="{E068D9C4-EF72-4A40-98E4-4CF131425496}" destId="{3276F231-37D0-48C2-9A0E-B32D436C76D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447283-53A3-40E0-AFB4-0722FCF1F82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213C7F1-C7F2-45F1-867A-F664C2D6CA5C}">
      <dgm:prSet/>
      <dgm:spPr/>
      <dgm:t>
        <a:bodyPr/>
        <a:lstStyle/>
        <a:p>
          <a:r>
            <a:rPr lang="en-GB"/>
            <a:t>Word Count:</a:t>
          </a:r>
          <a:endParaRPr lang="en-US"/>
        </a:p>
      </dgm:t>
    </dgm:pt>
    <dgm:pt modelId="{99279B41-84D9-40C5-B8C6-2A6B7F2ABC7F}" type="parTrans" cxnId="{8A752DD0-D891-4FAF-A9EA-5AF23F4DDD69}">
      <dgm:prSet/>
      <dgm:spPr/>
      <dgm:t>
        <a:bodyPr/>
        <a:lstStyle/>
        <a:p>
          <a:endParaRPr lang="en-US"/>
        </a:p>
      </dgm:t>
    </dgm:pt>
    <dgm:pt modelId="{69737D22-FC05-46B1-B9F2-24977334677E}" type="sibTrans" cxnId="{8A752DD0-D891-4FAF-A9EA-5AF23F4DDD69}">
      <dgm:prSet/>
      <dgm:spPr/>
      <dgm:t>
        <a:bodyPr/>
        <a:lstStyle/>
        <a:p>
          <a:endParaRPr lang="en-US"/>
        </a:p>
      </dgm:t>
    </dgm:pt>
    <dgm:pt modelId="{58915591-EC4A-4185-8094-F98E3FCC89B9}">
      <dgm:prSet/>
      <dgm:spPr/>
      <dgm:t>
        <a:bodyPr/>
        <a:lstStyle/>
        <a:p>
          <a:r>
            <a:rPr lang="en-GB"/>
            <a:t>2000 words (+/-10%)</a:t>
          </a:r>
          <a:endParaRPr lang="en-US"/>
        </a:p>
      </dgm:t>
    </dgm:pt>
    <dgm:pt modelId="{4733B0DB-4953-4D39-888D-45CDC2827D41}" type="parTrans" cxnId="{88E3E82A-4B15-4EB1-B2EF-7CBE7989D13F}">
      <dgm:prSet/>
      <dgm:spPr/>
      <dgm:t>
        <a:bodyPr/>
        <a:lstStyle/>
        <a:p>
          <a:endParaRPr lang="en-US"/>
        </a:p>
      </dgm:t>
    </dgm:pt>
    <dgm:pt modelId="{D3500A3D-B0C7-46C1-8389-DADAEC2D3264}" type="sibTrans" cxnId="{88E3E82A-4B15-4EB1-B2EF-7CBE7989D13F}">
      <dgm:prSet/>
      <dgm:spPr/>
      <dgm:t>
        <a:bodyPr/>
        <a:lstStyle/>
        <a:p>
          <a:endParaRPr lang="en-US"/>
        </a:p>
      </dgm:t>
    </dgm:pt>
    <dgm:pt modelId="{8E3DE651-F783-4F0B-B097-19D7B61DE8A7}">
      <dgm:prSet/>
      <dgm:spPr/>
      <dgm:t>
        <a:bodyPr/>
        <a:lstStyle/>
        <a:p>
          <a:r>
            <a:rPr lang="en-GB"/>
            <a:t>Submission Date:</a:t>
          </a:r>
          <a:endParaRPr lang="en-US"/>
        </a:p>
      </dgm:t>
    </dgm:pt>
    <dgm:pt modelId="{430A055A-8E7B-4A19-A36F-0E25167F2D96}" type="parTrans" cxnId="{99BEE55C-2CEB-48AB-B954-528836C8B485}">
      <dgm:prSet/>
      <dgm:spPr/>
      <dgm:t>
        <a:bodyPr/>
        <a:lstStyle/>
        <a:p>
          <a:endParaRPr lang="en-US"/>
        </a:p>
      </dgm:t>
    </dgm:pt>
    <dgm:pt modelId="{18681EAB-6CFE-4E90-AE8A-03A2AFD23A7F}" type="sibTrans" cxnId="{99BEE55C-2CEB-48AB-B954-528836C8B485}">
      <dgm:prSet/>
      <dgm:spPr/>
      <dgm:t>
        <a:bodyPr/>
        <a:lstStyle/>
        <a:p>
          <a:endParaRPr lang="en-US"/>
        </a:p>
      </dgm:t>
    </dgm:pt>
    <dgm:pt modelId="{EC0EA235-69B5-492B-AB17-C035774F5F33}">
      <dgm:prSet/>
      <dgm:spPr/>
      <dgm:t>
        <a:bodyPr/>
        <a:lstStyle/>
        <a:p>
          <a:r>
            <a:rPr lang="en-GB"/>
            <a:t>Friday 4th November 2022 at 23:59hrs</a:t>
          </a:r>
          <a:endParaRPr lang="en-US"/>
        </a:p>
      </dgm:t>
    </dgm:pt>
    <dgm:pt modelId="{31C0F0DC-22EF-4F60-B505-4431E53222EF}" type="parTrans" cxnId="{E5F3E9A1-9F2E-4AF6-90D6-4BBC52E0DC13}">
      <dgm:prSet/>
      <dgm:spPr/>
      <dgm:t>
        <a:bodyPr/>
        <a:lstStyle/>
        <a:p>
          <a:endParaRPr lang="en-US"/>
        </a:p>
      </dgm:t>
    </dgm:pt>
    <dgm:pt modelId="{2515DE83-AF5E-4A4F-8565-E90D874FE523}" type="sibTrans" cxnId="{E5F3E9A1-9F2E-4AF6-90D6-4BBC52E0DC13}">
      <dgm:prSet/>
      <dgm:spPr/>
      <dgm:t>
        <a:bodyPr/>
        <a:lstStyle/>
        <a:p>
          <a:endParaRPr lang="en-US"/>
        </a:p>
      </dgm:t>
    </dgm:pt>
    <dgm:pt modelId="{5A2FD4F7-8097-4A25-911C-11C9F294E0D4}">
      <dgm:prSet/>
      <dgm:spPr/>
      <dgm:t>
        <a:bodyPr/>
        <a:lstStyle/>
        <a:p>
          <a:r>
            <a:rPr lang="en-GB"/>
            <a:t>Feedback Date:</a:t>
          </a:r>
          <a:endParaRPr lang="en-US"/>
        </a:p>
      </dgm:t>
    </dgm:pt>
    <dgm:pt modelId="{065A17D4-F81D-4289-A750-D9D2AEE23766}" type="parTrans" cxnId="{C645165D-A034-4561-B79F-2F9EA2974EE5}">
      <dgm:prSet/>
      <dgm:spPr/>
      <dgm:t>
        <a:bodyPr/>
        <a:lstStyle/>
        <a:p>
          <a:endParaRPr lang="en-US"/>
        </a:p>
      </dgm:t>
    </dgm:pt>
    <dgm:pt modelId="{8D00CC05-6818-48B9-B995-A5182FA000E8}" type="sibTrans" cxnId="{C645165D-A034-4561-B79F-2F9EA2974EE5}">
      <dgm:prSet/>
      <dgm:spPr/>
      <dgm:t>
        <a:bodyPr/>
        <a:lstStyle/>
        <a:p>
          <a:endParaRPr lang="en-US"/>
        </a:p>
      </dgm:t>
    </dgm:pt>
    <dgm:pt modelId="{856FC113-729F-406A-B156-577B16B88CF9}">
      <dgm:prSet/>
      <dgm:spPr/>
      <dgm:t>
        <a:bodyPr/>
        <a:lstStyle/>
        <a:p>
          <a:r>
            <a:rPr lang="en-GB"/>
            <a:t>Monday 5th December 2023 at 09:00hrs</a:t>
          </a:r>
          <a:endParaRPr lang="en-US"/>
        </a:p>
      </dgm:t>
    </dgm:pt>
    <dgm:pt modelId="{8E2DC10E-B6AA-494B-8907-39304745B5D4}" type="parTrans" cxnId="{CE1B9183-3E78-4C60-9556-FBD9E944C7D8}">
      <dgm:prSet/>
      <dgm:spPr/>
      <dgm:t>
        <a:bodyPr/>
        <a:lstStyle/>
        <a:p>
          <a:endParaRPr lang="en-US"/>
        </a:p>
      </dgm:t>
    </dgm:pt>
    <dgm:pt modelId="{A8FC1B4E-59AD-456A-856D-EFA1345F5EDD}" type="sibTrans" cxnId="{CE1B9183-3E78-4C60-9556-FBD9E944C7D8}">
      <dgm:prSet/>
      <dgm:spPr/>
      <dgm:t>
        <a:bodyPr/>
        <a:lstStyle/>
        <a:p>
          <a:endParaRPr lang="en-US"/>
        </a:p>
      </dgm:t>
    </dgm:pt>
    <dgm:pt modelId="{5F939411-E05F-4A07-B12E-225C492F5F5A}" type="pres">
      <dgm:prSet presAssocID="{AD447283-53A3-40E0-AFB4-0722FCF1F820}" presName="root" presStyleCnt="0">
        <dgm:presLayoutVars>
          <dgm:dir/>
          <dgm:resizeHandles val="exact"/>
        </dgm:presLayoutVars>
      </dgm:prSet>
      <dgm:spPr/>
    </dgm:pt>
    <dgm:pt modelId="{0FBB3515-1F31-432F-BFDE-A9D8B6757EF7}" type="pres">
      <dgm:prSet presAssocID="{4213C7F1-C7F2-45F1-867A-F664C2D6CA5C}" presName="compNode" presStyleCnt="0"/>
      <dgm:spPr/>
    </dgm:pt>
    <dgm:pt modelId="{D3905320-DFE2-4C2F-9E6E-810C854FA2EA}" type="pres">
      <dgm:prSet presAssocID="{4213C7F1-C7F2-45F1-867A-F664C2D6CA5C}" presName="bgRect" presStyleLbl="bgShp" presStyleIdx="0" presStyleCnt="3"/>
      <dgm:spPr/>
    </dgm:pt>
    <dgm:pt modelId="{0449047E-2890-4230-A428-3E70F4FB16DC}" type="pres">
      <dgm:prSet presAssocID="{4213C7F1-C7F2-45F1-867A-F664C2D6CA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1EB66E2-8CB2-4051-B8DB-8C8CF555EA6F}" type="pres">
      <dgm:prSet presAssocID="{4213C7F1-C7F2-45F1-867A-F664C2D6CA5C}" presName="spaceRect" presStyleCnt="0"/>
      <dgm:spPr/>
    </dgm:pt>
    <dgm:pt modelId="{FDC6D7D0-C819-43C8-8A6D-7EE05A77AAE7}" type="pres">
      <dgm:prSet presAssocID="{4213C7F1-C7F2-45F1-867A-F664C2D6CA5C}" presName="parTx" presStyleLbl="revTx" presStyleIdx="0" presStyleCnt="6">
        <dgm:presLayoutVars>
          <dgm:chMax val="0"/>
          <dgm:chPref val="0"/>
        </dgm:presLayoutVars>
      </dgm:prSet>
      <dgm:spPr/>
    </dgm:pt>
    <dgm:pt modelId="{383136D8-74A5-4A87-9B5C-F510CF0B9D27}" type="pres">
      <dgm:prSet presAssocID="{4213C7F1-C7F2-45F1-867A-F664C2D6CA5C}" presName="desTx" presStyleLbl="revTx" presStyleIdx="1" presStyleCnt="6">
        <dgm:presLayoutVars/>
      </dgm:prSet>
      <dgm:spPr/>
    </dgm:pt>
    <dgm:pt modelId="{B6245F54-754F-40F5-BF4C-5665054CE899}" type="pres">
      <dgm:prSet presAssocID="{69737D22-FC05-46B1-B9F2-24977334677E}" presName="sibTrans" presStyleCnt="0"/>
      <dgm:spPr/>
    </dgm:pt>
    <dgm:pt modelId="{555D052D-0446-4E87-8EF1-C589685D9287}" type="pres">
      <dgm:prSet presAssocID="{8E3DE651-F783-4F0B-B097-19D7B61DE8A7}" presName="compNode" presStyleCnt="0"/>
      <dgm:spPr/>
    </dgm:pt>
    <dgm:pt modelId="{7490DEC0-AC87-4845-AF2A-1090BC7925F4}" type="pres">
      <dgm:prSet presAssocID="{8E3DE651-F783-4F0B-B097-19D7B61DE8A7}" presName="bgRect" presStyleLbl="bgShp" presStyleIdx="1" presStyleCnt="3"/>
      <dgm:spPr/>
    </dgm:pt>
    <dgm:pt modelId="{760136DD-85CE-4CB1-A562-7902B56E70C5}" type="pres">
      <dgm:prSet presAssocID="{8E3DE651-F783-4F0B-B097-19D7B61DE8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A8C3BEA2-8265-4D06-8606-4525164BB3B8}" type="pres">
      <dgm:prSet presAssocID="{8E3DE651-F783-4F0B-B097-19D7B61DE8A7}" presName="spaceRect" presStyleCnt="0"/>
      <dgm:spPr/>
    </dgm:pt>
    <dgm:pt modelId="{1E84A562-B67A-4673-BF35-6F9064ECC8F5}" type="pres">
      <dgm:prSet presAssocID="{8E3DE651-F783-4F0B-B097-19D7B61DE8A7}" presName="parTx" presStyleLbl="revTx" presStyleIdx="2" presStyleCnt="6">
        <dgm:presLayoutVars>
          <dgm:chMax val="0"/>
          <dgm:chPref val="0"/>
        </dgm:presLayoutVars>
      </dgm:prSet>
      <dgm:spPr/>
    </dgm:pt>
    <dgm:pt modelId="{1D1D82BB-389D-449D-9691-5BD47D18DBAA}" type="pres">
      <dgm:prSet presAssocID="{8E3DE651-F783-4F0B-B097-19D7B61DE8A7}" presName="desTx" presStyleLbl="revTx" presStyleIdx="3" presStyleCnt="6">
        <dgm:presLayoutVars/>
      </dgm:prSet>
      <dgm:spPr/>
    </dgm:pt>
    <dgm:pt modelId="{AD3F7530-CC30-4FAC-86B1-D0271CF00C84}" type="pres">
      <dgm:prSet presAssocID="{18681EAB-6CFE-4E90-AE8A-03A2AFD23A7F}" presName="sibTrans" presStyleCnt="0"/>
      <dgm:spPr/>
    </dgm:pt>
    <dgm:pt modelId="{992910E6-EEFE-4892-801F-43882E94C7F9}" type="pres">
      <dgm:prSet presAssocID="{5A2FD4F7-8097-4A25-911C-11C9F294E0D4}" presName="compNode" presStyleCnt="0"/>
      <dgm:spPr/>
    </dgm:pt>
    <dgm:pt modelId="{0E353CE2-6A2B-4003-BD7B-980C79CB234F}" type="pres">
      <dgm:prSet presAssocID="{5A2FD4F7-8097-4A25-911C-11C9F294E0D4}" presName="bgRect" presStyleLbl="bgShp" presStyleIdx="2" presStyleCnt="3"/>
      <dgm:spPr/>
    </dgm:pt>
    <dgm:pt modelId="{540FB719-B45B-40E7-B1D3-35248F9329C4}" type="pres">
      <dgm:prSet presAssocID="{5A2FD4F7-8097-4A25-911C-11C9F294E0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ip Calendar"/>
        </a:ext>
      </dgm:extLst>
    </dgm:pt>
    <dgm:pt modelId="{B4315035-46C3-4757-9F73-D96809D9E6FC}" type="pres">
      <dgm:prSet presAssocID="{5A2FD4F7-8097-4A25-911C-11C9F294E0D4}" presName="spaceRect" presStyleCnt="0"/>
      <dgm:spPr/>
    </dgm:pt>
    <dgm:pt modelId="{57CCB543-774E-4651-B579-534D1560F25B}" type="pres">
      <dgm:prSet presAssocID="{5A2FD4F7-8097-4A25-911C-11C9F294E0D4}" presName="parTx" presStyleLbl="revTx" presStyleIdx="4" presStyleCnt="6">
        <dgm:presLayoutVars>
          <dgm:chMax val="0"/>
          <dgm:chPref val="0"/>
        </dgm:presLayoutVars>
      </dgm:prSet>
      <dgm:spPr/>
    </dgm:pt>
    <dgm:pt modelId="{C8CA43C4-7B09-4664-A8D5-3051A7364AA0}" type="pres">
      <dgm:prSet presAssocID="{5A2FD4F7-8097-4A25-911C-11C9F294E0D4}" presName="desTx" presStyleLbl="revTx" presStyleIdx="5" presStyleCnt="6">
        <dgm:presLayoutVars/>
      </dgm:prSet>
      <dgm:spPr/>
    </dgm:pt>
  </dgm:ptLst>
  <dgm:cxnLst>
    <dgm:cxn modelId="{88E3E82A-4B15-4EB1-B2EF-7CBE7989D13F}" srcId="{4213C7F1-C7F2-45F1-867A-F664C2D6CA5C}" destId="{58915591-EC4A-4185-8094-F98E3FCC89B9}" srcOrd="0" destOrd="0" parTransId="{4733B0DB-4953-4D39-888D-45CDC2827D41}" sibTransId="{D3500A3D-B0C7-46C1-8389-DADAEC2D3264}"/>
    <dgm:cxn modelId="{99BEE55C-2CEB-48AB-B954-528836C8B485}" srcId="{AD447283-53A3-40E0-AFB4-0722FCF1F820}" destId="{8E3DE651-F783-4F0B-B097-19D7B61DE8A7}" srcOrd="1" destOrd="0" parTransId="{430A055A-8E7B-4A19-A36F-0E25167F2D96}" sibTransId="{18681EAB-6CFE-4E90-AE8A-03A2AFD23A7F}"/>
    <dgm:cxn modelId="{C645165D-A034-4561-B79F-2F9EA2974EE5}" srcId="{AD447283-53A3-40E0-AFB4-0722FCF1F820}" destId="{5A2FD4F7-8097-4A25-911C-11C9F294E0D4}" srcOrd="2" destOrd="0" parTransId="{065A17D4-F81D-4289-A750-D9D2AEE23766}" sibTransId="{8D00CC05-6818-48B9-B995-A5182FA000E8}"/>
    <dgm:cxn modelId="{0761B846-014D-45E9-B372-1B2F501189C6}" type="presOf" srcId="{AD447283-53A3-40E0-AFB4-0722FCF1F820}" destId="{5F939411-E05F-4A07-B12E-225C492F5F5A}" srcOrd="0" destOrd="0" presId="urn:microsoft.com/office/officeart/2018/2/layout/IconVerticalSolidList"/>
    <dgm:cxn modelId="{EDBD0B4C-1CEC-4766-8EFA-4FBA9295D690}" type="presOf" srcId="{58915591-EC4A-4185-8094-F98E3FCC89B9}" destId="{383136D8-74A5-4A87-9B5C-F510CF0B9D27}" srcOrd="0" destOrd="0" presId="urn:microsoft.com/office/officeart/2018/2/layout/IconVerticalSolidList"/>
    <dgm:cxn modelId="{68B2D073-DDE7-4DF6-AAE7-F09C6F601F76}" type="presOf" srcId="{856FC113-729F-406A-B156-577B16B88CF9}" destId="{C8CA43C4-7B09-4664-A8D5-3051A7364AA0}" srcOrd="0" destOrd="0" presId="urn:microsoft.com/office/officeart/2018/2/layout/IconVerticalSolidList"/>
    <dgm:cxn modelId="{FA359577-B580-4E80-A4E4-03D40A205FB4}" type="presOf" srcId="{EC0EA235-69B5-492B-AB17-C035774F5F33}" destId="{1D1D82BB-389D-449D-9691-5BD47D18DBAA}" srcOrd="0" destOrd="0" presId="urn:microsoft.com/office/officeart/2018/2/layout/IconVerticalSolidList"/>
    <dgm:cxn modelId="{CE1B9183-3E78-4C60-9556-FBD9E944C7D8}" srcId="{5A2FD4F7-8097-4A25-911C-11C9F294E0D4}" destId="{856FC113-729F-406A-B156-577B16B88CF9}" srcOrd="0" destOrd="0" parTransId="{8E2DC10E-B6AA-494B-8907-39304745B5D4}" sibTransId="{A8FC1B4E-59AD-456A-856D-EFA1345F5EDD}"/>
    <dgm:cxn modelId="{E5F3E9A1-9F2E-4AF6-90D6-4BBC52E0DC13}" srcId="{8E3DE651-F783-4F0B-B097-19D7B61DE8A7}" destId="{EC0EA235-69B5-492B-AB17-C035774F5F33}" srcOrd="0" destOrd="0" parTransId="{31C0F0DC-22EF-4F60-B505-4431E53222EF}" sibTransId="{2515DE83-AF5E-4A4F-8565-E90D874FE523}"/>
    <dgm:cxn modelId="{D39915B0-0DA6-47C6-ADA4-81D9E10FA8C9}" type="presOf" srcId="{5A2FD4F7-8097-4A25-911C-11C9F294E0D4}" destId="{57CCB543-774E-4651-B579-534D1560F25B}" srcOrd="0" destOrd="0" presId="urn:microsoft.com/office/officeart/2018/2/layout/IconVerticalSolidList"/>
    <dgm:cxn modelId="{8A752DD0-D891-4FAF-A9EA-5AF23F4DDD69}" srcId="{AD447283-53A3-40E0-AFB4-0722FCF1F820}" destId="{4213C7F1-C7F2-45F1-867A-F664C2D6CA5C}" srcOrd="0" destOrd="0" parTransId="{99279B41-84D9-40C5-B8C6-2A6B7F2ABC7F}" sibTransId="{69737D22-FC05-46B1-B9F2-24977334677E}"/>
    <dgm:cxn modelId="{528E14E1-8B2F-4F5C-9EB0-AD531A76A9EC}" type="presOf" srcId="{8E3DE651-F783-4F0B-B097-19D7B61DE8A7}" destId="{1E84A562-B67A-4673-BF35-6F9064ECC8F5}" srcOrd="0" destOrd="0" presId="urn:microsoft.com/office/officeart/2018/2/layout/IconVerticalSolidList"/>
    <dgm:cxn modelId="{A922F4FF-1F5F-42A0-8BC8-000A065D1FE0}" type="presOf" srcId="{4213C7F1-C7F2-45F1-867A-F664C2D6CA5C}" destId="{FDC6D7D0-C819-43C8-8A6D-7EE05A77AAE7}" srcOrd="0" destOrd="0" presId="urn:microsoft.com/office/officeart/2018/2/layout/IconVerticalSolidList"/>
    <dgm:cxn modelId="{A8D7851C-F819-40BD-8AF7-182272FD8467}" type="presParOf" srcId="{5F939411-E05F-4A07-B12E-225C492F5F5A}" destId="{0FBB3515-1F31-432F-BFDE-A9D8B6757EF7}" srcOrd="0" destOrd="0" presId="urn:microsoft.com/office/officeart/2018/2/layout/IconVerticalSolidList"/>
    <dgm:cxn modelId="{3171C4D2-4D35-4F1E-9813-1D44FCC7A9C0}" type="presParOf" srcId="{0FBB3515-1F31-432F-BFDE-A9D8B6757EF7}" destId="{D3905320-DFE2-4C2F-9E6E-810C854FA2EA}" srcOrd="0" destOrd="0" presId="urn:microsoft.com/office/officeart/2018/2/layout/IconVerticalSolidList"/>
    <dgm:cxn modelId="{8922ED66-49BB-4AFA-A135-C5BD816C89F5}" type="presParOf" srcId="{0FBB3515-1F31-432F-BFDE-A9D8B6757EF7}" destId="{0449047E-2890-4230-A428-3E70F4FB16DC}" srcOrd="1" destOrd="0" presId="urn:microsoft.com/office/officeart/2018/2/layout/IconVerticalSolidList"/>
    <dgm:cxn modelId="{AF40B049-45C8-43A9-B231-000F156C52DE}" type="presParOf" srcId="{0FBB3515-1F31-432F-BFDE-A9D8B6757EF7}" destId="{21EB66E2-8CB2-4051-B8DB-8C8CF555EA6F}" srcOrd="2" destOrd="0" presId="urn:microsoft.com/office/officeart/2018/2/layout/IconVerticalSolidList"/>
    <dgm:cxn modelId="{031C2530-8CC6-4F3F-8AD4-83A86489C1FC}" type="presParOf" srcId="{0FBB3515-1F31-432F-BFDE-A9D8B6757EF7}" destId="{FDC6D7D0-C819-43C8-8A6D-7EE05A77AAE7}" srcOrd="3" destOrd="0" presId="urn:microsoft.com/office/officeart/2018/2/layout/IconVerticalSolidList"/>
    <dgm:cxn modelId="{4B0B4D3A-BF66-4606-B1C4-2A8EE454A53A}" type="presParOf" srcId="{0FBB3515-1F31-432F-BFDE-A9D8B6757EF7}" destId="{383136D8-74A5-4A87-9B5C-F510CF0B9D27}" srcOrd="4" destOrd="0" presId="urn:microsoft.com/office/officeart/2018/2/layout/IconVerticalSolidList"/>
    <dgm:cxn modelId="{692ADE5B-C097-4232-9FAF-D4E1FC1F9DAC}" type="presParOf" srcId="{5F939411-E05F-4A07-B12E-225C492F5F5A}" destId="{B6245F54-754F-40F5-BF4C-5665054CE899}" srcOrd="1" destOrd="0" presId="urn:microsoft.com/office/officeart/2018/2/layout/IconVerticalSolidList"/>
    <dgm:cxn modelId="{6C4C58BF-7975-4854-845B-98B1C126A30B}" type="presParOf" srcId="{5F939411-E05F-4A07-B12E-225C492F5F5A}" destId="{555D052D-0446-4E87-8EF1-C589685D9287}" srcOrd="2" destOrd="0" presId="urn:microsoft.com/office/officeart/2018/2/layout/IconVerticalSolidList"/>
    <dgm:cxn modelId="{5AB8E214-AF63-454D-A639-E830FEBE5329}" type="presParOf" srcId="{555D052D-0446-4E87-8EF1-C589685D9287}" destId="{7490DEC0-AC87-4845-AF2A-1090BC7925F4}" srcOrd="0" destOrd="0" presId="urn:microsoft.com/office/officeart/2018/2/layout/IconVerticalSolidList"/>
    <dgm:cxn modelId="{CF3D9170-3B6A-4871-84D1-C2861636DE52}" type="presParOf" srcId="{555D052D-0446-4E87-8EF1-C589685D9287}" destId="{760136DD-85CE-4CB1-A562-7902B56E70C5}" srcOrd="1" destOrd="0" presId="urn:microsoft.com/office/officeart/2018/2/layout/IconVerticalSolidList"/>
    <dgm:cxn modelId="{B69EE9BF-8BF2-4708-BBF3-80DCC2594C61}" type="presParOf" srcId="{555D052D-0446-4E87-8EF1-C589685D9287}" destId="{A8C3BEA2-8265-4D06-8606-4525164BB3B8}" srcOrd="2" destOrd="0" presId="urn:microsoft.com/office/officeart/2018/2/layout/IconVerticalSolidList"/>
    <dgm:cxn modelId="{29AEB10A-3B80-41B9-B8A5-9A08AF852D78}" type="presParOf" srcId="{555D052D-0446-4E87-8EF1-C589685D9287}" destId="{1E84A562-B67A-4673-BF35-6F9064ECC8F5}" srcOrd="3" destOrd="0" presId="urn:microsoft.com/office/officeart/2018/2/layout/IconVerticalSolidList"/>
    <dgm:cxn modelId="{CE78D7B5-8828-4D61-AC61-692699BB039A}" type="presParOf" srcId="{555D052D-0446-4E87-8EF1-C589685D9287}" destId="{1D1D82BB-389D-449D-9691-5BD47D18DBAA}" srcOrd="4" destOrd="0" presId="urn:microsoft.com/office/officeart/2018/2/layout/IconVerticalSolidList"/>
    <dgm:cxn modelId="{B4C1FF65-1E4F-4DC8-B6A8-7A39474B39C3}" type="presParOf" srcId="{5F939411-E05F-4A07-B12E-225C492F5F5A}" destId="{AD3F7530-CC30-4FAC-86B1-D0271CF00C84}" srcOrd="3" destOrd="0" presId="urn:microsoft.com/office/officeart/2018/2/layout/IconVerticalSolidList"/>
    <dgm:cxn modelId="{0C5DA0F6-86A8-47EF-ABB9-C1CAEA658AED}" type="presParOf" srcId="{5F939411-E05F-4A07-B12E-225C492F5F5A}" destId="{992910E6-EEFE-4892-801F-43882E94C7F9}" srcOrd="4" destOrd="0" presId="urn:microsoft.com/office/officeart/2018/2/layout/IconVerticalSolidList"/>
    <dgm:cxn modelId="{67606633-B58E-4807-8AA0-6EC2F6095683}" type="presParOf" srcId="{992910E6-EEFE-4892-801F-43882E94C7F9}" destId="{0E353CE2-6A2B-4003-BD7B-980C79CB234F}" srcOrd="0" destOrd="0" presId="urn:microsoft.com/office/officeart/2018/2/layout/IconVerticalSolidList"/>
    <dgm:cxn modelId="{B2DC56A1-AE13-483F-A91D-A8D57299C8C3}" type="presParOf" srcId="{992910E6-EEFE-4892-801F-43882E94C7F9}" destId="{540FB719-B45B-40E7-B1D3-35248F9329C4}" srcOrd="1" destOrd="0" presId="urn:microsoft.com/office/officeart/2018/2/layout/IconVerticalSolidList"/>
    <dgm:cxn modelId="{C21C31F9-CC0C-49E0-9AF0-BC3F6FB3C3EE}" type="presParOf" srcId="{992910E6-EEFE-4892-801F-43882E94C7F9}" destId="{B4315035-46C3-4757-9F73-D96809D9E6FC}" srcOrd="2" destOrd="0" presId="urn:microsoft.com/office/officeart/2018/2/layout/IconVerticalSolidList"/>
    <dgm:cxn modelId="{5BBDFB62-D47C-4424-8453-8281BD099DD6}" type="presParOf" srcId="{992910E6-EEFE-4892-801F-43882E94C7F9}" destId="{57CCB543-774E-4651-B579-534D1560F25B}" srcOrd="3" destOrd="0" presId="urn:microsoft.com/office/officeart/2018/2/layout/IconVerticalSolidList"/>
    <dgm:cxn modelId="{DE266BD7-4231-43E2-9806-74D6C45B9D5E}" type="presParOf" srcId="{992910E6-EEFE-4892-801F-43882E94C7F9}" destId="{C8CA43C4-7B09-4664-A8D5-3051A7364AA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8542B-6D86-49E6-9974-341A681813B6}">
      <dsp:nvSpPr>
        <dsp:cNvPr id="0" name=""/>
        <dsp:cNvSpPr/>
      </dsp:nvSpPr>
      <dsp:spPr>
        <a:xfrm>
          <a:off x="0" y="71800"/>
          <a:ext cx="5077071" cy="1498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 am available to email whenever at l.roach@uwtsd.ac.uk. Please use that email and use your own student email to get in contact.</a:t>
          </a:r>
          <a:endParaRPr lang="en-US" sz="2100" kern="1200" dirty="0"/>
        </a:p>
      </dsp:txBody>
      <dsp:txXfrm>
        <a:off x="73164" y="144964"/>
        <a:ext cx="4930743" cy="1352442"/>
      </dsp:txXfrm>
    </dsp:sp>
    <dsp:sp modelId="{2560791C-C75B-43EB-A07E-062B341286C6}">
      <dsp:nvSpPr>
        <dsp:cNvPr id="0" name=""/>
        <dsp:cNvSpPr/>
      </dsp:nvSpPr>
      <dsp:spPr>
        <a:xfrm>
          <a:off x="0" y="1631050"/>
          <a:ext cx="5077071" cy="1498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 will return your email ASAP (within 2 working days) but I don’t work 24/7.</a:t>
          </a:r>
          <a:endParaRPr lang="en-US" sz="2100" kern="1200" dirty="0"/>
        </a:p>
      </dsp:txBody>
      <dsp:txXfrm>
        <a:off x="73164" y="1704214"/>
        <a:ext cx="4930743" cy="1352442"/>
      </dsp:txXfrm>
    </dsp:sp>
    <dsp:sp modelId="{3276F231-37D0-48C2-9A0E-B32D436C76DA}">
      <dsp:nvSpPr>
        <dsp:cNvPr id="0" name=""/>
        <dsp:cNvSpPr/>
      </dsp:nvSpPr>
      <dsp:spPr>
        <a:xfrm>
          <a:off x="0" y="3190300"/>
          <a:ext cx="5077071" cy="1498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If you haven’t heard from me in 2 days, please send another email.</a:t>
          </a:r>
          <a:endParaRPr lang="en-US" sz="2100" kern="1200" dirty="0"/>
        </a:p>
      </dsp:txBody>
      <dsp:txXfrm>
        <a:off x="73164" y="3263464"/>
        <a:ext cx="4930743" cy="1352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05320-DFE2-4C2F-9E6E-810C854FA2EA}">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9047E-2890-4230-A428-3E70F4FB16DC}">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6D7D0-C819-43C8-8A6D-7EE05A77AAE7}">
      <dsp:nvSpPr>
        <dsp:cNvPr id="0" name=""/>
        <dsp:cNvSpPr/>
      </dsp:nvSpPr>
      <dsp:spPr>
        <a:xfrm>
          <a:off x="1945450" y="719"/>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Word Count:</a:t>
          </a:r>
          <a:endParaRPr lang="en-US" sz="2500" kern="1200"/>
        </a:p>
      </dsp:txBody>
      <dsp:txXfrm>
        <a:off x="1945450" y="719"/>
        <a:ext cx="2964910" cy="1684372"/>
      </dsp:txXfrm>
    </dsp:sp>
    <dsp:sp modelId="{383136D8-74A5-4A87-9B5C-F510CF0B9D27}">
      <dsp:nvSpPr>
        <dsp:cNvPr id="0" name=""/>
        <dsp:cNvSpPr/>
      </dsp:nvSpPr>
      <dsp:spPr>
        <a:xfrm>
          <a:off x="4910361" y="719"/>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2000 words (+/-10%)</a:t>
          </a:r>
          <a:endParaRPr lang="en-US" sz="1800" kern="1200"/>
        </a:p>
      </dsp:txBody>
      <dsp:txXfrm>
        <a:off x="4910361" y="719"/>
        <a:ext cx="1678329" cy="1684372"/>
      </dsp:txXfrm>
    </dsp:sp>
    <dsp:sp modelId="{7490DEC0-AC87-4845-AF2A-1090BC7925F4}">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136DD-85CE-4CB1-A562-7902B56E70C5}">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4A562-B67A-4673-BF35-6F9064ECC8F5}">
      <dsp:nvSpPr>
        <dsp:cNvPr id="0" name=""/>
        <dsp:cNvSpPr/>
      </dsp:nvSpPr>
      <dsp:spPr>
        <a:xfrm>
          <a:off x="1945450" y="2106185"/>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Submission Date:</a:t>
          </a:r>
          <a:endParaRPr lang="en-US" sz="2500" kern="1200"/>
        </a:p>
      </dsp:txBody>
      <dsp:txXfrm>
        <a:off x="1945450" y="2106185"/>
        <a:ext cx="2964910" cy="1684372"/>
      </dsp:txXfrm>
    </dsp:sp>
    <dsp:sp modelId="{1D1D82BB-389D-449D-9691-5BD47D18DBAA}">
      <dsp:nvSpPr>
        <dsp:cNvPr id="0" name=""/>
        <dsp:cNvSpPr/>
      </dsp:nvSpPr>
      <dsp:spPr>
        <a:xfrm>
          <a:off x="4910361" y="2106185"/>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Friday 4th November 2022 at 23:59hrs</a:t>
          </a:r>
          <a:endParaRPr lang="en-US" sz="1800" kern="1200"/>
        </a:p>
      </dsp:txBody>
      <dsp:txXfrm>
        <a:off x="4910361" y="2106185"/>
        <a:ext cx="1678329" cy="1684372"/>
      </dsp:txXfrm>
    </dsp:sp>
    <dsp:sp modelId="{0E353CE2-6A2B-4003-BD7B-980C79CB234F}">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FB719-B45B-40E7-B1D3-35248F9329C4}">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CCB543-774E-4651-B579-534D1560F25B}">
      <dsp:nvSpPr>
        <dsp:cNvPr id="0" name=""/>
        <dsp:cNvSpPr/>
      </dsp:nvSpPr>
      <dsp:spPr>
        <a:xfrm>
          <a:off x="1945450" y="4211650"/>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Feedback Date:</a:t>
          </a:r>
          <a:endParaRPr lang="en-US" sz="2500" kern="1200"/>
        </a:p>
      </dsp:txBody>
      <dsp:txXfrm>
        <a:off x="1945450" y="4211650"/>
        <a:ext cx="2964910" cy="1684372"/>
      </dsp:txXfrm>
    </dsp:sp>
    <dsp:sp modelId="{C8CA43C4-7B09-4664-A8D5-3051A7364AA0}">
      <dsp:nvSpPr>
        <dsp:cNvPr id="0" name=""/>
        <dsp:cNvSpPr/>
      </dsp:nvSpPr>
      <dsp:spPr>
        <a:xfrm>
          <a:off x="4910361" y="4211650"/>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Monday 5th December 2023 at 09:00hrs</a:t>
          </a:r>
          <a:endParaRPr lang="en-US" sz="1800" kern="1200"/>
        </a:p>
      </dsp:txBody>
      <dsp:txXfrm>
        <a:off x="4910361" y="4211650"/>
        <a:ext cx="1678329" cy="16843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A87F-DFAB-79A3-63DB-B6B0ACF02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D44ACD-9535-157F-903A-038AF10DF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50FCE-B9AB-908D-F1FD-023C3766AFD6}"/>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E6E826F1-C089-EE2D-C2EE-BEFDCDF73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0B6F0-BBCB-0E64-F013-F725E28D4602}"/>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775837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1BC4-F0EE-04C2-EA8E-A6CB28B41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96F67-5F79-868C-C035-39B1F9FF0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69209-98DC-4D39-67C5-59761DAF99BE}"/>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67D426EC-2C86-9C04-3A7A-7FF6480B5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18736-A38F-706B-409A-1E0390A22C6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11721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EC63-7F47-FF61-FC91-5AE1EE9D7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E90FB-6FF9-9919-C562-47FD481A6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CA7119-1408-3F52-01E2-E283B1784F39}"/>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CB8F235A-7188-9C19-9730-9584E03A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D6128-57B0-0FC0-E741-9CE0EFEDFF8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84595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1D1F-3007-76FD-0579-81A1CDDFD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4CF1-FD70-98F0-EB8C-186414C54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F6626-E206-D4A4-C994-4E605B451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ABD11C-2863-DA2F-C199-0A279A2B7014}"/>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6" name="Footer Placeholder 5">
            <a:extLst>
              <a:ext uri="{FF2B5EF4-FFF2-40B4-BE49-F238E27FC236}">
                <a16:creationId xmlns:a16="http://schemas.microsoft.com/office/drawing/2014/main" id="{F0F8FF32-588F-E15F-9F78-87328426B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ABC11-5054-0ADB-C659-1F7CCA80E02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46154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5CCF-6B89-A5CD-9B71-2193039583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46AE2-D112-02B4-7E36-471826BDF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2C1AF2-8499-E1A3-404E-0557A7EFE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52732-1C43-8B70-3B8B-615B45593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266D6-1B26-9366-5B66-7EA5EE6EE5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0155BA-5BF8-C836-97B8-6CF3A4EB554E}"/>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8" name="Footer Placeholder 7">
            <a:extLst>
              <a:ext uri="{FF2B5EF4-FFF2-40B4-BE49-F238E27FC236}">
                <a16:creationId xmlns:a16="http://schemas.microsoft.com/office/drawing/2014/main" id="{E7BC63A4-B630-64F6-C552-E3A33E9F5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754341-75C8-4BA8-6A44-47CBB4C3181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19295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AE9-4107-A53E-8B74-5C89756ED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F8B17-4B16-0E8A-DF89-766220A747D6}"/>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4" name="Footer Placeholder 3">
            <a:extLst>
              <a:ext uri="{FF2B5EF4-FFF2-40B4-BE49-F238E27FC236}">
                <a16:creationId xmlns:a16="http://schemas.microsoft.com/office/drawing/2014/main" id="{3B47EDB6-2BDE-D4D5-734E-9697B3806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6E9A6C-32AB-D5AD-585F-7841EDB93D6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9308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14967-E825-0DB9-DA36-C06894F51D59}"/>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3" name="Footer Placeholder 2">
            <a:extLst>
              <a:ext uri="{FF2B5EF4-FFF2-40B4-BE49-F238E27FC236}">
                <a16:creationId xmlns:a16="http://schemas.microsoft.com/office/drawing/2014/main" id="{C601B3C0-180A-7830-1A22-FE770D7E3F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6E4606-C688-B9A6-B73B-87C85B0D88F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314774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6D7D-60B9-1519-D684-BF20210D3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53F7ED-1EF7-D290-5C08-D97270811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77B320-EFEA-F965-D166-38690770F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F7975-E0FE-A042-7D97-0E2706929949}"/>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6" name="Footer Placeholder 5">
            <a:extLst>
              <a:ext uri="{FF2B5EF4-FFF2-40B4-BE49-F238E27FC236}">
                <a16:creationId xmlns:a16="http://schemas.microsoft.com/office/drawing/2014/main" id="{423A00B4-2EA2-C3EC-125D-0AC1E7A4B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5B5F-BA9B-56CB-AF2E-FA30601A9C5F}"/>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59413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6A29-0412-6368-FE0B-F3DA0C4E5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47A97A-E22D-7504-45F9-C2C17EF33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2A8CE-89D7-7D38-057B-7CB126C80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F089-7E22-6384-6BA5-2E5AE980D170}"/>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6" name="Footer Placeholder 5">
            <a:extLst>
              <a:ext uri="{FF2B5EF4-FFF2-40B4-BE49-F238E27FC236}">
                <a16:creationId xmlns:a16="http://schemas.microsoft.com/office/drawing/2014/main" id="{C8A0E888-A2AB-9A6F-9B4E-118D29AD5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5E159-9051-DAEE-CDAA-CCF9683E6296}"/>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4068266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A12-405D-F4EC-815D-B683C97B6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CB118B-F839-7508-9E85-7D4340101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DAA4A-8052-09F2-6DE6-E57EA3E00BB8}"/>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B0F7AC2F-B79D-2664-DB58-72BE9C824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4F52-B287-D201-374E-D8CA08525F7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60898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F729-804E-82F7-E59B-8AC4D1BD7B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7BB-A702-5336-2555-417C3C40D0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73573-687F-5D0C-6379-1F6E38857D4F}"/>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4F12E1B0-FA9C-94EF-68FB-6AC317C94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D9A15-942C-B7E5-E289-C58DB8B27297}"/>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373831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607E5-DEBF-FDAF-3154-08A387F7D7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A07DE-076A-12FF-7A16-83DFB50E6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E65F8-E744-2119-38F3-924B6DB0D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90353162-682B-8EB2-ABC9-7B938E048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96A8BC-0598-71A8-55E6-F033BEC0E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63908-7803-45AC-A04F-636E2BA59B5A}" type="slidenum">
              <a:rPr lang="en-GB" smtClean="0"/>
              <a:t>‹#›</a:t>
            </a:fld>
            <a:endParaRPr lang="en-GB"/>
          </a:p>
        </p:txBody>
      </p:sp>
    </p:spTree>
    <p:extLst>
      <p:ext uri="{BB962C8B-B14F-4D97-AF65-F5344CB8AC3E}">
        <p14:creationId xmlns:p14="http://schemas.microsoft.com/office/powerpoint/2010/main" val="1345987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image" Target="../media/image25.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326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54" r="-1" b="1313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7" name="Freeform: Shape 1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438912" y="1524659"/>
            <a:ext cx="5019074" cy="2774088"/>
          </a:xfrm>
        </p:spPr>
        <p:txBody>
          <a:bodyPr>
            <a:normAutofit/>
          </a:bodyPr>
          <a:lstStyle/>
          <a:p>
            <a:pPr algn="l"/>
            <a:r>
              <a:rPr lang="en-GB" sz="5400" dirty="0"/>
              <a:t>Terrorism and Public Service Responses</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438912" y="4687367"/>
            <a:ext cx="4917948" cy="1335024"/>
          </a:xfrm>
        </p:spPr>
        <p:txBody>
          <a:bodyPr>
            <a:normAutofit/>
          </a:bodyPr>
          <a:lstStyle/>
          <a:p>
            <a:pPr algn="l"/>
            <a:r>
              <a:rPr lang="en-GB" sz="2000"/>
              <a:t>Week 1 – Introduction and Defining Terrorism</a:t>
            </a:r>
          </a:p>
          <a:p>
            <a:pPr algn="l"/>
            <a:r>
              <a:rPr lang="en-GB" sz="2000"/>
              <a:t>Dr. Luke Roach</a:t>
            </a:r>
          </a:p>
          <a:p>
            <a:pPr algn="l"/>
            <a:r>
              <a:rPr lang="en-GB" sz="2000"/>
              <a:t>L.roach@UWTSD.ac.uk</a:t>
            </a:r>
          </a:p>
        </p:txBody>
      </p:sp>
      <p:sp>
        <p:nvSpPr>
          <p:cNvPr id="16" name="Rectangle 1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8" name="Rectangle 1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7138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62C7F-F1D4-68DC-5449-DF903EDA5BAF}"/>
              </a:ext>
            </a:extLst>
          </p:cNvPr>
          <p:cNvSpPr>
            <a:spLocks noGrp="1"/>
          </p:cNvSpPr>
          <p:nvPr>
            <p:ph type="title"/>
          </p:nvPr>
        </p:nvSpPr>
        <p:spPr>
          <a:xfrm>
            <a:off x="1075767" y="1188637"/>
            <a:ext cx="2988234" cy="4480726"/>
          </a:xfrm>
        </p:spPr>
        <p:txBody>
          <a:bodyPr>
            <a:normAutofit fontScale="90000"/>
          </a:bodyPr>
          <a:lstStyle/>
          <a:p>
            <a:pPr algn="r"/>
            <a:r>
              <a:rPr lang="en-GB" sz="5100" dirty="0"/>
              <a:t>Welcome to Terrorism and Public Service Responses!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528799-DF83-C038-86FB-6D3E797762DF}"/>
              </a:ext>
            </a:extLst>
          </p:cNvPr>
          <p:cNvSpPr>
            <a:spLocks noGrp="1"/>
          </p:cNvSpPr>
          <p:nvPr>
            <p:ph idx="1"/>
          </p:nvPr>
        </p:nvSpPr>
        <p:spPr>
          <a:xfrm>
            <a:off x="5255259" y="1188637"/>
            <a:ext cx="5860969" cy="4646106"/>
          </a:xfrm>
        </p:spPr>
        <p:txBody>
          <a:bodyPr anchor="ctr">
            <a:normAutofit/>
          </a:bodyPr>
          <a:lstStyle/>
          <a:p>
            <a:r>
              <a:rPr lang="en-GB" sz="2400" dirty="0"/>
              <a:t>Lesson Structure</a:t>
            </a:r>
          </a:p>
          <a:p>
            <a:pPr lvl="1"/>
            <a:r>
              <a:rPr lang="en-GB" dirty="0"/>
              <a:t>Introduction to me</a:t>
            </a:r>
          </a:p>
          <a:p>
            <a:pPr lvl="1"/>
            <a:r>
              <a:rPr lang="en-GB" dirty="0"/>
              <a:t>Ground rules and general info</a:t>
            </a:r>
          </a:p>
          <a:p>
            <a:pPr lvl="1"/>
            <a:r>
              <a:rPr lang="en-GB" dirty="0"/>
              <a:t>Introduction to the course</a:t>
            </a:r>
          </a:p>
          <a:p>
            <a:pPr lvl="1"/>
            <a:r>
              <a:rPr lang="en-GB" dirty="0"/>
              <a:t>Assessment 1</a:t>
            </a:r>
          </a:p>
          <a:p>
            <a:pPr lvl="1"/>
            <a:r>
              <a:rPr lang="en-GB" dirty="0"/>
              <a:t>Defining Terrorism</a:t>
            </a:r>
          </a:p>
          <a:p>
            <a:pPr lvl="1"/>
            <a:r>
              <a:rPr lang="en-GB" dirty="0"/>
              <a:t>Historical terrorism</a:t>
            </a:r>
          </a:p>
          <a:p>
            <a:pPr lvl="1"/>
            <a:r>
              <a:rPr lang="en-GB" dirty="0"/>
              <a:t>Changing understandings of terrorism</a:t>
            </a:r>
          </a:p>
          <a:p>
            <a:pPr lvl="1"/>
            <a:r>
              <a:rPr lang="en-GB" dirty="0"/>
              <a:t>Problematising Terrorism</a:t>
            </a:r>
          </a:p>
        </p:txBody>
      </p:sp>
    </p:spTree>
    <p:extLst>
      <p:ext uri="{BB962C8B-B14F-4D97-AF65-F5344CB8AC3E}">
        <p14:creationId xmlns:p14="http://schemas.microsoft.com/office/powerpoint/2010/main" val="1545108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2C999-A131-369A-3991-03A4548CC823}"/>
              </a:ext>
            </a:extLst>
          </p:cNvPr>
          <p:cNvSpPr>
            <a:spLocks noGrp="1"/>
          </p:cNvSpPr>
          <p:nvPr>
            <p:ph type="title"/>
          </p:nvPr>
        </p:nvSpPr>
        <p:spPr>
          <a:xfrm>
            <a:off x="838200" y="585216"/>
            <a:ext cx="10515600" cy="1325563"/>
          </a:xfrm>
        </p:spPr>
        <p:txBody>
          <a:bodyPr>
            <a:normAutofit/>
          </a:bodyPr>
          <a:lstStyle/>
          <a:p>
            <a:r>
              <a:rPr lang="en-GB">
                <a:solidFill>
                  <a:schemeClr val="bg1"/>
                </a:solidFill>
              </a:rPr>
              <a:t>A little about me</a:t>
            </a:r>
          </a:p>
        </p:txBody>
      </p:sp>
      <p:pic>
        <p:nvPicPr>
          <p:cNvPr id="4" name="Picture 2" descr="The &quot;About Me&quot; Section &amp; Your Modeling Career (Pt. I: Facebook)">
            <a:extLst>
              <a:ext uri="{FF2B5EF4-FFF2-40B4-BE49-F238E27FC236}">
                <a16:creationId xmlns:a16="http://schemas.microsoft.com/office/drawing/2014/main" id="{1C02EDA7-9577-0961-7374-39BA06FD3D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88" r="202"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2EB35-EF22-7FC3-C074-987818976807}"/>
              </a:ext>
            </a:extLst>
          </p:cNvPr>
          <p:cNvSpPr>
            <a:spLocks noGrp="1"/>
          </p:cNvSpPr>
          <p:nvPr>
            <p:ph idx="1"/>
          </p:nvPr>
        </p:nvSpPr>
        <p:spPr>
          <a:xfrm>
            <a:off x="7546848" y="2516777"/>
            <a:ext cx="3803904" cy="3660185"/>
          </a:xfrm>
        </p:spPr>
        <p:txBody>
          <a:bodyPr anchor="ctr">
            <a:normAutofit/>
          </a:bodyPr>
          <a:lstStyle/>
          <a:p>
            <a:r>
              <a:rPr lang="en-GB" dirty="0"/>
              <a:t>Doctor of Criminology</a:t>
            </a:r>
          </a:p>
          <a:p>
            <a:r>
              <a:rPr lang="en-GB" dirty="0"/>
              <a:t>Research focus in Hate crime, Hate speech and online crime</a:t>
            </a:r>
          </a:p>
          <a:p>
            <a:r>
              <a:rPr lang="en-GB" dirty="0"/>
              <a:t>Happy to talk about Criminology, Social Theory, Superhero Movies etc</a:t>
            </a:r>
          </a:p>
        </p:txBody>
      </p:sp>
    </p:spTree>
    <p:extLst>
      <p:ext uri="{BB962C8B-B14F-4D97-AF65-F5344CB8AC3E}">
        <p14:creationId xmlns:p14="http://schemas.microsoft.com/office/powerpoint/2010/main" val="3040147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6000"/>
            <a:lum/>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055-B67B-C37C-5D5F-89BC8F7D3952}"/>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465AC2E2-45F3-6725-6886-9C95D4F43A5B}"/>
              </a:ext>
            </a:extLst>
          </p:cNvPr>
          <p:cNvSpPr>
            <a:spLocks noGrp="1"/>
          </p:cNvSpPr>
          <p:nvPr>
            <p:ph idx="1"/>
          </p:nvPr>
        </p:nvSpPr>
        <p:spPr/>
        <p:txBody>
          <a:bodyPr/>
          <a:lstStyle/>
          <a:p>
            <a:r>
              <a:rPr lang="en-GB" dirty="0"/>
              <a:t>We will be having a 4 hour session each week in this room.</a:t>
            </a:r>
          </a:p>
          <a:p>
            <a:r>
              <a:rPr lang="en-GB" dirty="0"/>
              <a:t>Session breakdown:</a:t>
            </a:r>
          </a:p>
          <a:p>
            <a:pPr lvl="1"/>
            <a:r>
              <a:rPr lang="en-GB" dirty="0"/>
              <a:t>1 hour lecture</a:t>
            </a:r>
          </a:p>
          <a:p>
            <a:pPr lvl="1"/>
            <a:r>
              <a:rPr lang="en-GB" dirty="0"/>
              <a:t>2 hour workshop</a:t>
            </a:r>
          </a:p>
          <a:p>
            <a:pPr lvl="1"/>
            <a:r>
              <a:rPr lang="en-GB" dirty="0"/>
              <a:t>1 hour drop in</a:t>
            </a:r>
          </a:p>
          <a:p>
            <a:pPr lvl="1"/>
            <a:endParaRPr lang="en-GB" dirty="0"/>
          </a:p>
          <a:p>
            <a:r>
              <a:rPr lang="en-GB" dirty="0"/>
              <a:t>You will be set prep work each week to guide your independent learning. This work will inform our discussion during the workshop.</a:t>
            </a:r>
          </a:p>
          <a:p>
            <a:endParaRPr lang="en-GB" dirty="0"/>
          </a:p>
        </p:txBody>
      </p:sp>
    </p:spTree>
    <p:extLst>
      <p:ext uri="{BB962C8B-B14F-4D97-AF65-F5344CB8AC3E}">
        <p14:creationId xmlns:p14="http://schemas.microsoft.com/office/powerpoint/2010/main" val="1709192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B911C-0457-4705-5F17-A801BA7ED6C7}"/>
              </a:ext>
            </a:extLst>
          </p:cNvPr>
          <p:cNvSpPr>
            <a:spLocks noGrp="1"/>
          </p:cNvSpPr>
          <p:nvPr>
            <p:ph type="title"/>
          </p:nvPr>
        </p:nvSpPr>
        <p:spPr>
          <a:xfrm>
            <a:off x="1285240" y="1050595"/>
            <a:ext cx="8074815" cy="1618489"/>
          </a:xfrm>
        </p:spPr>
        <p:txBody>
          <a:bodyPr anchor="ctr">
            <a:normAutofit/>
          </a:bodyPr>
          <a:lstStyle/>
          <a:p>
            <a:r>
              <a:rPr lang="en-GB" sz="7200"/>
              <a:t>General information</a:t>
            </a:r>
          </a:p>
        </p:txBody>
      </p:sp>
      <p:sp>
        <p:nvSpPr>
          <p:cNvPr id="3" name="Content Placeholder 2">
            <a:extLst>
              <a:ext uri="{FF2B5EF4-FFF2-40B4-BE49-F238E27FC236}">
                <a16:creationId xmlns:a16="http://schemas.microsoft.com/office/drawing/2014/main" id="{7E1D6008-46F8-DAB4-19A3-EBA852AB4C22}"/>
              </a:ext>
            </a:extLst>
          </p:cNvPr>
          <p:cNvSpPr>
            <a:spLocks noGrp="1"/>
          </p:cNvSpPr>
          <p:nvPr>
            <p:ph idx="1"/>
          </p:nvPr>
        </p:nvSpPr>
        <p:spPr>
          <a:xfrm>
            <a:off x="1285240" y="2969469"/>
            <a:ext cx="8074815" cy="2800395"/>
          </a:xfrm>
        </p:spPr>
        <p:txBody>
          <a:bodyPr anchor="t">
            <a:normAutofit fontScale="92500" lnSpcReduction="10000"/>
          </a:bodyPr>
          <a:lstStyle/>
          <a:p>
            <a:r>
              <a:rPr lang="en-GB" dirty="0"/>
              <a:t>While there will be a lecture element to these sessions, participation and discussion is much more fun! If you have questions, comments or anything you would like to share from your own learning, please put your hand up and get involved!</a:t>
            </a:r>
          </a:p>
          <a:p>
            <a:r>
              <a:rPr lang="en-GB" dirty="0"/>
              <a:t>Lecture slides will be available on Moodle in advance of each weekly session if you would like to look through ahead of time. </a:t>
            </a:r>
          </a:p>
        </p:txBody>
      </p:sp>
    </p:spTree>
    <p:extLst>
      <p:ext uri="{BB962C8B-B14F-4D97-AF65-F5344CB8AC3E}">
        <p14:creationId xmlns:p14="http://schemas.microsoft.com/office/powerpoint/2010/main" val="330483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17C5D-6213-9E23-0A35-465232CC6534}"/>
              </a:ext>
            </a:extLst>
          </p:cNvPr>
          <p:cNvSpPr>
            <a:spLocks noGrp="1"/>
          </p:cNvSpPr>
          <p:nvPr>
            <p:ph type="title"/>
          </p:nvPr>
        </p:nvSpPr>
        <p:spPr>
          <a:xfrm>
            <a:off x="1006900" y="1188637"/>
            <a:ext cx="3060848" cy="4480726"/>
          </a:xfrm>
        </p:spPr>
        <p:txBody>
          <a:bodyPr>
            <a:normAutofit/>
          </a:bodyPr>
          <a:lstStyle/>
          <a:p>
            <a:pPr algn="r"/>
            <a:r>
              <a:rPr lang="en-GB" sz="5100"/>
              <a:t>My availability to you</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10AA65-4A1B-554C-016C-27F1D1765A40}"/>
              </a:ext>
            </a:extLst>
          </p:cNvPr>
          <p:cNvGraphicFramePr>
            <a:graphicFrameLocks noGrp="1"/>
          </p:cNvGraphicFramePr>
          <p:nvPr>
            <p:ph idx="1"/>
            <p:extLst>
              <p:ext uri="{D42A27DB-BD31-4B8C-83A1-F6EECF244321}">
                <p14:modId xmlns:p14="http://schemas.microsoft.com/office/powerpoint/2010/main" val="1916096972"/>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4721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7FA8E-44BA-09AF-8CBE-1833D3931625}"/>
              </a:ext>
            </a:extLst>
          </p:cNvPr>
          <p:cNvSpPr>
            <a:spLocks noGrp="1"/>
          </p:cNvSpPr>
          <p:nvPr>
            <p:ph type="title"/>
          </p:nvPr>
        </p:nvSpPr>
        <p:spPr>
          <a:xfrm>
            <a:off x="838201" y="345810"/>
            <a:ext cx="4960945" cy="1325563"/>
          </a:xfrm>
        </p:spPr>
        <p:txBody>
          <a:bodyPr>
            <a:normAutofit/>
          </a:bodyPr>
          <a:lstStyle/>
          <a:p>
            <a:r>
              <a:rPr lang="en-GB" sz="4100"/>
              <a:t>Introducing the course – Module Aims</a:t>
            </a:r>
          </a:p>
        </p:txBody>
      </p:sp>
      <p:sp>
        <p:nvSpPr>
          <p:cNvPr id="3" name="Content Placeholder 2">
            <a:extLst>
              <a:ext uri="{FF2B5EF4-FFF2-40B4-BE49-F238E27FC236}">
                <a16:creationId xmlns:a16="http://schemas.microsoft.com/office/drawing/2014/main" id="{3BB74ACC-87EB-E54A-3072-74388F5456A0}"/>
              </a:ext>
            </a:extLst>
          </p:cNvPr>
          <p:cNvSpPr>
            <a:spLocks noGrp="1"/>
          </p:cNvSpPr>
          <p:nvPr>
            <p:ph idx="1"/>
          </p:nvPr>
        </p:nvSpPr>
        <p:spPr>
          <a:xfrm>
            <a:off x="838201" y="1825625"/>
            <a:ext cx="4933462" cy="4351338"/>
          </a:xfrm>
        </p:spPr>
        <p:txBody>
          <a:bodyPr>
            <a:normAutofit lnSpcReduction="10000"/>
          </a:bodyPr>
          <a:lstStyle/>
          <a:p>
            <a:pPr marL="0" indent="0">
              <a:buNone/>
            </a:pPr>
            <a:r>
              <a:rPr lang="en-GB" dirty="0"/>
              <a:t>We are here to find out:</a:t>
            </a:r>
          </a:p>
          <a:p>
            <a:pPr marL="0" indent="0">
              <a:buNone/>
            </a:pPr>
            <a:endParaRPr lang="en-GB" dirty="0"/>
          </a:p>
          <a:p>
            <a:pPr lvl="1"/>
            <a:r>
              <a:rPr lang="en-GB" dirty="0"/>
              <a:t>What is Terrorism?</a:t>
            </a:r>
          </a:p>
          <a:p>
            <a:pPr lvl="1"/>
            <a:endParaRPr lang="en-GB" dirty="0"/>
          </a:p>
          <a:p>
            <a:pPr lvl="1"/>
            <a:r>
              <a:rPr lang="en-GB" dirty="0"/>
              <a:t>Why do people use terrorism as a political, religious or ideological tool?</a:t>
            </a:r>
          </a:p>
          <a:p>
            <a:pPr lvl="1"/>
            <a:endParaRPr lang="en-GB" dirty="0"/>
          </a:p>
          <a:p>
            <a:pPr lvl="1"/>
            <a:r>
              <a:rPr lang="en-GB" dirty="0"/>
              <a:t>What are the roles and responsibilities of the police when dealing with a terrorist event?</a:t>
            </a:r>
          </a:p>
        </p:txBody>
      </p:sp>
      <p:pic>
        <p:nvPicPr>
          <p:cNvPr id="5" name="Picture 8" descr="Easy Ways to Boost Children's Critical Thinking Abilities | Resilient  Educator">
            <a:extLst>
              <a:ext uri="{FF2B5EF4-FFF2-40B4-BE49-F238E27FC236}">
                <a16:creationId xmlns:a16="http://schemas.microsoft.com/office/drawing/2014/main" id="{270A2A10-B13B-11C0-CBA2-6D2AC86CD9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52" r="19401" b="-2"/>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10" descr="Suspected far-right terrorist in Leeds charged with series of offences |  The Independent | The Independent">
            <a:extLst>
              <a:ext uri="{FF2B5EF4-FFF2-40B4-BE49-F238E27FC236}">
                <a16:creationId xmlns:a16="http://schemas.microsoft.com/office/drawing/2014/main" id="{421ADEF2-E139-253C-3B85-9264085A1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49" r="173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6" descr="Critical thinking - Research &amp; Learning Online">
            <a:extLst>
              <a:ext uri="{FF2B5EF4-FFF2-40B4-BE49-F238E27FC236}">
                <a16:creationId xmlns:a16="http://schemas.microsoft.com/office/drawing/2014/main" id="{E41330AA-E9B4-B43E-BCB5-41FBDFCE62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84" r="17980"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78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E9CA5-7027-31B4-E0AA-516C54B67749}"/>
              </a:ext>
            </a:extLst>
          </p:cNvPr>
          <p:cNvSpPr>
            <a:spLocks noGrp="1"/>
          </p:cNvSpPr>
          <p:nvPr>
            <p:ph type="title"/>
          </p:nvPr>
        </p:nvSpPr>
        <p:spPr>
          <a:xfrm>
            <a:off x="589560" y="856180"/>
            <a:ext cx="5279408" cy="1128068"/>
          </a:xfrm>
        </p:spPr>
        <p:txBody>
          <a:bodyPr anchor="ctr">
            <a:normAutofit/>
          </a:bodyPr>
          <a:lstStyle/>
          <a:p>
            <a:r>
              <a:rPr lang="en-GB" sz="3700"/>
              <a:t>Learning Outcomes of this module</a:t>
            </a:r>
          </a:p>
        </p:txBody>
      </p:sp>
      <p:grpSp>
        <p:nvGrpSpPr>
          <p:cNvPr id="19"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081BD3-C988-3D15-56CA-31824699061E}"/>
              </a:ext>
            </a:extLst>
          </p:cNvPr>
          <p:cNvSpPr>
            <a:spLocks noGrp="1"/>
          </p:cNvSpPr>
          <p:nvPr>
            <p:ph idx="1"/>
          </p:nvPr>
        </p:nvSpPr>
        <p:spPr>
          <a:xfrm>
            <a:off x="590719" y="2330505"/>
            <a:ext cx="5762144" cy="3979585"/>
          </a:xfrm>
        </p:spPr>
        <p:txBody>
          <a:bodyPr anchor="ctr">
            <a:normAutofit fontScale="92500" lnSpcReduction="10000"/>
          </a:bodyPr>
          <a:lstStyle/>
          <a:p>
            <a:r>
              <a:rPr lang="en-GB" sz="2400" dirty="0"/>
              <a:t>We hope to understand:</a:t>
            </a:r>
          </a:p>
          <a:p>
            <a:endParaRPr lang="en-GB" sz="2400" dirty="0"/>
          </a:p>
          <a:p>
            <a:pPr lvl="1"/>
            <a:r>
              <a:rPr lang="en-GB" dirty="0"/>
              <a:t>Complexities involved in defining terror, terrorists, terrorism, as well as emergencies.</a:t>
            </a:r>
          </a:p>
          <a:p>
            <a:pPr lvl="1"/>
            <a:endParaRPr lang="en-GB" dirty="0"/>
          </a:p>
          <a:p>
            <a:pPr lvl="1"/>
            <a:r>
              <a:rPr lang="en-GB" dirty="0"/>
              <a:t>The police role in combatting terrorism </a:t>
            </a:r>
          </a:p>
          <a:p>
            <a:pPr lvl="1"/>
            <a:endParaRPr lang="en-GB" dirty="0"/>
          </a:p>
          <a:p>
            <a:pPr lvl="1"/>
            <a:r>
              <a:rPr lang="en-GB" dirty="0"/>
              <a:t>Legislation, strategies, policy and the multi-agency public service response to civil and terrorism threats in the United Kingdom.</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atham terror attack: Metropolitan Police Counter Terrorism Command  leading investigation - MyLondon">
            <a:extLst>
              <a:ext uri="{FF2B5EF4-FFF2-40B4-BE49-F238E27FC236}">
                <a16:creationId xmlns:a16="http://schemas.microsoft.com/office/drawing/2014/main" id="{F0185BA7-0E34-6A07-0095-08D000C623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y You Need to Check for Understanding - Executive Leadership Consulting">
            <a:extLst>
              <a:ext uri="{FF2B5EF4-FFF2-40B4-BE49-F238E27FC236}">
                <a16:creationId xmlns:a16="http://schemas.microsoft.com/office/drawing/2014/main" id="{D55975FB-08B9-5C8E-1B6E-4C98CB81F0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481"/>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717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DEB4-A6E4-FFFC-23CC-2925A3631E92}"/>
              </a:ext>
            </a:extLst>
          </p:cNvPr>
          <p:cNvSpPr>
            <a:spLocks noGrp="1"/>
          </p:cNvSpPr>
          <p:nvPr>
            <p:ph type="title"/>
          </p:nvPr>
        </p:nvSpPr>
        <p:spPr>
          <a:xfrm>
            <a:off x="1075767" y="1188637"/>
            <a:ext cx="2988234" cy="4480726"/>
          </a:xfrm>
        </p:spPr>
        <p:txBody>
          <a:bodyPr>
            <a:normAutofit/>
          </a:bodyPr>
          <a:lstStyle/>
          <a:p>
            <a:pPr algn="r"/>
            <a:r>
              <a:rPr lang="en-GB" sz="4600"/>
              <a:t>Assessment 1</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5C6E71-B571-19DF-340D-9DEF6711FD63}"/>
              </a:ext>
            </a:extLst>
          </p:cNvPr>
          <p:cNvSpPr>
            <a:spLocks noGrp="1"/>
          </p:cNvSpPr>
          <p:nvPr>
            <p:ph idx="1"/>
          </p:nvPr>
        </p:nvSpPr>
        <p:spPr>
          <a:xfrm>
            <a:off x="5244591" y="972457"/>
            <a:ext cx="5728201" cy="4949372"/>
          </a:xfrm>
        </p:spPr>
        <p:txBody>
          <a:bodyPr anchor="ctr">
            <a:normAutofit lnSpcReduction="10000"/>
          </a:bodyPr>
          <a:lstStyle/>
          <a:p>
            <a:pPr marL="0" indent="0">
              <a:buNone/>
            </a:pPr>
            <a:r>
              <a:rPr lang="en-GB" sz="3200" dirty="0"/>
              <a:t>Students will compile a 2000 word essay analysing the following definition of ‘Terrorism’:</a:t>
            </a:r>
          </a:p>
          <a:p>
            <a:endParaRPr lang="en-GB" sz="3200" dirty="0"/>
          </a:p>
          <a:p>
            <a:pPr marL="0" indent="0" algn="ctr">
              <a:buNone/>
            </a:pPr>
            <a:r>
              <a:rPr lang="en-GB" sz="3200" dirty="0"/>
              <a:t>“Terrorism is the intentional generation of massive fear by human beings for the purpose of securing or maintaining control over other human beings” (Cooper, 2001)</a:t>
            </a:r>
          </a:p>
        </p:txBody>
      </p:sp>
    </p:spTree>
    <p:extLst>
      <p:ext uri="{BB962C8B-B14F-4D97-AF65-F5344CB8AC3E}">
        <p14:creationId xmlns:p14="http://schemas.microsoft.com/office/powerpoint/2010/main" val="3325942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36A8-FCB4-6EEB-2FAD-9E443B86610D}"/>
              </a:ext>
            </a:extLst>
          </p:cNvPr>
          <p:cNvSpPr>
            <a:spLocks noGrp="1"/>
          </p:cNvSpPr>
          <p:nvPr>
            <p:ph type="title"/>
          </p:nvPr>
        </p:nvSpPr>
        <p:spPr>
          <a:xfrm>
            <a:off x="1006900" y="1188637"/>
            <a:ext cx="3141430" cy="4480726"/>
          </a:xfrm>
        </p:spPr>
        <p:txBody>
          <a:bodyPr>
            <a:normAutofit/>
          </a:bodyPr>
          <a:lstStyle/>
          <a:p>
            <a:pPr algn="r"/>
            <a:r>
              <a:rPr lang="en-GB" sz="4600" dirty="0"/>
              <a:t>Assessment 1 – How to answer your question</a:t>
            </a:r>
          </a:p>
        </p:txBody>
      </p:sp>
      <p:cxnSp>
        <p:nvCxnSpPr>
          <p:cNvPr id="27" name="Straight Connector 2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A2DD0C-CD67-6743-BC14-49B0D89E664F}"/>
              </a:ext>
            </a:extLst>
          </p:cNvPr>
          <p:cNvSpPr>
            <a:spLocks noGrp="1"/>
          </p:cNvSpPr>
          <p:nvPr>
            <p:ph idx="1"/>
          </p:nvPr>
        </p:nvSpPr>
        <p:spPr>
          <a:xfrm>
            <a:off x="4974339" y="769257"/>
            <a:ext cx="6448395" cy="5268686"/>
          </a:xfrm>
        </p:spPr>
        <p:txBody>
          <a:bodyPr anchor="ctr">
            <a:normAutofit fontScale="92500" lnSpcReduction="10000"/>
          </a:bodyPr>
          <a:lstStyle/>
          <a:p>
            <a:pPr marL="0" indent="0">
              <a:buNone/>
            </a:pPr>
            <a:r>
              <a:rPr lang="en-GB" sz="2400" dirty="0"/>
              <a:t>In order to do so students will:</a:t>
            </a:r>
          </a:p>
          <a:p>
            <a:pPr marL="0" indent="0">
              <a:buNone/>
            </a:pPr>
            <a:endParaRPr lang="en-GB" sz="2400" dirty="0"/>
          </a:p>
          <a:p>
            <a:pPr marL="0" indent="0">
              <a:buNone/>
            </a:pPr>
            <a:r>
              <a:rPr lang="en-GB" sz="2400" dirty="0"/>
              <a:t>1.Compare and contrast this definition with other working definitions of terrorism.</a:t>
            </a:r>
          </a:p>
          <a:p>
            <a:pPr marL="0" indent="0">
              <a:buNone/>
            </a:pPr>
            <a:endParaRPr lang="en-GB" sz="2400" dirty="0"/>
          </a:p>
          <a:p>
            <a:pPr marL="0" indent="0">
              <a:buNone/>
            </a:pPr>
            <a:r>
              <a:rPr lang="en-GB" sz="2400" dirty="0"/>
              <a:t>2.Discuss the implications of different definitions, and the lack of a consensus of definition, on the understanding and policing of terrorism</a:t>
            </a:r>
          </a:p>
          <a:p>
            <a:pPr marL="0" indent="0">
              <a:buNone/>
            </a:pPr>
            <a:endParaRPr lang="en-GB" sz="2400" dirty="0"/>
          </a:p>
          <a:p>
            <a:pPr marL="0" indent="0">
              <a:buNone/>
            </a:pPr>
            <a:r>
              <a:rPr lang="en-GB" sz="2400" dirty="0"/>
              <a:t>3.Choose one or two of the studied terrorist groups and discuss their ideology, structure and methods</a:t>
            </a:r>
          </a:p>
          <a:p>
            <a:pPr marL="0" indent="0">
              <a:buNone/>
            </a:pPr>
            <a:endParaRPr lang="en-GB" sz="2400" dirty="0"/>
          </a:p>
          <a:p>
            <a:pPr marL="0" indent="0">
              <a:buNone/>
            </a:pPr>
            <a:r>
              <a:rPr lang="en-GB" sz="2400" dirty="0"/>
              <a:t>4.Explain how this does and does not fit with the definitions of terrorism </a:t>
            </a:r>
          </a:p>
        </p:txBody>
      </p:sp>
    </p:spTree>
    <p:extLst>
      <p:ext uri="{BB962C8B-B14F-4D97-AF65-F5344CB8AC3E}">
        <p14:creationId xmlns:p14="http://schemas.microsoft.com/office/powerpoint/2010/main" val="57785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22F06-BE46-59AE-BEDA-89070AF1AF6C}"/>
              </a:ext>
            </a:extLst>
          </p:cNvPr>
          <p:cNvSpPr>
            <a:spLocks noGrp="1"/>
          </p:cNvSpPr>
          <p:nvPr>
            <p:ph type="title"/>
          </p:nvPr>
        </p:nvSpPr>
        <p:spPr>
          <a:xfrm>
            <a:off x="1075767" y="1188637"/>
            <a:ext cx="2988234" cy="4480726"/>
          </a:xfrm>
        </p:spPr>
        <p:txBody>
          <a:bodyPr>
            <a:normAutofit/>
          </a:bodyPr>
          <a:lstStyle/>
          <a:p>
            <a:pPr algn="r"/>
            <a:r>
              <a:rPr lang="en-GB" sz="4600" dirty="0"/>
              <a:t>Assessment 1</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39059E-CD53-973B-5588-6C172C3271B2}"/>
              </a:ext>
            </a:extLst>
          </p:cNvPr>
          <p:cNvSpPr>
            <a:spLocks noGrp="1"/>
          </p:cNvSpPr>
          <p:nvPr>
            <p:ph idx="1"/>
          </p:nvPr>
        </p:nvSpPr>
        <p:spPr>
          <a:xfrm>
            <a:off x="5255260" y="1648870"/>
            <a:ext cx="4702848" cy="3560260"/>
          </a:xfrm>
        </p:spPr>
        <p:txBody>
          <a:bodyPr anchor="ctr">
            <a:normAutofit/>
          </a:bodyPr>
          <a:lstStyle/>
          <a:p>
            <a:pPr marL="0" indent="0">
              <a:buNone/>
            </a:pPr>
            <a:r>
              <a:rPr lang="en-GB" sz="3600" dirty="0"/>
              <a:t>Please read the assessment specification document on moodle </a:t>
            </a:r>
          </a:p>
          <a:p>
            <a:pPr marL="0" indent="0" algn="ctr">
              <a:buNone/>
            </a:pPr>
            <a:r>
              <a:rPr lang="en-GB" sz="3600" b="1" dirty="0"/>
              <a:t>very carefully</a:t>
            </a:r>
            <a:endParaRPr lang="en-GB" sz="3600" dirty="0"/>
          </a:p>
        </p:txBody>
      </p:sp>
    </p:spTree>
    <p:extLst>
      <p:ext uri="{BB962C8B-B14F-4D97-AF65-F5344CB8AC3E}">
        <p14:creationId xmlns:p14="http://schemas.microsoft.com/office/powerpoint/2010/main" val="1909884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B0691-96FA-9931-E712-37DC7741BC15}"/>
              </a:ext>
            </a:extLst>
          </p:cNvPr>
          <p:cNvSpPr>
            <a:spLocks noGrp="1"/>
          </p:cNvSpPr>
          <p:nvPr>
            <p:ph type="title"/>
          </p:nvPr>
        </p:nvSpPr>
        <p:spPr>
          <a:xfrm>
            <a:off x="594360" y="637125"/>
            <a:ext cx="3802276" cy="5256371"/>
          </a:xfrm>
        </p:spPr>
        <p:txBody>
          <a:bodyPr>
            <a:normAutofit/>
          </a:bodyPr>
          <a:lstStyle/>
          <a:p>
            <a:r>
              <a:rPr lang="en-GB" sz="4800"/>
              <a:t>Assessment 1</a:t>
            </a:r>
          </a:p>
        </p:txBody>
      </p:sp>
      <p:graphicFrame>
        <p:nvGraphicFramePr>
          <p:cNvPr id="5" name="Content Placeholder 2">
            <a:extLst>
              <a:ext uri="{FF2B5EF4-FFF2-40B4-BE49-F238E27FC236}">
                <a16:creationId xmlns:a16="http://schemas.microsoft.com/office/drawing/2014/main" id="{29A4B283-5538-054D-C796-48EF7C4EC4ED}"/>
              </a:ext>
            </a:extLst>
          </p:cNvPr>
          <p:cNvGraphicFramePr>
            <a:graphicFrameLocks noGrp="1"/>
          </p:cNvGraphicFramePr>
          <p:nvPr>
            <p:ph idx="1"/>
            <p:extLst>
              <p:ext uri="{D42A27DB-BD31-4B8C-83A1-F6EECF244321}">
                <p14:modId xmlns:p14="http://schemas.microsoft.com/office/powerpoint/2010/main" val="2524968584"/>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067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EE65A-A7CD-B14F-096A-E8BAF6B2681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dirty="0"/>
              <a:t>Terrorism</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Definition of terrorism: has it become a toxic term? | Innovation News  Network">
            <a:extLst>
              <a:ext uri="{FF2B5EF4-FFF2-40B4-BE49-F238E27FC236}">
                <a16:creationId xmlns:a16="http://schemas.microsoft.com/office/drawing/2014/main" id="{19EEAE23-3157-82AD-DF12-186C6026AE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1" r="16820"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89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C7002-9A5B-A806-5325-75B458B442BB}"/>
              </a:ext>
            </a:extLst>
          </p:cNvPr>
          <p:cNvSpPr>
            <a:spLocks noGrp="1"/>
          </p:cNvSpPr>
          <p:nvPr>
            <p:ph type="title"/>
          </p:nvPr>
        </p:nvSpPr>
        <p:spPr>
          <a:xfrm>
            <a:off x="589560" y="856180"/>
            <a:ext cx="4560584" cy="1128068"/>
          </a:xfrm>
        </p:spPr>
        <p:txBody>
          <a:bodyPr anchor="ctr">
            <a:normAutofit/>
          </a:bodyPr>
          <a:lstStyle/>
          <a:p>
            <a:r>
              <a:rPr lang="en-GB" sz="4000"/>
              <a:t>Class discussion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3E600A-EF45-4507-262F-A13828F1C849}"/>
              </a:ext>
            </a:extLst>
          </p:cNvPr>
          <p:cNvSpPr>
            <a:spLocks noGrp="1"/>
          </p:cNvSpPr>
          <p:nvPr>
            <p:ph idx="1"/>
          </p:nvPr>
        </p:nvSpPr>
        <p:spPr>
          <a:xfrm>
            <a:off x="590719" y="2330505"/>
            <a:ext cx="4559425" cy="3979585"/>
          </a:xfrm>
        </p:spPr>
        <p:txBody>
          <a:bodyPr anchor="ctr">
            <a:normAutofit fontScale="92500" lnSpcReduction="10000"/>
          </a:bodyPr>
          <a:lstStyle/>
          <a:p>
            <a:r>
              <a:rPr lang="en-GB" dirty="0"/>
              <a:t>When you hear the word “Terrorism” what comes to mind?</a:t>
            </a:r>
          </a:p>
          <a:p>
            <a:endParaRPr lang="en-GB" dirty="0"/>
          </a:p>
          <a:p>
            <a:pPr lvl="1"/>
            <a:r>
              <a:rPr lang="en-GB" sz="2000" dirty="0"/>
              <a:t>Words</a:t>
            </a:r>
          </a:p>
          <a:p>
            <a:pPr lvl="1"/>
            <a:r>
              <a:rPr lang="en-GB" sz="2000" dirty="0"/>
              <a:t>Images</a:t>
            </a:r>
          </a:p>
          <a:p>
            <a:pPr lvl="1"/>
            <a:r>
              <a:rPr lang="en-GB" sz="2000" dirty="0"/>
              <a:t>Events</a:t>
            </a:r>
          </a:p>
          <a:p>
            <a:pPr lvl="1"/>
            <a:r>
              <a:rPr lang="en-GB" sz="2000" dirty="0"/>
              <a:t>Feelings</a:t>
            </a:r>
          </a:p>
          <a:p>
            <a:endParaRPr lang="en-GB" dirty="0"/>
          </a:p>
          <a:p>
            <a:r>
              <a:rPr lang="en-GB" dirty="0"/>
              <a:t>Discuss with the people around you for 5 mins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Burnt Terrorism. Burnt Image &amp; Photo (Free Trial) | Bigstock">
            <a:extLst>
              <a:ext uri="{FF2B5EF4-FFF2-40B4-BE49-F238E27FC236}">
                <a16:creationId xmlns:a16="http://schemas.microsoft.com/office/drawing/2014/main" id="{E1005E5C-A603-4987-751E-BE67A92C9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9" t="1" r="1047" b="10487"/>
          <a:stretch/>
        </p:blipFill>
        <p:spPr bwMode="auto">
          <a:xfrm>
            <a:off x="5150145" y="1074780"/>
            <a:ext cx="6882514" cy="4707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47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a:t>Defining Terrorism</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330505"/>
            <a:ext cx="4559425" cy="3979585"/>
          </a:xfrm>
        </p:spPr>
        <p:txBody>
          <a:bodyPr anchor="ctr">
            <a:normAutofit/>
          </a:bodyPr>
          <a:lstStyle/>
          <a:p>
            <a:r>
              <a:rPr lang="en-GB" dirty="0"/>
              <a:t>Why should there be a definition for ‘terrorism’?</a:t>
            </a:r>
          </a:p>
          <a:p>
            <a:endParaRPr lang="en-GB" dirty="0"/>
          </a:p>
          <a:p>
            <a:pPr lvl="1"/>
            <a:r>
              <a:rPr lang="en-GB" sz="2800" dirty="0"/>
              <a:t>Can you think of a definition of terrorism?</a:t>
            </a:r>
          </a:p>
          <a:p>
            <a:pPr lvl="1"/>
            <a:r>
              <a:rPr lang="en-GB" sz="2800" dirty="0"/>
              <a:t>What should we use a definition of terrorism for?</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063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BC281-B970-65A0-C8C1-5C4E2C3C95AD}"/>
              </a:ext>
            </a:extLst>
          </p:cNvPr>
          <p:cNvSpPr>
            <a:spLocks noGrp="1"/>
          </p:cNvSpPr>
          <p:nvPr>
            <p:ph type="title"/>
          </p:nvPr>
        </p:nvSpPr>
        <p:spPr>
          <a:xfrm>
            <a:off x="645065" y="1463040"/>
            <a:ext cx="3796306" cy="2690949"/>
          </a:xfrm>
        </p:spPr>
        <p:txBody>
          <a:bodyPr anchor="t">
            <a:normAutofit/>
          </a:bodyPr>
          <a:lstStyle/>
          <a:p>
            <a:r>
              <a:rPr lang="en-GB" dirty="0"/>
              <a:t>Why should there be a definition of “Terrorism”?</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275622-B003-873F-2BA1-7CE5751AAF1A}"/>
              </a:ext>
            </a:extLst>
          </p:cNvPr>
          <p:cNvSpPr>
            <a:spLocks noGrp="1"/>
          </p:cNvSpPr>
          <p:nvPr>
            <p:ph idx="1"/>
          </p:nvPr>
        </p:nvSpPr>
        <p:spPr>
          <a:xfrm>
            <a:off x="5656218" y="1463039"/>
            <a:ext cx="5542387" cy="4300447"/>
          </a:xfrm>
        </p:spPr>
        <p:txBody>
          <a:bodyPr anchor="t">
            <a:normAutofit fontScale="92500" lnSpcReduction="10000"/>
          </a:bodyPr>
          <a:lstStyle/>
          <a:p>
            <a:r>
              <a:rPr lang="en-GB" dirty="0"/>
              <a:t>To understand why people turn to terrorism.</a:t>
            </a:r>
          </a:p>
          <a:p>
            <a:r>
              <a:rPr lang="en-GB" dirty="0"/>
              <a:t>To provide accurate intelligence and information on the methods used by terrorists to first responder.</a:t>
            </a:r>
          </a:p>
          <a:p>
            <a:r>
              <a:rPr lang="en-GB" dirty="0"/>
              <a:t>To understand what the current threats are.</a:t>
            </a:r>
          </a:p>
          <a:p>
            <a:r>
              <a:rPr lang="en-GB" dirty="0"/>
              <a:t>To provide investigators with a legal framework. </a:t>
            </a:r>
          </a:p>
          <a:p>
            <a:r>
              <a:rPr lang="en-GB" dirty="0"/>
              <a:t>To provide learning points for the future.</a:t>
            </a:r>
          </a:p>
        </p:txBody>
      </p:sp>
    </p:spTree>
    <p:extLst>
      <p:ext uri="{BB962C8B-B14F-4D97-AF65-F5344CB8AC3E}">
        <p14:creationId xmlns:p14="http://schemas.microsoft.com/office/powerpoint/2010/main" val="4040868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C4B24C7E-2D5E-4C4E-9CD5-D61F243C9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99072643-A0EC-42FB-B66A-24C0E6FFDC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 y="1846371"/>
            <a:ext cx="12048829" cy="3165257"/>
            <a:chOff x="143163" y="5763486"/>
            <a:chExt cx="12048829"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45065" y="5763486"/>
              <a:ext cx="11546927"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1">
              <a:extLst>
                <a:ext uri="{FF2B5EF4-FFF2-40B4-BE49-F238E27FC236}">
                  <a16:creationId xmlns:a16="http://schemas.microsoft.com/office/drawing/2014/main" id="{5FB1B595-4E0E-4913-822E-EB9B401637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434108"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3C48EA58-53D6-4E4A-9BDB-087D34617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752" y="389517"/>
            <a:ext cx="6686629" cy="60586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955964" y="968432"/>
            <a:ext cx="5597236" cy="4921136"/>
          </a:xfrm>
        </p:spPr>
        <p:txBody>
          <a:bodyPr vert="horz" lIns="91440" tIns="45720" rIns="91440" bIns="45720" rtlCol="0" anchor="ctr">
            <a:normAutofit/>
          </a:bodyPr>
          <a:lstStyle/>
          <a:p>
            <a:r>
              <a:rPr lang="en-US" sz="6000" kern="1200">
                <a:solidFill>
                  <a:schemeClr val="tx1"/>
                </a:solidFill>
                <a:latin typeface="+mj-lt"/>
                <a:ea typeface="+mj-ea"/>
                <a:cs typeface="+mj-cs"/>
              </a:rPr>
              <a:t>Defining Terrorism</a:t>
            </a:r>
          </a:p>
        </p:txBody>
      </p:sp>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7526275" y="2366751"/>
            <a:ext cx="3618381" cy="2124496"/>
          </a:xfrm>
        </p:spPr>
        <p:txBody>
          <a:bodyPr vert="horz" lIns="91440" tIns="45720" rIns="91440" bIns="45720" rtlCol="0" anchor="ctr">
            <a:normAutofit/>
          </a:bodyPr>
          <a:lstStyle/>
          <a:p>
            <a:pPr marL="0" indent="0">
              <a:buNone/>
            </a:pPr>
            <a:r>
              <a:rPr lang="en-US" kern="1200">
                <a:solidFill>
                  <a:schemeClr val="tx1"/>
                </a:solidFill>
                <a:latin typeface="+mn-lt"/>
                <a:ea typeface="+mn-ea"/>
                <a:cs typeface="+mn-cs"/>
              </a:rPr>
              <a:t>Why do you think defining terrorism is so difficult?</a:t>
            </a:r>
          </a:p>
        </p:txBody>
      </p:sp>
    </p:spTree>
    <p:extLst>
      <p:ext uri="{BB962C8B-B14F-4D97-AF65-F5344CB8AC3E}">
        <p14:creationId xmlns:p14="http://schemas.microsoft.com/office/powerpoint/2010/main" val="1676139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E47DA-7209-8A7A-1141-7A4B4A1F6249}"/>
              </a:ext>
            </a:extLst>
          </p:cNvPr>
          <p:cNvSpPr>
            <a:spLocks noGrp="1"/>
          </p:cNvSpPr>
          <p:nvPr>
            <p:ph type="title"/>
          </p:nvPr>
        </p:nvSpPr>
        <p:spPr>
          <a:xfrm>
            <a:off x="1043631" y="873940"/>
            <a:ext cx="5052369" cy="1035781"/>
          </a:xfrm>
        </p:spPr>
        <p:txBody>
          <a:bodyPr anchor="ctr">
            <a:normAutofit/>
          </a:bodyPr>
          <a:lstStyle/>
          <a:p>
            <a:r>
              <a:rPr lang="en-GB" sz="3600" dirty="0"/>
              <a:t>Defining Terrorism</a:t>
            </a:r>
          </a:p>
        </p:txBody>
      </p:sp>
      <p:sp>
        <p:nvSpPr>
          <p:cNvPr id="3" name="Content Placeholder 2">
            <a:extLst>
              <a:ext uri="{FF2B5EF4-FFF2-40B4-BE49-F238E27FC236}">
                <a16:creationId xmlns:a16="http://schemas.microsoft.com/office/drawing/2014/main" id="{4DFF9DF1-CA24-C4E3-D84F-648687184CAF}"/>
              </a:ext>
            </a:extLst>
          </p:cNvPr>
          <p:cNvSpPr>
            <a:spLocks noGrp="1"/>
          </p:cNvSpPr>
          <p:nvPr>
            <p:ph idx="1"/>
          </p:nvPr>
        </p:nvSpPr>
        <p:spPr>
          <a:xfrm>
            <a:off x="1045029" y="2524721"/>
            <a:ext cx="4991629" cy="3677123"/>
          </a:xfrm>
        </p:spPr>
        <p:txBody>
          <a:bodyPr anchor="ctr">
            <a:normAutofit/>
          </a:bodyPr>
          <a:lstStyle/>
          <a:p>
            <a:pPr marL="0" indent="0">
              <a:buNone/>
            </a:pPr>
            <a:r>
              <a:rPr lang="en-GB" sz="1700" dirty="0"/>
              <a:t>Study: Schmidt and </a:t>
            </a:r>
            <a:r>
              <a:rPr lang="en-GB" sz="1700" dirty="0" err="1"/>
              <a:t>Jongman</a:t>
            </a:r>
            <a:r>
              <a:rPr lang="en-GB" sz="1700" dirty="0"/>
              <a:t> (1988)</a:t>
            </a:r>
          </a:p>
          <a:p>
            <a:endParaRPr lang="en-GB" sz="1700" dirty="0"/>
          </a:p>
          <a:p>
            <a:pPr marL="0" indent="0">
              <a:buNone/>
            </a:pPr>
            <a:r>
              <a:rPr lang="en-GB" sz="1700" dirty="0"/>
              <a:t>109 Definitions of ‘Terrorism’ Analysed:</a:t>
            </a:r>
          </a:p>
          <a:p>
            <a:endParaRPr lang="en-GB" sz="1700" dirty="0"/>
          </a:p>
          <a:p>
            <a:r>
              <a:rPr lang="en-GB" sz="1700" dirty="0"/>
              <a:t>83.5% contained the term </a:t>
            </a:r>
            <a:r>
              <a:rPr lang="en-GB" sz="1700" u="sng" dirty="0"/>
              <a:t>‘Violence’ </a:t>
            </a:r>
          </a:p>
          <a:p>
            <a:r>
              <a:rPr lang="en-GB" sz="1700" dirty="0"/>
              <a:t>65% said it was </a:t>
            </a:r>
            <a:r>
              <a:rPr lang="en-GB" sz="1700" u="sng" dirty="0"/>
              <a:t>‘Political’ </a:t>
            </a:r>
          </a:p>
          <a:p>
            <a:r>
              <a:rPr lang="en-GB" sz="1700" dirty="0"/>
              <a:t>51% said it created </a:t>
            </a:r>
            <a:r>
              <a:rPr lang="en-GB" sz="1700" u="sng" dirty="0"/>
              <a:t>‘Fear’ or ‘Terror’</a:t>
            </a:r>
          </a:p>
          <a:p>
            <a:r>
              <a:rPr lang="en-GB" sz="1700" dirty="0"/>
              <a:t>47% identified </a:t>
            </a:r>
            <a:r>
              <a:rPr lang="en-GB" sz="1700" u="sng" dirty="0"/>
              <a:t>‘threats’ </a:t>
            </a:r>
          </a:p>
          <a:p>
            <a:r>
              <a:rPr lang="en-GB" sz="1700" dirty="0"/>
              <a:t>41.5% </a:t>
            </a:r>
            <a:r>
              <a:rPr lang="en-GB" sz="1700" u="sng" dirty="0"/>
              <a:t>psychological</a:t>
            </a:r>
            <a:r>
              <a:rPr lang="en-GB" sz="1700" dirty="0"/>
              <a:t> effects </a:t>
            </a:r>
          </a:p>
          <a:p>
            <a:endParaRPr lang="en-GB" sz="170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ountering terrorism | OSCE">
            <a:extLst>
              <a:ext uri="{FF2B5EF4-FFF2-40B4-BE49-F238E27FC236}">
                <a16:creationId xmlns:a16="http://schemas.microsoft.com/office/drawing/2014/main" id="{510E393A-2044-0F4B-A616-E6F5EDC5AC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6" r="4863"/>
          <a:stretch/>
        </p:blipFill>
        <p:spPr bwMode="auto">
          <a:xfrm>
            <a:off x="6930493" y="2219772"/>
            <a:ext cx="4223252" cy="247874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EE5E054-04AE-32E9-3DE4-98FEDBEF9B1E}"/>
              </a:ext>
            </a:extLst>
          </p:cNvPr>
          <p:cNvSpPr txBox="1"/>
          <p:nvPr/>
        </p:nvSpPr>
        <p:spPr>
          <a:xfrm>
            <a:off x="1038255" y="1617722"/>
            <a:ext cx="3746083" cy="646331"/>
          </a:xfrm>
          <a:prstGeom prst="rect">
            <a:avLst/>
          </a:prstGeom>
          <a:noFill/>
        </p:spPr>
        <p:txBody>
          <a:bodyPr wrap="square" rtlCol="0">
            <a:spAutoFit/>
          </a:bodyPr>
          <a:lstStyle/>
          <a:p>
            <a:r>
              <a:rPr lang="en-GB" sz="1800" u="sng" dirty="0"/>
              <a:t>An unending task…</a:t>
            </a:r>
          </a:p>
          <a:p>
            <a:endParaRPr lang="en-GB" dirty="0"/>
          </a:p>
        </p:txBody>
      </p:sp>
    </p:spTree>
    <p:extLst>
      <p:ext uri="{BB962C8B-B14F-4D97-AF65-F5344CB8AC3E}">
        <p14:creationId xmlns:p14="http://schemas.microsoft.com/office/powerpoint/2010/main" val="319334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peaking into a microphone&#10;&#10;Description automatically generated">
            <a:extLst>
              <a:ext uri="{FF2B5EF4-FFF2-40B4-BE49-F238E27FC236}">
                <a16:creationId xmlns:a16="http://schemas.microsoft.com/office/drawing/2014/main" id="{88C12D9F-D74A-F0E5-17BB-1233064E716A}"/>
              </a:ext>
            </a:extLst>
          </p:cNvPr>
          <p:cNvPicPr>
            <a:picLocks noChangeAspect="1"/>
          </p:cNvPicPr>
          <p:nvPr/>
        </p:nvPicPr>
        <p:blipFill rotWithShape="1">
          <a:blip r:embed="rId2"/>
          <a:srcRect l="14967" t="3151" r="1" b="5941"/>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04F1DE-8353-383B-76DF-BD964855E2BF}"/>
              </a:ext>
            </a:extLst>
          </p:cNvPr>
          <p:cNvSpPr>
            <a:spLocks noGrp="1"/>
          </p:cNvSpPr>
          <p:nvPr>
            <p:ph type="title"/>
          </p:nvPr>
        </p:nvSpPr>
        <p:spPr>
          <a:xfrm>
            <a:off x="5747657" y="1005840"/>
            <a:ext cx="6060957" cy="888746"/>
          </a:xfrm>
        </p:spPr>
        <p:txBody>
          <a:bodyPr anchor="b">
            <a:normAutofit fontScale="90000"/>
          </a:bodyPr>
          <a:lstStyle/>
          <a:p>
            <a:r>
              <a:rPr lang="en-GB" sz="2800" dirty="0" err="1"/>
              <a:t>Dr.</a:t>
            </a:r>
            <a:r>
              <a:rPr lang="en-GB" sz="2800" dirty="0"/>
              <a:t> Boaz </a:t>
            </a:r>
            <a:r>
              <a:rPr lang="en-GB" sz="2800" dirty="0" err="1"/>
              <a:t>Ganor</a:t>
            </a:r>
            <a:r>
              <a:rPr lang="en-GB" sz="2800" dirty="0"/>
              <a:t> - The Definition of Terrorism: </a:t>
            </a:r>
            <a:br>
              <a:rPr lang="en-GB" sz="2800" dirty="0"/>
            </a:br>
            <a:r>
              <a:rPr lang="en-GB" sz="2800" dirty="0"/>
              <a:t>A Fundamental Counter-Terrorism Measure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18627-AABD-E10E-8782-A2EB68C44B92}"/>
              </a:ext>
            </a:extLst>
          </p:cNvPr>
          <p:cNvSpPr>
            <a:spLocks noGrp="1"/>
          </p:cNvSpPr>
          <p:nvPr>
            <p:ph idx="1"/>
          </p:nvPr>
        </p:nvSpPr>
        <p:spPr>
          <a:xfrm>
            <a:off x="5747657" y="2627086"/>
            <a:ext cx="6061719" cy="3871540"/>
          </a:xfrm>
        </p:spPr>
        <p:txBody>
          <a:bodyPr anchor="t">
            <a:normAutofit fontScale="92500" lnSpcReduction="10000"/>
          </a:bodyPr>
          <a:lstStyle/>
          <a:p>
            <a:pPr marL="285750" indent="-228600">
              <a:spcAft>
                <a:spcPts val="600"/>
              </a:spcAft>
              <a:buFont typeface="Arial" panose="020B0604020202020204" pitchFamily="34" charset="0"/>
              <a:buChar char="•"/>
            </a:pPr>
            <a:r>
              <a:rPr lang="en-US" sz="2000" dirty="0"/>
              <a:t>C</a:t>
            </a:r>
            <a:r>
              <a:rPr lang="en-US" sz="2000" b="0" i="0" dirty="0">
                <a:effectLst/>
              </a:rPr>
              <a:t>alls for the adoption of an international definition of terrorism.</a:t>
            </a:r>
            <a:endParaRPr lang="en-US" sz="2000" dirty="0"/>
          </a:p>
          <a:p>
            <a:pPr marL="285750" indent="-228600">
              <a:spcAft>
                <a:spcPts val="600"/>
              </a:spcAft>
              <a:buFont typeface="Arial" panose="020B0604020202020204" pitchFamily="34" charset="0"/>
              <a:buChar char="•"/>
            </a:pPr>
            <a:endParaRPr lang="en-US" sz="2000" b="0" i="0" dirty="0">
              <a:effectLst/>
            </a:endParaRPr>
          </a:p>
          <a:p>
            <a:pPr marL="285750" indent="-228600">
              <a:spcAft>
                <a:spcPts val="600"/>
              </a:spcAft>
              <a:buFont typeface="Arial" panose="020B0604020202020204" pitchFamily="34" charset="0"/>
              <a:buChar char="•"/>
            </a:pPr>
            <a:r>
              <a:rPr lang="en-US" sz="2000" dirty="0"/>
              <a:t>Defining T</a:t>
            </a:r>
            <a:r>
              <a:rPr lang="en-US" sz="2000" b="0" i="0" dirty="0">
                <a:effectLst/>
              </a:rPr>
              <a:t>errorism is both crucial and possible. </a:t>
            </a:r>
          </a:p>
          <a:p>
            <a:pPr indent="-228600">
              <a:spcAft>
                <a:spcPts val="600"/>
              </a:spcAft>
              <a:buFont typeface="Arial" panose="020B0604020202020204" pitchFamily="34" charset="0"/>
              <a:buChar char="•"/>
            </a:pPr>
            <a:endParaRPr lang="en-US" sz="2000" dirty="0"/>
          </a:p>
          <a:p>
            <a:pPr marL="285750" indent="-228600">
              <a:spcAft>
                <a:spcPts val="600"/>
              </a:spcAft>
              <a:buFont typeface="Arial" panose="020B0604020202020204" pitchFamily="34" charset="0"/>
              <a:buChar char="•"/>
            </a:pPr>
            <a:r>
              <a:rPr lang="en-US" sz="2000" dirty="0"/>
              <a:t>O</a:t>
            </a:r>
            <a:r>
              <a:rPr lang="en-US" sz="2000" b="0" i="0" dirty="0">
                <a:effectLst/>
              </a:rPr>
              <a:t>nce terrorism has been defined, the definition will become a pillar of much better and more effective international cooperation on counter-terrorism.</a:t>
            </a:r>
          </a:p>
          <a:p>
            <a:pPr marL="285750" indent="-228600">
              <a:spcAft>
                <a:spcPts val="600"/>
              </a:spcAft>
              <a:buFont typeface="Arial" panose="020B0604020202020204" pitchFamily="34" charset="0"/>
              <a:buChar char="•"/>
            </a:pPr>
            <a:endParaRPr lang="en-US" sz="2000" dirty="0"/>
          </a:p>
          <a:p>
            <a:pPr marL="57150" indent="0">
              <a:spcAft>
                <a:spcPts val="600"/>
              </a:spcAft>
              <a:buNone/>
            </a:pPr>
            <a:r>
              <a:rPr lang="en-GB" sz="2000" i="1" dirty="0"/>
              <a:t>“Terrorism is the deliberate use of violence aimed against civilians...” </a:t>
            </a:r>
          </a:p>
        </p:txBody>
      </p:sp>
      <p:sp>
        <p:nvSpPr>
          <p:cNvPr id="6" name="TextBox 5">
            <a:extLst>
              <a:ext uri="{FF2B5EF4-FFF2-40B4-BE49-F238E27FC236}">
                <a16:creationId xmlns:a16="http://schemas.microsoft.com/office/drawing/2014/main" id="{E66E1B67-52A1-8C1A-AAB5-8A57487EBE06}"/>
              </a:ext>
            </a:extLst>
          </p:cNvPr>
          <p:cNvSpPr txBox="1"/>
          <p:nvPr/>
        </p:nvSpPr>
        <p:spPr>
          <a:xfrm>
            <a:off x="7620000" y="116114"/>
            <a:ext cx="4438650" cy="338554"/>
          </a:xfrm>
          <a:prstGeom prst="rect">
            <a:avLst/>
          </a:prstGeom>
          <a:noFill/>
        </p:spPr>
        <p:txBody>
          <a:bodyPr wrap="square" rtlCol="0">
            <a:spAutoFit/>
          </a:bodyPr>
          <a:lstStyle/>
          <a:p>
            <a:r>
              <a:rPr lang="en-GB" sz="1600" dirty="0">
                <a:solidFill>
                  <a:schemeClr val="tx1">
                    <a:lumMod val="75000"/>
                    <a:lumOff val="25000"/>
                  </a:schemeClr>
                </a:solidFill>
              </a:rPr>
              <a:t>https://www.youtube.com/watch?v=lunQwBhzgxo</a:t>
            </a:r>
          </a:p>
        </p:txBody>
      </p:sp>
    </p:spTree>
    <p:extLst>
      <p:ext uri="{BB962C8B-B14F-4D97-AF65-F5344CB8AC3E}">
        <p14:creationId xmlns:p14="http://schemas.microsoft.com/office/powerpoint/2010/main" val="263222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8BE3D-4162-10F3-2FAE-D690B61C77F3}"/>
              </a:ext>
            </a:extLst>
          </p:cNvPr>
          <p:cNvSpPr>
            <a:spLocks noGrp="1"/>
          </p:cNvSpPr>
          <p:nvPr>
            <p:ph type="title"/>
          </p:nvPr>
        </p:nvSpPr>
        <p:spPr>
          <a:xfrm>
            <a:off x="5255260" y="1079317"/>
            <a:ext cx="5852711" cy="1597228"/>
          </a:xfrm>
        </p:spPr>
        <p:txBody>
          <a:bodyPr>
            <a:normAutofit/>
          </a:bodyPr>
          <a:lstStyle/>
          <a:p>
            <a:r>
              <a:rPr lang="en-GB" sz="5100" dirty="0"/>
              <a:t>‘What Terrorists Want?’  </a:t>
            </a:r>
          </a:p>
        </p:txBody>
      </p:sp>
      <p:pic>
        <p:nvPicPr>
          <p:cNvPr id="4" name="Picture 2" descr="What Terrorists Want: Understanding the Enemy, Containing the Threat:  Amazon.co.uk: Richardson, Louise: 9780812975444: Books">
            <a:extLst>
              <a:ext uri="{FF2B5EF4-FFF2-40B4-BE49-F238E27FC236}">
                <a16:creationId xmlns:a16="http://schemas.microsoft.com/office/drawing/2014/main" id="{17D96106-D394-C184-669E-CF09EB6CAE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6577" y="1188637"/>
            <a:ext cx="2967545" cy="45578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9143350-03F2-A041-3AAC-966CDF6B82FA}"/>
              </a:ext>
            </a:extLst>
          </p:cNvPr>
          <p:cNvSpPr>
            <a:spLocks noGrp="1"/>
          </p:cNvSpPr>
          <p:nvPr>
            <p:ph idx="1"/>
          </p:nvPr>
        </p:nvSpPr>
        <p:spPr>
          <a:xfrm>
            <a:off x="5255260" y="2766060"/>
            <a:ext cx="5088890" cy="3355672"/>
          </a:xfrm>
        </p:spPr>
        <p:txBody>
          <a:bodyPr anchor="t">
            <a:normAutofit/>
          </a:bodyPr>
          <a:lstStyle/>
          <a:p>
            <a:r>
              <a:rPr lang="en-GB" sz="2400" dirty="0"/>
              <a:t>A clear definition would allow for the global threat that terrorism poses to be more readily understood.</a:t>
            </a:r>
          </a:p>
          <a:p>
            <a:r>
              <a:rPr lang="en-GB" sz="2400" dirty="0"/>
              <a:t>Help answer the question as to why people resort to terrorism. </a:t>
            </a:r>
          </a:p>
          <a:p>
            <a:r>
              <a:rPr lang="en-GB" sz="2400" dirty="0"/>
              <a:t>Provide clarity between terrorism and other forms of political violence. </a:t>
            </a:r>
          </a:p>
          <a:p>
            <a:endParaRPr lang="en-GB" sz="1700" dirty="0"/>
          </a:p>
          <a:p>
            <a:pPr algn="r"/>
            <a:r>
              <a:rPr lang="en-GB" sz="1400" dirty="0"/>
              <a:t>Louise Richardson (2006) </a:t>
            </a:r>
          </a:p>
        </p:txBody>
      </p:sp>
    </p:spTree>
    <p:extLst>
      <p:ext uri="{BB962C8B-B14F-4D97-AF65-F5344CB8AC3E}">
        <p14:creationId xmlns:p14="http://schemas.microsoft.com/office/powerpoint/2010/main" val="303460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6000"/>
            <a:lum/>
          </a:blip>
          <a:srcRect/>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B2E5-C1C3-5556-048A-05A960969835}"/>
              </a:ext>
            </a:extLst>
          </p:cNvPr>
          <p:cNvSpPr>
            <a:spLocks noGrp="1"/>
          </p:cNvSpPr>
          <p:nvPr>
            <p:ph type="title"/>
          </p:nvPr>
        </p:nvSpPr>
        <p:spPr/>
        <p:txBody>
          <a:bodyPr/>
          <a:lstStyle/>
          <a:p>
            <a:r>
              <a:rPr lang="en-GB" dirty="0"/>
              <a:t>Overview of Terrorism</a:t>
            </a:r>
          </a:p>
        </p:txBody>
      </p:sp>
      <p:sp>
        <p:nvSpPr>
          <p:cNvPr id="6" name="Content Placeholder 5">
            <a:extLst>
              <a:ext uri="{FF2B5EF4-FFF2-40B4-BE49-F238E27FC236}">
                <a16:creationId xmlns:a16="http://schemas.microsoft.com/office/drawing/2014/main" id="{B7289F34-E804-5497-7CD3-EB921C51EABC}"/>
              </a:ext>
            </a:extLst>
          </p:cNvPr>
          <p:cNvSpPr>
            <a:spLocks noGrp="1"/>
          </p:cNvSpPr>
          <p:nvPr>
            <p:ph idx="1"/>
          </p:nvPr>
        </p:nvSpPr>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algn="r"/>
            <a:r>
              <a:rPr lang="en-GB" dirty="0"/>
              <a:t>https://www.youtube.com/watch?v=-9mMZOfN0a8</a:t>
            </a:r>
          </a:p>
        </p:txBody>
      </p:sp>
    </p:spTree>
    <p:extLst>
      <p:ext uri="{BB962C8B-B14F-4D97-AF65-F5344CB8AC3E}">
        <p14:creationId xmlns:p14="http://schemas.microsoft.com/office/powerpoint/2010/main" val="4269156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2E6D-C75B-ABFA-FA30-1BCCF0041B3B}"/>
              </a:ext>
            </a:extLst>
          </p:cNvPr>
          <p:cNvSpPr>
            <a:spLocks noGrp="1"/>
          </p:cNvSpPr>
          <p:nvPr>
            <p:ph type="title"/>
          </p:nvPr>
        </p:nvSpPr>
        <p:spPr/>
        <p:txBody>
          <a:bodyPr/>
          <a:lstStyle/>
          <a:p>
            <a:r>
              <a:rPr lang="en-GB" dirty="0"/>
              <a:t>The Changing Face of Terrorism </a:t>
            </a:r>
            <a:br>
              <a:rPr lang="en-GB" dirty="0"/>
            </a:br>
            <a:r>
              <a:rPr lang="en-GB" dirty="0"/>
              <a:t>-Group Task </a:t>
            </a:r>
            <a:r>
              <a:rPr lang="en-GB" sz="2000" dirty="0"/>
              <a:t>(10-15 mins)</a:t>
            </a:r>
            <a:endParaRPr lang="en-GB" dirty="0"/>
          </a:p>
        </p:txBody>
      </p:sp>
      <p:sp>
        <p:nvSpPr>
          <p:cNvPr id="3" name="Content Placeholder 2">
            <a:extLst>
              <a:ext uri="{FF2B5EF4-FFF2-40B4-BE49-F238E27FC236}">
                <a16:creationId xmlns:a16="http://schemas.microsoft.com/office/drawing/2014/main" id="{1738AFA3-F64F-12C2-9A85-BDC953D41EB9}"/>
              </a:ext>
            </a:extLst>
          </p:cNvPr>
          <p:cNvSpPr>
            <a:spLocks noGrp="1"/>
          </p:cNvSpPr>
          <p:nvPr>
            <p:ph idx="1"/>
          </p:nvPr>
        </p:nvSpPr>
        <p:spPr>
          <a:xfrm>
            <a:off x="838200" y="1825625"/>
            <a:ext cx="5257800" cy="4415518"/>
          </a:xfrm>
        </p:spPr>
        <p:txBody>
          <a:bodyPr/>
          <a:lstStyle/>
          <a:p>
            <a:endParaRPr lang="en-GB" dirty="0"/>
          </a:p>
          <a:p>
            <a:pPr marL="0" indent="0">
              <a:buNone/>
            </a:pPr>
            <a:r>
              <a:rPr lang="en-GB" dirty="0"/>
              <a:t>Search a terrorist attack online and find out 5 facts:</a:t>
            </a:r>
          </a:p>
          <a:p>
            <a:pPr marL="0" indent="0">
              <a:buNone/>
            </a:pPr>
            <a:endParaRPr lang="en-GB" dirty="0"/>
          </a:p>
          <a:p>
            <a:pPr lvl="1"/>
            <a:r>
              <a:rPr lang="en-GB" dirty="0"/>
              <a:t>Who?</a:t>
            </a:r>
          </a:p>
          <a:p>
            <a:pPr lvl="1"/>
            <a:r>
              <a:rPr lang="en-GB" dirty="0"/>
              <a:t>What?</a:t>
            </a:r>
          </a:p>
          <a:p>
            <a:pPr lvl="1"/>
            <a:r>
              <a:rPr lang="en-GB" dirty="0"/>
              <a:t>When?</a:t>
            </a:r>
          </a:p>
          <a:p>
            <a:pPr lvl="1"/>
            <a:r>
              <a:rPr lang="en-GB" dirty="0"/>
              <a:t>Why?</a:t>
            </a:r>
          </a:p>
          <a:p>
            <a:pPr lvl="1"/>
            <a:r>
              <a:rPr lang="en-GB" dirty="0"/>
              <a:t>How?</a:t>
            </a:r>
          </a:p>
        </p:txBody>
      </p:sp>
      <p:pic>
        <p:nvPicPr>
          <p:cNvPr id="5" name="Picture 4">
            <a:extLst>
              <a:ext uri="{FF2B5EF4-FFF2-40B4-BE49-F238E27FC236}">
                <a16:creationId xmlns:a16="http://schemas.microsoft.com/office/drawing/2014/main" id="{07E733F2-B751-961A-35C5-2947AA0CA24C}"/>
              </a:ext>
            </a:extLst>
          </p:cNvPr>
          <p:cNvPicPr>
            <a:picLocks noChangeAspect="1"/>
          </p:cNvPicPr>
          <p:nvPr/>
        </p:nvPicPr>
        <p:blipFill rotWithShape="1">
          <a:blip r:embed="rId2"/>
          <a:srcRect l="1699" r="27429" b="2"/>
          <a:stretch/>
        </p:blipFill>
        <p:spPr>
          <a:xfrm>
            <a:off x="4075122" y="4963775"/>
            <a:ext cx="2376488" cy="1695450"/>
          </a:xfrm>
          <a:prstGeom prst="rect">
            <a:avLst/>
          </a:prstGeom>
        </p:spPr>
      </p:pic>
      <p:pic>
        <p:nvPicPr>
          <p:cNvPr id="6" name="Picture 2" descr="4 March 2001 BBC bombing">
            <a:extLst>
              <a:ext uri="{FF2B5EF4-FFF2-40B4-BE49-F238E27FC236}">
                <a16:creationId xmlns:a16="http://schemas.microsoft.com/office/drawing/2014/main" id="{B50C5E4F-313B-50B8-DB37-22D9D7FC9D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9" r="17112" b="2"/>
          <a:stretch/>
        </p:blipFill>
        <p:spPr bwMode="auto">
          <a:xfrm>
            <a:off x="5496074" y="3341439"/>
            <a:ext cx="2090738" cy="1487399"/>
          </a:xfrm>
          <a:prstGeom prst="rect">
            <a:avLst/>
          </a:prstGeom>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655203B-26B1-1195-DCF5-06657F5F363F}"/>
              </a:ext>
            </a:extLst>
          </p:cNvPr>
          <p:cNvPicPr>
            <a:picLocks noChangeAspect="1"/>
          </p:cNvPicPr>
          <p:nvPr/>
        </p:nvPicPr>
        <p:blipFill rotWithShape="1">
          <a:blip r:embed="rId4">
            <a:extLst>
              <a:ext uri="{28A0092B-C50C-407E-A947-70E740481C1C}">
                <a14:useLocalDpi xmlns:a14="http://schemas.microsoft.com/office/drawing/2010/main" val="0"/>
              </a:ext>
            </a:extLst>
          </a:blip>
          <a:srcRect t="13095" r="2" b="15402"/>
          <a:stretch/>
        </p:blipFill>
        <p:spPr>
          <a:xfrm>
            <a:off x="9953312" y="3328699"/>
            <a:ext cx="2090738" cy="1484313"/>
          </a:xfrm>
          <a:prstGeom prst="rect">
            <a:avLst/>
          </a:prstGeom>
        </p:spPr>
      </p:pic>
      <p:pic>
        <p:nvPicPr>
          <p:cNvPr id="8" name="Picture 7">
            <a:extLst>
              <a:ext uri="{FF2B5EF4-FFF2-40B4-BE49-F238E27FC236}">
                <a16:creationId xmlns:a16="http://schemas.microsoft.com/office/drawing/2014/main" id="{F7482675-0A18-38CF-185F-4DABF708BF13}"/>
              </a:ext>
            </a:extLst>
          </p:cNvPr>
          <p:cNvPicPr>
            <a:picLocks noChangeAspect="1"/>
          </p:cNvPicPr>
          <p:nvPr/>
        </p:nvPicPr>
        <p:blipFill rotWithShape="1">
          <a:blip r:embed="rId5"/>
          <a:srcRect l="27313" r="3" b="3"/>
          <a:stretch/>
        </p:blipFill>
        <p:spPr>
          <a:xfrm>
            <a:off x="7746605" y="3325524"/>
            <a:ext cx="2090738" cy="1487488"/>
          </a:xfrm>
          <a:prstGeom prst="rect">
            <a:avLst/>
          </a:prstGeom>
        </p:spPr>
      </p:pic>
      <p:pic>
        <p:nvPicPr>
          <p:cNvPr id="9" name="Picture 8">
            <a:extLst>
              <a:ext uri="{FF2B5EF4-FFF2-40B4-BE49-F238E27FC236}">
                <a16:creationId xmlns:a16="http://schemas.microsoft.com/office/drawing/2014/main" id="{86A658FB-B8AE-C088-EFC9-FB4400E89F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7624" y="1248889"/>
            <a:ext cx="2966426" cy="1939430"/>
          </a:xfrm>
          <a:prstGeom prst="rect">
            <a:avLst/>
          </a:prstGeom>
        </p:spPr>
      </p:pic>
      <p:pic>
        <p:nvPicPr>
          <p:cNvPr id="10" name="Picture 9">
            <a:extLst>
              <a:ext uri="{FF2B5EF4-FFF2-40B4-BE49-F238E27FC236}">
                <a16:creationId xmlns:a16="http://schemas.microsoft.com/office/drawing/2014/main" id="{0CD9280D-D729-F8B0-0F8A-3B5A9FF91A93}"/>
              </a:ext>
            </a:extLst>
          </p:cNvPr>
          <p:cNvPicPr>
            <a:picLocks noChangeAspect="1"/>
          </p:cNvPicPr>
          <p:nvPr/>
        </p:nvPicPr>
        <p:blipFill rotWithShape="1">
          <a:blip r:embed="rId7"/>
          <a:srcRect r="41986" b="3"/>
          <a:stretch/>
        </p:blipFill>
        <p:spPr>
          <a:xfrm>
            <a:off x="6664665" y="4968537"/>
            <a:ext cx="2403431" cy="1723043"/>
          </a:xfrm>
          <a:prstGeom prst="rect">
            <a:avLst/>
          </a:prstGeom>
        </p:spPr>
      </p:pic>
      <p:pic>
        <p:nvPicPr>
          <p:cNvPr id="11" name="Picture 4" descr="Terrorists freed from jail set to face lie detector tests after London  Bridge review | UK News | Sky News">
            <a:extLst>
              <a:ext uri="{FF2B5EF4-FFF2-40B4-BE49-F238E27FC236}">
                <a16:creationId xmlns:a16="http://schemas.microsoft.com/office/drawing/2014/main" id="{24AF9386-5637-4A5A-B230-38B6C5C0E6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4333" y="4953392"/>
            <a:ext cx="2829717" cy="173818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702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ADE03-881B-25DE-ADA0-1C31783DCC6F}"/>
              </a:ext>
            </a:extLst>
          </p:cNvPr>
          <p:cNvSpPr>
            <a:spLocks noGrp="1"/>
          </p:cNvSpPr>
          <p:nvPr>
            <p:ph type="title"/>
          </p:nvPr>
        </p:nvSpPr>
        <p:spPr>
          <a:xfrm>
            <a:off x="1285240" y="1050595"/>
            <a:ext cx="8074815" cy="1618489"/>
          </a:xfrm>
        </p:spPr>
        <p:txBody>
          <a:bodyPr anchor="ctr">
            <a:normAutofit/>
          </a:bodyPr>
          <a:lstStyle/>
          <a:p>
            <a:r>
              <a:rPr lang="en-GB" sz="5000"/>
              <a:t>The Changing Face of Terrorism</a:t>
            </a:r>
          </a:p>
        </p:txBody>
      </p:sp>
      <p:sp>
        <p:nvSpPr>
          <p:cNvPr id="3" name="Content Placeholder 2">
            <a:extLst>
              <a:ext uri="{FF2B5EF4-FFF2-40B4-BE49-F238E27FC236}">
                <a16:creationId xmlns:a16="http://schemas.microsoft.com/office/drawing/2014/main" id="{175E53F9-170B-C92D-6998-8B067C98EAD7}"/>
              </a:ext>
            </a:extLst>
          </p:cNvPr>
          <p:cNvSpPr>
            <a:spLocks noGrp="1"/>
          </p:cNvSpPr>
          <p:nvPr>
            <p:ph idx="1"/>
          </p:nvPr>
        </p:nvSpPr>
        <p:spPr>
          <a:xfrm>
            <a:off x="1285240" y="2969469"/>
            <a:ext cx="8074815" cy="2800395"/>
          </a:xfrm>
        </p:spPr>
        <p:txBody>
          <a:bodyPr anchor="t">
            <a:normAutofit/>
          </a:bodyPr>
          <a:lstStyle/>
          <a:p>
            <a:r>
              <a:rPr lang="en-GB" sz="2200" dirty="0"/>
              <a:t>Between all of the examples you just found:</a:t>
            </a:r>
          </a:p>
          <a:p>
            <a:endParaRPr lang="en-GB" sz="2200" dirty="0"/>
          </a:p>
          <a:p>
            <a:pPr lvl="1"/>
            <a:r>
              <a:rPr lang="en-GB" sz="2200" dirty="0"/>
              <a:t>What are the differences?</a:t>
            </a:r>
          </a:p>
          <a:p>
            <a:pPr lvl="1"/>
            <a:endParaRPr lang="en-GB" sz="2200" dirty="0"/>
          </a:p>
          <a:p>
            <a:pPr lvl="1"/>
            <a:r>
              <a:rPr lang="en-GB" sz="2200" dirty="0"/>
              <a:t>What are the similarities?</a:t>
            </a:r>
          </a:p>
          <a:p>
            <a:pPr lvl="1"/>
            <a:endParaRPr lang="en-GB" sz="2200" dirty="0"/>
          </a:p>
          <a:p>
            <a:pPr lvl="1"/>
            <a:r>
              <a:rPr lang="en-GB" sz="2200" dirty="0"/>
              <a:t>Does anything change with time/technology?</a:t>
            </a:r>
          </a:p>
        </p:txBody>
      </p:sp>
    </p:spTree>
    <p:extLst>
      <p:ext uri="{BB962C8B-B14F-4D97-AF65-F5344CB8AC3E}">
        <p14:creationId xmlns:p14="http://schemas.microsoft.com/office/powerpoint/2010/main" val="36465079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What Is Unconscious Bias, and How Do We Fix It? | J&amp;J Editorial">
            <a:extLst>
              <a:ext uri="{FF2B5EF4-FFF2-40B4-BE49-F238E27FC236}">
                <a16:creationId xmlns:a16="http://schemas.microsoft.com/office/drawing/2014/main" id="{A3CDC61F-6F26-E4EA-09F2-4524A3F6EE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73"/>
          <a:stretch/>
        </p:blipFill>
        <p:spPr bwMode="auto">
          <a:xfrm>
            <a:off x="621675" y="623282"/>
            <a:ext cx="4030914" cy="276457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nsational Books | Visit the Bodleian Libraries">
            <a:extLst>
              <a:ext uri="{FF2B5EF4-FFF2-40B4-BE49-F238E27FC236}">
                <a16:creationId xmlns:a16="http://schemas.microsoft.com/office/drawing/2014/main" id="{C55F3FC1-E4C2-B6E0-75B8-BB40C7BACA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67" b="6408"/>
          <a:stretch/>
        </p:blipFill>
        <p:spPr bwMode="auto">
          <a:xfrm>
            <a:off x="621675" y="3466572"/>
            <a:ext cx="4032621" cy="2764578"/>
          </a:xfrm>
          <a:prstGeom prst="rect">
            <a:avLst/>
          </a:prstGeom>
          <a:noFill/>
          <a:extLst>
            <a:ext uri="{909E8E84-426E-40DD-AFC4-6F175D3DCCD1}">
              <a14:hiddenFill xmlns:a14="http://schemas.microsoft.com/office/drawing/2010/main">
                <a:solidFill>
                  <a:srgbClr val="FFFFFF"/>
                </a:solidFill>
              </a14:hiddenFill>
            </a:ext>
          </a:extLst>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A001E-9869-E092-38C8-FE9250BB2072}"/>
              </a:ext>
            </a:extLst>
          </p:cNvPr>
          <p:cNvSpPr>
            <a:spLocks noGrp="1"/>
          </p:cNvSpPr>
          <p:nvPr>
            <p:ph type="title"/>
          </p:nvPr>
        </p:nvSpPr>
        <p:spPr>
          <a:xfrm>
            <a:off x="5465659" y="1188637"/>
            <a:ext cx="5642312" cy="1597228"/>
          </a:xfrm>
        </p:spPr>
        <p:txBody>
          <a:bodyPr>
            <a:normAutofit/>
          </a:bodyPr>
          <a:lstStyle/>
          <a:p>
            <a:r>
              <a:rPr lang="en-GB" sz="4600"/>
              <a:t>Differing approaches to Defining “Terrorism”</a:t>
            </a:r>
          </a:p>
        </p:txBody>
      </p:sp>
      <p:sp>
        <p:nvSpPr>
          <p:cNvPr id="3" name="Content Placeholder 2">
            <a:extLst>
              <a:ext uri="{FF2B5EF4-FFF2-40B4-BE49-F238E27FC236}">
                <a16:creationId xmlns:a16="http://schemas.microsoft.com/office/drawing/2014/main" id="{21440EF8-DC1B-50A5-0EE6-D82D697921CB}"/>
              </a:ext>
            </a:extLst>
          </p:cNvPr>
          <p:cNvSpPr>
            <a:spLocks noGrp="1"/>
          </p:cNvSpPr>
          <p:nvPr>
            <p:ph idx="1"/>
          </p:nvPr>
        </p:nvSpPr>
        <p:spPr>
          <a:xfrm>
            <a:off x="5465660" y="2998278"/>
            <a:ext cx="5420054" cy="2671085"/>
          </a:xfrm>
        </p:spPr>
        <p:txBody>
          <a:bodyPr anchor="t">
            <a:normAutofit/>
          </a:bodyPr>
          <a:lstStyle/>
          <a:p>
            <a:r>
              <a:rPr lang="en-GB" sz="2400" dirty="0"/>
              <a:t>Legal</a:t>
            </a:r>
          </a:p>
          <a:p>
            <a:r>
              <a:rPr lang="en-GB" sz="2400" dirty="0"/>
              <a:t>Academic</a:t>
            </a:r>
          </a:p>
          <a:p>
            <a:r>
              <a:rPr lang="en-GB" sz="2400" dirty="0"/>
              <a:t>Political</a:t>
            </a:r>
          </a:p>
          <a:p>
            <a:pPr marL="0" indent="0">
              <a:buNone/>
            </a:pPr>
            <a:endParaRPr lang="en-GB" sz="2400" dirty="0"/>
          </a:p>
          <a:p>
            <a:r>
              <a:rPr lang="en-GB" sz="2400" dirty="0"/>
              <a:t>How might definitions change through each of these lens’s?</a:t>
            </a:r>
          </a:p>
        </p:txBody>
      </p:sp>
    </p:spTree>
    <p:extLst>
      <p:ext uri="{BB962C8B-B14F-4D97-AF65-F5344CB8AC3E}">
        <p14:creationId xmlns:p14="http://schemas.microsoft.com/office/powerpoint/2010/main" val="2576342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89560" y="856180"/>
            <a:ext cx="4560584" cy="1128068"/>
          </a:xfrm>
        </p:spPr>
        <p:txBody>
          <a:bodyPr anchor="ctr">
            <a:normAutofit/>
          </a:bodyPr>
          <a:lstStyle/>
          <a:p>
            <a:r>
              <a:rPr lang="en-GB" sz="3700"/>
              <a:t>Defining Terrorism – Legal Approach</a:t>
            </a:r>
          </a:p>
        </p:txBody>
      </p:sp>
      <p:grpSp>
        <p:nvGrpSpPr>
          <p:cNvPr id="20"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590719" y="2330505"/>
            <a:ext cx="4559425" cy="3979585"/>
          </a:xfrm>
        </p:spPr>
        <p:txBody>
          <a:bodyPr anchor="ctr">
            <a:normAutofit/>
          </a:bodyPr>
          <a:lstStyle/>
          <a:p>
            <a:r>
              <a:rPr lang="en-GB" sz="2000" dirty="0"/>
              <a:t>Provide a framework to view and tackle terrorist activity through the application of legislation.</a:t>
            </a:r>
          </a:p>
          <a:p>
            <a:endParaRPr lang="en-GB" sz="2000" dirty="0"/>
          </a:p>
          <a:p>
            <a:r>
              <a:rPr lang="en-GB" sz="2000" dirty="0"/>
              <a:t>Historically, legislation relating to terrorism has been introduced as a ‘knee jerk’ reaction to some situation or event.</a:t>
            </a:r>
          </a:p>
          <a:p>
            <a:endParaRPr lang="en-GB" sz="2000" dirty="0"/>
          </a:p>
          <a:p>
            <a:r>
              <a:rPr lang="en-GB" sz="2000" dirty="0"/>
              <a:t>The Terrorism Act 2000 changed this pattern. However, post- 9/11 further legislation was rushed through. </a:t>
            </a:r>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79" r="195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548" r="24635"/>
          <a:stretch/>
        </p:blipFill>
        <p:spPr bwMode="auto">
          <a:xfrm>
            <a:off x="621675" y="623275"/>
            <a:ext cx="4032621" cy="5607882"/>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Triangle 2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465659" y="812800"/>
            <a:ext cx="5642312" cy="1175657"/>
          </a:xfrm>
        </p:spPr>
        <p:txBody>
          <a:bodyPr>
            <a:noAutofit/>
          </a:bodyPr>
          <a:lstStyle/>
          <a:p>
            <a:r>
              <a:rPr lang="en-GB" dirty="0"/>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5465659" y="2259655"/>
            <a:ext cx="5642312" cy="3700304"/>
          </a:xfrm>
        </p:spPr>
        <p:txBody>
          <a:bodyPr anchor="t">
            <a:normAutofit fontScale="92500" lnSpcReduction="20000"/>
          </a:bodyPr>
          <a:lstStyle/>
          <a:p>
            <a:pPr indent="-228600">
              <a:spcAft>
                <a:spcPts val="600"/>
              </a:spcAft>
              <a:buFont typeface="Arial" panose="020B0604020202020204" pitchFamily="34" charset="0"/>
              <a:buChar char="•"/>
            </a:pPr>
            <a:r>
              <a:rPr lang="en-US" sz="1800" dirty="0"/>
              <a:t>Definitions of terrorism by academics tend to mirror the disciplines of those who devise them </a:t>
            </a:r>
            <a:r>
              <a:rPr lang="en-US" sz="1800" dirty="0" err="1"/>
              <a:t>e.g</a:t>
            </a:r>
            <a:r>
              <a:rPr lang="en-US" sz="1800" dirty="0"/>
              <a:t> former police officers and psychologists.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Social psychologists argue that terrorism is a </a:t>
            </a:r>
            <a:r>
              <a:rPr lang="en-US" sz="1800" u="sng" dirty="0"/>
              <a:t>product of group processes or dynamics</a:t>
            </a:r>
            <a:r>
              <a:rPr lang="en-US" sz="1800" dirty="0"/>
              <a:t> (McCauley </a:t>
            </a:r>
            <a:r>
              <a:rPr lang="en-US" sz="1800" i="1" dirty="0"/>
              <a:t>et al</a:t>
            </a:r>
            <a:r>
              <a:rPr lang="en-US" sz="1800" dirty="0"/>
              <a:t>, 1972)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Psychoanalysts deem it to be the tool of </a:t>
            </a:r>
            <a:r>
              <a:rPr lang="en-US" sz="1800" u="sng" dirty="0"/>
              <a:t>unconscious patriarchal impulses</a:t>
            </a:r>
            <a:r>
              <a:rPr lang="en-US" sz="1800" dirty="0"/>
              <a:t> (Konrad, 1979)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Sociologists </a:t>
            </a:r>
            <a:r>
              <a:rPr lang="en-US" sz="1800" dirty="0" err="1"/>
              <a:t>conceptualise</a:t>
            </a:r>
            <a:r>
              <a:rPr lang="en-US" sz="1800" dirty="0"/>
              <a:t> terrorism through an understanding of </a:t>
            </a:r>
            <a:r>
              <a:rPr lang="en-US" sz="1800" u="sng" dirty="0"/>
              <a:t>‘structural inequalities’ </a:t>
            </a:r>
            <a:r>
              <a:rPr lang="en-US" sz="1800" dirty="0"/>
              <a:t>(Turk, 2004; </a:t>
            </a:r>
            <a:r>
              <a:rPr lang="en-US" sz="1800" dirty="0" err="1"/>
              <a:t>Boyns</a:t>
            </a:r>
            <a:r>
              <a:rPr lang="en-US" sz="1800" dirty="0"/>
              <a:t> &amp; Ballard, 2004)</a:t>
            </a:r>
            <a:endParaRPr lang="en-US" sz="1800" u="sng" dirty="0"/>
          </a:p>
        </p:txBody>
      </p:sp>
    </p:spTree>
    <p:extLst>
      <p:ext uri="{BB962C8B-B14F-4D97-AF65-F5344CB8AC3E}">
        <p14:creationId xmlns:p14="http://schemas.microsoft.com/office/powerpoint/2010/main" val="3518192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793662" y="386930"/>
            <a:ext cx="10066122" cy="1298448"/>
          </a:xfrm>
        </p:spPr>
        <p:txBody>
          <a:bodyPr anchor="b">
            <a:normAutofit/>
          </a:bodyPr>
          <a:lstStyle/>
          <a:p>
            <a:r>
              <a:rPr lang="en-GB" sz="4800"/>
              <a:t>Defining Terrorism – Political Approach</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793661" y="2599509"/>
            <a:ext cx="4530898" cy="3639450"/>
          </a:xfrm>
        </p:spPr>
        <p:txBody>
          <a:bodyPr anchor="ctr">
            <a:normAutofit/>
          </a:bodyPr>
          <a:lstStyle/>
          <a:p>
            <a:r>
              <a:rPr lang="en-GB" sz="2000" dirty="0"/>
              <a:t>Implementation of Counter Terrorism Legislation. </a:t>
            </a:r>
          </a:p>
          <a:p>
            <a:endParaRPr lang="en-GB" sz="2000" dirty="0"/>
          </a:p>
          <a:p>
            <a:r>
              <a:rPr lang="en-GB" sz="2000" dirty="0"/>
              <a:t>Creation of Counter Terrorism Strategies. </a:t>
            </a:r>
          </a:p>
          <a:p>
            <a:endParaRPr lang="en-GB" sz="2000" dirty="0"/>
          </a:p>
          <a:p>
            <a:r>
              <a:rPr lang="en-GB" sz="2000" dirty="0"/>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49409"/>
            <a:ext cx="5150277" cy="338393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0814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F9C3F-72C9-58BB-0828-4E5445E71367}"/>
              </a:ext>
            </a:extLst>
          </p:cNvPr>
          <p:cNvSpPr>
            <a:spLocks noGrp="1"/>
          </p:cNvSpPr>
          <p:nvPr>
            <p:ph type="title"/>
          </p:nvPr>
        </p:nvSpPr>
        <p:spPr>
          <a:xfrm>
            <a:off x="1057025" y="922644"/>
            <a:ext cx="5040285" cy="1169585"/>
          </a:xfrm>
        </p:spPr>
        <p:txBody>
          <a:bodyPr anchor="b">
            <a:normAutofit fontScale="90000"/>
          </a:bodyPr>
          <a:lstStyle/>
          <a:p>
            <a:r>
              <a:rPr lang="en-GB" sz="4000" dirty="0"/>
              <a:t>Defining Political Violence </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DD792A-34C9-3347-41AD-E0CBF7959372}"/>
              </a:ext>
            </a:extLst>
          </p:cNvPr>
          <p:cNvSpPr>
            <a:spLocks noGrp="1"/>
          </p:cNvSpPr>
          <p:nvPr>
            <p:ph idx="1"/>
          </p:nvPr>
        </p:nvSpPr>
        <p:spPr>
          <a:xfrm>
            <a:off x="1055715" y="2508105"/>
            <a:ext cx="5040285" cy="3632493"/>
          </a:xfrm>
        </p:spPr>
        <p:txBody>
          <a:bodyPr anchor="ctr">
            <a:normAutofit/>
          </a:bodyPr>
          <a:lstStyle/>
          <a:p>
            <a:r>
              <a:rPr lang="en-GB" sz="1900" dirty="0"/>
              <a:t>‘Guerrilla Warfare’ </a:t>
            </a:r>
          </a:p>
          <a:p>
            <a:pPr marL="0" indent="0">
              <a:buNone/>
            </a:pPr>
            <a:r>
              <a:rPr lang="en-GB" sz="1900" dirty="0"/>
              <a:t>– targets military personnel and facilities </a:t>
            </a:r>
          </a:p>
          <a:p>
            <a:endParaRPr lang="en-GB" sz="1900" dirty="0"/>
          </a:p>
          <a:p>
            <a:r>
              <a:rPr lang="en-GB" sz="1900" dirty="0"/>
              <a:t>‘Freedom Fighter’ </a:t>
            </a:r>
          </a:p>
          <a:p>
            <a:pPr marL="0" indent="0">
              <a:buNone/>
            </a:pPr>
            <a:r>
              <a:rPr lang="en-GB" sz="1900" dirty="0"/>
              <a:t>– conducts a campaign to liberate people from dictatorial oppression</a:t>
            </a:r>
          </a:p>
          <a:p>
            <a:endParaRPr lang="en-GB" sz="1900" dirty="0"/>
          </a:p>
          <a:p>
            <a:r>
              <a:rPr lang="en-GB" sz="1900" dirty="0"/>
              <a:t> ‘Terrorism’ </a:t>
            </a:r>
          </a:p>
          <a:p>
            <a:pPr marL="0" indent="0">
              <a:buNone/>
            </a:pPr>
            <a:r>
              <a:rPr lang="en-GB" sz="1900" dirty="0"/>
              <a:t>– indiscriminately targets civilians to achieve political ends </a:t>
            </a:r>
          </a:p>
        </p:txBody>
      </p:sp>
      <p:pic>
        <p:nvPicPr>
          <p:cNvPr id="5" name="Picture 6" descr="9/11 Quotes: Remembering September 11th With A Rainbow Sign On The Eve |  Adebiyi&amp;#39;s Blog">
            <a:extLst>
              <a:ext uri="{FF2B5EF4-FFF2-40B4-BE49-F238E27FC236}">
                <a16:creationId xmlns:a16="http://schemas.microsoft.com/office/drawing/2014/main" id="{A8500EAA-300C-7BB1-9B82-751331D579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09" r="7971" b="-5"/>
          <a:stretch/>
        </p:blipFill>
        <p:spPr bwMode="auto">
          <a:xfrm>
            <a:off x="6946666"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Free Wales Army - Wikipedia">
            <a:extLst>
              <a:ext uri="{FF2B5EF4-FFF2-40B4-BE49-F238E27FC236}">
                <a16:creationId xmlns:a16="http://schemas.microsoft.com/office/drawing/2014/main" id="{B73D0872-BC3C-FFCE-56C1-22D2191BD4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106" r="20188" b="-3"/>
          <a:stretch/>
        </p:blipFill>
        <p:spPr bwMode="auto">
          <a:xfrm>
            <a:off x="9223523"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Guerrilla Warfare by Guevara | Waterstones">
            <a:extLst>
              <a:ext uri="{FF2B5EF4-FFF2-40B4-BE49-F238E27FC236}">
                <a16:creationId xmlns:a16="http://schemas.microsoft.com/office/drawing/2014/main" id="{10F5F35F-7AAF-4708-D2C8-858882AD33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731" r="-1" b="32547"/>
          <a:stretch/>
        </p:blipFill>
        <p:spPr bwMode="auto">
          <a:xfrm>
            <a:off x="6946667" y="2942704"/>
            <a:ext cx="4389120" cy="321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587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5B7ED-D25F-2F8D-0614-3FDAE36E22D5}"/>
              </a:ext>
            </a:extLst>
          </p:cNvPr>
          <p:cNvSpPr>
            <a:spLocks noGrp="1"/>
          </p:cNvSpPr>
          <p:nvPr>
            <p:ph type="title"/>
          </p:nvPr>
        </p:nvSpPr>
        <p:spPr>
          <a:xfrm>
            <a:off x="1153618" y="1239927"/>
            <a:ext cx="4008586" cy="4680583"/>
          </a:xfrm>
        </p:spPr>
        <p:txBody>
          <a:bodyPr anchor="ctr">
            <a:normAutofit/>
          </a:bodyPr>
          <a:lstStyle/>
          <a:p>
            <a:r>
              <a:rPr lang="en-GB" sz="5200"/>
              <a:t>Who does, and who </a:t>
            </a:r>
            <a:r>
              <a:rPr lang="en-GB" sz="5200" i="1"/>
              <a:t>should</a:t>
            </a:r>
            <a:r>
              <a:rPr lang="en-GB" sz="5200"/>
              <a:t> define Terrorism?</a:t>
            </a:r>
          </a:p>
        </p:txBody>
      </p:sp>
      <p:sp>
        <p:nvSpPr>
          <p:cNvPr id="3" name="Content Placeholder 2">
            <a:extLst>
              <a:ext uri="{FF2B5EF4-FFF2-40B4-BE49-F238E27FC236}">
                <a16:creationId xmlns:a16="http://schemas.microsoft.com/office/drawing/2014/main" id="{27965FE7-FAF1-9AD1-E848-15F00B79C80B}"/>
              </a:ext>
            </a:extLst>
          </p:cNvPr>
          <p:cNvSpPr>
            <a:spLocks noGrp="1"/>
          </p:cNvSpPr>
          <p:nvPr>
            <p:ph idx="1"/>
          </p:nvPr>
        </p:nvSpPr>
        <p:spPr>
          <a:xfrm>
            <a:off x="6291923" y="1239927"/>
            <a:ext cx="4971824" cy="4680583"/>
          </a:xfrm>
        </p:spPr>
        <p:txBody>
          <a:bodyPr anchor="ctr">
            <a:normAutofit/>
          </a:bodyPr>
          <a:lstStyle/>
          <a:p>
            <a:r>
              <a:rPr lang="en-GB" dirty="0"/>
              <a:t>Politicians or Policy Makers?</a:t>
            </a:r>
          </a:p>
          <a:p>
            <a:endParaRPr lang="en-GB" dirty="0"/>
          </a:p>
          <a:p>
            <a:r>
              <a:rPr lang="en-GB" dirty="0"/>
              <a:t>Academics?</a:t>
            </a:r>
          </a:p>
          <a:p>
            <a:endParaRPr lang="en-GB" dirty="0"/>
          </a:p>
          <a:p>
            <a:r>
              <a:rPr lang="en-GB" dirty="0"/>
              <a:t>Media?</a:t>
            </a:r>
          </a:p>
          <a:p>
            <a:endParaRPr lang="en-GB" dirty="0"/>
          </a:p>
          <a:p>
            <a:r>
              <a:rPr lang="en-GB" dirty="0"/>
              <a:t>Investigators? </a:t>
            </a:r>
          </a:p>
        </p:txBody>
      </p:sp>
    </p:spTree>
    <p:extLst>
      <p:ext uri="{BB962C8B-B14F-4D97-AF65-F5344CB8AC3E}">
        <p14:creationId xmlns:p14="http://schemas.microsoft.com/office/powerpoint/2010/main" val="3204304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EE2F9-290F-A4E8-9107-37F92D090E82}"/>
              </a:ext>
            </a:extLst>
          </p:cNvPr>
          <p:cNvSpPr>
            <a:spLocks noGrp="1"/>
          </p:cNvSpPr>
          <p:nvPr>
            <p:ph type="title"/>
          </p:nvPr>
        </p:nvSpPr>
        <p:spPr>
          <a:xfrm>
            <a:off x="5430129" y="486185"/>
            <a:ext cx="6118403" cy="730070"/>
          </a:xfrm>
        </p:spPr>
        <p:txBody>
          <a:bodyPr>
            <a:normAutofit/>
          </a:bodyPr>
          <a:lstStyle/>
          <a:p>
            <a:r>
              <a:rPr lang="en-GB" dirty="0"/>
              <a:t>UK Legal Definition</a:t>
            </a:r>
          </a:p>
        </p:txBody>
      </p:sp>
      <p:pic>
        <p:nvPicPr>
          <p:cNvPr id="4" name="Picture 2" descr="Legislation.gov.uk - Mental Health Law Online">
            <a:extLst>
              <a:ext uri="{FF2B5EF4-FFF2-40B4-BE49-F238E27FC236}">
                <a16:creationId xmlns:a16="http://schemas.microsoft.com/office/drawing/2014/main" id="{8BAB2100-2CD9-7B04-F555-17080C30F8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851" y="1216254"/>
            <a:ext cx="4100921" cy="119098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Miranda detention is a &quot;defining point&quot; - Index on Censorship Index on  Censorship">
            <a:extLst>
              <a:ext uri="{FF2B5EF4-FFF2-40B4-BE49-F238E27FC236}">
                <a16:creationId xmlns:a16="http://schemas.microsoft.com/office/drawing/2014/main" id="{596B1952-B5FD-F4D2-071F-3CFBC7E57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2024" y="3531496"/>
            <a:ext cx="4072421" cy="271001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B2B4BD-8BBC-89A1-C2A4-9D3C1E08A9CA}"/>
              </a:ext>
            </a:extLst>
          </p:cNvPr>
          <p:cNvSpPr>
            <a:spLocks noGrp="1"/>
          </p:cNvSpPr>
          <p:nvPr>
            <p:ph idx="1"/>
          </p:nvPr>
        </p:nvSpPr>
        <p:spPr>
          <a:xfrm>
            <a:off x="4912623" y="1539240"/>
            <a:ext cx="6873526" cy="4832576"/>
          </a:xfrm>
        </p:spPr>
        <p:txBody>
          <a:bodyPr>
            <a:normAutofit fontScale="92500" lnSpcReduction="10000"/>
          </a:bodyPr>
          <a:lstStyle/>
          <a:p>
            <a:pPr marL="0" indent="0">
              <a:spcBef>
                <a:spcPct val="50000"/>
              </a:spcBef>
              <a:buNone/>
              <a:defRPr/>
            </a:pPr>
            <a:r>
              <a:rPr lang="en-US" altLang="en-US" sz="1800" u="sng" dirty="0"/>
              <a:t>“Terrorism” </a:t>
            </a:r>
          </a:p>
          <a:p>
            <a:pPr>
              <a:spcBef>
                <a:spcPct val="50000"/>
              </a:spcBef>
              <a:defRPr/>
            </a:pPr>
            <a:r>
              <a:rPr lang="en-US" altLang="en-US" sz="1800" dirty="0"/>
              <a:t>The use or threat of “action” where -</a:t>
            </a:r>
          </a:p>
          <a:p>
            <a:pPr marL="342900" indent="-342900">
              <a:buAutoNum type="alphaLcParenBoth"/>
            </a:pPr>
            <a:r>
              <a:rPr lang="en-US" altLang="en-US" sz="1800" dirty="0"/>
              <a:t>involves serious violence against a person,</a:t>
            </a:r>
          </a:p>
          <a:p>
            <a:pPr marL="0" indent="0">
              <a:buNone/>
            </a:pPr>
            <a:r>
              <a:rPr lang="en-US" altLang="en-US" sz="1800" dirty="0"/>
              <a:t>(b) involves serious damage to property,</a:t>
            </a:r>
          </a:p>
          <a:p>
            <a:pPr marL="0" indent="0">
              <a:buNone/>
            </a:pPr>
            <a:r>
              <a:rPr lang="en-US" altLang="en-US" sz="1800" dirty="0"/>
              <a:t>(c) endangers a person's life, other than that of the person committing the action,</a:t>
            </a:r>
          </a:p>
          <a:p>
            <a:pPr marL="0" indent="0">
              <a:buNone/>
            </a:pPr>
            <a:r>
              <a:rPr lang="en-US" altLang="en-US" sz="1800" dirty="0"/>
              <a:t>(d) creates a serious risk to the health or safety of the public or a section of the public, or</a:t>
            </a:r>
          </a:p>
          <a:p>
            <a:pPr marL="0" indent="0">
              <a:buNone/>
            </a:pPr>
            <a:r>
              <a:rPr lang="en-US" altLang="en-US" sz="1800" dirty="0"/>
              <a:t>(e) is designed seriously to interfere with or seriously to disrupt an electronic system,</a:t>
            </a:r>
          </a:p>
          <a:p>
            <a:pPr indent="-228600">
              <a:buFont typeface="Arial" panose="020B0604020202020204" pitchFamily="34" charset="0"/>
              <a:buChar char="•"/>
            </a:pPr>
            <a:endParaRPr lang="en-US" altLang="en-US" sz="1800" dirty="0"/>
          </a:p>
          <a:p>
            <a:pPr indent="-228600">
              <a:buFont typeface="Arial" panose="020B0604020202020204" pitchFamily="34" charset="0"/>
              <a:buChar char="•"/>
            </a:pPr>
            <a:r>
              <a:rPr lang="en-US" altLang="en-US" sz="1800" dirty="0"/>
              <a:t>to influence the government, or an international governmental </a:t>
            </a:r>
            <a:r>
              <a:rPr lang="en-US" altLang="en-US" sz="1800" dirty="0" err="1"/>
              <a:t>organisation</a:t>
            </a:r>
            <a:r>
              <a:rPr lang="en-US" altLang="en-US" sz="1800" dirty="0"/>
              <a:t>, </a:t>
            </a:r>
          </a:p>
          <a:p>
            <a:pPr indent="-228600">
              <a:buFont typeface="Arial" panose="020B0604020202020204" pitchFamily="34" charset="0"/>
              <a:buChar char="•"/>
            </a:pPr>
            <a:r>
              <a:rPr lang="en-US" altLang="en-US" sz="1800" dirty="0"/>
              <a:t>Or to intimidate the public, or a section of the public, </a:t>
            </a:r>
          </a:p>
          <a:p>
            <a:pPr indent="-228600">
              <a:buFont typeface="Arial" panose="020B0604020202020204" pitchFamily="34" charset="0"/>
              <a:buChar char="•"/>
            </a:pPr>
            <a:r>
              <a:rPr lang="en-US" altLang="en-US" sz="1800" dirty="0"/>
              <a:t>Or the purpose of advancing</a:t>
            </a:r>
          </a:p>
          <a:p>
            <a:pPr indent="-228600">
              <a:spcBef>
                <a:spcPct val="50000"/>
              </a:spcBef>
              <a:buFont typeface="Arial" panose="020B0604020202020204" pitchFamily="34" charset="0"/>
              <a:buChar char="•"/>
              <a:defRPr/>
            </a:pPr>
            <a:r>
              <a:rPr lang="en-US" altLang="en-US" sz="1800" dirty="0"/>
              <a:t>A </a:t>
            </a:r>
            <a:r>
              <a:rPr lang="en-US" altLang="en-US" sz="1800" u="sng" dirty="0"/>
              <a:t>Political, Racial, Religious or Ideological </a:t>
            </a:r>
            <a:r>
              <a:rPr lang="en-US" altLang="en-US" sz="1800" dirty="0"/>
              <a:t>(PRRI) Cause. </a:t>
            </a:r>
          </a:p>
        </p:txBody>
      </p:sp>
      <p:sp>
        <p:nvSpPr>
          <p:cNvPr id="37" name="Arc 36">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729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F7DF9-10E8-A3CC-0BF6-74366D38D8D1}"/>
              </a:ext>
            </a:extLst>
          </p:cNvPr>
          <p:cNvSpPr>
            <a:spLocks noGrp="1"/>
          </p:cNvSpPr>
          <p:nvPr>
            <p:ph type="title"/>
          </p:nvPr>
        </p:nvSpPr>
        <p:spPr>
          <a:xfrm>
            <a:off x="838200" y="585216"/>
            <a:ext cx="10515600" cy="1325563"/>
          </a:xfrm>
        </p:spPr>
        <p:txBody>
          <a:bodyPr>
            <a:normAutofit/>
          </a:bodyPr>
          <a:lstStyle/>
          <a:p>
            <a:r>
              <a:rPr lang="en-GB">
                <a:solidFill>
                  <a:srgbClr val="FFFFFF"/>
                </a:solidFill>
              </a:rPr>
              <a:t>USA Legal Definition</a:t>
            </a:r>
          </a:p>
        </p:txBody>
      </p:sp>
      <p:pic>
        <p:nvPicPr>
          <p:cNvPr id="4" name="Picture 2" descr="United States Government | Days Gone Wiki | Fandom">
            <a:extLst>
              <a:ext uri="{FF2B5EF4-FFF2-40B4-BE49-F238E27FC236}">
                <a16:creationId xmlns:a16="http://schemas.microsoft.com/office/drawing/2014/main" id="{63D7CBF3-EBF1-E557-C66A-00789130D9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55" r="4858" b="-1"/>
          <a:stretch/>
        </p:blipFill>
        <p:spPr bwMode="auto">
          <a:xfrm>
            <a:off x="838200" y="2803856"/>
            <a:ext cx="5355841" cy="31434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E2433B-9E4A-9B3C-5946-CE1664F597CD}"/>
              </a:ext>
            </a:extLst>
          </p:cNvPr>
          <p:cNvSpPr>
            <a:spLocks noGrp="1"/>
          </p:cNvSpPr>
          <p:nvPr>
            <p:ph idx="1"/>
          </p:nvPr>
        </p:nvSpPr>
        <p:spPr>
          <a:xfrm>
            <a:off x="6633029" y="2516777"/>
            <a:ext cx="4717723" cy="3993752"/>
          </a:xfrm>
        </p:spPr>
        <p:txBody>
          <a:bodyPr anchor="ctr">
            <a:normAutofit fontScale="92500"/>
          </a:bodyPr>
          <a:lstStyle/>
          <a:p>
            <a:r>
              <a:rPr lang="en-GB" dirty="0"/>
              <a:t>United States Government relies upon the definition which contains the term “non-combatants”</a:t>
            </a:r>
          </a:p>
          <a:p>
            <a:pPr marL="0" indent="0">
              <a:buNone/>
            </a:pPr>
            <a:r>
              <a:rPr lang="en-GB" dirty="0"/>
              <a:t> </a:t>
            </a:r>
          </a:p>
          <a:p>
            <a:pPr lvl="1"/>
            <a:r>
              <a:rPr lang="en-GB" sz="2800" dirty="0"/>
              <a:t>What does ‘non-combatants’ mean to you?</a:t>
            </a:r>
          </a:p>
          <a:p>
            <a:pPr marL="457200" lvl="1" indent="0">
              <a:buNone/>
            </a:pPr>
            <a:endParaRPr lang="en-GB" sz="2800" dirty="0"/>
          </a:p>
          <a:p>
            <a:pPr lvl="1"/>
            <a:r>
              <a:rPr lang="en-GB" sz="2800" dirty="0"/>
              <a:t>What about ‘off-duty’ combatants? </a:t>
            </a:r>
          </a:p>
        </p:txBody>
      </p:sp>
    </p:spTree>
    <p:extLst>
      <p:ext uri="{BB962C8B-B14F-4D97-AF65-F5344CB8AC3E}">
        <p14:creationId xmlns:p14="http://schemas.microsoft.com/office/powerpoint/2010/main" val="27753501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A382-787A-0A05-A69B-594CACF5A572}"/>
              </a:ext>
            </a:extLst>
          </p:cNvPr>
          <p:cNvSpPr>
            <a:spLocks noGrp="1"/>
          </p:cNvSpPr>
          <p:nvPr>
            <p:ph type="title"/>
          </p:nvPr>
        </p:nvSpPr>
        <p:spPr>
          <a:xfrm>
            <a:off x="6486524" y="629266"/>
            <a:ext cx="5053203" cy="1676603"/>
          </a:xfrm>
        </p:spPr>
        <p:txBody>
          <a:bodyPr>
            <a:normAutofit/>
          </a:bodyPr>
          <a:lstStyle/>
          <a:p>
            <a:r>
              <a:rPr lang="en-GB"/>
              <a:t>Problems of Defining Terrorism</a:t>
            </a:r>
            <a:endParaRPr lang="en-GB" dirty="0"/>
          </a:p>
        </p:txBody>
      </p:sp>
      <p:sp>
        <p:nvSpPr>
          <p:cNvPr id="11" name="Rectangle 10">
            <a:extLst>
              <a:ext uri="{FF2B5EF4-FFF2-40B4-BE49-F238E27FC236}">
                <a16:creationId xmlns:a16="http://schemas.microsoft.com/office/drawing/2014/main" id="{9F620FD9-5A17-4A65-B166-3E0EE820E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9056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84F02FAD-10F5-4D80-993C-B851BF049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vilians 'suffer first, last and in the middle' during wartime, Stanford  scholar says">
            <a:extLst>
              <a:ext uri="{FF2B5EF4-FFF2-40B4-BE49-F238E27FC236}">
                <a16:creationId xmlns:a16="http://schemas.microsoft.com/office/drawing/2014/main" id="{7F46BD32-6103-0397-3D52-9438FF86A4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23"/>
          <a:stretch/>
        </p:blipFill>
        <p:spPr bwMode="auto">
          <a:xfrm>
            <a:off x="804672" y="803050"/>
            <a:ext cx="2170252" cy="18382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lice officer killed in Westminster terror attack named - ITV News">
            <a:extLst>
              <a:ext uri="{FF2B5EF4-FFF2-40B4-BE49-F238E27FC236}">
                <a16:creationId xmlns:a16="http://schemas.microsoft.com/office/drawing/2014/main" id="{9619379A-9EFE-641F-152B-537860E5C0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75" r="18034" b="-1"/>
          <a:stretch/>
        </p:blipFill>
        <p:spPr bwMode="auto">
          <a:xfrm>
            <a:off x="3135793" y="803050"/>
            <a:ext cx="2166243" cy="18382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2AFCEF57-50AD-7140-4B5A-0760931688F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253" b="-4"/>
          <a:stretch/>
        </p:blipFill>
        <p:spPr bwMode="auto">
          <a:xfrm>
            <a:off x="804672" y="2795222"/>
            <a:ext cx="4511508" cy="3112797"/>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F72D34-56F2-6D0C-4523-B23B4E9980ED}"/>
              </a:ext>
            </a:extLst>
          </p:cNvPr>
          <p:cNvSpPr>
            <a:spLocks noGrp="1"/>
          </p:cNvSpPr>
          <p:nvPr>
            <p:ph idx="1"/>
          </p:nvPr>
        </p:nvSpPr>
        <p:spPr>
          <a:xfrm>
            <a:off x="6486524" y="2438400"/>
            <a:ext cx="5053203" cy="3785419"/>
          </a:xfrm>
        </p:spPr>
        <p:txBody>
          <a:bodyPr>
            <a:normAutofit/>
          </a:bodyPr>
          <a:lstStyle/>
          <a:p>
            <a:r>
              <a:rPr lang="en-GB" sz="2000"/>
              <a:t>Schwenkbekker (2009) describes terrorism as targeting ‘innocents’ or ‘civilians’ </a:t>
            </a:r>
          </a:p>
          <a:p>
            <a:endParaRPr lang="en-GB" sz="2000"/>
          </a:p>
          <a:p>
            <a:r>
              <a:rPr lang="en-GB" sz="2000"/>
              <a:t>Richardson (2006), Ganor (1998) and Wilkinson (2003) argues that the definition should include the deliberate targeting of civilians</a:t>
            </a:r>
          </a:p>
          <a:p>
            <a:endParaRPr lang="en-GB" sz="2000"/>
          </a:p>
          <a:p>
            <a:r>
              <a:rPr lang="en-GB" sz="2000"/>
              <a:t>Whittaker (2004) concentrates on ‘civilians’ or ‘non-combatants’ targets </a:t>
            </a:r>
          </a:p>
          <a:p>
            <a:endParaRPr lang="en-GB" sz="2000"/>
          </a:p>
        </p:txBody>
      </p:sp>
    </p:spTree>
    <p:extLst>
      <p:ext uri="{BB962C8B-B14F-4D97-AF65-F5344CB8AC3E}">
        <p14:creationId xmlns:p14="http://schemas.microsoft.com/office/powerpoint/2010/main" val="678484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dirty="0"/>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681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b="0" i="0" u="none" strike="noStrike" baseline="0" dirty="0">
                <a:latin typeface="AdvTimes"/>
              </a:rPr>
              <a:t>“Echoed Secretary of State Colin L. Powell in May 2002: ‘‘In this global campaign against terrorism, no country has the luxury of remaining on the </a:t>
            </a:r>
            <a:r>
              <a:rPr lang="en-GB" sz="2400" b="0" i="0" u="none" strike="noStrike" baseline="0" dirty="0" err="1">
                <a:latin typeface="AdvTimes"/>
              </a:rPr>
              <a:t>sidelines</a:t>
            </a:r>
            <a:r>
              <a:rPr lang="en-GB" sz="2400" b="0" i="0" u="none" strike="noStrike" baseline="0" dirty="0">
                <a:latin typeface="AdvTimes"/>
              </a:rPr>
              <a:t>. There </a:t>
            </a:r>
            <a:r>
              <a:rPr lang="en-GB" sz="2400" b="0" i="0" u="none" strike="noStrike" baseline="0" dirty="0">
                <a:latin typeface="AdvTimes-i"/>
              </a:rPr>
              <a:t>are </a:t>
            </a:r>
            <a:r>
              <a:rPr lang="en-GB" sz="2400" b="0" i="0" u="none" strike="noStrike" baseline="0" dirty="0">
                <a:latin typeface="AdvTimes"/>
              </a:rPr>
              <a:t>no </a:t>
            </a:r>
            <a:r>
              <a:rPr lang="en-GB" sz="2400" b="0" i="0" u="none" strike="noStrike" baseline="0" dirty="0" err="1">
                <a:latin typeface="AdvTimes"/>
              </a:rPr>
              <a:t>sidelines</a:t>
            </a:r>
            <a:r>
              <a:rPr lang="en-GB" sz="2400" b="0" i="0" u="none" strike="noStrike" baseline="0" dirty="0">
                <a:latin typeface="AdvTimes"/>
              </a:rPr>
              <a:t>.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0940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dirty="0"/>
              <a:t>What kind of definitions of terrorism are Bush and Powell invoking here?</a:t>
            </a:r>
          </a:p>
          <a:p>
            <a:endParaRPr lang="en-GB" sz="2000" dirty="0"/>
          </a:p>
          <a:p>
            <a:r>
              <a:rPr lang="en-GB" sz="2000" dirty="0"/>
              <a:t>Do these definition link with what we have learned so far?</a:t>
            </a:r>
          </a:p>
          <a:p>
            <a:endParaRPr lang="en-GB" sz="2000" dirty="0"/>
          </a:p>
          <a:p>
            <a:r>
              <a:rPr lang="en-GB" sz="2000" dirty="0"/>
              <a:t>What does the following sentence tell you about their perspective on the influence and impact of terrorism?</a:t>
            </a:r>
          </a:p>
          <a:p>
            <a:pPr lvl="1"/>
            <a:r>
              <a:rPr lang="en-GB" sz="1600" dirty="0"/>
              <a:t>“Terrorism not only kills people. It also threatens democratic institutions, undermines economies, and destabilizes regions”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029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1043631" y="809898"/>
            <a:ext cx="9942716" cy="1554480"/>
          </a:xfrm>
        </p:spPr>
        <p:txBody>
          <a:bodyPr anchor="ctr">
            <a:normAutofit/>
          </a:bodyPr>
          <a:lstStyle/>
          <a:p>
            <a:r>
              <a:rPr lang="en-GB" sz="4800"/>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1045028" y="3017522"/>
            <a:ext cx="9941319" cy="3124658"/>
          </a:xfrm>
        </p:spPr>
        <p:txBody>
          <a:bodyPr anchor="ctr">
            <a:normAutofit/>
          </a:bodyPr>
          <a:lstStyle/>
          <a:p>
            <a:pPr marL="0" indent="0">
              <a:buNone/>
            </a:pPr>
            <a:r>
              <a:rPr lang="en-GB" sz="1700" dirty="0"/>
              <a:t>“The State Department’s annual human rights report complements the work of such organizations as Human Rights Watch and Freedom House by cataloguing specific abuses one country at a time (see Human Rights Watch 2000; </a:t>
            </a:r>
            <a:r>
              <a:rPr lang="en-GB" sz="1700" dirty="0" err="1"/>
              <a:t>Karatnycky</a:t>
            </a:r>
            <a:r>
              <a:rPr lang="en-GB" sz="1700" dirty="0"/>
              <a:t> 2000). Each one of these agencies issues an annual inventory of grim governmental actions and of governmental complicity with other people’s assaults on citizens. By no means all of the abuses they report qualify as violence in the brute force sense of immediate infliction of physical damage. Only a minority of the violent events, furthermore, qualifies as terror defined as asymmetrical deployment of threats and violence against enemies using means that fall outside the forms of political struggle routinely operating within the current regime. But all of them constitute significant threats to the quality of life in the offending countries.”</a:t>
            </a:r>
          </a:p>
          <a:p>
            <a:pPr marL="0" indent="0">
              <a:buNone/>
            </a:pPr>
            <a:endParaRPr lang="en-GB" sz="1700" dirty="0"/>
          </a:p>
          <a:p>
            <a:pPr marL="0" indent="0" algn="r">
              <a:buNone/>
            </a:pPr>
            <a:r>
              <a:rPr lang="en-GB" sz="1700" dirty="0"/>
              <a:t>Tilley, C. (2004) ''Terror, Terrorism, Terrorists" </a:t>
            </a:r>
            <a:r>
              <a:rPr lang="en-GB" sz="1700" i="1" dirty="0"/>
              <a:t>Sociological Theory</a:t>
            </a:r>
            <a:r>
              <a:rPr lang="en-GB" sz="17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3229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dirty="0"/>
              <a:t>Does this change your perception of what terrorism is?</a:t>
            </a:r>
          </a:p>
          <a:p>
            <a:endParaRPr lang="en-GB" sz="2000" dirty="0"/>
          </a:p>
          <a:p>
            <a:r>
              <a:rPr lang="en-GB" sz="2000" dirty="0"/>
              <a:t>Does this change how the definitions we spoke about earlier work?</a:t>
            </a:r>
          </a:p>
          <a:p>
            <a:endParaRPr lang="en-GB" sz="2000" dirty="0"/>
          </a:p>
          <a:p>
            <a:r>
              <a:rPr lang="en-GB" sz="2000" dirty="0"/>
              <a:t>What does the following sentence tell you about the perpetrators of terrorism and the identification of them by Anti-terrorist agencies?</a:t>
            </a:r>
          </a:p>
          <a:p>
            <a:pPr lvl="1"/>
            <a:r>
              <a:rPr lang="en-GB" sz="1600" dirty="0"/>
              <a:t>“Each one of these agencies issues an annual inventory of grim governmental actions and of governmental complicity with other people’s assaults on citizens…all of them constitute significant threats to the quality of life in the offending countries.”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849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793662" y="386930"/>
            <a:ext cx="10066122" cy="1298448"/>
          </a:xfrm>
        </p:spPr>
        <p:txBody>
          <a:bodyPr anchor="b">
            <a:normAutofit/>
          </a:bodyPr>
          <a:lstStyle/>
          <a:p>
            <a:r>
              <a:rPr lang="en-GB" sz="4800"/>
              <a:t>Workshop discussion</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793661" y="2599509"/>
            <a:ext cx="5309202" cy="3639450"/>
          </a:xfrm>
        </p:spPr>
        <p:txBody>
          <a:bodyPr anchor="ctr">
            <a:normAutofit fontScale="77500" lnSpcReduction="20000"/>
          </a:bodyPr>
          <a:lstStyle/>
          <a:p>
            <a:pPr marL="0" indent="0">
              <a:buNone/>
            </a:pPr>
            <a:r>
              <a:rPr lang="en-GB" sz="2400" dirty="0"/>
              <a:t>“…the 346 attacks of 2001 lay far below the frequencies of the 1980s, and the overall levels of casualties declined as well from the 1980s onward. (The similarly defined Enders-Sandler (2002:161) series for death-dealing events alone from 1970 to 1999 shows a second lethal peak during the early 1990s, and a steep decline thereafter.) From the later 1990s, around half of all tallied attacks consisted not of injuries to persons but of bombs directed at oil pipelines, especially pipelines carrying oil northward to the United States through Colombia. That fact in itself demonstrates that State Department specialists interpreted the ‘‘political motivation’’ required by their definition of terror rather broadly.”</a:t>
            </a:r>
          </a:p>
          <a:p>
            <a:pPr marL="0" indent="0">
              <a:buNone/>
            </a:pPr>
            <a:endParaRPr lang="en-GB" sz="1300" dirty="0"/>
          </a:p>
          <a:p>
            <a:pPr marL="0" indent="0" algn="r">
              <a:buNone/>
            </a:pPr>
            <a:r>
              <a:rPr lang="en-GB" sz="1200" dirty="0"/>
              <a:t>Tilley, C. (2004) ''Terror, Terrorism, Terrorists" </a:t>
            </a:r>
            <a:r>
              <a:rPr lang="en-GB" sz="1200" i="1" dirty="0"/>
              <a:t>Sociological Theory</a:t>
            </a:r>
            <a:r>
              <a:rPr lang="en-GB" sz="1200" dirty="0"/>
              <a:t>, 22(1), 5-13.</a:t>
            </a:r>
          </a:p>
        </p:txBody>
      </p:sp>
      <p:pic>
        <p:nvPicPr>
          <p:cNvPr id="5" name="Picture 4" descr="Chart, line chart&#10;&#10;Description automatically generated">
            <a:extLst>
              <a:ext uri="{FF2B5EF4-FFF2-40B4-BE49-F238E27FC236}">
                <a16:creationId xmlns:a16="http://schemas.microsoft.com/office/drawing/2014/main" id="{661C30A2-8C82-73BF-87AA-FFE41CA546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2863" y="2783419"/>
            <a:ext cx="4958946" cy="3000162"/>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48699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lnSpcReduction="10000"/>
          </a:bodyPr>
          <a:lstStyle/>
          <a:p>
            <a:r>
              <a:rPr lang="en-GB" sz="2000" dirty="0"/>
              <a:t>Does this match up with the public perception of the rates of terrorism? Did you think terrorism is getting more or less prevalent before seeing this chart?</a:t>
            </a:r>
          </a:p>
          <a:p>
            <a:endParaRPr lang="en-GB" sz="2000" dirty="0"/>
          </a:p>
          <a:p>
            <a:r>
              <a:rPr lang="en-GB" sz="2000" dirty="0"/>
              <a:t>Does it surprise you that half of all counted terrorist attacks did not injure a person, but attacked a pipeline? Does that change your perception of the definitions of terrorism?</a:t>
            </a:r>
          </a:p>
          <a:p>
            <a:endParaRPr lang="en-GB" sz="2000" dirty="0"/>
          </a:p>
          <a:p>
            <a:r>
              <a:rPr lang="en-GB" sz="2000" dirty="0"/>
              <a:t>What does the following sentence tell you about the use of definitions of terrorism by </a:t>
            </a:r>
            <a:r>
              <a:rPr lang="en-GB" sz="2000"/>
              <a:t>official agencies?</a:t>
            </a:r>
            <a:endParaRPr lang="en-GB" sz="2000" dirty="0"/>
          </a:p>
          <a:p>
            <a:pPr lvl="1"/>
            <a:r>
              <a:rPr lang="en-GB" sz="1600" dirty="0"/>
              <a:t>“that State Department specialists interpreted the ‘‘political motivation’’ required by their definition of terror rather broadly.”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72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E5B8-2CD0-D82F-8687-83C9681BA1F1}"/>
              </a:ext>
            </a:extLst>
          </p:cNvPr>
          <p:cNvSpPr>
            <a:spLocks noGrp="1"/>
          </p:cNvSpPr>
          <p:nvPr>
            <p:ph type="title"/>
          </p:nvPr>
        </p:nvSpPr>
        <p:spPr>
          <a:xfrm>
            <a:off x="1136428" y="627564"/>
            <a:ext cx="7474172" cy="1325563"/>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40F7BF13-7972-E0E6-FC23-C6D273B600A3}"/>
              </a:ext>
            </a:extLst>
          </p:cNvPr>
          <p:cNvSpPr>
            <a:spLocks noGrp="1"/>
          </p:cNvSpPr>
          <p:nvPr>
            <p:ph idx="1"/>
          </p:nvPr>
        </p:nvSpPr>
        <p:spPr>
          <a:xfrm>
            <a:off x="1136429" y="2278173"/>
            <a:ext cx="6467867" cy="3450613"/>
          </a:xfrm>
        </p:spPr>
        <p:txBody>
          <a:bodyPr anchor="ctr">
            <a:normAutofit/>
          </a:bodyPr>
          <a:lstStyle/>
          <a:p>
            <a:r>
              <a:rPr lang="en-GB" sz="3200" dirty="0"/>
              <a:t>About the content?</a:t>
            </a:r>
          </a:p>
          <a:p>
            <a:r>
              <a:rPr lang="en-GB" sz="3200" dirty="0"/>
              <a:t>About the assessment?</a:t>
            </a:r>
          </a:p>
          <a:p>
            <a:r>
              <a:rPr lang="en-GB" sz="3200" dirty="0"/>
              <a:t>About anything else?</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1D56ADAD-0FBD-BC09-53A6-9C8726CB46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663882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F4F94-26B6-AEC8-1C5D-952C7DC60A50}"/>
              </a:ext>
            </a:extLst>
          </p:cNvPr>
          <p:cNvSpPr>
            <a:spLocks noGrp="1"/>
          </p:cNvSpPr>
          <p:nvPr>
            <p:ph type="title"/>
          </p:nvPr>
        </p:nvSpPr>
        <p:spPr>
          <a:xfrm>
            <a:off x="640080" y="325369"/>
            <a:ext cx="4368602" cy="1956841"/>
          </a:xfrm>
        </p:spPr>
        <p:txBody>
          <a:bodyPr anchor="b">
            <a:normAutofit/>
          </a:bodyPr>
          <a:lstStyle/>
          <a:p>
            <a:r>
              <a:rPr lang="en-GB" sz="5400"/>
              <a:t>Week 1 complete!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0E4764-C5D9-17A7-B13B-3237D266F6A1}"/>
              </a:ext>
            </a:extLst>
          </p:cNvPr>
          <p:cNvSpPr>
            <a:spLocks noGrp="1"/>
          </p:cNvSpPr>
          <p:nvPr>
            <p:ph idx="1"/>
          </p:nvPr>
        </p:nvSpPr>
        <p:spPr>
          <a:xfrm>
            <a:off x="640080" y="2872899"/>
            <a:ext cx="4243589" cy="3320668"/>
          </a:xfrm>
        </p:spPr>
        <p:txBody>
          <a:bodyPr>
            <a:normAutofit/>
          </a:bodyPr>
          <a:lstStyle/>
          <a:p>
            <a:r>
              <a:rPr lang="en-GB" sz="2200"/>
              <a:t>Thanks for listening!</a:t>
            </a:r>
          </a:p>
          <a:p>
            <a:endParaRPr lang="en-GB" sz="2200"/>
          </a:p>
          <a:p>
            <a:r>
              <a:rPr lang="en-GB" sz="2200"/>
              <a:t>See you next week!</a:t>
            </a:r>
          </a:p>
        </p:txBody>
      </p:sp>
      <p:pic>
        <p:nvPicPr>
          <p:cNvPr id="5" name="Picture 4" descr="Wood human figure">
            <a:extLst>
              <a:ext uri="{FF2B5EF4-FFF2-40B4-BE49-F238E27FC236}">
                <a16:creationId xmlns:a16="http://schemas.microsoft.com/office/drawing/2014/main" id="{66BB593E-9725-82C4-1A7C-BBF71FF0194C}"/>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7235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2242</Words>
  <Application>Microsoft Office PowerPoint</Application>
  <PresentationFormat>Widescreen</PresentationFormat>
  <Paragraphs>262</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AdvTimes</vt:lpstr>
      <vt:lpstr>AdvTimes-i</vt:lpstr>
      <vt:lpstr>Arial</vt:lpstr>
      <vt:lpstr>Avenir Next LT Pro</vt:lpstr>
      <vt:lpstr>Calibri</vt:lpstr>
      <vt:lpstr>Calibri Light</vt:lpstr>
      <vt:lpstr>Office Theme</vt:lpstr>
      <vt:lpstr>Terrorism and Public Service Responses</vt:lpstr>
      <vt:lpstr>Welcome to Terrorism and Public Service Responses!</vt:lpstr>
      <vt:lpstr>A little about me</vt:lpstr>
      <vt:lpstr>General Information</vt:lpstr>
      <vt:lpstr>General information</vt:lpstr>
      <vt:lpstr>My availability to you</vt:lpstr>
      <vt:lpstr>Introducing the course – Module Aims</vt:lpstr>
      <vt:lpstr>Learning Outcomes of this module</vt:lpstr>
      <vt:lpstr>Assessment 1</vt:lpstr>
      <vt:lpstr>Assessment 1 – How to answer your question</vt:lpstr>
      <vt:lpstr>Assessment 1</vt:lpstr>
      <vt:lpstr>Assessment 1</vt:lpstr>
      <vt:lpstr>Terrorism</vt:lpstr>
      <vt:lpstr>Class discussion</vt:lpstr>
      <vt:lpstr>Defining Terrorism</vt:lpstr>
      <vt:lpstr>Why should there be a definition of “Terrorism”?</vt:lpstr>
      <vt:lpstr>Defining Terrorism</vt:lpstr>
      <vt:lpstr>Defining Terrorism</vt:lpstr>
      <vt:lpstr>Dr. Boaz Ganor - The Definition of Terrorism:  A Fundamental Counter-Terrorism Measure</vt:lpstr>
      <vt:lpstr>‘What Terrorists Want?’  </vt:lpstr>
      <vt:lpstr>Overview of Terrorism</vt:lpstr>
      <vt:lpstr>The Changing Face of Terrorism  -Group Task (10-15 mins)</vt:lpstr>
      <vt:lpstr>The Changing Face of Terrorism</vt:lpstr>
      <vt:lpstr>Differing approaches to Defining “Terrorism”</vt:lpstr>
      <vt:lpstr>Defining Terrorism – Legal Approach</vt:lpstr>
      <vt:lpstr>Defining Terrorism - Academic Approach</vt:lpstr>
      <vt:lpstr>Defining Terrorism – Political Approach</vt:lpstr>
      <vt:lpstr>Defining Political Violence </vt:lpstr>
      <vt:lpstr>Who does, and who should define Terrorism?</vt:lpstr>
      <vt:lpstr>UK Legal Definition</vt:lpstr>
      <vt:lpstr>USA Legal Definition</vt:lpstr>
      <vt:lpstr>Problems of Defining Terrorism</vt:lpstr>
      <vt:lpstr>Workshop Discussion</vt:lpstr>
      <vt:lpstr>Workshop Discussion</vt:lpstr>
      <vt:lpstr>Workshop Discussion</vt:lpstr>
      <vt:lpstr>Workshop discussion</vt:lpstr>
      <vt:lpstr>Workshop Discussion</vt:lpstr>
      <vt:lpstr>Workshop discussion</vt:lpstr>
      <vt:lpstr>Workshop Discussion</vt:lpstr>
      <vt:lpstr>Any Questions?</vt:lpstr>
      <vt:lpstr>Week 1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2022-09-28T11:35:43Z</dcterms:created>
  <dcterms:modified xsi:type="dcterms:W3CDTF">2022-09-30T16:26:26Z</dcterms:modified>
</cp:coreProperties>
</file>