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8C5BF-8204-4FFE-AE7C-F4076B8169B8}" v="28" dt="2026-03-15T16:07:36.0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E8B64A-A4B4-4CD2-9E30-DB3D5F593E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C3CB58B-DB7F-482F-B3FF-32F315161B7E}">
      <dgm:prSet/>
      <dgm:spPr/>
      <dgm:t>
        <a:bodyPr/>
        <a:lstStyle/>
        <a:p>
          <a:r>
            <a:rPr lang="en-GB" i="1"/>
            <a:t>Burns, W.E. (2018) Astrology through history: Interpreting the stars from ancient Mesopotamia to the present.</a:t>
          </a:r>
          <a:endParaRPr lang="en-US"/>
        </a:p>
      </dgm:t>
    </dgm:pt>
    <dgm:pt modelId="{D1FAE1E1-4497-4388-995E-756E610B53F1}" type="parTrans" cxnId="{EDE599E7-C406-43BE-BCA8-AB1DFA269D51}">
      <dgm:prSet/>
      <dgm:spPr/>
      <dgm:t>
        <a:bodyPr/>
        <a:lstStyle/>
        <a:p>
          <a:endParaRPr lang="en-US"/>
        </a:p>
      </dgm:t>
    </dgm:pt>
    <dgm:pt modelId="{7B6D87CE-5410-4A8B-B079-A54C418C17DD}" type="sibTrans" cxnId="{EDE599E7-C406-43BE-BCA8-AB1DFA269D51}">
      <dgm:prSet/>
      <dgm:spPr/>
      <dgm:t>
        <a:bodyPr/>
        <a:lstStyle/>
        <a:p>
          <a:endParaRPr lang="en-US"/>
        </a:p>
      </dgm:t>
    </dgm:pt>
    <dgm:pt modelId="{89E44057-0DEF-48E4-8B67-14249B9C9287}">
      <dgm:prSet/>
      <dgm:spPr/>
      <dgm:t>
        <a:bodyPr/>
        <a:lstStyle/>
        <a:p>
          <a:r>
            <a:rPr lang="en-GB" i="1"/>
            <a:t>Begum, R. and Indira, K. (2022) An investigation on the efficacy of social media marketing techniques.</a:t>
          </a:r>
          <a:endParaRPr lang="en-US"/>
        </a:p>
      </dgm:t>
    </dgm:pt>
    <dgm:pt modelId="{292C83E5-F81B-47C1-83AA-245C8E82ACDD}" type="parTrans" cxnId="{2DE471E3-B119-4CDD-9792-94990AE94BD7}">
      <dgm:prSet/>
      <dgm:spPr/>
      <dgm:t>
        <a:bodyPr/>
        <a:lstStyle/>
        <a:p>
          <a:endParaRPr lang="en-US"/>
        </a:p>
      </dgm:t>
    </dgm:pt>
    <dgm:pt modelId="{1AFED756-44E3-4695-8261-F2202EE67420}" type="sibTrans" cxnId="{2DE471E3-B119-4CDD-9792-94990AE94BD7}">
      <dgm:prSet/>
      <dgm:spPr/>
      <dgm:t>
        <a:bodyPr/>
        <a:lstStyle/>
        <a:p>
          <a:endParaRPr lang="en-US"/>
        </a:p>
      </dgm:t>
    </dgm:pt>
    <dgm:pt modelId="{1CFECDE2-1378-4F99-B178-AECC2BEA8561}">
      <dgm:prSet/>
      <dgm:spPr/>
      <dgm:t>
        <a:bodyPr/>
        <a:lstStyle/>
        <a:p>
          <a:r>
            <a:rPr lang="en-GB" i="1"/>
            <a:t>Burgess, J., Marwick, A. and Poell, T. (2018) The SAGE Handbook of Social Media.</a:t>
          </a:r>
          <a:endParaRPr lang="en-US"/>
        </a:p>
      </dgm:t>
    </dgm:pt>
    <dgm:pt modelId="{12B1EFEA-ED41-4071-AAA3-0623C070363A}" type="parTrans" cxnId="{0B4B7019-B825-4C9D-8D56-F2DB4F0B4C19}">
      <dgm:prSet/>
      <dgm:spPr/>
      <dgm:t>
        <a:bodyPr/>
        <a:lstStyle/>
        <a:p>
          <a:endParaRPr lang="en-US"/>
        </a:p>
      </dgm:t>
    </dgm:pt>
    <dgm:pt modelId="{3A48CEEB-2F23-45EA-8DFA-6F84ABBD2915}" type="sibTrans" cxnId="{0B4B7019-B825-4C9D-8D56-F2DB4F0B4C19}">
      <dgm:prSet/>
      <dgm:spPr/>
      <dgm:t>
        <a:bodyPr/>
        <a:lstStyle/>
        <a:p>
          <a:endParaRPr lang="en-US"/>
        </a:p>
      </dgm:t>
    </dgm:pt>
    <dgm:pt modelId="{0A02F020-35D4-4E56-9F86-CA21F5A35773}">
      <dgm:prSet/>
      <dgm:spPr/>
      <dgm:t>
        <a:bodyPr/>
        <a:lstStyle/>
        <a:p>
          <a:r>
            <a:rPr lang="en-GB" i="1"/>
            <a:t>Dadwal, S.S. (2020) Handbook of Research on Innovations in Technology and Marketing for the Connected Consumer.</a:t>
          </a:r>
          <a:endParaRPr lang="en-US"/>
        </a:p>
      </dgm:t>
    </dgm:pt>
    <dgm:pt modelId="{8ABE1014-FC44-4AFA-A64E-3425F9C9BBBD}" type="parTrans" cxnId="{F02753FA-3D47-4349-9C0B-F860195752F0}">
      <dgm:prSet/>
      <dgm:spPr/>
      <dgm:t>
        <a:bodyPr/>
        <a:lstStyle/>
        <a:p>
          <a:endParaRPr lang="en-US"/>
        </a:p>
      </dgm:t>
    </dgm:pt>
    <dgm:pt modelId="{B0A3E541-79E2-4ECA-8A6D-E90FC02E75C9}" type="sibTrans" cxnId="{F02753FA-3D47-4349-9C0B-F860195752F0}">
      <dgm:prSet/>
      <dgm:spPr/>
      <dgm:t>
        <a:bodyPr/>
        <a:lstStyle/>
        <a:p>
          <a:endParaRPr lang="en-US"/>
        </a:p>
      </dgm:t>
    </dgm:pt>
    <dgm:pt modelId="{03E35F70-6493-43BD-9545-D76728A9A144}">
      <dgm:prSet/>
      <dgm:spPr/>
      <dgm:t>
        <a:bodyPr/>
        <a:lstStyle/>
        <a:p>
          <a:r>
            <a:rPr lang="en-GB" i="1"/>
            <a:t>Doko, A. (2024) Budgeting process in small and medium-sized enterprises.</a:t>
          </a:r>
          <a:endParaRPr lang="en-US"/>
        </a:p>
      </dgm:t>
    </dgm:pt>
    <dgm:pt modelId="{BF5A65D0-BF50-43D6-88CE-54CD8DDD36AB}" type="parTrans" cxnId="{D054249B-B971-4E2C-BFB0-C517DE106D16}">
      <dgm:prSet/>
      <dgm:spPr/>
      <dgm:t>
        <a:bodyPr/>
        <a:lstStyle/>
        <a:p>
          <a:endParaRPr lang="en-US"/>
        </a:p>
      </dgm:t>
    </dgm:pt>
    <dgm:pt modelId="{53DE8094-8F43-48DE-A8E6-EFB767757116}" type="sibTrans" cxnId="{D054249B-B971-4E2C-BFB0-C517DE106D16}">
      <dgm:prSet/>
      <dgm:spPr/>
      <dgm:t>
        <a:bodyPr/>
        <a:lstStyle/>
        <a:p>
          <a:endParaRPr lang="en-US"/>
        </a:p>
      </dgm:t>
    </dgm:pt>
    <dgm:pt modelId="{9C63E65F-C431-4CA7-82F5-FA3AE260AA1C}">
      <dgm:prSet/>
      <dgm:spPr/>
      <dgm:t>
        <a:bodyPr/>
        <a:lstStyle/>
        <a:p>
          <a:r>
            <a:rPr lang="en-GB" i="1"/>
            <a:t>Floyd, R.J. (2023) Understanding the psychological significance of astrology in millennial women’s lives.</a:t>
          </a:r>
          <a:endParaRPr lang="en-US"/>
        </a:p>
      </dgm:t>
    </dgm:pt>
    <dgm:pt modelId="{A30C672A-CD57-42C5-8AC3-B0BA4AA15718}" type="parTrans" cxnId="{CBC300EF-7274-4688-8B13-FAF9CF6062C5}">
      <dgm:prSet/>
      <dgm:spPr/>
      <dgm:t>
        <a:bodyPr/>
        <a:lstStyle/>
        <a:p>
          <a:endParaRPr lang="en-US"/>
        </a:p>
      </dgm:t>
    </dgm:pt>
    <dgm:pt modelId="{8A34ED1E-2406-41EC-96DA-546807D6937E}" type="sibTrans" cxnId="{CBC300EF-7274-4688-8B13-FAF9CF6062C5}">
      <dgm:prSet/>
      <dgm:spPr/>
      <dgm:t>
        <a:bodyPr/>
        <a:lstStyle/>
        <a:p>
          <a:endParaRPr lang="en-US"/>
        </a:p>
      </dgm:t>
    </dgm:pt>
    <dgm:pt modelId="{F9E70DCA-2EA8-4758-9B74-505FB5CCF4B5}">
      <dgm:prSet/>
      <dgm:spPr/>
      <dgm:t>
        <a:bodyPr/>
        <a:lstStyle/>
        <a:p>
          <a:r>
            <a:rPr lang="en-GB" i="1"/>
            <a:t>Pinto, F.M. and Guarda, T. (2020) Digital Marketing Strategies and Models for Competitive Business.</a:t>
          </a:r>
          <a:endParaRPr lang="en-US"/>
        </a:p>
      </dgm:t>
    </dgm:pt>
    <dgm:pt modelId="{0BAA2F8C-555C-478A-8F72-BD6BD079A3E9}" type="parTrans" cxnId="{0037C664-3CE3-4F1A-817A-15AFBD81765B}">
      <dgm:prSet/>
      <dgm:spPr/>
      <dgm:t>
        <a:bodyPr/>
        <a:lstStyle/>
        <a:p>
          <a:endParaRPr lang="en-US"/>
        </a:p>
      </dgm:t>
    </dgm:pt>
    <dgm:pt modelId="{BBF7E3DE-81F8-47AC-BECF-B0ED097E507E}" type="sibTrans" cxnId="{0037C664-3CE3-4F1A-817A-15AFBD81765B}">
      <dgm:prSet/>
      <dgm:spPr/>
      <dgm:t>
        <a:bodyPr/>
        <a:lstStyle/>
        <a:p>
          <a:endParaRPr lang="en-US"/>
        </a:p>
      </dgm:t>
    </dgm:pt>
    <dgm:pt modelId="{789A2F31-12B4-44F2-933E-D4EC66F7D0B0}">
      <dgm:prSet/>
      <dgm:spPr/>
      <dgm:t>
        <a:bodyPr/>
        <a:lstStyle/>
        <a:p>
          <a:r>
            <a:rPr lang="en-GB" i="1"/>
            <a:t>Poon, P-L., Lau, M-F. and Yu, Y-T. (2024) Spreadsheet quality assurance: a literature review. Rosener, W.J. (2024) Comparative analysis of Google Sheets and Microsoft Excel.</a:t>
          </a:r>
          <a:endParaRPr lang="en-US"/>
        </a:p>
      </dgm:t>
    </dgm:pt>
    <dgm:pt modelId="{C4FB17B5-8685-40CE-90FE-3CDE53B11860}" type="parTrans" cxnId="{6AC80B1E-7A09-4477-A912-1084330DD85E}">
      <dgm:prSet/>
      <dgm:spPr/>
      <dgm:t>
        <a:bodyPr/>
        <a:lstStyle/>
        <a:p>
          <a:endParaRPr lang="en-US"/>
        </a:p>
      </dgm:t>
    </dgm:pt>
    <dgm:pt modelId="{C0EEA35E-E956-4C4C-BF3D-997EA4195023}" type="sibTrans" cxnId="{6AC80B1E-7A09-4477-A912-1084330DD85E}">
      <dgm:prSet/>
      <dgm:spPr/>
      <dgm:t>
        <a:bodyPr/>
        <a:lstStyle/>
        <a:p>
          <a:endParaRPr lang="en-US"/>
        </a:p>
      </dgm:t>
    </dgm:pt>
    <dgm:pt modelId="{1B013FBE-7E60-4E2D-A977-41A0DA7103C8}">
      <dgm:prSet/>
      <dgm:spPr/>
      <dgm:t>
        <a:bodyPr/>
        <a:lstStyle/>
        <a:p>
          <a:r>
            <a:rPr lang="en-GB" i="1"/>
            <a:t>Vynogradova, O. and Drokina, N. (2020) The structure of an integrated internet marketing complex.</a:t>
          </a:r>
          <a:endParaRPr lang="en-US"/>
        </a:p>
      </dgm:t>
    </dgm:pt>
    <dgm:pt modelId="{84644CCC-30E7-414F-AB07-6509F98AAB16}" type="parTrans" cxnId="{C560597C-2610-4FC2-A5E4-AA67CA609A92}">
      <dgm:prSet/>
      <dgm:spPr/>
      <dgm:t>
        <a:bodyPr/>
        <a:lstStyle/>
        <a:p>
          <a:endParaRPr lang="en-US"/>
        </a:p>
      </dgm:t>
    </dgm:pt>
    <dgm:pt modelId="{EF782CF3-7C69-4F14-B453-8576B1D0D599}" type="sibTrans" cxnId="{C560597C-2610-4FC2-A5E4-AA67CA609A92}">
      <dgm:prSet/>
      <dgm:spPr/>
      <dgm:t>
        <a:bodyPr/>
        <a:lstStyle/>
        <a:p>
          <a:endParaRPr lang="en-US"/>
        </a:p>
      </dgm:t>
    </dgm:pt>
    <dgm:pt modelId="{DF437F48-C384-48CC-9711-0C256C32F868}" type="pres">
      <dgm:prSet presAssocID="{42E8B64A-A4B4-4CD2-9E30-DB3D5F593EE2}" presName="linear" presStyleCnt="0">
        <dgm:presLayoutVars>
          <dgm:animLvl val="lvl"/>
          <dgm:resizeHandles val="exact"/>
        </dgm:presLayoutVars>
      </dgm:prSet>
      <dgm:spPr/>
    </dgm:pt>
    <dgm:pt modelId="{50EA48B0-285E-40AD-8A3C-1F886561B230}" type="pres">
      <dgm:prSet presAssocID="{0C3CB58B-DB7F-482F-B3FF-32F315161B7E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CF43EE4B-70A2-45C2-8517-D467F625CCC0}" type="pres">
      <dgm:prSet presAssocID="{7B6D87CE-5410-4A8B-B079-A54C418C17DD}" presName="spacer" presStyleCnt="0"/>
      <dgm:spPr/>
    </dgm:pt>
    <dgm:pt modelId="{D9BD009B-84E2-479B-AB2A-050F6D7EA602}" type="pres">
      <dgm:prSet presAssocID="{89E44057-0DEF-48E4-8B67-14249B9C9287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72DEA6CE-98D1-43A2-8739-24D8CAC2332A}" type="pres">
      <dgm:prSet presAssocID="{1AFED756-44E3-4695-8261-F2202EE67420}" presName="spacer" presStyleCnt="0"/>
      <dgm:spPr/>
    </dgm:pt>
    <dgm:pt modelId="{BD7FC834-473C-42B3-B34B-B1CB8FBE2EA1}" type="pres">
      <dgm:prSet presAssocID="{1CFECDE2-1378-4F99-B178-AECC2BEA8561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AD461DB5-E512-46AC-B2AC-7E8C9755BD40}" type="pres">
      <dgm:prSet presAssocID="{3A48CEEB-2F23-45EA-8DFA-6F84ABBD2915}" presName="spacer" presStyleCnt="0"/>
      <dgm:spPr/>
    </dgm:pt>
    <dgm:pt modelId="{99AE7481-257E-4174-9C8D-AC060D58F3C8}" type="pres">
      <dgm:prSet presAssocID="{0A02F020-35D4-4E56-9F86-CA21F5A35773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537E24B4-C8E8-4D42-83AF-EDEBE3310811}" type="pres">
      <dgm:prSet presAssocID="{B0A3E541-79E2-4ECA-8A6D-E90FC02E75C9}" presName="spacer" presStyleCnt="0"/>
      <dgm:spPr/>
    </dgm:pt>
    <dgm:pt modelId="{5B690FCC-CBD4-439A-BF50-9D92CBC715FC}" type="pres">
      <dgm:prSet presAssocID="{03E35F70-6493-43BD-9545-D76728A9A144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ADAC04D2-5555-420F-B6F7-98E60727513C}" type="pres">
      <dgm:prSet presAssocID="{53DE8094-8F43-48DE-A8E6-EFB767757116}" presName="spacer" presStyleCnt="0"/>
      <dgm:spPr/>
    </dgm:pt>
    <dgm:pt modelId="{1A383719-B6E7-4073-BB18-79B0E123D3E7}" type="pres">
      <dgm:prSet presAssocID="{9C63E65F-C431-4CA7-82F5-FA3AE260AA1C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F549829E-7455-4B27-BB5C-CC407843B1BC}" type="pres">
      <dgm:prSet presAssocID="{8A34ED1E-2406-41EC-96DA-546807D6937E}" presName="spacer" presStyleCnt="0"/>
      <dgm:spPr/>
    </dgm:pt>
    <dgm:pt modelId="{FE505A0B-B997-49F7-BD26-60B342EA570B}" type="pres">
      <dgm:prSet presAssocID="{F9E70DCA-2EA8-4758-9B74-505FB5CCF4B5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D1252EA4-E603-4B23-A7C3-358B0212D4A9}" type="pres">
      <dgm:prSet presAssocID="{BBF7E3DE-81F8-47AC-BECF-B0ED097E507E}" presName="spacer" presStyleCnt="0"/>
      <dgm:spPr/>
    </dgm:pt>
    <dgm:pt modelId="{914B5D24-AE11-4F69-997B-CB0614C6B345}" type="pres">
      <dgm:prSet presAssocID="{789A2F31-12B4-44F2-933E-D4EC66F7D0B0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4D0C500-BCEA-4D20-9E7F-9AB7E9BDFD88}" type="pres">
      <dgm:prSet presAssocID="{C0EEA35E-E956-4C4C-BF3D-997EA4195023}" presName="spacer" presStyleCnt="0"/>
      <dgm:spPr/>
    </dgm:pt>
    <dgm:pt modelId="{8F2E16D8-FECB-4F58-A887-5194935A7340}" type="pres">
      <dgm:prSet presAssocID="{1B013FBE-7E60-4E2D-A977-41A0DA7103C8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DC917503-A547-4318-8E8F-C10362A26A4B}" type="presOf" srcId="{789A2F31-12B4-44F2-933E-D4EC66F7D0B0}" destId="{914B5D24-AE11-4F69-997B-CB0614C6B345}" srcOrd="0" destOrd="0" presId="urn:microsoft.com/office/officeart/2005/8/layout/vList2"/>
    <dgm:cxn modelId="{A535EE08-2B67-44A4-A271-E27B5E067580}" type="presOf" srcId="{0A02F020-35D4-4E56-9F86-CA21F5A35773}" destId="{99AE7481-257E-4174-9C8D-AC060D58F3C8}" srcOrd="0" destOrd="0" presId="urn:microsoft.com/office/officeart/2005/8/layout/vList2"/>
    <dgm:cxn modelId="{0B4B7019-B825-4C9D-8D56-F2DB4F0B4C19}" srcId="{42E8B64A-A4B4-4CD2-9E30-DB3D5F593EE2}" destId="{1CFECDE2-1378-4F99-B178-AECC2BEA8561}" srcOrd="2" destOrd="0" parTransId="{12B1EFEA-ED41-4071-AAA3-0623C070363A}" sibTransId="{3A48CEEB-2F23-45EA-8DFA-6F84ABBD2915}"/>
    <dgm:cxn modelId="{6AC80B1E-7A09-4477-A912-1084330DD85E}" srcId="{42E8B64A-A4B4-4CD2-9E30-DB3D5F593EE2}" destId="{789A2F31-12B4-44F2-933E-D4EC66F7D0B0}" srcOrd="7" destOrd="0" parTransId="{C4FB17B5-8685-40CE-90FE-3CDE53B11860}" sibTransId="{C0EEA35E-E956-4C4C-BF3D-997EA4195023}"/>
    <dgm:cxn modelId="{0037C664-3CE3-4F1A-817A-15AFBD81765B}" srcId="{42E8B64A-A4B4-4CD2-9E30-DB3D5F593EE2}" destId="{F9E70DCA-2EA8-4758-9B74-505FB5CCF4B5}" srcOrd="6" destOrd="0" parTransId="{0BAA2F8C-555C-478A-8F72-BD6BD079A3E9}" sibTransId="{BBF7E3DE-81F8-47AC-BECF-B0ED097E507E}"/>
    <dgm:cxn modelId="{C560597C-2610-4FC2-A5E4-AA67CA609A92}" srcId="{42E8B64A-A4B4-4CD2-9E30-DB3D5F593EE2}" destId="{1B013FBE-7E60-4E2D-A977-41A0DA7103C8}" srcOrd="8" destOrd="0" parTransId="{84644CCC-30E7-414F-AB07-6509F98AAB16}" sibTransId="{EF782CF3-7C69-4F14-B453-8576B1D0D599}"/>
    <dgm:cxn modelId="{6300DE84-ED7C-410D-9887-22673A326369}" type="presOf" srcId="{89E44057-0DEF-48E4-8B67-14249B9C9287}" destId="{D9BD009B-84E2-479B-AB2A-050F6D7EA602}" srcOrd="0" destOrd="0" presId="urn:microsoft.com/office/officeart/2005/8/layout/vList2"/>
    <dgm:cxn modelId="{3A5ABD92-B11F-4413-B28E-9227C6413BD0}" type="presOf" srcId="{1CFECDE2-1378-4F99-B178-AECC2BEA8561}" destId="{BD7FC834-473C-42B3-B34B-B1CB8FBE2EA1}" srcOrd="0" destOrd="0" presId="urn:microsoft.com/office/officeart/2005/8/layout/vList2"/>
    <dgm:cxn modelId="{D054249B-B971-4E2C-BFB0-C517DE106D16}" srcId="{42E8B64A-A4B4-4CD2-9E30-DB3D5F593EE2}" destId="{03E35F70-6493-43BD-9545-D76728A9A144}" srcOrd="4" destOrd="0" parTransId="{BF5A65D0-BF50-43D6-88CE-54CD8DDD36AB}" sibTransId="{53DE8094-8F43-48DE-A8E6-EFB767757116}"/>
    <dgm:cxn modelId="{97EF1CA5-6E08-4FF7-AFFF-E8EE17C138D3}" type="presOf" srcId="{42E8B64A-A4B4-4CD2-9E30-DB3D5F593EE2}" destId="{DF437F48-C384-48CC-9711-0C256C32F868}" srcOrd="0" destOrd="0" presId="urn:microsoft.com/office/officeart/2005/8/layout/vList2"/>
    <dgm:cxn modelId="{AE8204B4-33DB-4B92-80AE-18EF3DA3BC21}" type="presOf" srcId="{03E35F70-6493-43BD-9545-D76728A9A144}" destId="{5B690FCC-CBD4-439A-BF50-9D92CBC715FC}" srcOrd="0" destOrd="0" presId="urn:microsoft.com/office/officeart/2005/8/layout/vList2"/>
    <dgm:cxn modelId="{0419A9C6-C644-4E6A-8FAC-068FFFF7907E}" type="presOf" srcId="{9C63E65F-C431-4CA7-82F5-FA3AE260AA1C}" destId="{1A383719-B6E7-4073-BB18-79B0E123D3E7}" srcOrd="0" destOrd="0" presId="urn:microsoft.com/office/officeart/2005/8/layout/vList2"/>
    <dgm:cxn modelId="{3F3329C7-EE7E-48D2-9C41-216A25C462FE}" type="presOf" srcId="{F9E70DCA-2EA8-4758-9B74-505FB5CCF4B5}" destId="{FE505A0B-B997-49F7-BD26-60B342EA570B}" srcOrd="0" destOrd="0" presId="urn:microsoft.com/office/officeart/2005/8/layout/vList2"/>
    <dgm:cxn modelId="{49B759CA-32B8-4644-BA4F-67706388EBD1}" type="presOf" srcId="{0C3CB58B-DB7F-482F-B3FF-32F315161B7E}" destId="{50EA48B0-285E-40AD-8A3C-1F886561B230}" srcOrd="0" destOrd="0" presId="urn:microsoft.com/office/officeart/2005/8/layout/vList2"/>
    <dgm:cxn modelId="{2DE471E3-B119-4CDD-9792-94990AE94BD7}" srcId="{42E8B64A-A4B4-4CD2-9E30-DB3D5F593EE2}" destId="{89E44057-0DEF-48E4-8B67-14249B9C9287}" srcOrd="1" destOrd="0" parTransId="{292C83E5-F81B-47C1-83AA-245C8E82ACDD}" sibTransId="{1AFED756-44E3-4695-8261-F2202EE67420}"/>
    <dgm:cxn modelId="{EDE599E7-C406-43BE-BCA8-AB1DFA269D51}" srcId="{42E8B64A-A4B4-4CD2-9E30-DB3D5F593EE2}" destId="{0C3CB58B-DB7F-482F-B3FF-32F315161B7E}" srcOrd="0" destOrd="0" parTransId="{D1FAE1E1-4497-4388-995E-756E610B53F1}" sibTransId="{7B6D87CE-5410-4A8B-B079-A54C418C17DD}"/>
    <dgm:cxn modelId="{2A3D4FE8-AEE8-4AB7-8453-7C3D6860F69C}" type="presOf" srcId="{1B013FBE-7E60-4E2D-A977-41A0DA7103C8}" destId="{8F2E16D8-FECB-4F58-A887-5194935A7340}" srcOrd="0" destOrd="0" presId="urn:microsoft.com/office/officeart/2005/8/layout/vList2"/>
    <dgm:cxn modelId="{CBC300EF-7274-4688-8B13-FAF9CF6062C5}" srcId="{42E8B64A-A4B4-4CD2-9E30-DB3D5F593EE2}" destId="{9C63E65F-C431-4CA7-82F5-FA3AE260AA1C}" srcOrd="5" destOrd="0" parTransId="{A30C672A-CD57-42C5-8AC3-B0BA4AA15718}" sibTransId="{8A34ED1E-2406-41EC-96DA-546807D6937E}"/>
    <dgm:cxn modelId="{F02753FA-3D47-4349-9C0B-F860195752F0}" srcId="{42E8B64A-A4B4-4CD2-9E30-DB3D5F593EE2}" destId="{0A02F020-35D4-4E56-9F86-CA21F5A35773}" srcOrd="3" destOrd="0" parTransId="{8ABE1014-FC44-4AFA-A64E-3425F9C9BBBD}" sibTransId="{B0A3E541-79E2-4ECA-8A6D-E90FC02E75C9}"/>
    <dgm:cxn modelId="{312DA2E3-FE6A-4DC6-922F-AA8B1EE8653D}" type="presParOf" srcId="{DF437F48-C384-48CC-9711-0C256C32F868}" destId="{50EA48B0-285E-40AD-8A3C-1F886561B230}" srcOrd="0" destOrd="0" presId="urn:microsoft.com/office/officeart/2005/8/layout/vList2"/>
    <dgm:cxn modelId="{F5780A74-9C76-4AFA-B8B1-FD2B35066184}" type="presParOf" srcId="{DF437F48-C384-48CC-9711-0C256C32F868}" destId="{CF43EE4B-70A2-45C2-8517-D467F625CCC0}" srcOrd="1" destOrd="0" presId="urn:microsoft.com/office/officeart/2005/8/layout/vList2"/>
    <dgm:cxn modelId="{13026555-7597-4527-BB4C-BA08FA6ADA48}" type="presParOf" srcId="{DF437F48-C384-48CC-9711-0C256C32F868}" destId="{D9BD009B-84E2-479B-AB2A-050F6D7EA602}" srcOrd="2" destOrd="0" presId="urn:microsoft.com/office/officeart/2005/8/layout/vList2"/>
    <dgm:cxn modelId="{986CE508-F641-4728-8896-18E9A5F786C7}" type="presParOf" srcId="{DF437F48-C384-48CC-9711-0C256C32F868}" destId="{72DEA6CE-98D1-43A2-8739-24D8CAC2332A}" srcOrd="3" destOrd="0" presId="urn:microsoft.com/office/officeart/2005/8/layout/vList2"/>
    <dgm:cxn modelId="{B8E119C0-D3A5-49C5-8E78-33E52B4CF1F6}" type="presParOf" srcId="{DF437F48-C384-48CC-9711-0C256C32F868}" destId="{BD7FC834-473C-42B3-B34B-B1CB8FBE2EA1}" srcOrd="4" destOrd="0" presId="urn:microsoft.com/office/officeart/2005/8/layout/vList2"/>
    <dgm:cxn modelId="{41F8BA21-6CBA-4A5D-86DA-F67710648269}" type="presParOf" srcId="{DF437F48-C384-48CC-9711-0C256C32F868}" destId="{AD461DB5-E512-46AC-B2AC-7E8C9755BD40}" srcOrd="5" destOrd="0" presId="urn:microsoft.com/office/officeart/2005/8/layout/vList2"/>
    <dgm:cxn modelId="{4FA0227E-8567-4AB0-8EE8-75C1C576875B}" type="presParOf" srcId="{DF437F48-C384-48CC-9711-0C256C32F868}" destId="{99AE7481-257E-4174-9C8D-AC060D58F3C8}" srcOrd="6" destOrd="0" presId="urn:microsoft.com/office/officeart/2005/8/layout/vList2"/>
    <dgm:cxn modelId="{4E9C04A7-02C9-4EE7-BD32-590CF298EC88}" type="presParOf" srcId="{DF437F48-C384-48CC-9711-0C256C32F868}" destId="{537E24B4-C8E8-4D42-83AF-EDEBE3310811}" srcOrd="7" destOrd="0" presId="urn:microsoft.com/office/officeart/2005/8/layout/vList2"/>
    <dgm:cxn modelId="{E1EDB7DD-F541-43FB-BD33-0D1DAEA41DA8}" type="presParOf" srcId="{DF437F48-C384-48CC-9711-0C256C32F868}" destId="{5B690FCC-CBD4-439A-BF50-9D92CBC715FC}" srcOrd="8" destOrd="0" presId="urn:microsoft.com/office/officeart/2005/8/layout/vList2"/>
    <dgm:cxn modelId="{E222D7C5-6156-4022-9B7F-4B3ECA68B321}" type="presParOf" srcId="{DF437F48-C384-48CC-9711-0C256C32F868}" destId="{ADAC04D2-5555-420F-B6F7-98E60727513C}" srcOrd="9" destOrd="0" presId="urn:microsoft.com/office/officeart/2005/8/layout/vList2"/>
    <dgm:cxn modelId="{D3A4A7B9-EA76-434B-B2D3-ED36D8B201F5}" type="presParOf" srcId="{DF437F48-C384-48CC-9711-0C256C32F868}" destId="{1A383719-B6E7-4073-BB18-79B0E123D3E7}" srcOrd="10" destOrd="0" presId="urn:microsoft.com/office/officeart/2005/8/layout/vList2"/>
    <dgm:cxn modelId="{55073882-92B6-4AF3-BD73-CE96FB0DB72B}" type="presParOf" srcId="{DF437F48-C384-48CC-9711-0C256C32F868}" destId="{F549829E-7455-4B27-BB5C-CC407843B1BC}" srcOrd="11" destOrd="0" presId="urn:microsoft.com/office/officeart/2005/8/layout/vList2"/>
    <dgm:cxn modelId="{CC6338A5-AEAE-4995-B444-1C0CDB328C65}" type="presParOf" srcId="{DF437F48-C384-48CC-9711-0C256C32F868}" destId="{FE505A0B-B997-49F7-BD26-60B342EA570B}" srcOrd="12" destOrd="0" presId="urn:microsoft.com/office/officeart/2005/8/layout/vList2"/>
    <dgm:cxn modelId="{424050E7-078D-48DD-A3C9-7CC25DDA603D}" type="presParOf" srcId="{DF437F48-C384-48CC-9711-0C256C32F868}" destId="{D1252EA4-E603-4B23-A7C3-358B0212D4A9}" srcOrd="13" destOrd="0" presId="urn:microsoft.com/office/officeart/2005/8/layout/vList2"/>
    <dgm:cxn modelId="{D28F195A-47C6-4881-9772-B10936C0B357}" type="presParOf" srcId="{DF437F48-C384-48CC-9711-0C256C32F868}" destId="{914B5D24-AE11-4F69-997B-CB0614C6B345}" srcOrd="14" destOrd="0" presId="urn:microsoft.com/office/officeart/2005/8/layout/vList2"/>
    <dgm:cxn modelId="{F06E85DC-EDF0-48C0-9055-0116AA92E25C}" type="presParOf" srcId="{DF437F48-C384-48CC-9711-0C256C32F868}" destId="{A4D0C500-BCEA-4D20-9E7F-9AB7E9BDFD88}" srcOrd="15" destOrd="0" presId="urn:microsoft.com/office/officeart/2005/8/layout/vList2"/>
    <dgm:cxn modelId="{EFCAD38D-3ABB-42DD-8B31-0C29737449D9}" type="presParOf" srcId="{DF437F48-C384-48CC-9711-0C256C32F868}" destId="{8F2E16D8-FECB-4F58-A887-5194935A7340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EA48B0-285E-40AD-8A3C-1F886561B230}">
      <dsp:nvSpPr>
        <dsp:cNvPr id="0" name=""/>
        <dsp:cNvSpPr/>
      </dsp:nvSpPr>
      <dsp:spPr>
        <a:xfrm>
          <a:off x="0" y="131915"/>
          <a:ext cx="6798539" cy="35933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Burns, W.E. (2018) Astrology through history: Interpreting the stars from ancient Mesopotamia to the present.</a:t>
          </a:r>
          <a:endParaRPr lang="en-US" sz="900" kern="1200"/>
        </a:p>
      </dsp:txBody>
      <dsp:txXfrm>
        <a:off x="17541" y="149456"/>
        <a:ext cx="6763457" cy="324254"/>
      </dsp:txXfrm>
    </dsp:sp>
    <dsp:sp modelId="{D9BD009B-84E2-479B-AB2A-050F6D7EA602}">
      <dsp:nvSpPr>
        <dsp:cNvPr id="0" name=""/>
        <dsp:cNvSpPr/>
      </dsp:nvSpPr>
      <dsp:spPr>
        <a:xfrm>
          <a:off x="0" y="517171"/>
          <a:ext cx="6798539" cy="359336"/>
        </a:xfrm>
        <a:prstGeom prst="round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Begum, R. and Indira, K. (2022) An investigation on the efficacy of social media marketing techniques.</a:t>
          </a:r>
          <a:endParaRPr lang="en-US" sz="900" kern="1200"/>
        </a:p>
      </dsp:txBody>
      <dsp:txXfrm>
        <a:off x="17541" y="534712"/>
        <a:ext cx="6763457" cy="324254"/>
      </dsp:txXfrm>
    </dsp:sp>
    <dsp:sp modelId="{BD7FC834-473C-42B3-B34B-B1CB8FBE2EA1}">
      <dsp:nvSpPr>
        <dsp:cNvPr id="0" name=""/>
        <dsp:cNvSpPr/>
      </dsp:nvSpPr>
      <dsp:spPr>
        <a:xfrm>
          <a:off x="0" y="902427"/>
          <a:ext cx="6798539" cy="359336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Burgess, J., Marwick, A. and Poell, T. (2018) The SAGE Handbook of Social Media.</a:t>
          </a:r>
          <a:endParaRPr lang="en-US" sz="900" kern="1200"/>
        </a:p>
      </dsp:txBody>
      <dsp:txXfrm>
        <a:off x="17541" y="919968"/>
        <a:ext cx="6763457" cy="324254"/>
      </dsp:txXfrm>
    </dsp:sp>
    <dsp:sp modelId="{99AE7481-257E-4174-9C8D-AC060D58F3C8}">
      <dsp:nvSpPr>
        <dsp:cNvPr id="0" name=""/>
        <dsp:cNvSpPr/>
      </dsp:nvSpPr>
      <dsp:spPr>
        <a:xfrm>
          <a:off x="0" y="1287684"/>
          <a:ext cx="6798539" cy="359336"/>
        </a:xfrm>
        <a:prstGeom prst="round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Dadwal, S.S. (2020) Handbook of Research on Innovations in Technology and Marketing for the Connected Consumer.</a:t>
          </a:r>
          <a:endParaRPr lang="en-US" sz="900" kern="1200"/>
        </a:p>
      </dsp:txBody>
      <dsp:txXfrm>
        <a:off x="17541" y="1305225"/>
        <a:ext cx="6763457" cy="324254"/>
      </dsp:txXfrm>
    </dsp:sp>
    <dsp:sp modelId="{5B690FCC-CBD4-439A-BF50-9D92CBC715FC}">
      <dsp:nvSpPr>
        <dsp:cNvPr id="0" name=""/>
        <dsp:cNvSpPr/>
      </dsp:nvSpPr>
      <dsp:spPr>
        <a:xfrm>
          <a:off x="0" y="1672940"/>
          <a:ext cx="6798539" cy="359336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Doko, A. (2024) Budgeting process in small and medium-sized enterprises.</a:t>
          </a:r>
          <a:endParaRPr lang="en-US" sz="900" kern="1200"/>
        </a:p>
      </dsp:txBody>
      <dsp:txXfrm>
        <a:off x="17541" y="1690481"/>
        <a:ext cx="6763457" cy="324254"/>
      </dsp:txXfrm>
    </dsp:sp>
    <dsp:sp modelId="{1A383719-B6E7-4073-BB18-79B0E123D3E7}">
      <dsp:nvSpPr>
        <dsp:cNvPr id="0" name=""/>
        <dsp:cNvSpPr/>
      </dsp:nvSpPr>
      <dsp:spPr>
        <a:xfrm>
          <a:off x="0" y="2058196"/>
          <a:ext cx="6798539" cy="359336"/>
        </a:xfrm>
        <a:prstGeom prst="round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Floyd, R.J. (2023) Understanding the psychological significance of astrology in millennial women’s lives.</a:t>
          </a:r>
          <a:endParaRPr lang="en-US" sz="900" kern="1200"/>
        </a:p>
      </dsp:txBody>
      <dsp:txXfrm>
        <a:off x="17541" y="2075737"/>
        <a:ext cx="6763457" cy="324254"/>
      </dsp:txXfrm>
    </dsp:sp>
    <dsp:sp modelId="{FE505A0B-B997-49F7-BD26-60B342EA570B}">
      <dsp:nvSpPr>
        <dsp:cNvPr id="0" name=""/>
        <dsp:cNvSpPr/>
      </dsp:nvSpPr>
      <dsp:spPr>
        <a:xfrm>
          <a:off x="0" y="2443452"/>
          <a:ext cx="6798539" cy="359336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Pinto, F.M. and Guarda, T. (2020) Digital Marketing Strategies and Models for Competitive Business.</a:t>
          </a:r>
          <a:endParaRPr lang="en-US" sz="900" kern="1200"/>
        </a:p>
      </dsp:txBody>
      <dsp:txXfrm>
        <a:off x="17541" y="2460993"/>
        <a:ext cx="6763457" cy="324254"/>
      </dsp:txXfrm>
    </dsp:sp>
    <dsp:sp modelId="{914B5D24-AE11-4F69-997B-CB0614C6B345}">
      <dsp:nvSpPr>
        <dsp:cNvPr id="0" name=""/>
        <dsp:cNvSpPr/>
      </dsp:nvSpPr>
      <dsp:spPr>
        <a:xfrm>
          <a:off x="0" y="2828709"/>
          <a:ext cx="6798539" cy="359336"/>
        </a:xfrm>
        <a:prstGeom prst="round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Poon, P-L., Lau, M-F. and Yu, Y-T. (2024) Spreadsheet quality assurance: a literature review. Rosener, W.J. (2024) Comparative analysis of Google Sheets and Microsoft Excel.</a:t>
          </a:r>
          <a:endParaRPr lang="en-US" sz="900" kern="1200"/>
        </a:p>
      </dsp:txBody>
      <dsp:txXfrm>
        <a:off x="17541" y="2846250"/>
        <a:ext cx="6763457" cy="324254"/>
      </dsp:txXfrm>
    </dsp:sp>
    <dsp:sp modelId="{8F2E16D8-FECB-4F58-A887-5194935A7340}">
      <dsp:nvSpPr>
        <dsp:cNvPr id="0" name=""/>
        <dsp:cNvSpPr/>
      </dsp:nvSpPr>
      <dsp:spPr>
        <a:xfrm>
          <a:off x="0" y="3213965"/>
          <a:ext cx="6798539" cy="35933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/>
            <a:t>Vynogradova, O. and Drokina, N. (2020) The structure of an integrated internet marketing complex.</a:t>
          </a:r>
          <a:endParaRPr lang="en-US" sz="900" kern="1200"/>
        </a:p>
      </dsp:txBody>
      <dsp:txXfrm>
        <a:off x="17541" y="3231506"/>
        <a:ext cx="6763457" cy="324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B2303-444E-D7DD-1E6C-9AD4EE728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5B549A-3AEF-E67F-F116-131CEDB448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7991B-98B7-5437-CA8D-81046EFCD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F5E63-F1E9-FCAD-226A-6F6CD0F23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92A69-D569-A7BD-94C2-EF7D1DD6D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548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7C3EA-8601-0865-7A64-CBEF7672C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0DEAC-4AF1-D13F-B12F-690FD7D89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0930F-4D7B-AFF0-FE9A-9A3134C42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CCC54-2D83-5026-2F5F-DA39F225C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F1D06-A484-0075-F2A9-C8E1C2A61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74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43AA2-0DFF-0657-C753-C7A53A0E5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18DD39-618C-2AB1-075E-A45EC8E0A9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35BA6-E6CF-FCC5-302F-F4B2443A1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9FA50-EC1E-22BB-1A42-F4942DC90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D7664-02B4-F25A-1028-FEB85DB5A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17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9F4D4-3E9D-70D6-4236-AF7084DE7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18012-6070-11E0-506C-D915BC3563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ECD50F-6A70-4814-4995-80DFCD272C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6231C3-7633-A3F1-14F1-C9FEEF6FA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2762D-38E3-EA58-729D-76CFDBB9F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08A898-61D2-1D6E-DF9B-C08E6EBDE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CAD43-DB87-5BE9-F7F8-D410EFED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257126-6665-CCD7-DB58-47539CE3A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9BB35-D807-878A-0C16-35E7B3E4D7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3DFDCB-756D-BF82-EFB9-C11D0E859A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72D093-87F6-9024-B1F2-69C6B304CF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E48C6F-1B38-CCBD-6D92-0EB679DC6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3D2978-7E24-08C1-85C0-96E102D4D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B0767-C835-3BB9-4C32-CD3AB7ED7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579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533BE-99F5-0E7E-E329-D44FF4936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DFF4ED-7AAC-0C3C-E2FB-39D89E4CB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9A5AEB-A76F-AC35-019E-AF92D46B8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6D8D98-1B0A-A0E1-05D5-F43E3C59B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377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A785E3-D1D5-0276-9D1D-EB99E1D90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649DA8-22EF-41B1-ABC9-A926F7D91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991863-3A34-7402-8AFE-1F3021CF9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226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DCB97-14C1-BA16-BE16-0FAE6FCF1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F293-8D39-7D3C-5B8C-19AB13AC3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C88766-F936-D10F-84EA-6CF4D46E3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BA998-EAA8-FA1F-42AC-03C8ABAA0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DB7834-61C6-8AD9-E69F-B9A675B32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1564B1-10E8-1826-AEF4-656994192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385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ECC19-358C-C666-885C-0D6F75855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41B94D-9D9E-9D34-9F43-31E033AD90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BD85F-FA2B-2399-5466-3E93652E60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4E6DC4-B923-55FD-746A-9C8A81FDD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E5A48-A1D3-7C50-EAC4-1725E1F98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E991BB-C6B0-134D-6A2E-5A8FC9242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20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6E147-443F-5069-9B71-B4BEB3C56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2C68C-A905-4684-EB7B-C0E0FE8DA8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F1717-DDFA-D71D-4C19-AF1536A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812D-4B5C-320A-F1D9-16976CF18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78C025-EF37-8774-3703-58267BCA1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0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04723C-F8F0-2451-8187-AE4A2FFC4A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EB88C4-67D7-0C78-8DE6-AD9321D21D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E91A2-E35B-05C7-1F39-3D5D42060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4F95C-AC77-CF63-8AED-EEF1C2D4F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82B94-05A2-F356-FEF6-9FCC1431B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43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DCCB8C-9C75-B705-1A58-74C1A1E41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3D47F6-A1D6-9CED-D349-8036D1B3B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50979-EACB-4CC7-E1DC-DFCC3D05F7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BE7F6A-5B26-4CC1-B461-F8CCA4D33D3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CFBD3-D489-BF9A-B34B-48F29BDC9C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6F1DC-1D7F-DCC9-95DC-5961BA7344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4109A-0363-4F49-86A5-57FA226CF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35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561B3B-4A2B-7F86-D9A0-C2A72A009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7EC9AC4-4192-4608-8989-578921146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Business Idea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2E2A68-8DF4-4D49-6C05-90F750435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/>
              </a:rPr>
              <a:t>• Online spiritual guidance business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/>
              </a:rPr>
              <a:t>• Tarot readings and astrology consultations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/>
              </a:rPr>
              <a:t>• Personalised zodiac jewellery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/>
              </a:rPr>
              <a:t>• Target: young adults interested in spirituality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  <a:effectLst/>
            </a:endParaRPr>
          </a:p>
          <a:p>
            <a:endParaRPr lang="en-GB" dirty="0">
              <a:solidFill>
                <a:schemeClr val="bg1"/>
              </a:solidFill>
              <a:effectLst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effectLst/>
              </a:rPr>
              <a:t>Research shows that astrology and spiritual practices remain meaningful for many people today, especially for personal reflection and identity.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effectLst/>
              </a:rPr>
              <a:t>(Burns, 2018; Floyd, 2023)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DC35AB9-03F9-B668-DEC1-6EC8662CE9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1132" y="-9216"/>
            <a:ext cx="1710868" cy="85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604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00BC8-EA89-B047-9CB9-9AF23F13A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Products and Services: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D51AC-5C66-E0D5-2B7B-F41204E49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Tarot readings</a:t>
            </a:r>
          </a:p>
          <a:p>
            <a:r>
              <a:rPr lang="en-GB" sz="1900" dirty="0"/>
              <a:t>Birth chart analysis</a:t>
            </a:r>
          </a:p>
          <a:p>
            <a:r>
              <a:rPr lang="en-GB" sz="1900" dirty="0"/>
              <a:t>Spiritual guidance</a:t>
            </a:r>
          </a:p>
          <a:p>
            <a:r>
              <a:rPr lang="en-GB" sz="1900" dirty="0"/>
              <a:t>Personalised zodiac jewellery</a:t>
            </a:r>
          </a:p>
          <a:p>
            <a:endParaRPr lang="en-GB" sz="1900" dirty="0"/>
          </a:p>
          <a:p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Studies suggest that spiritual services are often used by individuals seeking guidance and personal understanding.(Floyd, 2023)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C7A3F6-B742-A706-5B30-339CCCD533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1" r="3963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183F79-ECF9-FF1C-2FC6-C7FB1513E7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2146" y="-9215"/>
            <a:ext cx="1709854" cy="856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792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04BA20-1BB3-5967-C4F8-0D1319EF1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8614C6-7BC6-5E33-9D87-0E5088ACF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b="1" dirty="0"/>
              <a:t>Personalisation and Customer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F759-2F04-2F78-A399-11E376503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Personalised products increase engagement</a:t>
            </a:r>
          </a:p>
          <a:p>
            <a:r>
              <a:rPr lang="en-GB" dirty="0"/>
              <a:t>Jewellery inspired by zodiac signs</a:t>
            </a:r>
          </a:p>
          <a:p>
            <a:r>
              <a:rPr lang="en-GB" dirty="0"/>
              <a:t>Emotional connection with customers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Research shows that personalised products increase perceived value and strengthen relationships between customers and brands.(Pinto &amp; Guarda, 2020)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095E3C-8687-4CE5-05B5-9E9C656200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412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251D6A-AB33-912C-397B-AC77ED0E27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80" r="44433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EDAB9D-E143-478C-855D-D258B0A56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 b="1" dirty="0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C5845-9C11-ABAC-9026-936008BE2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r>
              <a:rPr lang="en-GB" sz="1500"/>
              <a:t>Target audience: young adults</a:t>
            </a:r>
          </a:p>
          <a:p>
            <a:r>
              <a:rPr lang="en-GB" sz="1500"/>
              <a:t>Social media marketing</a:t>
            </a:r>
          </a:p>
          <a:p>
            <a:r>
              <a:rPr lang="en-GB" sz="1500"/>
              <a:t>Instagram and TikTok promotion</a:t>
            </a:r>
          </a:p>
          <a:p>
            <a:r>
              <a:rPr lang="en-GB" sz="1500"/>
              <a:t>Word-of-mouth recommendations</a:t>
            </a:r>
          </a:p>
          <a:p>
            <a:pPr marL="0" indent="0">
              <a:buNone/>
            </a:pPr>
            <a:endParaRPr lang="en-GB" sz="1500"/>
          </a:p>
          <a:p>
            <a:endParaRPr lang="en-GB" sz="1500"/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endParaRPr lang="en-GB" sz="1500"/>
          </a:p>
          <a:p>
            <a:endParaRPr lang="en-GB" sz="1500"/>
          </a:p>
          <a:p>
            <a:endParaRPr lang="en-GB" sz="1500"/>
          </a:p>
          <a:p>
            <a:pPr marL="0" indent="0">
              <a:buNone/>
            </a:pPr>
            <a:r>
              <a:rPr lang="en-GB" sz="1500"/>
              <a:t>Social media platforms are widely used by businesses to engage customers and promote products through visual content and community interaction.(Burgess, Marwick &amp; Poell, 2018; Begum &amp; Indira, 2022)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61BD3E-65EE-A7E8-95A3-048E0AA130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08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243048-6120-069B-7876-C69ABCA0A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30939D-303C-6F12-8B59-390728F01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Website Prototype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9CD3E-95BA-B85E-F1DD-DF481AAA0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Website created in Canva</a:t>
            </a:r>
          </a:p>
          <a:p>
            <a:r>
              <a:rPr lang="en-GB" dirty="0">
                <a:solidFill>
                  <a:srgbClr val="C00000"/>
                </a:solidFill>
              </a:rPr>
              <a:t>Presentation of services and brand</a:t>
            </a:r>
          </a:p>
          <a:p>
            <a:r>
              <a:rPr lang="en-GB" dirty="0">
                <a:solidFill>
                  <a:srgbClr val="C00000"/>
                </a:solidFill>
              </a:rPr>
              <a:t>Simple and visually attractive design</a:t>
            </a:r>
          </a:p>
          <a:p>
            <a:pPr marL="0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endParaRPr lang="en-GB" dirty="0">
              <a:solidFill>
                <a:srgbClr val="C00000"/>
              </a:solidFill>
            </a:endParaRPr>
          </a:p>
          <a:p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C00000"/>
                </a:solidFill>
              </a:rPr>
              <a:t>Digital platforms help small businesses increase online visibility and reach potential customers more effectively.(</a:t>
            </a:r>
            <a:r>
              <a:rPr lang="en-GB" sz="1800" dirty="0" err="1">
                <a:solidFill>
                  <a:srgbClr val="C00000"/>
                </a:solidFill>
              </a:rPr>
              <a:t>Dadwal</a:t>
            </a:r>
            <a:r>
              <a:rPr lang="en-GB" sz="1800" dirty="0">
                <a:solidFill>
                  <a:srgbClr val="C00000"/>
                </a:solidFill>
              </a:rPr>
              <a:t>, 2020; </a:t>
            </a:r>
            <a:r>
              <a:rPr lang="en-GB" sz="1800" dirty="0" err="1">
                <a:solidFill>
                  <a:srgbClr val="C00000"/>
                </a:solidFill>
              </a:rPr>
              <a:t>Vynogradova</a:t>
            </a:r>
            <a:r>
              <a:rPr lang="en-GB" sz="1800" dirty="0">
                <a:solidFill>
                  <a:srgbClr val="C00000"/>
                </a:solidFill>
              </a:rPr>
              <a:t> &amp; </a:t>
            </a:r>
            <a:r>
              <a:rPr lang="en-GB" sz="1800" dirty="0" err="1">
                <a:solidFill>
                  <a:srgbClr val="C00000"/>
                </a:solidFill>
              </a:rPr>
              <a:t>Drokina</a:t>
            </a:r>
            <a:r>
              <a:rPr lang="en-GB" sz="1800" dirty="0">
                <a:solidFill>
                  <a:srgbClr val="C00000"/>
                </a:solidFill>
              </a:rPr>
              <a:t>, 2020)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F6ECCE-FB77-4B4A-42A2-43C244132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992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9C64DCF-6474-9193-6C5E-9A2A580804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27" r="25886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DBB32-0D7B-DDE2-558D-7416627F5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 b="1" dirty="0"/>
              <a:t>Financial Projection (Excel)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0D6CB-9616-D18D-5900-81EE708BE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r>
              <a:rPr lang="en-GB" sz="1800"/>
              <a:t>Monthly income: £585</a:t>
            </a:r>
          </a:p>
          <a:p>
            <a:r>
              <a:rPr lang="en-GB" sz="1800"/>
              <a:t>Monthly expenses: £70</a:t>
            </a:r>
          </a:p>
          <a:p>
            <a:r>
              <a:rPr lang="en-GB" sz="1800"/>
              <a:t>Net cash flow: £515</a:t>
            </a:r>
          </a:p>
          <a:p>
            <a:r>
              <a:rPr lang="en-GB" sz="1800"/>
              <a:t>Annual projection: £6,180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Financial projections are important for evaluating whether a business idea is financially sustainable.(Doko, 2024)</a:t>
            </a: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B9E826-CCC6-27B0-F453-CE18531BEC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867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CC7E5D-CB67-1460-4B7E-81E783D8B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FB139-3510-0F48-2377-4CE128B36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Role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49907-100B-15BC-2D09-CE9C4F1DD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Role of Excel</a:t>
            </a:r>
          </a:p>
          <a:p>
            <a:r>
              <a:rPr lang="en-GB" dirty="0"/>
              <a:t> Financial planning</a:t>
            </a:r>
          </a:p>
          <a:p>
            <a:r>
              <a:rPr lang="en-GB" dirty="0"/>
              <a:t>Cash flow analysis</a:t>
            </a:r>
          </a:p>
          <a:p>
            <a:r>
              <a:rPr lang="en-GB" dirty="0"/>
              <a:t>Data visualisation</a:t>
            </a:r>
          </a:p>
          <a:p>
            <a:r>
              <a:rPr lang="en-GB" dirty="0"/>
              <a:t>Better decision making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Spreadsheet tools such as Excel support financial analysis, forecasting and better business decision-making.(Poon, Lau &amp; Yu, 2024; Rosener,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BADB2C-A356-AE1C-4B5F-C507255689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130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B0F152-5FFB-AF30-E6DD-A37E150CE7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4544" b="2"/>
          <a:stretch>
            <a:fillRect/>
          </a:stretch>
        </p:blipFill>
        <p:spPr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B6C89B-03AC-F4F8-029B-FDA13CF71E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421" b="-2"/>
          <a:stretch>
            <a:fillRect/>
          </a:stretch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528B4D-E471-721F-8623-72E79FDD3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112220" cy="133083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23D7B-A8A9-E670-2AEF-F2FCAD0C8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3" y="2194101"/>
            <a:ext cx="5903847" cy="4054298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Challenging but valuable experience</a:t>
            </a:r>
          </a:p>
          <a:p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Learning Canva and Excel</a:t>
            </a:r>
          </a:p>
          <a:p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Development of digital skills</a:t>
            </a:r>
          </a:p>
          <a:p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Better understanding of business planning </a:t>
            </a:r>
          </a:p>
          <a:p>
            <a:pPr marL="0" indent="0">
              <a:buNone/>
            </a:pPr>
            <a:endParaRPr lang="en-GB" sz="1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endParaRPr lang="en-GB" sz="1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endParaRPr lang="en-GB" sz="1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During this project I realised that even </a:t>
            </a:r>
            <a:r>
              <a:rPr lang="en-GB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tasks</a:t>
            </a: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that seem simple, such as creating a website or promotional video, require time and problem-solving. However, the process helped me develop practical digital and business skills.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B33449-22CB-5D75-EFAF-C3C75005E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219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5066F7-5164-2C40-8C05-EFA9B73D4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/>
              <a:t>References: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0B37D6-2526-FC1C-9235-264DE70387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16" r="2309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EBC3F8-F804-12FD-D6A2-C44307539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3147898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F98C9B2-0DAC-70F3-E078-6F3539E6C0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659" y="-9216"/>
            <a:ext cx="1598341" cy="8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822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9" ma:contentTypeDescription="Create a new document." ma:contentTypeScope="" ma:versionID="61a738193cbccb394e6418112799d6d7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4a74e39225eb10e70b5a935f5f2dfaf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7B57281C-55E1-4DF0-B10A-3ABDDE2C4E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FC871F0-41A7-46EA-9FC6-0E38A7625D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412BB7-4A41-4553-95AA-C641D31FC969}">
  <ds:schemaRefs>
    <ds:schemaRef ds:uri="http://purl.org/dc/terms/"/>
    <ds:schemaRef ds:uri="f799553d-1ac0-48da-9ae3-fe400ced9c3b"/>
    <ds:schemaRef ds:uri="http://purl.org/dc/elements/1.1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581</Words>
  <Application>Microsoft Office PowerPoint</Application>
  <PresentationFormat>Widescreen</PresentationFormat>
  <Paragraphs>88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Business Idea</vt:lpstr>
      <vt:lpstr>Products and Services:</vt:lpstr>
      <vt:lpstr> Personalisation and Customer Value</vt:lpstr>
      <vt:lpstr>Marketing Strategy</vt:lpstr>
      <vt:lpstr>Website Prototype</vt:lpstr>
      <vt:lpstr>Financial Projection (Excel)</vt:lpstr>
      <vt:lpstr>Role of Excel</vt:lpstr>
      <vt:lpstr>Reflection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Luiza Kikosicka (2431756)</dc:creator>
  <cp:lastModifiedBy>Luiza Kikosicka (2431756)</cp:lastModifiedBy>
  <cp:revision>2</cp:revision>
  <dcterms:created xsi:type="dcterms:W3CDTF">2026-03-15T15:14:03Z</dcterms:created>
  <dcterms:modified xsi:type="dcterms:W3CDTF">2026-03-15T16:20:39Z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