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0"/>
  </p:notesMasterIdLst>
  <p:sldIdLst>
    <p:sldId id="262" r:id="rId2"/>
    <p:sldId id="282" r:id="rId3"/>
    <p:sldId id="279" r:id="rId4"/>
    <p:sldId id="288" r:id="rId5"/>
    <p:sldId id="292" r:id="rId6"/>
    <p:sldId id="293" r:id="rId7"/>
    <p:sldId id="284" r:id="rId8"/>
    <p:sldId id="291" r:id="rId9"/>
    <p:sldId id="283" r:id="rId10"/>
    <p:sldId id="289" r:id="rId11"/>
    <p:sldId id="301" r:id="rId12"/>
    <p:sldId id="269" r:id="rId13"/>
    <p:sldId id="290" r:id="rId14"/>
    <p:sldId id="276" r:id="rId15"/>
    <p:sldId id="271" r:id="rId16"/>
    <p:sldId id="272" r:id="rId17"/>
    <p:sldId id="273" r:id="rId18"/>
    <p:sldId id="270" r:id="rId19"/>
    <p:sldId id="275" r:id="rId20"/>
    <p:sldId id="274" r:id="rId21"/>
    <p:sldId id="278" r:id="rId22"/>
    <p:sldId id="297" r:id="rId23"/>
    <p:sldId id="302" r:id="rId24"/>
    <p:sldId id="277" r:id="rId25"/>
    <p:sldId id="303" r:id="rId26"/>
    <p:sldId id="299" r:id="rId27"/>
    <p:sldId id="280" r:id="rId28"/>
    <p:sldId id="305" r:id="rId29"/>
    <p:sldId id="309" r:id="rId30"/>
    <p:sldId id="312" r:id="rId31"/>
    <p:sldId id="315" r:id="rId32"/>
    <p:sldId id="306" r:id="rId33"/>
    <p:sldId id="310" r:id="rId34"/>
    <p:sldId id="308" r:id="rId35"/>
    <p:sldId id="311" r:id="rId36"/>
    <p:sldId id="314" r:id="rId37"/>
    <p:sldId id="313" r:id="rId38"/>
    <p:sldId id="307" r:id="rId39"/>
    <p:sldId id="316" r:id="rId40"/>
    <p:sldId id="317" r:id="rId41"/>
    <p:sldId id="318" r:id="rId42"/>
    <p:sldId id="319" r:id="rId43"/>
    <p:sldId id="320" r:id="rId44"/>
    <p:sldId id="321" r:id="rId45"/>
    <p:sldId id="322" r:id="rId46"/>
    <p:sldId id="323" r:id="rId47"/>
    <p:sldId id="324" r:id="rId48"/>
    <p:sldId id="325" r:id="rId4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65AA21-8065-49F7-9275-B4122C7DB509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F66D11-3E2D-47B6-B001-AC5641C4386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F66D11-3E2D-47B6-B001-AC5641C43868}" type="slidenum">
              <a:rPr lang="en-GB" smtClean="0"/>
              <a:t>48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0C37C-BC2A-4121-9C05-95BEE1F2EB7F}" type="datetimeFigureOut">
              <a:rPr lang="en-US" smtClean="0"/>
              <a:pPr/>
              <a:t>9/27/2019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149D-4337-4098-BE1D-1EA937C834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0C37C-BC2A-4121-9C05-95BEE1F2EB7F}" type="datetimeFigureOut">
              <a:rPr lang="en-US" smtClean="0"/>
              <a:pPr/>
              <a:t>9/27/2019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149D-4337-4098-BE1D-1EA937C834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0C37C-BC2A-4121-9C05-95BEE1F2EB7F}" type="datetimeFigureOut">
              <a:rPr lang="en-US" smtClean="0"/>
              <a:pPr/>
              <a:t>9/27/2019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149D-4337-4098-BE1D-1EA937C834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0C37C-BC2A-4121-9C05-95BEE1F2EB7F}" type="datetimeFigureOut">
              <a:rPr lang="en-US" smtClean="0"/>
              <a:pPr/>
              <a:t>9/27/2019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149D-4337-4098-BE1D-1EA937C834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0C37C-BC2A-4121-9C05-95BEE1F2EB7F}" type="datetimeFigureOut">
              <a:rPr lang="en-US" smtClean="0"/>
              <a:pPr/>
              <a:t>9/27/2019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149D-4337-4098-BE1D-1EA937C834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0C37C-BC2A-4121-9C05-95BEE1F2EB7F}" type="datetimeFigureOut">
              <a:rPr lang="en-US" smtClean="0"/>
              <a:pPr/>
              <a:t>9/27/2019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149D-4337-4098-BE1D-1EA937C834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0C37C-BC2A-4121-9C05-95BEE1F2EB7F}" type="datetimeFigureOut">
              <a:rPr lang="en-US" smtClean="0"/>
              <a:pPr/>
              <a:t>9/27/2019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149D-4337-4098-BE1D-1EA937C834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0C37C-BC2A-4121-9C05-95BEE1F2EB7F}" type="datetimeFigureOut">
              <a:rPr lang="en-US" smtClean="0"/>
              <a:pPr/>
              <a:t>9/27/2019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149D-4337-4098-BE1D-1EA937C834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0C37C-BC2A-4121-9C05-95BEE1F2EB7F}" type="datetimeFigureOut">
              <a:rPr lang="en-US" smtClean="0"/>
              <a:pPr/>
              <a:t>9/27/2019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149D-4337-4098-BE1D-1EA937C834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0C37C-BC2A-4121-9C05-95BEE1F2EB7F}" type="datetimeFigureOut">
              <a:rPr lang="en-US" smtClean="0"/>
              <a:pPr/>
              <a:t>9/27/2019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149D-4337-4098-BE1D-1EA937C834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0C37C-BC2A-4121-9C05-95BEE1F2EB7F}" type="datetimeFigureOut">
              <a:rPr lang="en-US" smtClean="0"/>
              <a:pPr/>
              <a:t>9/27/2019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149D-4337-4098-BE1D-1EA937C834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60C37C-BC2A-4121-9C05-95BEE1F2EB7F}" type="datetimeFigureOut">
              <a:rPr lang="en-US" smtClean="0"/>
              <a:pPr/>
              <a:t>9/27/2019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25149D-4337-4098-BE1D-1EA937C834B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gif"/><Relationship Id="rId4" Type="http://schemas.openxmlformats.org/officeDocument/2006/relationships/image" Target="../media/image2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5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0.jpeg"/></Relationships>
</file>

<file path=ppt/slides/_rels/slide4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0"/>
            <a:ext cx="4647438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929322" y="2214554"/>
            <a:ext cx="29578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memory and identity</a:t>
            </a:r>
            <a:endParaRPr lang="en-GB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0"/>
            <a:ext cx="4647438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357554" y="1000109"/>
            <a:ext cx="535785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Font typeface="Arial" pitchFamily="34" charset="0"/>
              <a:buChar char="•"/>
            </a:pPr>
            <a:r>
              <a:rPr lang="en-GB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identity / memory / </a:t>
            </a:r>
            <a:r>
              <a:rPr lang="en-GB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countermemory</a:t>
            </a:r>
            <a:endParaRPr lang="en-GB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r"/>
            <a:endParaRPr lang="en-GB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r"/>
            <a:endParaRPr lang="en-GB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r">
              <a:buFont typeface="Arial" pitchFamily="34" charset="0"/>
              <a:buChar char="•"/>
            </a:pPr>
            <a:r>
              <a:rPr lang="en-GB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collecting / defacing / </a:t>
            </a:r>
            <a:r>
              <a:rPr lang="en-GB" sz="2000" b="1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en-GB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einscribing</a:t>
            </a:r>
            <a:endParaRPr lang="en-GB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r"/>
            <a:endParaRPr lang="en-GB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r"/>
            <a:endParaRPr lang="en-GB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r">
              <a:buFont typeface="Arial" pitchFamily="34" charset="0"/>
              <a:buChar char="•"/>
            </a:pPr>
            <a:r>
              <a:rPr lang="en-GB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negotiated </a:t>
            </a:r>
            <a:r>
              <a:rPr lang="en-GB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en-GB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asts / memorialized </a:t>
            </a:r>
            <a:r>
              <a:rPr lang="en-GB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en-GB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resent </a:t>
            </a:r>
          </a:p>
          <a:p>
            <a:pPr algn="r"/>
            <a:endParaRPr lang="en-GB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r"/>
            <a:endParaRPr lang="en-GB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r">
              <a:buFont typeface="Arial" pitchFamily="34" charset="0"/>
              <a:buChar char="•"/>
            </a:pPr>
            <a:r>
              <a:rPr lang="en-GB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projecting </a:t>
            </a:r>
            <a:r>
              <a:rPr lang="en-GB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lang="en-GB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uture pasts</a:t>
            </a:r>
            <a:endParaRPr lang="en-GB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6" name="Picture 5" descr="Carew Cross - old postcard 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43042" y="285728"/>
            <a:ext cx="3786214" cy="5933619"/>
          </a:xfrm>
          <a:prstGeom prst="rect">
            <a:avLst/>
          </a:prstGeom>
        </p:spPr>
      </p:pic>
      <p:pic>
        <p:nvPicPr>
          <p:cNvPr id="7" name="Picture 6" descr="Carew Cross - old postcard 0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72132" y="285728"/>
            <a:ext cx="3371852" cy="592935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380312" y="6237312"/>
            <a:ext cx="15488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....origins</a:t>
            </a:r>
            <a:endParaRPr lang="en-GB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5" name="Picture 4" descr="Carew Cross 13.jpg"/>
          <p:cNvPicPr>
            <a:picLocks noChangeAspect="1"/>
          </p:cNvPicPr>
          <p:nvPr/>
        </p:nvPicPr>
        <p:blipFill>
          <a:blip r:embed="rId3" cstate="print">
            <a:lum contrast="30000"/>
          </a:blip>
          <a:stretch>
            <a:fillRect/>
          </a:stretch>
        </p:blipFill>
        <p:spPr>
          <a:xfrm>
            <a:off x="3428992" y="214290"/>
            <a:ext cx="3500462" cy="644256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6" name="Picture 5" descr="Carew Cross 1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85918" y="785794"/>
            <a:ext cx="7035342" cy="524352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8" name="Picture 7" descr="Carew Cross 23.jpg"/>
          <p:cNvPicPr>
            <a:picLocks noChangeAspect="1"/>
          </p:cNvPicPr>
          <p:nvPr/>
        </p:nvPicPr>
        <p:blipFill>
          <a:blip r:embed="rId3" cstate="print">
            <a:lum contrast="10000"/>
          </a:blip>
          <a:stretch>
            <a:fillRect/>
          </a:stretch>
        </p:blipFill>
        <p:spPr>
          <a:xfrm>
            <a:off x="1767365" y="857233"/>
            <a:ext cx="7149974" cy="478634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5" name="Picture 4" descr="Carew Cross 0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28860" y="357166"/>
            <a:ext cx="4562680" cy="614364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215206" y="5643578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....from the road</a:t>
            </a:r>
          </a:p>
          <a:p>
            <a:r>
              <a:rPr lang="en-GB" dirty="0">
                <a:solidFill>
                  <a:schemeClr val="bg1"/>
                </a:solidFill>
              </a:rPr>
              <a:t>t</a:t>
            </a:r>
            <a:r>
              <a:rPr lang="en-GB" dirty="0" smtClean="0">
                <a:solidFill>
                  <a:schemeClr val="bg1"/>
                </a:solidFill>
              </a:rPr>
              <a:t>o the castle........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5" name="Picture 4" descr="Carew Cross 1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00364" y="285728"/>
            <a:ext cx="4214842" cy="637706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643834" y="6215082"/>
            <a:ext cx="13436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...in situ</a:t>
            </a:r>
            <a:endParaRPr lang="en-GB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8" name="Picture 7" descr="Carew Cross 05.jpg"/>
          <p:cNvPicPr>
            <a:picLocks noChangeAspect="1"/>
          </p:cNvPicPr>
          <p:nvPr/>
        </p:nvPicPr>
        <p:blipFill>
          <a:blip r:embed="rId3" cstate="print">
            <a:lum contrast="30000"/>
          </a:blip>
          <a:stretch>
            <a:fillRect/>
          </a:stretch>
        </p:blipFill>
        <p:spPr>
          <a:xfrm>
            <a:off x="2285984" y="214290"/>
            <a:ext cx="4786346" cy="638179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201160" y="5929330"/>
            <a:ext cx="19428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...reinforcement of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Ideologies......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6" name="Picture 5" descr="Carew Cross 1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43108" y="214290"/>
            <a:ext cx="5000660" cy="644804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429520" y="6000768"/>
            <a:ext cx="16060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....backdrop for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memories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6" name="Picture 5" descr="Carew Cross - cross head 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00232" y="1142984"/>
            <a:ext cx="6858000" cy="4572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5" name="Picture 4" descr="Carew Cross - butto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3504" y="214290"/>
            <a:ext cx="3714776" cy="3474408"/>
          </a:xfrm>
          <a:prstGeom prst="rect">
            <a:avLst/>
          </a:prstGeom>
        </p:spPr>
      </p:pic>
      <p:pic>
        <p:nvPicPr>
          <p:cNvPr id="6" name="Picture 5" descr="Carew Cross - slat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3504" y="3714752"/>
            <a:ext cx="2103429" cy="3000396"/>
          </a:xfrm>
          <a:prstGeom prst="rect">
            <a:avLst/>
          </a:prstGeom>
        </p:spPr>
      </p:pic>
      <p:pic>
        <p:nvPicPr>
          <p:cNvPr id="7" name="Picture 6" descr="Carew Cross - celtic art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274766" y="3714752"/>
            <a:ext cx="1564449" cy="2995605"/>
          </a:xfrm>
          <a:prstGeom prst="rect">
            <a:avLst/>
          </a:prstGeom>
        </p:spPr>
      </p:pic>
      <p:pic>
        <p:nvPicPr>
          <p:cNvPr id="9" name="Picture 8" descr="Carew Cross - art 0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428860" y="214290"/>
            <a:ext cx="2143140" cy="650085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5" name="Picture 4" descr="Carew Cross 1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28926" y="285727"/>
            <a:ext cx="4214842" cy="632226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500958" y="6143644"/>
            <a:ext cx="1534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...construction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7" name="Picture 6" descr="Carew Cross 2005 detail 0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43174" y="285728"/>
            <a:ext cx="4714908" cy="62865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786710" y="6215082"/>
            <a:ext cx="9420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....detail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6" name="Picture 5" descr="Carew Cross 2005 detail 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298" y="1285860"/>
            <a:ext cx="5857852" cy="439338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500958" y="6000768"/>
            <a:ext cx="9420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....detail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8" name="Picture 7" descr="Carew Cross 2005 detail 03.JPG"/>
          <p:cNvPicPr>
            <a:picLocks noChangeAspect="1"/>
          </p:cNvPicPr>
          <p:nvPr/>
        </p:nvPicPr>
        <p:blipFill>
          <a:blip r:embed="rId3" cstate="print">
            <a:lum contrast="30000"/>
          </a:blip>
          <a:stretch>
            <a:fillRect/>
          </a:stretch>
        </p:blipFill>
        <p:spPr>
          <a:xfrm>
            <a:off x="3500430" y="571480"/>
            <a:ext cx="4286280" cy="57150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001024" y="5929330"/>
            <a:ext cx="9420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....detail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6" name="Picture 5" descr="Carew Cross 2005 detail 04.JPG"/>
          <p:cNvPicPr>
            <a:picLocks noChangeAspect="1"/>
          </p:cNvPicPr>
          <p:nvPr/>
        </p:nvPicPr>
        <p:blipFill>
          <a:blip r:embed="rId3" cstate="print">
            <a:lum contrast="40000"/>
          </a:blip>
          <a:stretch>
            <a:fillRect/>
          </a:stretch>
        </p:blipFill>
        <p:spPr>
          <a:xfrm>
            <a:off x="2357422" y="1142984"/>
            <a:ext cx="6215106" cy="466133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643834" y="6211669"/>
            <a:ext cx="9420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....detail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10" name="Picture 9" descr="Carew Cross 2005 detail 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14744" y="928670"/>
            <a:ext cx="3696881" cy="4929174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786710" y="6215082"/>
            <a:ext cx="9420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....detail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6" name="Picture 5" descr="Carew Cross 2005 detail 0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43306" y="285728"/>
            <a:ext cx="3733800" cy="6350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786710" y="6215082"/>
            <a:ext cx="9420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....detail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7" name="Picture 6" descr="Carew Cross 2005 detail 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488" y="285728"/>
            <a:ext cx="4714872" cy="628649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816392" y="5877272"/>
            <a:ext cx="132760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....detail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0"/>
            <a:ext cx="4647438" cy="6858000"/>
          </a:xfrm>
          <a:prstGeom prst="rect">
            <a:avLst/>
          </a:prstGeom>
        </p:spPr>
      </p:pic>
      <p:pic>
        <p:nvPicPr>
          <p:cNvPr id="3" name="Picture 2" descr="Carew Cross 2005 detail 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86116" y="357166"/>
            <a:ext cx="5689600" cy="32004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857752" y="4286256"/>
            <a:ext cx="41434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MARGIT/EUT/RE/X. ETG(</a:t>
            </a:r>
            <a:r>
              <a:rPr lang="en-GB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uin</a:t>
            </a:r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 FILUS</a:t>
            </a:r>
          </a:p>
          <a:p>
            <a:endParaRPr lang="en-GB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(The cross of) </a:t>
            </a:r>
          </a:p>
          <a:p>
            <a:r>
              <a:rPr lang="en-GB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Margiteut</a:t>
            </a:r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(or </a:t>
            </a:r>
            <a:r>
              <a:rPr lang="en-GB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Maredudd</a:t>
            </a:r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 son of </a:t>
            </a:r>
          </a:p>
          <a:p>
            <a:r>
              <a:rPr lang="en-GB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Etguin</a:t>
            </a:r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(or Edwin).</a:t>
            </a:r>
          </a:p>
          <a:p>
            <a:endParaRPr lang="en-GB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en-GB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.............the absence of </a:t>
            </a:r>
            <a:r>
              <a:rPr lang="en-GB" b="1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Hywel</a:t>
            </a:r>
            <a:endParaRPr lang="en-GB" b="1" i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5" name="Picture 4" descr="Carew Cross 2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28794" y="285728"/>
            <a:ext cx="4687258" cy="6249677"/>
          </a:xfrm>
          <a:prstGeom prst="rect">
            <a:avLst/>
          </a:prstGeom>
        </p:spPr>
      </p:pic>
      <p:pic>
        <p:nvPicPr>
          <p:cNvPr id="6" name="Picture 5" descr="Carew Cross - ministry plaque 0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86380" y="285728"/>
            <a:ext cx="3660999" cy="221457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2" name="Left Arrow 11"/>
          <p:cNvSpPr/>
          <p:nvPr/>
        </p:nvSpPr>
        <p:spPr>
          <a:xfrm rot="19294844">
            <a:off x="2696458" y="3403774"/>
            <a:ext cx="2751173" cy="210384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7286644" y="6286520"/>
            <a:ext cx="1817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....two memorials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7" name="Picture 6" descr="Carew Cross - cross head 0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3438" y="214289"/>
            <a:ext cx="4252464" cy="6489261"/>
          </a:xfrm>
          <a:prstGeom prst="rect">
            <a:avLst/>
          </a:prstGeom>
        </p:spPr>
      </p:pic>
      <p:pic>
        <p:nvPicPr>
          <p:cNvPr id="8" name="Picture 7" descr="Logo - CADW 0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071670" y="214290"/>
            <a:ext cx="2214578" cy="2807212"/>
          </a:xfrm>
          <a:prstGeom prst="rect">
            <a:avLst/>
          </a:prstGeom>
        </p:spPr>
      </p:pic>
      <p:pic>
        <p:nvPicPr>
          <p:cNvPr id="9" name="Picture 8" descr="Logo - PCC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071670" y="3143248"/>
            <a:ext cx="2233620" cy="357190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8" name="Picture 7" descr="Carew Cross 2007 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78960" y="285729"/>
            <a:ext cx="4607751" cy="6143668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6" name="Picture 5" descr="Carew Cross 2007 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85918" y="785794"/>
            <a:ext cx="7048549" cy="5286412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5" name="Picture 4" descr="Carew Cross 2005 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57356" y="785794"/>
            <a:ext cx="7072330" cy="530424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796136" y="6165304"/>
            <a:ext cx="31935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.....contested spaces</a:t>
            </a:r>
            <a:endParaRPr lang="en-GB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7" name="Picture 6" descr="Carew Cross 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28926" y="214290"/>
            <a:ext cx="4857784" cy="6477045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5" name="Picture 4" descr="IMG_406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62074" y="142853"/>
            <a:ext cx="7239049" cy="5429287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5" name="Picture 4" descr="1289Carew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14480" y="571480"/>
            <a:ext cx="6858000" cy="4572000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5" name="Picture 4" descr="carew1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28794" y="500042"/>
            <a:ext cx="6818677" cy="5114008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5" name="Picture 4" descr="IMG_403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28926" y="285728"/>
            <a:ext cx="4643434" cy="6191246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5" name="Picture 4" descr="IMG_403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85918" y="214290"/>
            <a:ext cx="4786346" cy="6381795"/>
          </a:xfrm>
          <a:prstGeom prst="rect">
            <a:avLst/>
          </a:prstGeom>
        </p:spPr>
      </p:pic>
      <p:pic>
        <p:nvPicPr>
          <p:cNvPr id="6" name="Picture 5" descr="1220Carew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15140" y="2214554"/>
            <a:ext cx="2250297" cy="1500198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5" name="Picture 4" descr="1243Carew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00364" y="357166"/>
            <a:ext cx="4000512" cy="6000768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6" name="Picture 5" descr="1259Carew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57356" y="1000108"/>
            <a:ext cx="6858000" cy="4572000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5" name="Picture 4" descr="carew1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57356" y="714356"/>
            <a:ext cx="7048548" cy="5286412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5" name="Picture 4" descr="carew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85918" y="285728"/>
            <a:ext cx="7048548" cy="5286412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5" name="Picture 4" descr="carew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43042" y="214290"/>
            <a:ext cx="3905277" cy="2928958"/>
          </a:xfrm>
          <a:prstGeom prst="rect">
            <a:avLst/>
          </a:prstGeom>
        </p:spPr>
      </p:pic>
      <p:pic>
        <p:nvPicPr>
          <p:cNvPr id="6" name="Picture 5" descr="carew_castle_5_10_07_059ghost tou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57686" y="3286124"/>
            <a:ext cx="4572000" cy="3429000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4643446"/>
            <a:ext cx="1476359" cy="2214554"/>
          </a:xfrm>
          <a:prstGeom prst="rect">
            <a:avLst/>
          </a:prstGeom>
        </p:spPr>
      </p:pic>
      <p:pic>
        <p:nvPicPr>
          <p:cNvPr id="3" name="Picture 2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2357430"/>
            <a:ext cx="1476359" cy="2214554"/>
          </a:xfrm>
          <a:prstGeom prst="rect">
            <a:avLst/>
          </a:prstGeom>
        </p:spPr>
      </p:pic>
      <p:pic>
        <p:nvPicPr>
          <p:cNvPr id="4" name="Picture 3" descr="Carew Cross - RCHMW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0" y="142852"/>
            <a:ext cx="1476359" cy="2214554"/>
          </a:xfrm>
          <a:prstGeom prst="rect">
            <a:avLst/>
          </a:prstGeom>
        </p:spPr>
      </p:pic>
      <p:pic>
        <p:nvPicPr>
          <p:cNvPr id="5" name="Picture 4" descr="Carew war memorial 2007 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71572" y="214290"/>
            <a:ext cx="7429552" cy="5572164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83768" y="2924944"/>
            <a:ext cx="43508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40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a(r)king memory</a:t>
            </a:r>
            <a:endParaRPr lang="en-GB" sz="4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2000" contrast="-2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23528" y="920621"/>
            <a:ext cx="626469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40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ackground:</a:t>
            </a:r>
          </a:p>
          <a:p>
            <a:endParaRPr lang="en-GB" sz="4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‘universal remembrance’</a:t>
            </a:r>
          </a:p>
          <a:p>
            <a:endParaRPr lang="en-GB" sz="4000" dirty="0" smtClean="0">
              <a:solidFill>
                <a:srgbClr val="FF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manipulation and appropriation of memory</a:t>
            </a:r>
          </a:p>
          <a:p>
            <a:endParaRPr lang="en-GB" sz="4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012160" y="5937379"/>
            <a:ext cx="29241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1919 - 2018</a:t>
            </a:r>
            <a:endParaRPr lang="en-GB" sz="4000" b="1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927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9144000" cy="686634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4292" y="5517178"/>
            <a:ext cx="1613567" cy="135332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346" y="5517178"/>
            <a:ext cx="2383682" cy="134082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131840" y="1190307"/>
            <a:ext cx="572805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40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‘universal remembrance’</a:t>
            </a:r>
          </a:p>
          <a:p>
            <a:pPr algn="r"/>
            <a:endParaRPr lang="en-GB" sz="4000" dirty="0" smtClean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endParaRPr lang="en-GB" sz="4000" dirty="0" smtClean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sz="40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 manipulation and appropriation</a:t>
            </a:r>
            <a:endParaRPr lang="en-GB" sz="4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3537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8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220" y="22728"/>
            <a:ext cx="9144000" cy="683527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11766" y="3284984"/>
            <a:ext cx="86409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9-11 culture shock:</a:t>
            </a:r>
          </a:p>
          <a:p>
            <a:endParaRPr lang="en-GB" sz="4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case of </a:t>
            </a:r>
          </a:p>
          <a:p>
            <a:r>
              <a:rPr lang="en-GB" sz="4000" b="1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Alicia </a:t>
            </a:r>
            <a:r>
              <a:rPr lang="en-GB" sz="4000" b="1" dirty="0" err="1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Esteve</a:t>
            </a:r>
            <a:r>
              <a:rPr lang="en-GB" sz="4000" b="1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‘Tania’ Head</a:t>
            </a:r>
          </a:p>
          <a:p>
            <a:endParaRPr lang="en-GB" sz="4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43553" y="6195397"/>
            <a:ext cx="80809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Trade </a:t>
            </a:r>
            <a:r>
              <a:rPr lang="en-GB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Centre </a:t>
            </a:r>
            <a:r>
              <a:rPr lang="en-GB" sz="2400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Survivors' Network support group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91992" y="116632"/>
            <a:ext cx="451950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York City Mayor </a:t>
            </a:r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Michael </a:t>
            </a:r>
            <a:r>
              <a:rPr lang="en-GB" b="1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Bloomberg</a:t>
            </a:r>
          </a:p>
          <a:p>
            <a:r>
              <a:rPr lang="en-GB" dirty="0" smtClean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former 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Mayor </a:t>
            </a:r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Rudy </a:t>
            </a:r>
            <a:r>
              <a:rPr lang="en-GB" b="1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Giuliani</a:t>
            </a:r>
          </a:p>
          <a:p>
            <a:r>
              <a:rPr lang="en-GB" dirty="0" smtClean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former 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York Governor </a:t>
            </a:r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George </a:t>
            </a:r>
            <a:r>
              <a:rPr lang="en-GB" b="1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Pataki</a:t>
            </a:r>
          </a:p>
          <a:p>
            <a:r>
              <a:rPr lang="en-GB" dirty="0" smtClean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‘Ground Zero’ 2005</a:t>
            </a:r>
            <a:endParaRPr lang="en-GB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1702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6000" contrast="-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0" y="-9856"/>
            <a:ext cx="9141610" cy="6857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480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59000" contrast="-3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704" y="0"/>
            <a:ext cx="9150704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23528" y="332656"/>
            <a:ext cx="8496944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9-11 aftershock:</a:t>
            </a:r>
          </a:p>
          <a:p>
            <a:endParaRPr lang="en-GB" sz="4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Stolen </a:t>
            </a:r>
            <a:r>
              <a:rPr lang="en-GB" sz="4000" dirty="0" err="1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Valor</a:t>
            </a:r>
            <a:r>
              <a:rPr lang="en-GB" sz="4000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Act 2005</a:t>
            </a:r>
          </a:p>
          <a:p>
            <a:endParaRPr lang="en-GB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signed </a:t>
            </a:r>
            <a:r>
              <a:rPr lang="en-GB" sz="24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into law by President George W. Bush on December 20, </a:t>
            </a:r>
            <a:r>
              <a:rPr lang="en-GB" sz="24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2006,</a:t>
            </a:r>
            <a:r>
              <a:rPr lang="en-GB" sz="2400" baseline="30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 </a:t>
            </a:r>
            <a:r>
              <a:rPr lang="en-GB" sz="24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U.S. law that broadened the provisions of previous U.S. law addressing the unauthorized wear, manufacture, or sale of any military decorations and medals. </a:t>
            </a:r>
            <a:endParaRPr lang="en-GB" sz="2400" dirty="0" smtClean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law made it a federal </a:t>
            </a:r>
            <a:r>
              <a:rPr lang="en-GB" sz="24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misdemeanour </a:t>
            </a:r>
            <a:r>
              <a:rPr lang="en-GB" sz="24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falsely represent oneself as having received any U.S. military decoration or medal.</a:t>
            </a:r>
            <a:endParaRPr lang="en-GB" sz="2400" dirty="0" smtClean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6171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66035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95536" y="476672"/>
            <a:ext cx="8568952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9-11 aftershock:</a:t>
            </a:r>
          </a:p>
          <a:p>
            <a:endParaRPr lang="en-GB" sz="4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Stolen </a:t>
            </a:r>
            <a:r>
              <a:rPr lang="en-GB" sz="4000" dirty="0" err="1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Valor</a:t>
            </a:r>
            <a:r>
              <a:rPr lang="en-GB" sz="4000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Act 2013</a:t>
            </a:r>
          </a:p>
          <a:p>
            <a:endParaRPr lang="en-GB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</a:t>
            </a:r>
            <a:r>
              <a:rPr lang="en-GB" sz="28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authority to federal law enforcement </a:t>
            </a:r>
            <a:r>
              <a:rPr lang="en-GB" sz="28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28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cover false claims whereas previously an overt act had to be </a:t>
            </a:r>
            <a:r>
              <a:rPr lang="en-GB" sz="28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committed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covering the mailing and shipping of </a:t>
            </a:r>
            <a:r>
              <a:rPr lang="en-GB" sz="28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protecting the reputation and meaning of military </a:t>
            </a:r>
            <a:r>
              <a:rPr lang="en-GB" sz="28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heroism</a:t>
            </a:r>
            <a:endParaRPr lang="en-GB" sz="28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9202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56" y="0"/>
            <a:ext cx="9112544" cy="378904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187624" y="4797152"/>
            <a:ext cx="77768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Walter </a:t>
            </a:r>
            <a:r>
              <a:rPr lang="en-GB" sz="4000" b="1" dirty="0" err="1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Mitty</a:t>
            </a:r>
            <a:r>
              <a:rPr lang="en-GB" sz="4000" b="1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Hunters Club</a:t>
            </a:r>
            <a:endParaRPr lang="en-GB" sz="4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1550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99592" y="1052736"/>
            <a:ext cx="7226658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 smtClean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ndividual relationships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32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ommunity relationships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 smtClean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deologies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32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apping fluidity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patterns / modes of appropriation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structures / legalities of engagement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3200" dirty="0" smtClean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aterial authorities</a:t>
            </a:r>
            <a:endParaRPr lang="en-GB" sz="3200" dirty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32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oncepts of ‘false’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3200" dirty="0" smtClean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emory as control / enforcement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3200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ompliance / resistance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81193" y="116632"/>
            <a:ext cx="46634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4000" b="1" dirty="0" smtClean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a(r)king memory</a:t>
            </a:r>
            <a:endParaRPr lang="en-GB" sz="4000" b="1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894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Oval 48"/>
          <p:cNvSpPr/>
          <p:nvPr/>
        </p:nvSpPr>
        <p:spPr>
          <a:xfrm>
            <a:off x="5432849" y="4067194"/>
            <a:ext cx="1418442" cy="1336059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group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Oval 37"/>
          <p:cNvSpPr/>
          <p:nvPr/>
        </p:nvSpPr>
        <p:spPr>
          <a:xfrm>
            <a:off x="7198811" y="4241628"/>
            <a:ext cx="1152396" cy="1026329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meaning</a:t>
            </a: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Oval 36"/>
          <p:cNvSpPr/>
          <p:nvPr/>
        </p:nvSpPr>
        <p:spPr>
          <a:xfrm>
            <a:off x="7900835" y="1760733"/>
            <a:ext cx="1152396" cy="1026329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meaning</a:t>
            </a: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Oval 25"/>
          <p:cNvSpPr/>
          <p:nvPr/>
        </p:nvSpPr>
        <p:spPr>
          <a:xfrm>
            <a:off x="3942445" y="2620734"/>
            <a:ext cx="1872208" cy="179566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context</a:t>
            </a:r>
            <a:endParaRPr lang="en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Oval 17"/>
          <p:cNvSpPr/>
          <p:nvPr/>
        </p:nvSpPr>
        <p:spPr>
          <a:xfrm>
            <a:off x="251520" y="2472179"/>
            <a:ext cx="2016224" cy="1944216"/>
          </a:xfrm>
          <a:prstGeom prst="ellipse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24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aterial / memory</a:t>
            </a:r>
            <a:endParaRPr lang="en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Oval 20"/>
          <p:cNvSpPr/>
          <p:nvPr/>
        </p:nvSpPr>
        <p:spPr>
          <a:xfrm>
            <a:off x="6815628" y="2485015"/>
            <a:ext cx="2253247" cy="2034646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ominant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2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eaning</a:t>
            </a:r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Right Arrow 21"/>
          <p:cNvSpPr/>
          <p:nvPr/>
        </p:nvSpPr>
        <p:spPr>
          <a:xfrm>
            <a:off x="2411760" y="3179340"/>
            <a:ext cx="1512168" cy="575865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5807645" y="4917414"/>
            <a:ext cx="1584176" cy="1512168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veteran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5468511" y="1458686"/>
            <a:ext cx="1584176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law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Oval 24"/>
          <p:cNvSpPr/>
          <p:nvPr/>
        </p:nvSpPr>
        <p:spPr>
          <a:xfrm>
            <a:off x="3728228" y="468153"/>
            <a:ext cx="2124236" cy="2039989"/>
          </a:xfrm>
          <a:prstGeom prst="ellipse">
            <a:avLst/>
          </a:prstGeom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ownership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Oval 26"/>
          <p:cNvSpPr/>
          <p:nvPr/>
        </p:nvSpPr>
        <p:spPr>
          <a:xfrm>
            <a:off x="3942445" y="4679765"/>
            <a:ext cx="2088232" cy="1907147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individual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Right Arrow 27"/>
          <p:cNvSpPr/>
          <p:nvPr/>
        </p:nvSpPr>
        <p:spPr>
          <a:xfrm>
            <a:off x="5852464" y="3196038"/>
            <a:ext cx="879776" cy="575865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ight Arrow 28"/>
          <p:cNvSpPr/>
          <p:nvPr/>
        </p:nvSpPr>
        <p:spPr>
          <a:xfrm>
            <a:off x="1847946" y="1287723"/>
            <a:ext cx="1698736" cy="566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ight Arrow 29"/>
          <p:cNvSpPr/>
          <p:nvPr/>
        </p:nvSpPr>
        <p:spPr>
          <a:xfrm>
            <a:off x="2029492" y="5350260"/>
            <a:ext cx="1698736" cy="566158"/>
          </a:xfrm>
          <a:prstGeom prst="rightArrow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7325745" y="1112273"/>
            <a:ext cx="1152396" cy="1026329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meaning</a:t>
            </a: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Oval 32"/>
          <p:cNvSpPr/>
          <p:nvPr/>
        </p:nvSpPr>
        <p:spPr>
          <a:xfrm>
            <a:off x="7551066" y="201483"/>
            <a:ext cx="1152396" cy="1026329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meaning</a:t>
            </a: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Oval 33"/>
          <p:cNvSpPr/>
          <p:nvPr/>
        </p:nvSpPr>
        <p:spPr>
          <a:xfrm>
            <a:off x="6643818" y="528798"/>
            <a:ext cx="1152396" cy="1026329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meaning</a:t>
            </a: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Oval 34"/>
          <p:cNvSpPr/>
          <p:nvPr/>
        </p:nvSpPr>
        <p:spPr>
          <a:xfrm>
            <a:off x="7909211" y="4754793"/>
            <a:ext cx="1152396" cy="1026329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meaning</a:t>
            </a: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Oval 35"/>
          <p:cNvSpPr/>
          <p:nvPr/>
        </p:nvSpPr>
        <p:spPr>
          <a:xfrm>
            <a:off x="7478988" y="5403253"/>
            <a:ext cx="1152396" cy="1026329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meaning</a:t>
            </a: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8289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396</TotalTime>
  <Words>339</Words>
  <Application>Microsoft Office PowerPoint</Application>
  <PresentationFormat>On-screen Show (4:3)</PresentationFormat>
  <Paragraphs>104</Paragraphs>
  <Slides>48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Quentin</dc:creator>
  <cp:lastModifiedBy>Louise Steel</cp:lastModifiedBy>
  <cp:revision>43</cp:revision>
  <dcterms:created xsi:type="dcterms:W3CDTF">2009-12-09T17:48:19Z</dcterms:created>
  <dcterms:modified xsi:type="dcterms:W3CDTF">2019-09-27T14:36:24Z</dcterms:modified>
</cp:coreProperties>
</file>