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3" r:id="rId3"/>
    <p:sldId id="272" r:id="rId4"/>
    <p:sldId id="266" r:id="rId5"/>
    <p:sldId id="263" r:id="rId6"/>
    <p:sldId id="267" r:id="rId7"/>
    <p:sldId id="268" r:id="rId8"/>
    <p:sldId id="269" r:id="rId9"/>
    <p:sldId id="270" r:id="rId10"/>
    <p:sldId id="271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103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295150-4FD7-4802-B0EB-D52217513A72}" type="datetime1">
              <a:rPr lang="en-US" smtClean="0"/>
              <a:pPr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6DD0FD-55B0-48C4-8AF2-8A69533EDFC3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92BEB-5202-498C-89F7-BBD3BEE1B887}" type="datetime1">
              <a:rPr lang="en-US" smtClean="0"/>
              <a:pPr/>
              <a:t>3/22/2019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2B6C6-10FF-4510-A888-F0B9C6A788B0}" type="datetime1">
              <a:rPr lang="en-US" smtClean="0"/>
              <a:pPr/>
              <a:t>3/22/2019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47B31-A4E1-4FCE-8661-5EC33A675437}" type="datetime1">
              <a:rPr lang="en-US" smtClean="0"/>
              <a:pPr/>
              <a:t>3/22/2019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32D-B7F8-4A85-B115-3F84BE9AC26D}" type="datetime1">
              <a:rPr lang="en-US" smtClean="0"/>
              <a:pPr/>
              <a:t>3/22/2019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34F3-05F7-41C1-B84E-68CE2E00C83C}" type="datetime1">
              <a:rPr lang="en-US" smtClean="0"/>
              <a:pPr/>
              <a:t>3/22/2019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47F82-2B2E-4837-B3AB-C94C672FBECB}" type="datetime1">
              <a:rPr lang="en-US" smtClean="0"/>
              <a:pPr/>
              <a:t>3/22/2019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57738-F4B0-48EA-9B71-E0F723F8BF6C}" type="datetime1">
              <a:rPr lang="en-US" smtClean="0"/>
              <a:pPr/>
              <a:t>3/22/2019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D5EF-7D26-425F-8C45-B9312ACE18BC}" type="datetime1">
              <a:rPr lang="en-US" smtClean="0"/>
              <a:pPr/>
              <a:t>3/22/2019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1895A-832A-4167-BE9B-7448CA062309}" type="datetime1">
              <a:rPr lang="en-US" smtClean="0"/>
              <a:pPr/>
              <a:t>3/22/2019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71FF-D602-4BB6-9683-7A1E909D4296}" type="datetime1">
              <a:rPr lang="en-US" smtClean="0"/>
              <a:pPr/>
              <a:t>3/22/2019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1909345-DEE0-4B07-8E32-441AC9DA095E}" type="datetime1">
              <a:rPr lang="en-US" smtClean="0"/>
              <a:pPr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6DD0FD-55B0-48C4-8AF2-8A69533EDFC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Smart Objectives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3367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WC is a measure of cash flow and should always be a positive number.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measures the amount of capital invested in resources that are subject to quick turnover. </a:t>
            </a:r>
            <a:endParaRPr lang="en-GB" dirty="0" smtClean="0"/>
          </a:p>
          <a:p>
            <a:r>
              <a:rPr lang="en-GB" dirty="0" smtClean="0"/>
              <a:t>Lenders </a:t>
            </a:r>
            <a:r>
              <a:rPr lang="en-GB" dirty="0"/>
              <a:t>often use this number to evaluate your ability to weather hard times. </a:t>
            </a:r>
            <a:endParaRPr lang="en-GB" dirty="0" smtClean="0"/>
          </a:p>
          <a:p>
            <a:r>
              <a:rPr lang="en-GB" dirty="0" smtClean="0"/>
              <a:t>Many </a:t>
            </a:r>
            <a:r>
              <a:rPr lang="en-GB" dirty="0"/>
              <a:t>lenders will require that a certain level of WC be maintained. 	</a:t>
            </a:r>
            <a:r>
              <a:rPr lang="en-GB" dirty="0" smtClean="0"/>
              <a:t>(this level is specific to the lenders)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Capital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538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600" dirty="0"/>
              <a:t>SMART i.e. specific, measurable, achievable, realistic and timely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SMART OBJECTIVES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9482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Objectives set out what a business is trying to achieve. It is important for leaders and managers to get the </a:t>
            </a:r>
            <a:r>
              <a:rPr lang="en-US" dirty="0" smtClean="0"/>
              <a:t>process </a:t>
            </a:r>
            <a:r>
              <a:rPr lang="en-US" dirty="0"/>
              <a:t>of setting objectives right, as inadequately formulated objectives could </a:t>
            </a:r>
            <a:r>
              <a:rPr lang="en-US" dirty="0" smtClean="0"/>
              <a:t>guide an </a:t>
            </a:r>
            <a:r>
              <a:rPr lang="en-US" dirty="0"/>
              <a:t>individual, a team or </a:t>
            </a:r>
            <a:r>
              <a:rPr lang="en-US" dirty="0" smtClean="0"/>
              <a:t>an </a:t>
            </a:r>
            <a:r>
              <a:rPr lang="en-US" dirty="0"/>
              <a:t>organisation in the wrong direction. </a:t>
            </a:r>
            <a:endParaRPr lang="en-US" dirty="0" smtClean="0"/>
          </a:p>
          <a:p>
            <a:r>
              <a:rPr lang="en-US" dirty="0" smtClean="0"/>
              <a:t>Specific </a:t>
            </a:r>
            <a:r>
              <a:rPr lang="en-US" dirty="0"/>
              <a:t>and measurable objectives provide a definition of the success </a:t>
            </a:r>
            <a:r>
              <a:rPr lang="en-US" dirty="0" smtClean="0"/>
              <a:t>of </a:t>
            </a:r>
            <a:r>
              <a:rPr lang="en-US" dirty="0"/>
              <a:t>a project or initiative. Achievable and realistic objectives engage and motivate individuals.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SMART OBJECTIVES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079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SMART is an acronym that has been credited to both Peter Drucker (1955) and </a:t>
            </a:r>
            <a:r>
              <a:rPr lang="en-US" dirty="0" err="1"/>
              <a:t>G.T.Doran</a:t>
            </a:r>
            <a:r>
              <a:rPr lang="en-US" dirty="0"/>
              <a:t> (1991), </a:t>
            </a:r>
            <a:r>
              <a:rPr lang="en-US" dirty="0" smtClean="0"/>
              <a:t>though </a:t>
            </a:r>
            <a:r>
              <a:rPr lang="en-US" dirty="0"/>
              <a:t>it is </a:t>
            </a:r>
            <a:r>
              <a:rPr lang="en-US" dirty="0" smtClean="0"/>
              <a:t>difficult </a:t>
            </a:r>
            <a:r>
              <a:rPr lang="en-US" dirty="0"/>
              <a:t>to identify </a:t>
            </a:r>
            <a:r>
              <a:rPr lang="en-US" dirty="0" smtClean="0"/>
              <a:t>whether either </a:t>
            </a:r>
            <a:r>
              <a:rPr lang="en-US" dirty="0"/>
              <a:t>of these two were really the first people to use </a:t>
            </a:r>
            <a:r>
              <a:rPr lang="en-US" dirty="0" smtClean="0"/>
              <a:t>the </a:t>
            </a:r>
            <a:r>
              <a:rPr lang="en-US" dirty="0"/>
              <a:t>term ‘SMART’ with reference </a:t>
            </a:r>
            <a:r>
              <a:rPr lang="en-US" dirty="0" smtClean="0"/>
              <a:t>to </a:t>
            </a:r>
            <a:r>
              <a:rPr lang="en-US" dirty="0"/>
              <a:t>objectives. 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The term SMART is now in common usage among managers who use SMART to </a:t>
            </a:r>
            <a:r>
              <a:rPr lang="en-US" dirty="0" smtClean="0"/>
              <a:t>set</a:t>
            </a:r>
            <a:r>
              <a:rPr lang="en-US" dirty="0"/>
              <a:t> </a:t>
            </a:r>
            <a:r>
              <a:rPr lang="en-US" dirty="0" smtClean="0"/>
              <a:t>objectives within </a:t>
            </a:r>
            <a:r>
              <a:rPr lang="en-US" dirty="0"/>
              <a:t>appraisal and performance management systems.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SMART OBJECTIVES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078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outline </a:t>
            </a:r>
            <a:r>
              <a:rPr lang="en-US" dirty="0"/>
              <a:t>in a clear statement precisely </a:t>
            </a:r>
            <a:r>
              <a:rPr lang="en-US" dirty="0" smtClean="0"/>
              <a:t>what </a:t>
            </a:r>
            <a:r>
              <a:rPr lang="en-US" dirty="0"/>
              <a:t>is required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Specific 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0142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include a measure to enable you to monitor progress and to know when the objective </a:t>
            </a:r>
            <a:r>
              <a:rPr lang="en-US" dirty="0" smtClean="0"/>
              <a:t>has </a:t>
            </a:r>
            <a:r>
              <a:rPr lang="en-US" dirty="0"/>
              <a:t>been achieved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Measurable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9057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objectives can be designed to be challenging, but it is </a:t>
            </a:r>
            <a:r>
              <a:rPr lang="en-US" dirty="0" smtClean="0"/>
              <a:t>important </a:t>
            </a:r>
            <a:r>
              <a:rPr lang="en-US" dirty="0"/>
              <a:t>that failure is not built </a:t>
            </a:r>
            <a:r>
              <a:rPr lang="en-US" dirty="0" smtClean="0"/>
              <a:t>into </a:t>
            </a:r>
            <a:r>
              <a:rPr lang="en-US" dirty="0"/>
              <a:t>objectives.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Employees </a:t>
            </a:r>
            <a:r>
              <a:rPr lang="en-US" dirty="0"/>
              <a:t>and managers should agree to the objectives to ensure commitment to </a:t>
            </a:r>
            <a:r>
              <a:rPr lang="en-US" dirty="0" smtClean="0"/>
              <a:t>them.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Achievable 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313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focus on outcomes rather than the means of achieving </a:t>
            </a:r>
            <a:r>
              <a:rPr lang="en-US" dirty="0" smtClean="0"/>
              <a:t>them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Realistic 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554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(or </a:t>
            </a:r>
            <a:r>
              <a:rPr lang="en-US" dirty="0" smtClean="0"/>
              <a:t>time - bound</a:t>
            </a:r>
            <a:r>
              <a:rPr lang="en-US" dirty="0"/>
              <a:t>) </a:t>
            </a:r>
          </a:p>
          <a:p>
            <a:r>
              <a:rPr lang="en-US" dirty="0"/>
              <a:t>–</a:t>
            </a:r>
          </a:p>
          <a:p>
            <a:r>
              <a:rPr lang="en-US" dirty="0"/>
              <a:t>agree the date by which </a:t>
            </a:r>
          </a:p>
          <a:p>
            <a:r>
              <a:rPr lang="en-US" dirty="0"/>
              <a:t>the outcome must be </a:t>
            </a:r>
            <a:r>
              <a:rPr lang="en-US" dirty="0" smtClean="0"/>
              <a:t>achieved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>Timely 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5219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147</TotalTime>
  <Words>316</Words>
  <Application>Microsoft Office PowerPoint</Application>
  <PresentationFormat>On-screen Show (4:3)</PresentationFormat>
  <Paragraphs>36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Book Antiqua</vt:lpstr>
      <vt:lpstr>Wingdings</vt:lpstr>
      <vt:lpstr>Hardcover</vt:lpstr>
      <vt:lpstr>Smart Objectives</vt:lpstr>
      <vt:lpstr>Working Capital</vt:lpstr>
      <vt:lpstr>SMART OBJECTIVES</vt:lpstr>
      <vt:lpstr>SMART OBJECTIVES</vt:lpstr>
      <vt:lpstr>SMART OBJECTIVES</vt:lpstr>
      <vt:lpstr>Specific  </vt:lpstr>
      <vt:lpstr>Measurable </vt:lpstr>
      <vt:lpstr>Achievable  </vt:lpstr>
      <vt:lpstr>Realistic  </vt:lpstr>
      <vt:lpstr> Timely 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Terminology</dc:title>
  <dc:creator>S P</dc:creator>
  <cp:lastModifiedBy>Marie Pitson</cp:lastModifiedBy>
  <cp:revision>8</cp:revision>
  <dcterms:created xsi:type="dcterms:W3CDTF">2017-02-05T12:41:10Z</dcterms:created>
  <dcterms:modified xsi:type="dcterms:W3CDTF">2019-03-22T10:53:49Z</dcterms:modified>
</cp:coreProperties>
</file>