
<file path=[Content_Types].xml><?xml version="1.0" encoding="utf-8"?>
<Types xmlns="http://schemas.openxmlformats.org/package/2006/content-types">
  <Default Extension="xml" ContentType="application/xml"/>
  <Default Extension="wmf" ContentType="image/x-wmf"/>
  <Default Extension="jpeg" ContentType="image/jpeg"/>
  <Default Extension="rels" ContentType="application/vnd.openxmlformats-package.relationships+xml"/>
  <Default Extension="emf" ContentType="image/x-em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5"/>
  </p:notesMasterIdLst>
  <p:sldIdLst>
    <p:sldId id="396" r:id="rId2"/>
    <p:sldId id="313" r:id="rId3"/>
    <p:sldId id="314" r:id="rId4"/>
    <p:sldId id="315" r:id="rId5"/>
    <p:sldId id="316" r:id="rId6"/>
    <p:sldId id="317" r:id="rId7"/>
    <p:sldId id="318" r:id="rId8"/>
    <p:sldId id="319" r:id="rId9"/>
    <p:sldId id="321" r:id="rId10"/>
    <p:sldId id="322" r:id="rId11"/>
    <p:sldId id="323" r:id="rId12"/>
    <p:sldId id="324" r:id="rId13"/>
    <p:sldId id="325" r:id="rId14"/>
    <p:sldId id="326" r:id="rId15"/>
    <p:sldId id="327" r:id="rId16"/>
    <p:sldId id="328" r:id="rId17"/>
    <p:sldId id="329" r:id="rId18"/>
    <p:sldId id="330" r:id="rId19"/>
    <p:sldId id="333" r:id="rId20"/>
    <p:sldId id="334" r:id="rId21"/>
    <p:sldId id="335" r:id="rId22"/>
    <p:sldId id="336" r:id="rId23"/>
    <p:sldId id="397" r:id="rId24"/>
    <p:sldId id="337" r:id="rId25"/>
    <p:sldId id="338" r:id="rId26"/>
    <p:sldId id="339" r:id="rId27"/>
    <p:sldId id="340" r:id="rId28"/>
    <p:sldId id="341" r:id="rId29"/>
    <p:sldId id="342" r:id="rId30"/>
    <p:sldId id="343" r:id="rId31"/>
    <p:sldId id="344" r:id="rId32"/>
    <p:sldId id="345" r:id="rId33"/>
    <p:sldId id="346" r:id="rId34"/>
    <p:sldId id="347" r:id="rId35"/>
    <p:sldId id="348" r:id="rId36"/>
    <p:sldId id="349" r:id="rId37"/>
    <p:sldId id="350" r:id="rId38"/>
    <p:sldId id="351" r:id="rId39"/>
    <p:sldId id="355" r:id="rId40"/>
    <p:sldId id="356" r:id="rId41"/>
    <p:sldId id="357" r:id="rId42"/>
    <p:sldId id="358" r:id="rId43"/>
    <p:sldId id="360" r:id="rId44"/>
    <p:sldId id="361" r:id="rId45"/>
    <p:sldId id="371" r:id="rId46"/>
    <p:sldId id="372" r:id="rId47"/>
    <p:sldId id="374" r:id="rId48"/>
    <p:sldId id="375" r:id="rId49"/>
    <p:sldId id="376" r:id="rId50"/>
    <p:sldId id="377" r:id="rId51"/>
    <p:sldId id="378" r:id="rId52"/>
    <p:sldId id="379" r:id="rId53"/>
    <p:sldId id="380" r:id="rId54"/>
    <p:sldId id="381" r:id="rId55"/>
    <p:sldId id="382" r:id="rId56"/>
    <p:sldId id="383" r:id="rId57"/>
    <p:sldId id="384" r:id="rId58"/>
    <p:sldId id="385" r:id="rId59"/>
    <p:sldId id="389" r:id="rId60"/>
    <p:sldId id="390" r:id="rId61"/>
    <p:sldId id="391" r:id="rId62"/>
    <p:sldId id="394" r:id="rId63"/>
    <p:sldId id="395"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32" autoAdjust="0"/>
  </p:normalViewPr>
  <p:slideViewPr>
    <p:cSldViewPr snapToGrid="0" snapToObjects="1">
      <p:cViewPr varScale="1">
        <p:scale>
          <a:sx n="79" d="100"/>
          <a:sy n="79" d="100"/>
        </p:scale>
        <p:origin x="-195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notesMaster" Target="notesMasters/notesMaster1.xml"/><Relationship Id="rId66" Type="http://schemas.openxmlformats.org/officeDocument/2006/relationships/printerSettings" Target="printerSettings/printerSettings1.bin"/><Relationship Id="rId67" Type="http://schemas.openxmlformats.org/officeDocument/2006/relationships/presProps" Target="presProps.xml"/><Relationship Id="rId68" Type="http://schemas.openxmlformats.org/officeDocument/2006/relationships/viewProps" Target="viewProps.xml"/><Relationship Id="rId69" Type="http://schemas.openxmlformats.org/officeDocument/2006/relationships/theme" Target="theme/theme1.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70"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18/03/2013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280EC46-7C8C-47DD-8D6B-2567605D7324}" type="slidenum">
              <a:rPr lang="en-US"/>
              <a:pPr/>
              <a:t>3</a:t>
            </a:fld>
            <a:endParaRPr lang="en-US" dirty="0"/>
          </a:p>
        </p:txBody>
      </p:sp>
      <p:sp>
        <p:nvSpPr>
          <p:cNvPr id="909314" name="Rectangle 2"/>
          <p:cNvSpPr>
            <a:spLocks noGrp="1" noRot="1" noChangeAspect="1" noChangeArrowheads="1" noTextEdit="1"/>
          </p:cNvSpPr>
          <p:nvPr>
            <p:ph type="sldImg"/>
          </p:nvPr>
        </p:nvSpPr>
        <p:spPr>
          <a:ln/>
        </p:spPr>
      </p:sp>
      <p:sp>
        <p:nvSpPr>
          <p:cNvPr id="9093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280EC46-7C8C-47DD-8D6B-2567605D7324}" type="slidenum">
              <a:rPr lang="en-US"/>
              <a:pPr/>
              <a:t>4</a:t>
            </a:fld>
            <a:endParaRPr lang="en-US" dirty="0"/>
          </a:p>
        </p:txBody>
      </p:sp>
      <p:sp>
        <p:nvSpPr>
          <p:cNvPr id="909314" name="Rectangle 2"/>
          <p:cNvSpPr>
            <a:spLocks noGrp="1" noRot="1" noChangeAspect="1" noChangeArrowheads="1" noTextEdit="1"/>
          </p:cNvSpPr>
          <p:nvPr>
            <p:ph type="sldImg"/>
          </p:nvPr>
        </p:nvSpPr>
        <p:spPr>
          <a:ln/>
        </p:spPr>
      </p:sp>
      <p:sp>
        <p:nvSpPr>
          <p:cNvPr id="909315"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You need to use the IANA-assigned autonomous system number, rather than a private autonomous system number, only if your organization plans to use an EGP, such as BGP, to connect to a public network such as the Internet.</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E5C7E7C-78F3-4294-9B13-3756C726D1B5}" type="slidenum">
              <a:rPr lang="en-US"/>
              <a:pPr/>
              <a:t>9</a:t>
            </a:fld>
            <a:endParaRPr lang="en-US" dirty="0"/>
          </a:p>
        </p:txBody>
      </p:sp>
      <p:sp>
        <p:nvSpPr>
          <p:cNvPr id="917506" name="Rectangle 2"/>
          <p:cNvSpPr>
            <a:spLocks noGrp="1" noRot="1" noChangeAspect="1" noChangeArrowheads="1" noTextEdit="1"/>
          </p:cNvSpPr>
          <p:nvPr>
            <p:ph type="sldImg"/>
          </p:nvPr>
        </p:nvSpPr>
        <p:spPr>
          <a:xfrm>
            <a:off x="1243013" y="561975"/>
            <a:ext cx="4383087" cy="3289300"/>
          </a:xfrm>
          <a:ln/>
        </p:spPr>
      </p:sp>
      <p:sp>
        <p:nvSpPr>
          <p:cNvPr id="917507" name="Rectangle 3"/>
          <p:cNvSpPr>
            <a:spLocks noGrp="1" noChangeArrowheads="1"/>
          </p:cNvSpPr>
          <p:nvPr>
            <p:ph type="body" idx="1"/>
          </p:nvPr>
        </p:nvSpPr>
        <p:spPr>
          <a:xfrm>
            <a:off x="859237" y="3996705"/>
            <a:ext cx="5160176" cy="4308323"/>
          </a:xfrm>
        </p:spPr>
        <p:txBody>
          <a:bodyPr lIns="89796" tIns="44897" rIns="89796" bIns="44897"/>
          <a:lstStyle/>
          <a:p>
            <a:pPr>
              <a:lnSpc>
                <a:spcPct val="80000"/>
              </a:lnSpc>
            </a:pPr>
            <a:r>
              <a:rPr lang="en-US" dirty="0"/>
              <a:t>No one router can handle communications with all the routers that run BGP. There are tens of thousands of routers that run BGP and are connected to the Internet, representing more than 21,000 autonomous systems. </a:t>
            </a:r>
          </a:p>
          <a:p>
            <a:pPr>
              <a:lnSpc>
                <a:spcPct val="80000"/>
              </a:lnSpc>
            </a:pPr>
            <a:r>
              <a:rPr lang="en-US" dirty="0"/>
              <a:t>A BGP router forms a direct neighbor relationship with a limited number of other BGP routers. Through these BGP neighbors, a BGP router learns of the paths through the Internet to reach any advertised network. Any router that runs BGP is known as a BGP speaker.</a:t>
            </a:r>
          </a:p>
          <a:p>
            <a:pPr>
              <a:lnSpc>
                <a:spcPct val="80000"/>
              </a:lnSpc>
            </a:pPr>
            <a:r>
              <a:rPr lang="en-US" dirty="0"/>
              <a:t>The term “BGP peer” has a specific meaning: a BGP speaker that is configured to form a neighbor relationship with another BGP speaker for the purpose of directly exchanging BGP routing information with each other. A BGP speaker has a limited number of BGP neighbors with which it peers and forms a TCP-based relationship.</a:t>
            </a:r>
          </a:p>
          <a:p>
            <a:pPr>
              <a:lnSpc>
                <a:spcPct val="80000"/>
              </a:lnSpc>
            </a:pPr>
            <a:r>
              <a:rPr lang="en-US" dirty="0"/>
              <a:t>BGP peers are also known as BGP neighbors and can be either internal or external to the autonomous system.</a:t>
            </a:r>
          </a:p>
          <a:p>
            <a:pPr>
              <a:lnSpc>
                <a:spcPct val="80000"/>
              </a:lnSpc>
            </a:pPr>
            <a:r>
              <a:rPr lang="en-US" dirty="0"/>
              <a:t>A BGP peer must be configured with a BGP</a:t>
            </a:r>
            <a:r>
              <a:rPr lang="en-US" b="1" dirty="0"/>
              <a:t> neighbor</a:t>
            </a:r>
            <a:r>
              <a:rPr lang="en-US" dirty="0"/>
              <a:t> command. The administrator instructs the BGP speaker to establish a relationship with the address listed in the </a:t>
            </a:r>
            <a:r>
              <a:rPr lang="en-US" b="1" dirty="0"/>
              <a:t>neighbor</a:t>
            </a:r>
            <a:r>
              <a:rPr lang="en-US" dirty="0"/>
              <a:t> command and to exchange the BGP routing updates with that neighbor.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A024674-78AF-4269-ADEC-A48BE81DA75A}" type="slidenum">
              <a:rPr lang="en-US"/>
              <a:pPr/>
              <a:t>10</a:t>
            </a:fld>
            <a:endParaRPr lang="en-US" dirty="0"/>
          </a:p>
        </p:txBody>
      </p:sp>
      <p:sp>
        <p:nvSpPr>
          <p:cNvPr id="913410" name="Rectangle 2"/>
          <p:cNvSpPr>
            <a:spLocks noGrp="1" noRot="1" noChangeAspect="1" noChangeArrowheads="1" noTextEdit="1"/>
          </p:cNvSpPr>
          <p:nvPr>
            <p:ph type="sldImg"/>
          </p:nvPr>
        </p:nvSpPr>
        <p:spPr>
          <a:ln/>
        </p:spPr>
      </p:sp>
      <p:sp>
        <p:nvSpPr>
          <p:cNvPr id="913411"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A024674-78AF-4269-ADEC-A48BE81DA75A}" type="slidenum">
              <a:rPr lang="en-US"/>
              <a:pPr/>
              <a:t>11</a:t>
            </a:fld>
            <a:endParaRPr lang="en-US" dirty="0"/>
          </a:p>
        </p:txBody>
      </p:sp>
      <p:sp>
        <p:nvSpPr>
          <p:cNvPr id="913410" name="Rectangle 2"/>
          <p:cNvSpPr>
            <a:spLocks noGrp="1" noRot="1" noChangeAspect="1" noChangeArrowheads="1" noTextEdit="1"/>
          </p:cNvSpPr>
          <p:nvPr>
            <p:ph type="sldImg"/>
          </p:nvPr>
        </p:nvSpPr>
        <p:spPr>
          <a:ln/>
        </p:spPr>
      </p:sp>
      <p:sp>
        <p:nvSpPr>
          <p:cNvPr id="913411" name="Rectangle 3"/>
          <p:cNvSpPr>
            <a:spLocks noGrp="1" noChangeArrowheads="1"/>
          </p:cNvSpPr>
          <p:nvPr>
            <p:ph type="body" idx="1"/>
          </p:nvPr>
        </p:nvSpPr>
        <p:spPr/>
        <p:txBody>
          <a:bodyPr/>
          <a:lstStyle/>
          <a:p>
            <a:pPr lvl="0"/>
            <a:r>
              <a:rPr lang="en-US" dirty="0" smtClean="0"/>
              <a:t>Incremental updates are more efficient than complete table updates. </a:t>
            </a:r>
          </a:p>
          <a:p>
            <a:pPr lvl="0"/>
            <a:r>
              <a:rPr lang="en-US" dirty="0" smtClean="0"/>
              <a:t>This is especially true with BGP routers, which may contain the complete Internet routing table.</a:t>
            </a:r>
          </a:p>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Public IP address space—In the rare case that only one-way connectivity, from the clients to the Internet, is required, private IP addresses with Network Address Translation (NAT) are used, allowing clients on a private network to communicate with servers on the public Internet. </a:t>
            </a:r>
          </a:p>
          <a:p>
            <a:pPr lvl="1"/>
            <a:r>
              <a:rPr lang="en-US" dirty="0">
                <a:latin typeface="Arial" charset="0"/>
              </a:rPr>
              <a:t>Typically, though, two-way connectivity is needed, such that clients external to the enterprise network can access resources in the enterprise network. </a:t>
            </a:r>
          </a:p>
          <a:p>
            <a:pPr lvl="1"/>
            <a:r>
              <a:rPr lang="en-US" dirty="0">
                <a:latin typeface="Arial" charset="0"/>
              </a:rPr>
              <a:t>In this case, both public and private address space is needed, as is routing.</a:t>
            </a:r>
          </a:p>
          <a:p>
            <a:r>
              <a:rPr lang="en-US" dirty="0">
                <a:latin typeface="Arial" charset="0"/>
              </a:rPr>
              <a:t>Enterprise-to-ISP connection link type and bandwidth—The type and bandwidth available depends on the ISP and may include leased line, Ethernet over fiber or copper, and various types of digital subscriber line (DSL) (also known as xDSL).</a:t>
            </a:r>
          </a:p>
          <a:p>
            <a:pPr lvl="1"/>
            <a:r>
              <a:rPr lang="en-US" dirty="0">
                <a:latin typeface="Arial" charset="0"/>
              </a:rPr>
              <a:t>The bandwidth provisioned should address the enterprise Internet connectivity requirements.</a:t>
            </a:r>
          </a:p>
          <a:p>
            <a:r>
              <a:rPr lang="en-US" dirty="0">
                <a:latin typeface="Arial" charset="0"/>
              </a:rPr>
              <a:t>Routing protocol—Either static or dynamic routing.</a:t>
            </a:r>
          </a:p>
          <a:p>
            <a:r>
              <a:rPr lang="en-US" dirty="0">
                <a:latin typeface="Arial" charset="0"/>
              </a:rPr>
              <a:t>Connection redundancy—The type of redundancy required for the enterprise network to ISP connectivity must be evaluated. Options include edge router redundancy, link redundancy, and ISP redundancy.</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15</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i="0" dirty="0" smtClean="0"/>
              <a:t>With a connection to a single ISP when no link redundancy is used, the customer is single homed. If the ISP network fails, connectivity to the Internet is interrupted.</a:t>
            </a:r>
          </a:p>
          <a:p>
            <a:pPr lvl="0"/>
            <a:r>
              <a:rPr lang="en-US" i="0" dirty="0" smtClean="0"/>
              <a:t>With a connection to a single ISP, redundancy can be achieved if two links toward the same ISP are used effectively. This is called being dual homed.</a:t>
            </a:r>
          </a:p>
          <a:p>
            <a:r>
              <a:rPr lang="en-US" i="0" dirty="0" smtClean="0"/>
              <a:t>With connections to multiple ISPs, redundancy is built into the design. A customer connected to multiple ISPs is said to be multihomed, and is thus resistant to a single ISP failure.</a:t>
            </a:r>
          </a:p>
          <a:p>
            <a:pPr lvl="0"/>
            <a:r>
              <a:rPr lang="en-US" i="0" dirty="0" smtClean="0"/>
              <a:t>To enhance the resiliency further with connections to multiple ISPs, a customer can have two links toward each ISP. This solution is called being dual </a:t>
            </a:r>
            <a:r>
              <a:rPr lang="en-US" i="0" smtClean="0"/>
              <a:t>multihomed.</a:t>
            </a:r>
            <a:endParaRPr lang="en-US" i="0" dirty="0" smtClean="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Depending on the Service-level agreement (SLA) signed with the ISP.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Depending on the Service-level agreement (SLA) signed with the ISP.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Depending on the Service-level agreement (SLA) signed with the ISP.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Depending on the Service-level agreement (SLA) signed with the ISP.</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5428917-693F-4F4E-8439-097CDBAFE240}" type="slidenum">
              <a:rPr lang="en-US"/>
              <a:pPr/>
              <a:t>30</a:t>
            </a:fld>
            <a:endParaRPr lang="en-US" dirty="0"/>
          </a:p>
        </p:txBody>
      </p:sp>
      <p:sp>
        <p:nvSpPr>
          <p:cNvPr id="919554" name="Rectangle 2"/>
          <p:cNvSpPr>
            <a:spLocks noGrp="1" noRot="1" noChangeAspect="1" noChangeArrowheads="1" noTextEdit="1"/>
          </p:cNvSpPr>
          <p:nvPr>
            <p:ph type="sldImg"/>
          </p:nvPr>
        </p:nvSpPr>
        <p:spPr>
          <a:xfrm>
            <a:off x="1243013" y="561975"/>
            <a:ext cx="4383087" cy="3289300"/>
          </a:xfrm>
          <a:ln/>
        </p:spPr>
      </p:sp>
      <p:sp>
        <p:nvSpPr>
          <p:cNvPr id="919555" name="Rectangle 3"/>
          <p:cNvSpPr>
            <a:spLocks noGrp="1" noChangeArrowheads="1"/>
          </p:cNvSpPr>
          <p:nvPr>
            <p:ph type="body" idx="1"/>
          </p:nvPr>
        </p:nvSpPr>
        <p:spPr>
          <a:xfrm>
            <a:off x="859237" y="3996705"/>
            <a:ext cx="5160176" cy="4308323"/>
          </a:xfrm>
        </p:spPr>
        <p:txBody>
          <a:bodyPr lIns="89796" tIns="44897" rIns="89796" bIns="44897"/>
          <a:lstStyle/>
          <a:p>
            <a:r>
              <a:rPr lang="en-US" dirty="0" smtClean="0"/>
              <a:t>Recall that when BGP is running between routers in different autonomous systems, it is called EBGP. By default, routers running EBGP are directly connected to each other.</a:t>
            </a:r>
          </a:p>
          <a:p>
            <a:r>
              <a:rPr lang="en-US" dirty="0" smtClean="0"/>
              <a:t>An EBGP neighbor is a router outside this autonomous system; an IGP is not run between the EBGP neighbors. For two routers to exchange BGP routing updates, the TCP-reliable transport layer on each side must successfully pass the TCP three-way handshake before the BGP session can be established. Therefore, the IP address used in the BGP </a:t>
            </a:r>
            <a:r>
              <a:rPr lang="en-US" b="1" dirty="0" smtClean="0"/>
              <a:t>neighbor </a:t>
            </a:r>
            <a:r>
              <a:rPr lang="en-US" dirty="0" smtClean="0"/>
              <a:t>command must be reachable without using an IGP, which can be accomplished by pointing at an address that is reachable through a directly connected network or by using static routes to that IP address. Generally, the neighbor address that is used is the address on a directly connected network.</a:t>
            </a: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EFD733B-CED5-46D2-9DD7-C297D538DAA5}" type="slidenum">
              <a:rPr lang="en-US"/>
              <a:pPr/>
              <a:t>32</a:t>
            </a:fld>
            <a:endParaRPr lang="en-US" dirty="0"/>
          </a:p>
        </p:txBody>
      </p:sp>
      <p:sp>
        <p:nvSpPr>
          <p:cNvPr id="921602" name="Rectangle 2"/>
          <p:cNvSpPr>
            <a:spLocks noGrp="1" noRot="1" noChangeAspect="1" noChangeArrowheads="1" noTextEdit="1"/>
          </p:cNvSpPr>
          <p:nvPr>
            <p:ph type="sldImg"/>
          </p:nvPr>
        </p:nvSpPr>
        <p:spPr>
          <a:xfrm>
            <a:off x="1243013" y="561975"/>
            <a:ext cx="4383087" cy="3289300"/>
          </a:xfrm>
          <a:ln/>
        </p:spPr>
      </p:sp>
      <p:sp>
        <p:nvSpPr>
          <p:cNvPr id="921603" name="Rectangle 3"/>
          <p:cNvSpPr>
            <a:spLocks noGrp="1" noChangeArrowheads="1"/>
          </p:cNvSpPr>
          <p:nvPr>
            <p:ph type="body" idx="1"/>
          </p:nvPr>
        </p:nvSpPr>
        <p:spPr>
          <a:xfrm>
            <a:off x="859237" y="3996705"/>
            <a:ext cx="5160176" cy="4308323"/>
          </a:xfrm>
        </p:spPr>
        <p:txBody>
          <a:bodyPr lIns="89796" tIns="44897" rIns="89796" bIns="44897"/>
          <a:lstStyle/>
          <a:p>
            <a:pPr>
              <a:lnSpc>
                <a:spcPct val="80000"/>
              </a:lnSpc>
            </a:pPr>
            <a:r>
              <a:rPr lang="en-US" dirty="0" smtClean="0"/>
              <a:t>Recall that BGP that runs between routers within the same autonomous system is called IBGP. IBGP runs within an autonomous system to exchange BGP information so that all BGP speakers have the same BGP routing information about outside autonomous systems.</a:t>
            </a:r>
          </a:p>
          <a:p>
            <a:pPr>
              <a:lnSpc>
                <a:spcPct val="80000"/>
              </a:lnSpc>
            </a:pPr>
            <a:r>
              <a:rPr lang="en-US" dirty="0" smtClean="0"/>
              <a:t>Routers running IBGP do not have to be directly connected to each other as long as they can reach each other so that TCP handshaking can be performed to set up the BGP neighbor relationships. The IBGP neighbor can be reached by a directly connected network, static routes, or by the internal routing protocol. Because multiple paths generally exist within an autonomous system to reach the other IBGP routers, a loopback address is generally used in the BGP </a:t>
            </a:r>
            <a:r>
              <a:rPr lang="en-US" b="1" dirty="0" smtClean="0"/>
              <a:t>neighbor</a:t>
            </a:r>
            <a:r>
              <a:rPr lang="en-US" dirty="0" smtClean="0"/>
              <a:t> command to establish the IBGP sessions.</a:t>
            </a:r>
            <a:endParaRPr lang="en-US" b="1" dirty="0" smtClean="0"/>
          </a:p>
          <a:p>
            <a:pPr>
              <a:lnSpc>
                <a:spcPct val="80000"/>
              </a:lnSpc>
              <a:buFontTx/>
              <a:buNone/>
            </a:pPr>
            <a:endParaRPr lang="en-US" b="1" dirty="0" smtClean="0"/>
          </a:p>
          <a:p>
            <a:pPr>
              <a:lnSpc>
                <a:spcPct val="80000"/>
              </a:lnSpc>
              <a:buFontTx/>
              <a:buNone/>
            </a:pPr>
            <a:r>
              <a:rPr lang="en-US" b="1" dirty="0" smtClean="0"/>
              <a:t>Example: Internal BGP</a:t>
            </a:r>
          </a:p>
          <a:p>
            <a:pPr>
              <a:lnSpc>
                <a:spcPct val="80000"/>
              </a:lnSpc>
            </a:pPr>
            <a:r>
              <a:rPr lang="en-US" dirty="0" smtClean="0"/>
              <a:t>When multiple routers in an autonomous system are running BGP, they exchange BGP routing updates with one another. In the figure, routers A, D, and C learn the paths to the external autonomous systems from their respective EBGP neighbors (Z, Y, and X). If the link between D and Y goes down, D must learn new routes to the external autonomous systems. Other BGP routers within AS 65500 that were using D to get to external networks must also be informed that the path through D is not available. Those BGP routers within AS 65500 need to have the alternate paths through routers A and C in their BGP forwarding database. You must set up IBGP sessions between all BGP routers in AS 65500, so each router within the autonomous system learns about paths to the external networks via IBGP.</a:t>
            </a: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Because the current Internet routing table is very large, redistributing all the BGP routes into an IGP is not a scalable way for the interior routers within an autonomous system to learn about the external networks. </a:t>
            </a:r>
          </a:p>
          <a:p>
            <a:r>
              <a:rPr lang="en-US" dirty="0">
                <a:latin typeface="Arial" charset="0"/>
              </a:rPr>
              <a:t>Another method that you can use is to run IBGP on all routers within the autonomous system.</a:t>
            </a:r>
          </a:p>
          <a:p>
            <a:r>
              <a:rPr lang="en-US" dirty="0">
                <a:latin typeface="Arial" charset="0"/>
              </a:rPr>
              <a:t>It is important to know that all routers in the path between IBGP neighbors within an autonomous system, known as the transit path, must also be running BGP. </a:t>
            </a:r>
          </a:p>
          <a:p>
            <a:pPr lvl="1"/>
            <a:r>
              <a:rPr lang="en-US" dirty="0">
                <a:latin typeface="Arial" charset="0"/>
              </a:rPr>
              <a:t>These IBGP sessions must be fully meshed.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34</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Because the current Internet routing table is very large, redistributing all the BGP routes into an IGP is not a scalable way for the interior routers within an autonomous system to learn about the external networks. </a:t>
            </a:r>
          </a:p>
          <a:p>
            <a:r>
              <a:rPr lang="en-US" dirty="0">
                <a:latin typeface="Arial" charset="0"/>
              </a:rPr>
              <a:t>Another method that you can use is to run IBGP on all routers within the autonomous system.</a:t>
            </a:r>
          </a:p>
          <a:p>
            <a:r>
              <a:rPr lang="en-US" dirty="0">
                <a:latin typeface="Arial" charset="0"/>
              </a:rPr>
              <a:t>It is important to know that all routers in the path between IBGP neighbors within an autonomous system, known as the transit path, must also be running BGP. </a:t>
            </a:r>
          </a:p>
          <a:p>
            <a:pPr lvl="1"/>
            <a:r>
              <a:rPr lang="en-US" dirty="0">
                <a:latin typeface="Arial" charset="0"/>
              </a:rPr>
              <a:t>These IBGP sessions must be fully meshed.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35</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Because the current Internet routing table is very large, redistributing all the BGP routes into an IGP is not a scalable way for the interior routers within an autonomous system to learn about the external networks. </a:t>
            </a:r>
          </a:p>
          <a:p>
            <a:r>
              <a:rPr lang="en-US" dirty="0">
                <a:latin typeface="Arial" charset="0"/>
              </a:rPr>
              <a:t>Another method that you can use is to run IBGP on all routers within the autonomous system.</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nSpc>
                <a:spcPct val="70000"/>
              </a:lnSpc>
            </a:pPr>
            <a:r>
              <a:rPr lang="en-US" dirty="0"/>
              <a:t>Enterprise AS 65500 in the above figure is learning routes from both ISP-A and ISP-B via EBGP and is also running IBGP on all of its routers. </a:t>
            </a:r>
          </a:p>
          <a:p>
            <a:pPr>
              <a:lnSpc>
                <a:spcPct val="70000"/>
              </a:lnSpc>
            </a:pPr>
            <a:r>
              <a:rPr lang="en-US" dirty="0"/>
              <a:t>AS 65500 learns about routes and chooses the best way to each one based on the configuration of the routers in the autonomous system and the BGP routes passed from the ISPs. </a:t>
            </a:r>
          </a:p>
          <a:p>
            <a:pPr>
              <a:lnSpc>
                <a:spcPct val="70000"/>
              </a:lnSpc>
            </a:pPr>
            <a:r>
              <a:rPr lang="en-US" dirty="0"/>
              <a:t>If one of the connections to the ISPs goes down, traffic will be sent through the other ISP. </a:t>
            </a:r>
          </a:p>
          <a:p>
            <a:pPr>
              <a:lnSpc>
                <a:spcPct val="70000"/>
              </a:lnSpc>
            </a:pPr>
            <a:r>
              <a:rPr lang="en-US" dirty="0"/>
              <a:t>One of the routes that AS 65500 learns from ISP-A is the route to 172.18.0.0/16. If that route is passed through AS 65500 using IBGP and is mistakenly announced to ISP-B, then ISP-B may decide that the best way to get to 172.18.0.0/16 is through AS 65500, instead of through the Internet. AS 65500 would then be considered a transit autonomous system, which is a very undesirable situation. AS 65500 wants to have a redundant Internet connection, but does not want to act as a transit autonomous system between the two ISPs. Careful BGP configuration is required to avoid this situation.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C47A1699-1749-474E-AB17-FB31CB60AFF9}" type="slidenum">
              <a:rPr lang="en-US"/>
              <a:pPr/>
              <a:t>44</a:t>
            </a:fld>
            <a:endParaRPr lang="en-US" dirty="0"/>
          </a:p>
        </p:txBody>
      </p:sp>
      <p:sp>
        <p:nvSpPr>
          <p:cNvPr id="821250" name="Rectangle 2"/>
          <p:cNvSpPr>
            <a:spLocks noGrp="1" noRot="1" noChangeAspect="1" noChangeArrowheads="1" noTextEdit="1"/>
          </p:cNvSpPr>
          <p:nvPr>
            <p:ph type="sldImg"/>
          </p:nvPr>
        </p:nvSpPr>
        <p:spPr>
          <a:ln/>
        </p:spPr>
      </p:sp>
      <p:sp>
        <p:nvSpPr>
          <p:cNvPr id="821251" name="Rectangle 3"/>
          <p:cNvSpPr>
            <a:spLocks noGrp="1" noChangeArrowheads="1"/>
          </p:cNvSpPr>
          <p:nvPr>
            <p:ph type="body" idx="1"/>
          </p:nvPr>
        </p:nvSpPr>
        <p:spPr/>
        <p:txBody>
          <a:bodyPr/>
          <a:lstStyle/>
          <a:p>
            <a:r>
              <a:rPr lang="en-US" dirty="0"/>
              <a:t>A router running BGP keeps its own tables to store BGP information that it receives from and sends to other routers, including a neighbor table, a BGP table (also called a forwarding database or topology database), and an IP routing table.</a:t>
            </a:r>
          </a:p>
          <a:p>
            <a:r>
              <a:rPr lang="en-US" dirty="0"/>
              <a:t>For BGP to establish an adjacency, you must configure it explicitly for each neighbor. BGP forms a TCP relationship with each of the configured neighbors and keeps track of the state of these relationships by periodically sending a BGP/TCP keepalive message.</a:t>
            </a:r>
          </a:p>
          <a:p>
            <a:r>
              <a:rPr lang="en-US" dirty="0"/>
              <a:t>The BGP sends BGP/TCP keepalives by default every 60 seconds.</a:t>
            </a:r>
          </a:p>
          <a:p>
            <a:r>
              <a:rPr lang="en-US" dirty="0"/>
              <a:t>After establishing an adjacency, the neighbors exchange the BGP routes that are in their IP routing table. Each router collects these routes from each neighbor that successfully establishes an adjacency and then places them in its BGP forwarding database. All routes that have been learned from each neighbor are placed into the BGP forwarding database. The best routes for each network are selected from the BGP forwarding database using the BGP route selection process and then offered to the IP routing table.</a:t>
            </a:r>
          </a:p>
          <a:p>
            <a:r>
              <a:rPr lang="en-US" dirty="0"/>
              <a:t>Each router compares the offered BGP routes to any other possible paths to those networks, and the best route, based on administrative distance, is installed in the IP routing table.</a:t>
            </a:r>
          </a:p>
          <a:p>
            <a:r>
              <a:rPr lang="en-US" dirty="0"/>
              <a:t>EBGP routes (BGP routes learned from an external autonomous system) have an administrative distance of 20. IBGP routes (BGP routes learned from within the autonomous system) have an administrative distance of 200.</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path attibute Length is a 2-octet unsigned integer indicates the total length of the Path Attributes field in octets. </a:t>
            </a:r>
          </a:p>
          <a:p>
            <a:pPr lvl="1"/>
            <a:r>
              <a:rPr lang="en-US" dirty="0" smtClean="0"/>
              <a:t>Its value must allow the length of the Network Layer Reachability field to be determined as specified below. </a:t>
            </a:r>
          </a:p>
          <a:p>
            <a:pPr lvl="1"/>
            <a:r>
              <a:rPr lang="en-US" dirty="0" smtClean="0"/>
              <a:t>A value of 0 indicates that no Network Layer Reachability Information field is present in this UPDATE message. </a:t>
            </a:r>
          </a:p>
          <a:p>
            <a:pPr lvl="0"/>
            <a:r>
              <a:rPr lang="en-US" dirty="0" smtClean="0"/>
              <a:t>The first bit of the Path Attributes flags field indicates whether the attribute is optional or well known. </a:t>
            </a:r>
          </a:p>
          <a:p>
            <a:r>
              <a:rPr lang="en-US" dirty="0" smtClean="0"/>
              <a:t>The second bit indicates whether an optional attribute is transitive or nontransitive.</a:t>
            </a:r>
          </a:p>
          <a:p>
            <a:r>
              <a:rPr lang="en-US" dirty="0" smtClean="0"/>
              <a:t>The third bit indicates whether a transitive attribute is partial or complete. </a:t>
            </a:r>
          </a:p>
          <a:p>
            <a:r>
              <a:rPr lang="en-US" dirty="0" smtClean="0"/>
              <a:t>The fourth bit indicates whether the attribute length field is 1 or 2 bytes. </a:t>
            </a:r>
          </a:p>
          <a:p>
            <a:r>
              <a:rPr lang="en-US" dirty="0" smtClean="0"/>
              <a:t>The rest of the flag bits are unused and are set to 0.</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b="1" dirty="0" smtClean="0"/>
              <a:t>Note</a:t>
            </a:r>
            <a:r>
              <a:rPr lang="en-US" dirty="0" smtClean="0"/>
              <a:t>:</a:t>
            </a:r>
          </a:p>
          <a:p>
            <a:pPr lvl="0"/>
            <a:r>
              <a:rPr lang="en-US" dirty="0" smtClean="0"/>
              <a:t>MED influences inbound traffic to an AS.</a:t>
            </a:r>
          </a:p>
          <a:p>
            <a:pPr lvl="0"/>
            <a:r>
              <a:rPr lang="en-US" dirty="0" smtClean="0"/>
              <a:t>Local preference influences outbound traffic from an AS.</a:t>
            </a:r>
          </a:p>
          <a:p>
            <a:pPr marL="110605" indent="-110605" defTabSz="1001675" eaLnBrk="0" fontAlgn="base" hangingPunct="0">
              <a:lnSpc>
                <a:spcPct val="90000"/>
              </a:lnSpc>
              <a:spcBef>
                <a:spcPct val="50000"/>
              </a:spcBef>
              <a:spcAft>
                <a:spcPct val="0"/>
              </a:spcAft>
              <a:buSzPct val="100000"/>
              <a:defRPr/>
            </a:pPr>
            <a:endParaRPr lang="en-US" b="1">
              <a:latin typeface="Arial" charset="0"/>
            </a:endParaRPr>
          </a:p>
          <a:p>
            <a:pPr marL="110605" indent="-110605" defTabSz="1001675" eaLnBrk="0" fontAlgn="base" hangingPunct="0">
              <a:lnSpc>
                <a:spcPct val="90000"/>
              </a:lnSpc>
              <a:spcBef>
                <a:spcPct val="50000"/>
              </a:spcBef>
              <a:spcAft>
                <a:spcPct val="0"/>
              </a:spcAft>
              <a:buSzPct val="100000"/>
              <a:defRPr/>
            </a:pPr>
            <a:r>
              <a:rPr lang="en-US" b="1">
                <a:latin typeface="Arial" charset="0"/>
              </a:rPr>
              <a:t>Note</a:t>
            </a:r>
            <a:r>
              <a:rPr lang="en-US" b="1" dirty="0">
                <a:latin typeface="Arial" charset="0"/>
              </a:rPr>
              <a:t>:</a:t>
            </a:r>
            <a:r>
              <a:rPr lang="en-US" dirty="0">
                <a:latin typeface="Arial" charset="0"/>
              </a:rPr>
              <a:t> </a:t>
            </a:r>
            <a:r>
              <a:rPr lang="en-US">
                <a:latin typeface="Arial" charset="0"/>
              </a:rPr>
              <a:t> </a:t>
            </a:r>
          </a:p>
          <a:p>
            <a:pPr marL="110605" indent="-110605" defTabSz="1001675" eaLnBrk="0" fontAlgn="base" hangingPunct="0">
              <a:lnSpc>
                <a:spcPct val="90000"/>
              </a:lnSpc>
              <a:spcBef>
                <a:spcPct val="50000"/>
              </a:spcBef>
              <a:spcAft>
                <a:spcPct val="0"/>
              </a:spcAft>
              <a:buSzPct val="100000"/>
              <a:buFontTx/>
              <a:buChar char="•"/>
              <a:defRPr/>
            </a:pPr>
            <a:r>
              <a:rPr lang="en-US">
                <a:latin typeface="Arial" charset="0"/>
              </a:rPr>
              <a:t>By </a:t>
            </a:r>
            <a:r>
              <a:rPr lang="en-US" dirty="0">
                <a:latin typeface="Arial" charset="0"/>
              </a:rPr>
              <a:t>default, the MED comparison is done only if the neighboring AS is the same for all routes considered.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For the router to compare metrics from neighbors coming from different autonomous systems, the </a:t>
            </a:r>
            <a:r>
              <a:rPr lang="en-US" b="1" dirty="0">
                <a:latin typeface="Arial" charset="0"/>
              </a:rPr>
              <a:t>bgp always-compare-med</a:t>
            </a:r>
            <a:r>
              <a:rPr lang="en-US" dirty="0">
                <a:latin typeface="Arial" charset="0"/>
              </a:rPr>
              <a:t> router configuration command must be configured on the router.</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9460" indent="-179460">
              <a:buClr>
                <a:schemeClr val="tx1"/>
              </a:buClr>
              <a:buFont typeface="Wingdings" pitchFamily="2" charset="2"/>
              <a:buAutoNum type="arabicPeriod"/>
            </a:pPr>
            <a:r>
              <a:rPr lang="en-US" b="0" smtClean="0">
                <a:solidFill>
                  <a:srgbClr val="000099"/>
                </a:solidFill>
                <a:cs typeface="Arial" pitchFamily="34" charset="0"/>
              </a:rPr>
              <a:t>The</a:t>
            </a:r>
            <a:r>
              <a:rPr lang="en-US" b="1" smtClean="0">
                <a:solidFill>
                  <a:srgbClr val="000099"/>
                </a:solidFill>
                <a:cs typeface="Arial" pitchFamily="34" charset="0"/>
              </a:rPr>
              <a:t> Highest </a:t>
            </a:r>
            <a:r>
              <a:rPr lang="en-US" b="1" dirty="0" smtClean="0">
                <a:solidFill>
                  <a:srgbClr val="000099"/>
                </a:solidFill>
                <a:cs typeface="Arial" pitchFamily="34" charset="0"/>
              </a:rPr>
              <a:t>Weight</a:t>
            </a:r>
            <a:r>
              <a:rPr lang="en-US" b="1" dirty="0" smtClean="0">
                <a:solidFill>
                  <a:schemeClr val="hlink"/>
                </a:solidFill>
                <a:cs typeface="Arial" pitchFamily="34" charset="0"/>
              </a:rPr>
              <a:t> </a:t>
            </a:r>
            <a:r>
              <a:rPr lang="en-US" dirty="0" smtClean="0">
                <a:cs typeface="Arial" pitchFamily="34" charset="0"/>
              </a:rPr>
              <a:t>path</a:t>
            </a:r>
            <a:r>
              <a:rPr lang="en-US" b="1" dirty="0" smtClean="0">
                <a:solidFill>
                  <a:schemeClr val="hlink"/>
                </a:solidFill>
                <a:cs typeface="Arial" pitchFamily="34" charset="0"/>
              </a:rPr>
              <a:t> </a:t>
            </a:r>
            <a:r>
              <a:rPr lang="en-US" smtClean="0">
                <a:cs typeface="Arial" pitchFamily="34" charset="0"/>
              </a:rPr>
              <a:t>is preferred.</a:t>
            </a:r>
            <a:r>
              <a:rPr lang="en-US" baseline="0" smtClean="0">
                <a:cs typeface="Arial" pitchFamily="34" charset="0"/>
              </a:rPr>
              <a:t> </a:t>
            </a:r>
            <a:r>
              <a:rPr lang="en-US" smtClean="0">
                <a:cs typeface="Arial" pitchFamily="34" charset="0"/>
              </a:rPr>
              <a:t>Weight </a:t>
            </a:r>
            <a:r>
              <a:rPr lang="en-US" dirty="0" smtClean="0">
                <a:cs typeface="Arial" pitchFamily="34" charset="0"/>
              </a:rPr>
              <a:t>is a Cisco proprietary parameter.</a:t>
            </a:r>
          </a:p>
          <a:p>
            <a:pPr marL="179460" indent="-179460">
              <a:buClr>
                <a:schemeClr val="tx1"/>
              </a:buClr>
              <a:buFont typeface="Wingdings" pitchFamily="2" charset="2"/>
              <a:buAutoNum type="arabicPeriod"/>
            </a:pPr>
            <a:r>
              <a:rPr lang="en-US" dirty="0" smtClean="0">
                <a:cs typeface="Arial" pitchFamily="34" charset="0"/>
              </a:rPr>
              <a:t>Prefer the route with the </a:t>
            </a:r>
            <a:r>
              <a:rPr lang="en-US" b="1" dirty="0" smtClean="0">
                <a:solidFill>
                  <a:srgbClr val="000099"/>
                </a:solidFill>
                <a:cs typeface="Arial" pitchFamily="34" charset="0"/>
              </a:rPr>
              <a:t>Highest Local Preference</a:t>
            </a:r>
            <a:r>
              <a:rPr lang="en-US" b="1" dirty="0" smtClean="0">
                <a:cs typeface="Arial" pitchFamily="34" charset="0"/>
              </a:rPr>
              <a:t>. </a:t>
            </a:r>
            <a:endParaRPr lang="en-US" dirty="0" smtClean="0">
              <a:cs typeface="Arial" pitchFamily="34" charset="0"/>
            </a:endParaRPr>
          </a:p>
          <a:p>
            <a:pPr marL="179460" indent="-179460">
              <a:buClr>
                <a:schemeClr val="tx1"/>
              </a:buClr>
              <a:buFont typeface="Wingdings" pitchFamily="2" charset="2"/>
              <a:buAutoNum type="arabicPeriod"/>
            </a:pPr>
            <a:r>
              <a:rPr lang="en-US" dirty="0" smtClean="0">
                <a:cs typeface="Arial" pitchFamily="34" charset="0"/>
              </a:rPr>
              <a:t>Prefer the route that was </a:t>
            </a:r>
            <a:r>
              <a:rPr lang="en-US" b="1" dirty="0" smtClean="0">
                <a:solidFill>
                  <a:srgbClr val="000099"/>
                </a:solidFill>
                <a:cs typeface="Arial" pitchFamily="34" charset="0"/>
              </a:rPr>
              <a:t>Locally Originated</a:t>
            </a:r>
            <a:r>
              <a:rPr lang="en-US" dirty="0" smtClean="0">
                <a:cs typeface="Arial" pitchFamily="34" charset="0"/>
              </a:rPr>
              <a:t> (originated by this router). </a:t>
            </a:r>
          </a:p>
          <a:p>
            <a:pPr marL="179460" indent="-179460">
              <a:buClr>
                <a:schemeClr val="tx1"/>
              </a:buClr>
              <a:buFont typeface="Wingdings" pitchFamily="2" charset="2"/>
              <a:buAutoNum type="arabicPeriod" startAt="4"/>
            </a:pPr>
            <a:r>
              <a:rPr lang="en-US" dirty="0" smtClean="0">
                <a:cs typeface="Arial" pitchFamily="34" charset="0"/>
              </a:rPr>
              <a:t>Prefer the route with the </a:t>
            </a:r>
            <a:r>
              <a:rPr lang="en-US" b="1" dirty="0" smtClean="0">
                <a:solidFill>
                  <a:srgbClr val="000099"/>
                </a:solidFill>
                <a:cs typeface="Arial" pitchFamily="34" charset="0"/>
              </a:rPr>
              <a:t>Shortest AS_path</a:t>
            </a:r>
            <a:r>
              <a:rPr lang="en-US" dirty="0" smtClean="0">
                <a:cs typeface="Arial" pitchFamily="34" charset="0"/>
              </a:rPr>
              <a:t>. </a:t>
            </a:r>
          </a:p>
          <a:p>
            <a:pPr marL="179460" indent="-179460">
              <a:buClr>
                <a:schemeClr val="tx1"/>
              </a:buClr>
              <a:buFont typeface="Wingdings" pitchFamily="2" charset="2"/>
              <a:buAutoNum type="arabicPeriod" startAt="4"/>
            </a:pPr>
            <a:r>
              <a:rPr lang="en-US" dirty="0" smtClean="0">
                <a:cs typeface="Arial" pitchFamily="34" charset="0"/>
              </a:rPr>
              <a:t>Prefer the route with the </a:t>
            </a:r>
            <a:r>
              <a:rPr lang="en-US" b="1" dirty="0" smtClean="0">
                <a:solidFill>
                  <a:srgbClr val="000099"/>
                </a:solidFill>
                <a:cs typeface="Arial" pitchFamily="34" charset="0"/>
              </a:rPr>
              <a:t>Lowest Origin </a:t>
            </a:r>
            <a:r>
              <a:rPr lang="en-US" b="1" smtClean="0">
                <a:solidFill>
                  <a:srgbClr val="000099"/>
                </a:solidFill>
                <a:cs typeface="Arial" pitchFamily="34" charset="0"/>
              </a:rPr>
              <a:t>Type. </a:t>
            </a:r>
            <a:r>
              <a:rPr lang="en-US" smtClean="0">
                <a:cs typeface="Arial" pitchFamily="34" charset="0"/>
              </a:rPr>
              <a:t>IGP </a:t>
            </a:r>
            <a:r>
              <a:rPr lang="en-US" dirty="0" smtClean="0">
                <a:cs typeface="Arial" pitchFamily="34" charset="0"/>
              </a:rPr>
              <a:t>&lt; EGP &lt; Incomplete. </a:t>
            </a:r>
          </a:p>
          <a:p>
            <a:pPr marL="179460" indent="-179460">
              <a:buClr>
                <a:schemeClr val="tx1"/>
              </a:buClr>
              <a:buFont typeface="Wingdings" pitchFamily="2" charset="2"/>
              <a:buAutoNum type="arabicPeriod" startAt="6"/>
            </a:pPr>
            <a:r>
              <a:rPr lang="en-US" dirty="0" smtClean="0">
                <a:cs typeface="Arial" pitchFamily="34" charset="0"/>
              </a:rPr>
              <a:t>Prefer the route with the </a:t>
            </a:r>
            <a:r>
              <a:rPr lang="en-US" b="1" dirty="0" smtClean="0">
                <a:solidFill>
                  <a:srgbClr val="000099"/>
                </a:solidFill>
                <a:cs typeface="Arial" pitchFamily="34" charset="0"/>
              </a:rPr>
              <a:t>Lowest MED</a:t>
            </a:r>
            <a:r>
              <a:rPr lang="en-US" dirty="0" smtClean="0">
                <a:cs typeface="Arial" pitchFamily="34" charset="0"/>
              </a:rPr>
              <a:t>. </a:t>
            </a:r>
          </a:p>
          <a:p>
            <a:pPr marL="179460" indent="-179460">
              <a:buClr>
                <a:schemeClr val="tx1"/>
              </a:buClr>
              <a:buFont typeface="Wingdings" pitchFamily="2" charset="2"/>
              <a:buAutoNum type="arabicPeriod" startAt="6"/>
            </a:pPr>
            <a:r>
              <a:rPr lang="en-US" dirty="0" smtClean="0">
                <a:cs typeface="Arial" pitchFamily="34" charset="0"/>
              </a:rPr>
              <a:t>Prefer the</a:t>
            </a:r>
            <a:r>
              <a:rPr lang="en-US" b="1" dirty="0" smtClean="0">
                <a:solidFill>
                  <a:srgbClr val="000099"/>
                </a:solidFill>
                <a:cs typeface="Arial" pitchFamily="34" charset="0"/>
              </a:rPr>
              <a:t> EBGP</a:t>
            </a:r>
            <a:r>
              <a:rPr lang="en-US" dirty="0" smtClean="0">
                <a:cs typeface="Arial" pitchFamily="34" charset="0"/>
              </a:rPr>
              <a:t> routes over </a:t>
            </a:r>
            <a:r>
              <a:rPr lang="en-US" b="1" dirty="0" smtClean="0">
                <a:solidFill>
                  <a:srgbClr val="000099"/>
                </a:solidFill>
                <a:cs typeface="Arial" pitchFamily="34" charset="0"/>
              </a:rPr>
              <a:t>IBGP</a:t>
            </a:r>
            <a:r>
              <a:rPr lang="en-US" dirty="0" smtClean="0">
                <a:cs typeface="Arial" pitchFamily="34" charset="0"/>
              </a:rPr>
              <a:t>. </a:t>
            </a:r>
          </a:p>
          <a:p>
            <a:pPr marL="179460" indent="-179460">
              <a:buClr>
                <a:schemeClr val="tx1"/>
              </a:buClr>
              <a:buFont typeface="Wingdings" pitchFamily="2" charset="2"/>
              <a:buAutoNum type="arabicPeriod" startAt="8"/>
            </a:pPr>
            <a:r>
              <a:rPr lang="en-US" dirty="0" smtClean="0">
                <a:cs typeface="Arial" pitchFamily="34" charset="0"/>
              </a:rPr>
              <a:t>If all the preceding scenarios are identical, prefer the route that can be reached via the closest IGP neighbor.</a:t>
            </a:r>
            <a:endParaRPr lang="en-US" sz="2000" dirty="0">
              <a:cs typeface="Arial" pitchFamily="34" charset="0"/>
            </a:endParaRPr>
          </a:p>
          <a:p>
            <a:pPr marL="179460" indent="-179460">
              <a:buClr>
                <a:schemeClr val="tx1"/>
              </a:buClr>
              <a:buFont typeface="Wingdings" pitchFamily="2" charset="2"/>
              <a:buAutoNum type="arabicPeriod" startAt="8"/>
            </a:pPr>
            <a:r>
              <a:rPr lang="en-US" dirty="0" smtClean="0">
                <a:cs typeface="Arial" pitchFamily="34" charset="0"/>
              </a:rPr>
              <a:t>If the internal path is the same, the BGP router ID will be a tie breaker. </a:t>
            </a:r>
          </a:p>
          <a:p>
            <a:pPr marL="654594" lvl="2" indent="-179460">
              <a:buClr>
                <a:schemeClr val="tx1"/>
              </a:buClr>
              <a:buFontTx/>
              <a:buChar char="•"/>
            </a:pPr>
            <a:r>
              <a:rPr lang="en-US" dirty="0" smtClean="0">
                <a:cs typeface="Arial" pitchFamily="34" charset="0"/>
              </a:rPr>
              <a:t>Prefer the route with the lowest router ID.</a:t>
            </a:r>
          </a:p>
          <a:p>
            <a:pPr marL="654594" lvl="2" indent="-179460">
              <a:buClr>
                <a:schemeClr val="tx1"/>
              </a:buClr>
              <a:buFontTx/>
              <a:buChar char="•"/>
            </a:pPr>
            <a:r>
              <a:rPr lang="en-US" dirty="0" smtClean="0">
                <a:cs typeface="Arial" pitchFamily="34" charset="0"/>
              </a:rPr>
              <a:t>Router ID is the highest loopback address or highest </a:t>
            </a:r>
            <a:r>
              <a:rPr lang="en-US" smtClean="0">
                <a:cs typeface="Arial" pitchFamily="34" charset="0"/>
              </a:rPr>
              <a:t>IP address</a:t>
            </a:r>
            <a:endParaRPr lang="en-US" dirty="0" smtClean="0">
              <a:cs typeface="Arial" pitchFamily="34"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8" name="Footer Placeholder 7"/>
          <p:cNvSpPr>
            <a:spLocks noGrp="1"/>
          </p:cNvSpPr>
          <p:nvPr>
            <p:ph type="ftr" sz="quarter" idx="11"/>
          </p:nvPr>
        </p:nvSpPr>
        <p:spPr>
          <a:xfrm>
            <a:off x="264458" y="6275668"/>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4" name="Footer Placeholder 3"/>
          <p:cNvSpPr>
            <a:spLocks noGrp="1"/>
          </p:cNvSpPr>
          <p:nvPr>
            <p:ph type="ftr" sz="quarter" idx="11"/>
          </p:nvPr>
        </p:nvSpPr>
        <p:spPr>
          <a:xfrm>
            <a:off x="264458" y="6275668"/>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3" name="Footer Placeholder 2"/>
          <p:cNvSpPr>
            <a:spLocks noGrp="1"/>
          </p:cNvSpPr>
          <p:nvPr>
            <p:ph type="ftr" sz="quarter" idx="11"/>
          </p:nvPr>
        </p:nvSpPr>
        <p:spPr>
          <a:xfrm>
            <a:off x="264458" y="6275668"/>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6" name="Footer Placeholder 5"/>
          <p:cNvSpPr>
            <a:spLocks noGrp="1"/>
          </p:cNvSpPr>
          <p:nvPr>
            <p:ph type="ftr" sz="quarter" idx="11"/>
          </p:nvPr>
        </p:nvSpPr>
        <p:spPr>
          <a:xfrm>
            <a:off x="264458" y="6275668"/>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18/03/2013</a:t>
            </a:fld>
            <a:endParaRPr lang="en-US"/>
          </a:p>
        </p:txBody>
      </p:sp>
      <p:sp>
        <p:nvSpPr>
          <p:cNvPr id="5" name="Footer Placeholder 4"/>
          <p:cNvSpPr>
            <a:spLocks noGrp="1"/>
          </p:cNvSpPr>
          <p:nvPr>
            <p:ph type="ftr" sz="quarter" idx="11"/>
          </p:nvPr>
        </p:nvSpPr>
        <p:spPr>
          <a:xfrm>
            <a:off x="264458" y="6275668"/>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1208769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549020"/>
          </a:xfrm>
          <a:prstGeom prst="rect">
            <a:avLst/>
          </a:prstGeom>
        </p:spPr>
        <p:txBody>
          <a:bodyPr>
            <a:normAutofit/>
          </a:bodyPr>
          <a:lstStyle>
            <a:lvl1pPr>
              <a:defRPr/>
            </a:lvl1pPr>
          </a:lstStyle>
          <a:p>
            <a:r>
              <a:rPr lang="en-US" smtClean="0"/>
              <a:t>Table</a:t>
            </a:r>
            <a:endParaRPr lang="en-US"/>
          </a:p>
        </p:txBody>
      </p:sp>
      <p:sp>
        <p:nvSpPr>
          <p:cNvPr id="3" name="Table Placeholder 2"/>
          <p:cNvSpPr>
            <a:spLocks noGrp="1"/>
          </p:cNvSpPr>
          <p:nvPr>
            <p:ph type="tbl" idx="1"/>
          </p:nvPr>
        </p:nvSpPr>
        <p:spPr>
          <a:xfrm>
            <a:off x="279400" y="1028700"/>
            <a:ext cx="8521700" cy="5435600"/>
          </a:xfrm>
        </p:spPr>
        <p:txBody>
          <a:bodyPr/>
          <a:lstStyle/>
          <a:p>
            <a:pPr lvl="0"/>
            <a:r>
              <a:rPr lang="en-US" noProof="0" smtClean="0"/>
              <a:t>Click icon to add table</a:t>
            </a:r>
          </a:p>
        </p:txBody>
      </p:sp>
    </p:spTree>
    <p:extLst>
      <p:ext uri="{BB962C8B-B14F-4D97-AF65-F5344CB8AC3E}">
        <p14:creationId xmlns:p14="http://schemas.microsoft.com/office/powerpoint/2010/main" val="1990548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Config Example 2 Rows</a:t>
            </a:r>
            <a:endParaRPr lang="en-US"/>
          </a:p>
        </p:txBody>
      </p:sp>
      <p:sp>
        <p:nvSpPr>
          <p:cNvPr id="4" name="Content Placeholder 2"/>
          <p:cNvSpPr>
            <a:spLocks noGrp="1"/>
          </p:cNvSpPr>
          <p:nvPr>
            <p:ph idx="10"/>
          </p:nvPr>
        </p:nvSpPr>
        <p:spPr>
          <a:xfrm>
            <a:off x="279400" y="1003301"/>
            <a:ext cx="8520354" cy="266736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hasCustomPrompt="1"/>
          </p:nvPr>
        </p:nvSpPr>
        <p:spPr>
          <a:xfrm>
            <a:off x="279400" y="3762102"/>
            <a:ext cx="8520113" cy="2778397"/>
          </a:xfrm>
          <a:ln>
            <a:solidFill>
              <a:schemeClr val="tx1"/>
            </a:solidFill>
          </a:ln>
        </p:spPr>
        <p:txBody>
          <a:bodyPr>
            <a:no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smtClean="0"/>
              <a:t>Config example</a:t>
            </a:r>
          </a:p>
        </p:txBody>
      </p:sp>
    </p:spTree>
    <p:extLst>
      <p:ext uri="{BB962C8B-B14F-4D97-AF65-F5344CB8AC3E}">
        <p14:creationId xmlns:p14="http://schemas.microsoft.com/office/powerpoint/2010/main" val="1292740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a:lvl1pPr>
          </a:lstStyle>
          <a:p>
            <a:r>
              <a:rPr lang="en-US" smtClean="0"/>
              <a:t>Title and Graphic</a:t>
            </a:r>
            <a:endParaRPr lang="en-US"/>
          </a:p>
        </p:txBody>
      </p:sp>
      <p:sp>
        <p:nvSpPr>
          <p:cNvPr id="6" name="Content Placeholder 5"/>
          <p:cNvSpPr>
            <a:spLocks noGrp="1"/>
          </p:cNvSpPr>
          <p:nvPr>
            <p:ph sz="quarter" idx="10"/>
          </p:nvPr>
        </p:nvSpPr>
        <p:spPr>
          <a:xfrm>
            <a:off x="279400" y="1016000"/>
            <a:ext cx="8509000" cy="5524500"/>
          </a:xfrm>
        </p:spPr>
        <p:txBody>
          <a:bodyPr>
            <a:normAutofit/>
          </a:bodyPr>
          <a:lstStyle>
            <a:lvl1pPr algn="ctr">
              <a:buNone/>
              <a:defRPr/>
            </a:lvl1pPr>
          </a:lstStyle>
          <a:p>
            <a:pPr lvl="0"/>
            <a:r>
              <a:rPr lang="en-US" smtClean="0"/>
              <a:t>Click to edit Master text styles</a:t>
            </a:r>
          </a:p>
        </p:txBody>
      </p:sp>
    </p:spTree>
    <p:extLst>
      <p:ext uri="{BB962C8B-B14F-4D97-AF65-F5344CB8AC3E}">
        <p14:creationId xmlns:p14="http://schemas.microsoft.com/office/powerpoint/2010/main" val="1668658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2715523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1447622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3512000788"/>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theme" Target="../theme/theme1.xml"/><Relationship Id="rId21" Type="http://schemas.openxmlformats.org/officeDocument/2006/relationships/image" Target="../media/image2.jpe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34770" y="6308631"/>
            <a:ext cx="3888120" cy="523220"/>
          </a:xfrm>
          <a:prstGeom prst="rect">
            <a:avLst/>
          </a:prstGeom>
          <a:noFill/>
        </p:spPr>
        <p:txBody>
          <a:bodyPr wrap="square" rtlCol="0">
            <a:spAutoFit/>
          </a:bodyPr>
          <a:lstStyle/>
          <a:p>
            <a:r>
              <a:rPr lang="en-US" sz="1400" b="1" dirty="0" smtClean="0">
                <a:solidFill>
                  <a:schemeClr val="tx2">
                    <a:lumMod val="90000"/>
                    <a:lumOff val="10000"/>
                  </a:schemeClr>
                </a:solidFill>
                <a:latin typeface="Baskerville Old Face"/>
                <a:cs typeface="Baskerville Old Face"/>
              </a:rPr>
              <a:t>School of Applied Computing</a:t>
            </a:r>
          </a:p>
          <a:p>
            <a:r>
              <a:rPr lang="en-US" sz="1400" b="1" dirty="0" smtClean="0">
                <a:solidFill>
                  <a:schemeClr val="tx2">
                    <a:lumMod val="90000"/>
                    <a:lumOff val="10000"/>
                  </a:schemeClr>
                </a:solidFill>
                <a:latin typeface="Baskerville Old Face"/>
                <a:cs typeface="Baskerville Old Face"/>
              </a:rPr>
              <a:t>Faculty of Applied Design and Engineering</a:t>
            </a:r>
            <a:endParaRPr lang="en-US" sz="1400" b="1" dirty="0">
              <a:solidFill>
                <a:schemeClr val="tx2">
                  <a:lumMod val="90000"/>
                  <a:lumOff val="10000"/>
                </a:schemeClr>
              </a:solidFill>
              <a:latin typeface="Baskerville Old Face"/>
              <a:cs typeface="Baskerville Old Face"/>
            </a:endParaRPr>
          </a:p>
        </p:txBody>
      </p:sp>
      <p:pic>
        <p:nvPicPr>
          <p:cNvPr id="11" name="Picture 10" descr="Swansea Met Logo.jpg"/>
          <p:cNvPicPr/>
          <p:nvPr userDrawn="1"/>
        </p:nvPicPr>
        <p:blipFill>
          <a:blip r:embed="rId21" cstate="print"/>
          <a:stretch>
            <a:fillRect/>
          </a:stretch>
        </p:blipFill>
        <p:spPr>
          <a:xfrm>
            <a:off x="6270950" y="50500"/>
            <a:ext cx="2842260" cy="647700"/>
          </a:xfrm>
          <a:prstGeom prst="rect">
            <a:avLst/>
          </a:prstGeom>
        </p:spPr>
      </p:pic>
      <p:sp>
        <p:nvSpPr>
          <p:cNvPr id="12" name="TextBox 11"/>
          <p:cNvSpPr txBox="1"/>
          <p:nvPr userDrawn="1"/>
        </p:nvSpPr>
        <p:spPr>
          <a:xfrm>
            <a:off x="5182757" y="6447883"/>
            <a:ext cx="3888120" cy="307777"/>
          </a:xfrm>
          <a:prstGeom prst="rect">
            <a:avLst/>
          </a:prstGeom>
          <a:noFill/>
        </p:spPr>
        <p:txBody>
          <a:bodyPr wrap="square" rtlCol="0">
            <a:spAutoFit/>
          </a:bodyPr>
          <a:lstStyle/>
          <a:p>
            <a:pPr algn="r"/>
            <a:r>
              <a:rPr lang="en-US" sz="1400" b="1" dirty="0" smtClean="0">
                <a:solidFill>
                  <a:schemeClr val="tx2">
                    <a:lumMod val="90000"/>
                    <a:lumOff val="10000"/>
                  </a:schemeClr>
                </a:solidFill>
                <a:latin typeface="Baskerville Old Face"/>
                <a:cs typeface="Baskerville Old Face"/>
              </a:rPr>
              <a:t>BGP – P1</a:t>
            </a:r>
            <a:endParaRPr lang="en-US" sz="1400" b="1" dirty="0">
              <a:solidFill>
                <a:schemeClr val="tx2">
                  <a:lumMod val="90000"/>
                  <a:lumOff val="10000"/>
                </a:schemeClr>
              </a:solidFill>
              <a:latin typeface="Baskerville Old Face"/>
              <a:cs typeface="Baskerville Old Face"/>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7" r:id="rId15"/>
    <p:sldLayoutId id="2147483698" r:id="rId16"/>
    <p:sldLayoutId id="2147483699" r:id="rId17"/>
    <p:sldLayoutId id="2147483700" r:id="rId18"/>
    <p:sldLayoutId id="2147483701" r:id="rId19"/>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bgp.potaroo.ne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5.xml"/><Relationship Id="rId2"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emf"/><Relationship Id="rId3" Type="http://schemas.openxmlformats.org/officeDocument/2006/relationships/image" Target="../media/image8.w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21.xml.rels><?xml version="1.0" encoding="UTF-8" standalone="yes"?>
<Relationships xmlns="http://schemas.openxmlformats.org/package/2006/relationships"><Relationship Id="rId3" Type="http://schemas.openxmlformats.org/officeDocument/2006/relationships/image" Target="../media/image10.emf"/><Relationship Id="rId4" Type="http://schemas.openxmlformats.org/officeDocument/2006/relationships/image" Target="../media/image11.emf"/><Relationship Id="rId5" Type="http://schemas.openxmlformats.org/officeDocument/2006/relationships/image" Target="../media/image12.png"/><Relationship Id="rId6" Type="http://schemas.openxmlformats.org/officeDocument/2006/relationships/image" Target="../media/image13.png"/><Relationship Id="rId1" Type="http://schemas.openxmlformats.org/officeDocument/2006/relationships/slideLayout" Target="../slideLayouts/slideLayout14.xml"/><Relationship Id="rId2" Type="http://schemas.openxmlformats.org/officeDocument/2006/relationships/image" Target="../media/image9.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2.xml"/></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3.xml"/></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4.xml"/></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5.xml"/></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6.xml"/></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4" Type="http://schemas.openxmlformats.org/officeDocument/2006/relationships/image" Target="../media/image8.wmf"/><Relationship Id="rId1" Type="http://schemas.openxmlformats.org/officeDocument/2006/relationships/slideLayout" Target="../slideLayouts/slideLayout13.xml"/><Relationship Id="rId2" Type="http://schemas.openxmlformats.org/officeDocument/2006/relationships/notesSlide" Target="../notesSlides/notesSlide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image" Target="../media/image1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 Id="rId3" Type="http://schemas.openxmlformats.org/officeDocument/2006/relationships/image" Target="../media/image1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5.xml"/><Relationship Id="rId3" Type="http://schemas.openxmlformats.org/officeDocument/2006/relationships/image" Target="../media/image1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2.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4.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5.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Border </a:t>
            </a:r>
            <a:r>
              <a:rPr lang="en-US" smtClean="0"/>
              <a:t>Gateway </a:t>
            </a:r>
            <a:r>
              <a:rPr lang="en-US" smtClean="0"/>
              <a:t>Protocol (BGP)</a:t>
            </a:r>
            <a:endParaRPr lang="en-US" dirty="0"/>
          </a:p>
        </p:txBody>
      </p:sp>
    </p:spTree>
    <p:extLst>
      <p:ext uri="{BB962C8B-B14F-4D97-AF65-F5344CB8AC3E}">
        <p14:creationId xmlns:p14="http://schemas.microsoft.com/office/powerpoint/2010/main" val="79176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367" y="225576"/>
            <a:ext cx="6474262" cy="549021"/>
          </a:xfrm>
        </p:spPr>
        <p:txBody>
          <a:bodyPr>
            <a:normAutofit fontScale="90000"/>
          </a:bodyPr>
          <a:lstStyle/>
          <a:p>
            <a:r>
              <a:rPr lang="en-US" dirty="0" smtClean="0"/>
              <a:t>IGP versus EGP</a:t>
            </a:r>
            <a:endParaRPr lang="en-US" dirty="0"/>
          </a:p>
        </p:txBody>
      </p:sp>
      <p:sp>
        <p:nvSpPr>
          <p:cNvPr id="3" name="Content Placeholder 2"/>
          <p:cNvSpPr>
            <a:spLocks noGrp="1"/>
          </p:cNvSpPr>
          <p:nvPr>
            <p:ph idx="10"/>
          </p:nvPr>
        </p:nvSpPr>
        <p:spPr/>
        <p:txBody>
          <a:bodyPr>
            <a:normAutofit lnSpcReduction="10000"/>
          </a:bodyPr>
          <a:lstStyle/>
          <a:p>
            <a:r>
              <a:rPr lang="en-US" b="1" dirty="0" smtClean="0">
                <a:solidFill>
                  <a:schemeClr val="tx1"/>
                </a:solidFill>
              </a:rPr>
              <a:t>Interior gateway protocol (IGP)</a:t>
            </a:r>
          </a:p>
          <a:p>
            <a:pPr lvl="1"/>
            <a:r>
              <a:rPr lang="en-US" dirty="0" smtClean="0">
                <a:solidFill>
                  <a:schemeClr val="tx1"/>
                </a:solidFill>
              </a:rPr>
              <a:t>A routing protocol operating within an Autonomous System (AS). </a:t>
            </a:r>
          </a:p>
          <a:p>
            <a:pPr lvl="1"/>
            <a:r>
              <a:rPr lang="en-US" dirty="0" smtClean="0">
                <a:solidFill>
                  <a:schemeClr val="tx1"/>
                </a:solidFill>
              </a:rPr>
              <a:t>RIP, OSPF, and EIGRP are IGPs.</a:t>
            </a:r>
          </a:p>
          <a:p>
            <a:r>
              <a:rPr lang="en-US" b="1" dirty="0" smtClean="0">
                <a:solidFill>
                  <a:schemeClr val="tx1"/>
                </a:solidFill>
              </a:rPr>
              <a:t>Exterior gateway protocol (EGP)</a:t>
            </a:r>
          </a:p>
          <a:p>
            <a:pPr lvl="1"/>
            <a:r>
              <a:rPr lang="en-US" dirty="0" smtClean="0">
                <a:solidFill>
                  <a:schemeClr val="tx1"/>
                </a:solidFill>
              </a:rPr>
              <a:t>A routing protocol operating between different AS. </a:t>
            </a:r>
          </a:p>
          <a:p>
            <a:pPr lvl="1"/>
            <a:r>
              <a:rPr lang="en-US" dirty="0" smtClean="0">
                <a:solidFill>
                  <a:schemeClr val="tx1"/>
                </a:solidFill>
              </a:rPr>
              <a:t>BGP is an interdomain routing protocol (IDRP) and is an EGP.</a:t>
            </a:r>
          </a:p>
          <a:p>
            <a:pPr lvl="1"/>
            <a:endParaRPr lang="en-US" dirty="0">
              <a:solidFill>
                <a:schemeClr val="tx1"/>
              </a:solidFill>
            </a:endParaRPr>
          </a:p>
        </p:txBody>
      </p:sp>
      <p:pic>
        <p:nvPicPr>
          <p:cNvPr id="52226" name="Picture 2"/>
          <p:cNvPicPr>
            <a:picLocks noGrp="1" noChangeAspect="1" noChangeArrowheads="1"/>
          </p:cNvPicPr>
          <p:nvPr>
            <p:ph sz="quarter" idx="11"/>
          </p:nvPr>
        </p:nvPicPr>
        <p:blipFill>
          <a:blip r:embed="rId2"/>
          <a:stretch>
            <a:fillRect/>
          </a:stretch>
        </p:blipFill>
        <p:spPr bwMode="auto">
          <a:xfrm>
            <a:off x="448489" y="3619500"/>
            <a:ext cx="8351265" cy="3084440"/>
          </a:xfrm>
          <a:prstGeom prst="rect">
            <a:avLst/>
          </a:prstGeom>
          <a:noFill/>
          <a:ln w="9525">
            <a:noFill/>
            <a:miter lim="800000"/>
            <a:headEnd/>
            <a:tailEnd/>
          </a:ln>
        </p:spPr>
      </p:pic>
    </p:spTree>
    <p:extLst>
      <p:ext uri="{BB962C8B-B14F-4D97-AF65-F5344CB8AC3E}">
        <p14:creationId xmlns:p14="http://schemas.microsoft.com/office/powerpoint/2010/main" val="146304313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0" name="Rectangle 2"/>
          <p:cNvSpPr>
            <a:spLocks noGrp="1" noChangeArrowheads="1"/>
          </p:cNvSpPr>
          <p:nvPr>
            <p:ph type="title"/>
          </p:nvPr>
        </p:nvSpPr>
        <p:spPr/>
        <p:txBody>
          <a:bodyPr/>
          <a:lstStyle/>
          <a:p>
            <a:r>
              <a:rPr lang="en-US" dirty="0" smtClean="0"/>
              <a:t>Autonomous Systems (AS)</a:t>
            </a:r>
            <a:endParaRPr lang="en-US" dirty="0"/>
          </a:p>
        </p:txBody>
      </p:sp>
      <p:sp>
        <p:nvSpPr>
          <p:cNvPr id="908291" name="Rectangle 3"/>
          <p:cNvSpPr>
            <a:spLocks noGrp="1" noChangeArrowheads="1"/>
          </p:cNvSpPr>
          <p:nvPr>
            <p:ph idx="1"/>
          </p:nvPr>
        </p:nvSpPr>
        <p:spPr/>
        <p:txBody>
          <a:bodyPr>
            <a:normAutofit fontScale="92500" lnSpcReduction="10000"/>
          </a:bodyPr>
          <a:lstStyle/>
          <a:p>
            <a:r>
              <a:rPr lang="en-US" dirty="0" smtClean="0">
                <a:solidFill>
                  <a:srgbClr val="000000"/>
                </a:solidFill>
              </a:rPr>
              <a:t>An AS is a group of routers that share similar routing policies and operate within a single administrative domain. </a:t>
            </a:r>
          </a:p>
          <a:p>
            <a:r>
              <a:rPr lang="en-US" dirty="0" smtClean="0">
                <a:solidFill>
                  <a:srgbClr val="000000"/>
                </a:solidFill>
              </a:rPr>
              <a:t>An AS typically belongs to one organization.</a:t>
            </a:r>
          </a:p>
          <a:p>
            <a:pPr lvl="1"/>
            <a:r>
              <a:rPr lang="en-US" dirty="0" smtClean="0">
                <a:solidFill>
                  <a:srgbClr val="000000"/>
                </a:solidFill>
              </a:rPr>
              <a:t>A single or multiple interior gateway protocols (IGP) may be used within the AS.</a:t>
            </a:r>
          </a:p>
          <a:p>
            <a:pPr lvl="1"/>
            <a:r>
              <a:rPr lang="en-US" dirty="0" smtClean="0">
                <a:solidFill>
                  <a:srgbClr val="000000"/>
                </a:solidFill>
              </a:rPr>
              <a:t>In either case, the outside world views the entire AS as a single entity.</a:t>
            </a:r>
          </a:p>
          <a:p>
            <a:r>
              <a:rPr lang="en-US" dirty="0" smtClean="0">
                <a:solidFill>
                  <a:srgbClr val="000000"/>
                </a:solidFill>
              </a:rPr>
              <a:t>If an AS connects to the public Internet using an exterior gateway protocol such as BGP, then it must be assigned a unique AS number which is managed by the Internet Assigned Numbers Authority (IANA).</a:t>
            </a:r>
          </a:p>
        </p:txBody>
      </p:sp>
    </p:spTree>
    <p:extLst>
      <p:ext uri="{BB962C8B-B14F-4D97-AF65-F5344CB8AC3E}">
        <p14:creationId xmlns:p14="http://schemas.microsoft.com/office/powerpoint/2010/main" val="92223498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8290" name="Rectangle 2"/>
          <p:cNvSpPr>
            <a:spLocks noGrp="1" noChangeArrowheads="1"/>
          </p:cNvSpPr>
          <p:nvPr>
            <p:ph type="title"/>
          </p:nvPr>
        </p:nvSpPr>
        <p:spPr/>
        <p:txBody>
          <a:bodyPr>
            <a:normAutofit fontScale="90000"/>
          </a:bodyPr>
          <a:lstStyle/>
          <a:p>
            <a:r>
              <a:rPr lang="en-US" dirty="0" smtClean="0"/>
              <a:t>IANA</a:t>
            </a:r>
            <a:endParaRPr lang="en-US" dirty="0"/>
          </a:p>
        </p:txBody>
      </p:sp>
      <p:sp>
        <p:nvSpPr>
          <p:cNvPr id="908291" name="Rectangle 3"/>
          <p:cNvSpPr>
            <a:spLocks noGrp="1" noChangeArrowheads="1"/>
          </p:cNvSpPr>
          <p:nvPr>
            <p:ph idx="10"/>
          </p:nvPr>
        </p:nvSpPr>
        <p:spPr/>
        <p:txBody>
          <a:bodyPr>
            <a:normAutofit/>
          </a:bodyPr>
          <a:lstStyle/>
          <a:p>
            <a:r>
              <a:rPr lang="en-US" dirty="0" smtClean="0">
                <a:solidFill>
                  <a:srgbClr val="000000"/>
                </a:solidFill>
              </a:rPr>
              <a:t>The IANA is responsible for allocating AS numbers through five Regional Internet Registries (RIRs).</a:t>
            </a:r>
          </a:p>
          <a:p>
            <a:pPr lvl="1"/>
            <a:r>
              <a:rPr lang="en-US" dirty="0" smtClean="0">
                <a:solidFill>
                  <a:srgbClr val="000000"/>
                </a:solidFill>
              </a:rPr>
              <a:t>RIRs are nonprofit corporations established for the purpose of administration and registration of IP address space and AS numbers  in key geographic locations.</a:t>
            </a:r>
            <a:endParaRPr lang="en-US" dirty="0">
              <a:solidFill>
                <a:srgbClr val="000000"/>
              </a:solidFill>
            </a:endParaRPr>
          </a:p>
        </p:txBody>
      </p:sp>
      <p:pic>
        <p:nvPicPr>
          <p:cNvPr id="5" name="Picture 2" descr="Regional Internet Registries"/>
          <p:cNvPicPr>
            <a:picLocks noGrp="1" noChangeAspect="1" noChangeArrowheads="1"/>
          </p:cNvPicPr>
          <p:nvPr>
            <p:ph sz="quarter" idx="11"/>
          </p:nvPr>
        </p:nvPicPr>
        <p:blipFill>
          <a:blip r:embed="rId3"/>
          <a:stretch>
            <a:fillRect/>
          </a:stretch>
        </p:blipFill>
        <p:spPr bwMode="auto">
          <a:xfrm>
            <a:off x="279400" y="3006502"/>
            <a:ext cx="8161934" cy="3533998"/>
          </a:xfrm>
          <a:prstGeom prst="rect">
            <a:avLst/>
          </a:prstGeom>
          <a:noFill/>
          <a:ln w="9525">
            <a:noFill/>
            <a:miter lim="800000"/>
            <a:headEnd/>
            <a:tailEnd/>
          </a:ln>
        </p:spPr>
      </p:pic>
    </p:spTree>
    <p:extLst>
      <p:ext uri="{BB962C8B-B14F-4D97-AF65-F5344CB8AC3E}">
        <p14:creationId xmlns:p14="http://schemas.microsoft.com/office/powerpoint/2010/main" val="151137009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40492"/>
            <a:ext cx="8521700" cy="549020"/>
          </a:xfrm>
        </p:spPr>
        <p:txBody>
          <a:bodyPr>
            <a:noAutofit/>
          </a:bodyPr>
          <a:lstStyle/>
          <a:p>
            <a:r>
              <a:rPr lang="en-US" sz="3600" dirty="0" smtClean="0"/>
              <a:t>Regional Internet Registries (RIRs)</a:t>
            </a:r>
            <a:endParaRPr lang="en-US" sz="3600" dirty="0"/>
          </a:p>
        </p:txBody>
      </p:sp>
      <p:graphicFrame>
        <p:nvGraphicFramePr>
          <p:cNvPr id="8" name="Table Placeholder 7"/>
          <p:cNvGraphicFramePr>
            <a:graphicFrameLocks noGrp="1"/>
          </p:cNvGraphicFramePr>
          <p:nvPr>
            <p:ph type="tbl" idx="1"/>
            <p:extLst>
              <p:ext uri="{D42A27DB-BD31-4B8C-83A1-F6EECF244321}">
                <p14:modId xmlns:p14="http://schemas.microsoft.com/office/powerpoint/2010/main" val="3534562995"/>
              </p:ext>
            </p:extLst>
          </p:nvPr>
        </p:nvGraphicFramePr>
        <p:xfrm>
          <a:off x="279400" y="1252787"/>
          <a:ext cx="8521701" cy="5394735"/>
        </p:xfrm>
        <a:graphic>
          <a:graphicData uri="http://schemas.openxmlformats.org/drawingml/2006/table">
            <a:tbl>
              <a:tblPr firstRow="1" bandRow="1">
                <a:tableStyleId>{5C22544A-7EE6-4342-B048-85BDC9FD1C3A}</a:tableStyleId>
              </a:tblPr>
              <a:tblGrid>
                <a:gridCol w="2840567"/>
                <a:gridCol w="2840567"/>
                <a:gridCol w="2840567"/>
              </a:tblGrid>
              <a:tr h="584040">
                <a:tc>
                  <a:txBody>
                    <a:bodyPr/>
                    <a:lstStyle/>
                    <a:p>
                      <a:pPr marL="0" marR="0" algn="ctr">
                        <a:lnSpc>
                          <a:spcPct val="100000"/>
                        </a:lnSpc>
                        <a:spcBef>
                          <a:spcPts val="0"/>
                        </a:spcBef>
                        <a:spcAft>
                          <a:spcPts val="600"/>
                        </a:spcAft>
                      </a:pPr>
                      <a:r>
                        <a:rPr lang="en-US" sz="1800" b="1" dirty="0" smtClean="0"/>
                        <a:t>RIR Name</a:t>
                      </a:r>
                      <a:endParaRPr lang="en-US" sz="1800" b="1" dirty="0">
                        <a:solidFill>
                          <a:srgbClr val="000000"/>
                        </a:solidFill>
                        <a:latin typeface="Arial"/>
                        <a:ea typeface="SimSun"/>
                      </a:endParaRPr>
                    </a:p>
                  </a:txBody>
                  <a:tcPr marL="68580" marR="68580" marT="0" marB="0" anchor="ctr"/>
                </a:tc>
                <a:tc>
                  <a:txBody>
                    <a:bodyPr/>
                    <a:lstStyle/>
                    <a:p>
                      <a:pPr marL="0" marR="0" algn="l">
                        <a:lnSpc>
                          <a:spcPct val="100000"/>
                        </a:lnSpc>
                        <a:spcBef>
                          <a:spcPts val="0"/>
                        </a:spcBef>
                        <a:spcAft>
                          <a:spcPts val="600"/>
                        </a:spcAft>
                      </a:pPr>
                      <a:r>
                        <a:rPr lang="en-US" sz="1800" b="1" kern="1200" dirty="0" smtClean="0">
                          <a:solidFill>
                            <a:schemeClr val="lt1"/>
                          </a:solidFill>
                          <a:latin typeface="+mn-lt"/>
                          <a:ea typeface="+mn-ea"/>
                          <a:cs typeface="+mn-cs"/>
                        </a:rPr>
                        <a:t>Geographic Coverage</a:t>
                      </a:r>
                      <a:endParaRPr lang="en-US" sz="1800" b="1" kern="1200" dirty="0">
                        <a:solidFill>
                          <a:schemeClr val="lt1"/>
                        </a:solidFill>
                        <a:latin typeface="+mn-lt"/>
                        <a:ea typeface="+mn-ea"/>
                        <a:cs typeface="+mn-cs"/>
                      </a:endParaRPr>
                    </a:p>
                  </a:txBody>
                  <a:tcPr marL="68580" marR="68580" marT="0" marB="0" anchor="ctr"/>
                </a:tc>
                <a:tc>
                  <a:txBody>
                    <a:bodyPr/>
                    <a:lstStyle/>
                    <a:p>
                      <a:pPr marL="0" marR="0" algn="ctr">
                        <a:lnSpc>
                          <a:spcPct val="100000"/>
                        </a:lnSpc>
                        <a:spcBef>
                          <a:spcPts val="0"/>
                        </a:spcBef>
                        <a:spcAft>
                          <a:spcPts val="600"/>
                        </a:spcAft>
                      </a:pPr>
                      <a:r>
                        <a:rPr lang="en-US" sz="1800" b="1" kern="1200" dirty="0" smtClean="0">
                          <a:solidFill>
                            <a:schemeClr val="lt1"/>
                          </a:solidFill>
                          <a:latin typeface="+mn-lt"/>
                          <a:ea typeface="+mn-ea"/>
                          <a:cs typeface="+mn-cs"/>
                        </a:rPr>
                        <a:t>Link</a:t>
                      </a:r>
                      <a:endParaRPr lang="en-US" sz="1800" b="1" kern="1200" dirty="0">
                        <a:solidFill>
                          <a:schemeClr val="lt1"/>
                        </a:solidFill>
                        <a:latin typeface="+mn-lt"/>
                        <a:ea typeface="+mn-ea"/>
                        <a:cs typeface="+mn-cs"/>
                      </a:endParaRPr>
                    </a:p>
                  </a:txBody>
                  <a:tcPr marL="68580" marR="68580" marT="0" marB="0" anchor="ctr"/>
                </a:tc>
              </a:tr>
              <a:tr h="584040">
                <a:tc>
                  <a:txBody>
                    <a:bodyPr/>
                    <a:lstStyle/>
                    <a:p>
                      <a:pPr marL="0" marR="0" algn="ctr" defTabSz="914400" rtl="0" eaLnBrk="1" latinLnBrk="0" hangingPunct="1">
                        <a:lnSpc>
                          <a:spcPct val="100000"/>
                        </a:lnSpc>
                        <a:spcBef>
                          <a:spcPts val="0"/>
                        </a:spcBef>
                        <a:spcAft>
                          <a:spcPts val="600"/>
                        </a:spcAft>
                      </a:pPr>
                      <a:r>
                        <a:rPr lang="en-US" sz="1600" b="1" kern="1200" dirty="0" smtClean="0">
                          <a:solidFill>
                            <a:schemeClr val="tx1"/>
                          </a:solidFill>
                          <a:effectLst/>
                          <a:latin typeface="+mn-lt"/>
                          <a:ea typeface="+mn-ea"/>
                          <a:cs typeface="+mn-cs"/>
                        </a:rPr>
                        <a:t>AfriNIC</a:t>
                      </a:r>
                    </a:p>
                  </a:txBody>
                  <a:tcPr marL="76200" marR="76200" marT="76200" marB="50800" anchor="ctr"/>
                </a:tc>
                <a:tc>
                  <a:txBody>
                    <a:bodyPr/>
                    <a:lstStyle/>
                    <a:p>
                      <a:pPr lvl="0">
                        <a:lnSpc>
                          <a:spcPct val="100000"/>
                        </a:lnSpc>
                        <a:spcAft>
                          <a:spcPts val="600"/>
                        </a:spcAft>
                        <a:defRPr/>
                      </a:pPr>
                      <a:r>
                        <a:rPr lang="en-US" sz="1600" kern="1200" dirty="0" smtClean="0">
                          <a:solidFill>
                            <a:schemeClr val="dk1"/>
                          </a:solidFill>
                          <a:latin typeface="+mn-lt"/>
                          <a:ea typeface="+mn-ea"/>
                          <a:cs typeface="+mn-cs"/>
                        </a:rPr>
                        <a:t>Continent of Africa </a:t>
                      </a:r>
                    </a:p>
                  </a:txBody>
                  <a:tcPr marL="76200" marR="76200" marT="76200" marB="50800" anchor="ctr"/>
                </a:tc>
                <a:tc>
                  <a:txBody>
                    <a:bodyPr/>
                    <a:lstStyle/>
                    <a:p>
                      <a:pPr marL="0" marR="0" lvl="1"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002060"/>
                          </a:solidFill>
                        </a:rPr>
                        <a:t>www.afrinic.net</a:t>
                      </a:r>
                    </a:p>
                  </a:txBody>
                  <a:tcPr marL="76200" marR="76200" marT="76200" marB="50800" anchor="ctr"/>
                </a:tc>
              </a:tr>
              <a:tr h="1095276">
                <a:tc>
                  <a: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b="1" kern="1200" dirty="0" smtClean="0">
                          <a:solidFill>
                            <a:schemeClr val="tx1"/>
                          </a:solidFill>
                          <a:effectLst/>
                          <a:latin typeface="+mn-lt"/>
                          <a:ea typeface="+mn-ea"/>
                          <a:cs typeface="+mn-cs"/>
                        </a:rPr>
                        <a:t>APNIC</a:t>
                      </a:r>
                    </a:p>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kern="1200" dirty="0" smtClean="0">
                          <a:solidFill>
                            <a:schemeClr val="dk1"/>
                          </a:solidFill>
                          <a:latin typeface="+mn-lt"/>
                          <a:ea typeface="+mn-ea"/>
                          <a:cs typeface="+mn-cs"/>
                        </a:rPr>
                        <a:t>(Asia Pacific Network Information Centre)</a:t>
                      </a:r>
                    </a:p>
                  </a:txBody>
                  <a:tcPr marL="76200" marR="76200" marT="76200" marB="50800" anchor="ctr"/>
                </a:tc>
                <a:tc>
                  <a:txBody>
                    <a:bodyPr/>
                    <a:lstStyle/>
                    <a:p>
                      <a:pPr marL="0" lvl="0" algn="l" defTabSz="914400" rtl="0" eaLnBrk="1" latinLnBrk="0" hangingPunct="1">
                        <a:lnSpc>
                          <a:spcPct val="100000"/>
                        </a:lnSpc>
                        <a:spcAft>
                          <a:spcPts val="600"/>
                        </a:spcAft>
                        <a:defRPr/>
                      </a:pPr>
                      <a:r>
                        <a:rPr lang="en-US" sz="1600" kern="1200" dirty="0" smtClean="0">
                          <a:solidFill>
                            <a:schemeClr val="dk1"/>
                          </a:solidFill>
                          <a:latin typeface="+mn-lt"/>
                          <a:ea typeface="+mn-ea"/>
                          <a:cs typeface="+mn-cs"/>
                        </a:rPr>
                        <a:t>Asia Pacific region</a:t>
                      </a:r>
                    </a:p>
                  </a:txBody>
                  <a:tcPr marL="76200" marR="76200" marT="76200" marB="50800" anchor="ctr"/>
                </a:tc>
                <a:tc>
                  <a:txBody>
                    <a:bodyPr/>
                    <a:lstStyle/>
                    <a:p>
                      <a:pPr marL="0" marR="0" lvl="1" indent="0" algn="ctr" defTabSz="914400" rtl="0" eaLnBrk="1" fontAlgn="auto" latinLnBrk="0" hangingPunct="1">
                        <a:lnSpc>
                          <a:spcPct val="100000"/>
                        </a:lnSpc>
                        <a:spcBef>
                          <a:spcPts val="0"/>
                        </a:spcBef>
                        <a:spcAft>
                          <a:spcPts val="600"/>
                        </a:spcAft>
                        <a:buClrTx/>
                        <a:buSzTx/>
                        <a:buFontTx/>
                        <a:buNone/>
                        <a:tabLst/>
                        <a:defRPr/>
                      </a:pPr>
                      <a:r>
                        <a:rPr lang="en-US" sz="1600" dirty="0" err="1" smtClean="0">
                          <a:solidFill>
                            <a:srgbClr val="002060"/>
                          </a:solidFill>
                        </a:rPr>
                        <a:t>www.apnic.net</a:t>
                      </a:r>
                      <a:endParaRPr lang="en-US" sz="1600" dirty="0" smtClean="0">
                        <a:solidFill>
                          <a:srgbClr val="002060"/>
                        </a:solidFill>
                      </a:endParaRPr>
                    </a:p>
                  </a:txBody>
                  <a:tcPr marL="76200" marR="76200" marT="76200" marB="50800" anchor="ctr"/>
                </a:tc>
              </a:tr>
              <a:tr h="1095276">
                <a:tc>
                  <a: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b="1" kern="1200" dirty="0" smtClean="0">
                          <a:solidFill>
                            <a:schemeClr val="tx1"/>
                          </a:solidFill>
                          <a:effectLst/>
                          <a:latin typeface="+mn-lt"/>
                          <a:ea typeface="+mn-ea"/>
                          <a:cs typeface="+mn-cs"/>
                        </a:rPr>
                        <a:t>ARIN</a:t>
                      </a:r>
                    </a:p>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kern="1200" dirty="0" smtClean="0">
                          <a:solidFill>
                            <a:schemeClr val="dk1"/>
                          </a:solidFill>
                          <a:latin typeface="+mn-lt"/>
                          <a:ea typeface="+mn-ea"/>
                          <a:cs typeface="+mn-cs"/>
                        </a:rPr>
                        <a:t>(American Registry for Internet Numbers)</a:t>
                      </a:r>
                    </a:p>
                  </a:txBody>
                  <a:tcPr marL="76200" marR="76200" marT="76200" marB="50800" anchor="ctr"/>
                </a:tc>
                <a:tc>
                  <a: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US" sz="1600" kern="1200" dirty="0" smtClean="0">
                          <a:solidFill>
                            <a:schemeClr val="dk1"/>
                          </a:solidFill>
                          <a:latin typeface="+mn-lt"/>
                          <a:ea typeface="+mn-ea"/>
                          <a:cs typeface="+mn-cs"/>
                        </a:rPr>
                        <a:t>Canada, the United States, and several islands in the Caribbean Sea and North Atlantic Ocean</a:t>
                      </a:r>
                    </a:p>
                  </a:txBody>
                  <a:tcPr marL="76200" marR="76200" marT="76200" marB="50800" anchor="ctr"/>
                </a:tc>
                <a:tc>
                  <a:txBody>
                    <a:bodyPr/>
                    <a:lstStyle/>
                    <a:p>
                      <a:pPr marL="0" marR="0" lvl="1"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002060"/>
                          </a:solidFill>
                        </a:rPr>
                        <a:t>www.arin.net </a:t>
                      </a:r>
                    </a:p>
                  </a:txBody>
                  <a:tcPr marL="76200" marR="76200" marT="76200" marB="50800" anchor="ctr"/>
                </a:tc>
              </a:tr>
              <a:tr h="1095276">
                <a:tc>
                  <a: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b="1" kern="1200" dirty="0" smtClean="0">
                          <a:solidFill>
                            <a:schemeClr val="tx1"/>
                          </a:solidFill>
                          <a:effectLst/>
                          <a:latin typeface="+mn-lt"/>
                          <a:ea typeface="+mn-ea"/>
                          <a:cs typeface="+mn-cs"/>
                        </a:rPr>
                        <a:t>LACNIC</a:t>
                      </a:r>
                      <a:r>
                        <a:rPr lang="en-US" sz="1600" kern="1200" dirty="0" smtClean="0">
                          <a:solidFill>
                            <a:schemeClr val="tx1"/>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kern="1200" dirty="0" smtClean="0">
                          <a:solidFill>
                            <a:schemeClr val="dk1"/>
                          </a:solidFill>
                          <a:latin typeface="+mn-lt"/>
                          <a:ea typeface="+mn-ea"/>
                          <a:cs typeface="+mn-cs"/>
                        </a:rPr>
                        <a:t>(Latin America and Caribbean Internet Addresses Registry)</a:t>
                      </a:r>
                    </a:p>
                  </a:txBody>
                  <a:tcPr marL="76200" marR="76200" marT="76200" marB="50800" anchor="ctr"/>
                </a:tc>
                <a:tc>
                  <a:txBody>
                    <a:bodyPr/>
                    <a:lstStyle/>
                    <a:p>
                      <a:pPr marL="0" lvl="0" algn="l" defTabSz="914400" rtl="0" eaLnBrk="1" latinLnBrk="0" hangingPunct="1">
                        <a:lnSpc>
                          <a:spcPct val="100000"/>
                        </a:lnSpc>
                        <a:spcAft>
                          <a:spcPts val="600"/>
                        </a:spcAft>
                        <a:defRPr/>
                      </a:pPr>
                      <a:r>
                        <a:rPr lang="en-US" sz="1600" kern="1200" dirty="0" smtClean="0">
                          <a:solidFill>
                            <a:schemeClr val="dk1"/>
                          </a:solidFill>
                          <a:latin typeface="+mn-lt"/>
                          <a:ea typeface="+mn-ea"/>
                          <a:cs typeface="+mn-cs"/>
                        </a:rPr>
                        <a:t>Central and South America and portions of the Caribbean</a:t>
                      </a:r>
                    </a:p>
                  </a:txBody>
                  <a:tcPr marL="76200" marR="76200" marT="76200" marB="50800" anchor="ctr"/>
                </a:tc>
                <a:tc>
                  <a:txBody>
                    <a:bodyPr/>
                    <a:lstStyle/>
                    <a:p>
                      <a:pPr marL="0" marR="0" lvl="1"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002060"/>
                          </a:solidFill>
                        </a:rPr>
                        <a:t>www.lacnic.net</a:t>
                      </a:r>
                      <a:endParaRPr lang="en-US" sz="1600" kern="1200" dirty="0" smtClean="0">
                        <a:solidFill>
                          <a:srgbClr val="002060"/>
                        </a:solidFill>
                        <a:latin typeface="+mn-lt"/>
                        <a:ea typeface="SimSun"/>
                        <a:cs typeface="Arial"/>
                      </a:endParaRPr>
                    </a:p>
                  </a:txBody>
                  <a:tcPr marL="76200" marR="76200" marT="76200" marB="50800" anchor="ctr"/>
                </a:tc>
              </a:tr>
              <a:tr h="850459">
                <a:tc>
                  <a: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b="1" kern="1200" dirty="0" smtClean="0">
                          <a:solidFill>
                            <a:schemeClr val="tx1"/>
                          </a:solidFill>
                          <a:effectLst/>
                          <a:latin typeface="+mn-lt"/>
                          <a:ea typeface="+mn-ea"/>
                          <a:cs typeface="+mn-cs"/>
                        </a:rPr>
                        <a:t>RIPE</a:t>
                      </a:r>
                    </a:p>
                    <a:p>
                      <a:pPr marL="0" marR="0" lvl="0" indent="0" algn="ctr" defTabSz="914400" rtl="0" eaLnBrk="1" fontAlgn="auto" latinLnBrk="0" hangingPunct="1">
                        <a:lnSpc>
                          <a:spcPct val="100000"/>
                        </a:lnSpc>
                        <a:spcBef>
                          <a:spcPts val="0"/>
                        </a:spcBef>
                        <a:spcAft>
                          <a:spcPts val="600"/>
                        </a:spcAft>
                        <a:buClrTx/>
                        <a:buSzTx/>
                        <a:buFontTx/>
                        <a:buNone/>
                        <a:tabLst/>
                        <a:defRPr/>
                      </a:pPr>
                      <a:r>
                        <a:rPr lang="en-US" sz="1600" kern="1200" dirty="0" smtClean="0">
                          <a:solidFill>
                            <a:schemeClr val="dk1"/>
                          </a:solidFill>
                          <a:latin typeface="+mn-lt"/>
                          <a:ea typeface="+mn-ea"/>
                          <a:cs typeface="+mn-cs"/>
                        </a:rPr>
                        <a:t>(Réseaux IP Européens)</a:t>
                      </a:r>
                    </a:p>
                  </a:txBody>
                  <a:tcPr marL="76200" marR="76200" marT="76200" marB="50800" anchor="ctr"/>
                </a:tc>
                <a:tc>
                  <a:txBody>
                    <a:bodyPr/>
                    <a:lstStyle/>
                    <a:p>
                      <a:pPr marL="0" lvl="0" algn="l" defTabSz="914400" rtl="0" eaLnBrk="1" latinLnBrk="0" hangingPunct="1">
                        <a:lnSpc>
                          <a:spcPct val="100000"/>
                        </a:lnSpc>
                        <a:spcAft>
                          <a:spcPts val="600"/>
                        </a:spcAft>
                        <a:defRPr/>
                      </a:pPr>
                      <a:r>
                        <a:rPr lang="en-US" sz="1600" kern="1200" dirty="0" smtClean="0">
                          <a:solidFill>
                            <a:schemeClr val="dk1"/>
                          </a:solidFill>
                          <a:latin typeface="+mn-lt"/>
                          <a:ea typeface="+mn-ea"/>
                          <a:cs typeface="+mn-cs"/>
                        </a:rPr>
                        <a:t>Europe, the Middle East, and Central Asia</a:t>
                      </a:r>
                    </a:p>
                  </a:txBody>
                  <a:tcPr marL="76200" marR="76200" marT="76200" marB="50800" anchor="ctr"/>
                </a:tc>
                <a:tc>
                  <a:txBody>
                    <a:bodyPr/>
                    <a:lstStyle/>
                    <a:p>
                      <a:pPr marL="0" marR="0" lvl="1" indent="0" algn="ctr" defTabSz="914400" rtl="0" eaLnBrk="1" fontAlgn="auto" latinLnBrk="0" hangingPunct="1">
                        <a:lnSpc>
                          <a:spcPct val="100000"/>
                        </a:lnSpc>
                        <a:spcBef>
                          <a:spcPts val="0"/>
                        </a:spcBef>
                        <a:spcAft>
                          <a:spcPts val="600"/>
                        </a:spcAft>
                        <a:buClrTx/>
                        <a:buSzTx/>
                        <a:buFontTx/>
                        <a:buNone/>
                        <a:tabLst/>
                        <a:defRPr/>
                      </a:pPr>
                      <a:r>
                        <a:rPr lang="en-US" sz="1600" dirty="0" smtClean="0">
                          <a:solidFill>
                            <a:srgbClr val="002060"/>
                          </a:solidFill>
                        </a:rPr>
                        <a:t>www.ripe.net</a:t>
                      </a:r>
                      <a:endParaRPr lang="en-US" sz="1600" kern="1200" dirty="0" smtClean="0">
                        <a:solidFill>
                          <a:srgbClr val="002060"/>
                        </a:solidFill>
                        <a:latin typeface="+mn-lt"/>
                        <a:ea typeface="SimSun"/>
                        <a:cs typeface="Arial"/>
                      </a:endParaRPr>
                    </a:p>
                  </a:txBody>
                  <a:tcPr marL="76200" marR="76200" marT="76200" marB="50800" anchor="ctr"/>
                </a:tc>
              </a:tr>
            </a:tbl>
          </a:graphicData>
        </a:graphic>
      </p:graphicFrame>
    </p:spTree>
    <p:extLst>
      <p:ext uri="{BB962C8B-B14F-4D97-AF65-F5344CB8AC3E}">
        <p14:creationId xmlns:p14="http://schemas.microsoft.com/office/powerpoint/2010/main" val="192767101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 Numbers</a:t>
            </a:r>
            <a:endParaRPr lang="en-US" dirty="0"/>
          </a:p>
        </p:txBody>
      </p:sp>
      <p:sp>
        <p:nvSpPr>
          <p:cNvPr id="3" name="Content Placeholder 2"/>
          <p:cNvSpPr>
            <a:spLocks noGrp="1"/>
          </p:cNvSpPr>
          <p:nvPr>
            <p:ph idx="1"/>
          </p:nvPr>
        </p:nvSpPr>
        <p:spPr>
          <a:xfrm>
            <a:off x="549275" y="1600201"/>
            <a:ext cx="8042276" cy="4879652"/>
          </a:xfrm>
        </p:spPr>
        <p:txBody>
          <a:bodyPr>
            <a:normAutofit fontScale="85000" lnSpcReduction="20000"/>
          </a:bodyPr>
          <a:lstStyle/>
          <a:p>
            <a:pPr>
              <a:defRPr/>
            </a:pPr>
            <a:r>
              <a:rPr lang="en-US" dirty="0" smtClean="0">
                <a:solidFill>
                  <a:srgbClr val="000000"/>
                </a:solidFill>
              </a:rPr>
              <a:t>AS numbers can be between </a:t>
            </a:r>
            <a:r>
              <a:rPr lang="en-US" b="1" dirty="0" smtClean="0">
                <a:solidFill>
                  <a:srgbClr val="000000"/>
                </a:solidFill>
              </a:rPr>
              <a:t>1 </a:t>
            </a:r>
            <a:r>
              <a:rPr lang="en-US" dirty="0" smtClean="0">
                <a:solidFill>
                  <a:srgbClr val="000000"/>
                </a:solidFill>
              </a:rPr>
              <a:t>to</a:t>
            </a:r>
            <a:r>
              <a:rPr lang="en-US" b="1" dirty="0" smtClean="0">
                <a:solidFill>
                  <a:srgbClr val="000000"/>
                </a:solidFill>
              </a:rPr>
              <a:t> 65,535</a:t>
            </a:r>
            <a:r>
              <a:rPr lang="en-US" dirty="0" smtClean="0">
                <a:solidFill>
                  <a:srgbClr val="000000"/>
                </a:solidFill>
              </a:rPr>
              <a:t>. </a:t>
            </a:r>
          </a:p>
          <a:p>
            <a:pPr lvl="1">
              <a:defRPr/>
            </a:pPr>
            <a:r>
              <a:rPr lang="en-US" dirty="0" smtClean="0">
                <a:solidFill>
                  <a:srgbClr val="000000"/>
                </a:solidFill>
              </a:rPr>
              <a:t>RIRs manage the AS numbers between </a:t>
            </a:r>
            <a:r>
              <a:rPr lang="en-US" b="1" dirty="0" smtClean="0">
                <a:solidFill>
                  <a:srgbClr val="000000"/>
                </a:solidFill>
              </a:rPr>
              <a:t>1 </a:t>
            </a:r>
            <a:r>
              <a:rPr lang="en-US" dirty="0" smtClean="0">
                <a:solidFill>
                  <a:srgbClr val="000000"/>
                </a:solidFill>
              </a:rPr>
              <a:t>and </a:t>
            </a:r>
            <a:r>
              <a:rPr lang="en-US" b="1" dirty="0" smtClean="0">
                <a:solidFill>
                  <a:srgbClr val="000000"/>
                </a:solidFill>
              </a:rPr>
              <a:t>64,512</a:t>
            </a:r>
            <a:r>
              <a:rPr lang="en-US" dirty="0" smtClean="0">
                <a:solidFill>
                  <a:srgbClr val="000000"/>
                </a:solidFill>
              </a:rPr>
              <a:t>.</a:t>
            </a:r>
          </a:p>
          <a:p>
            <a:pPr lvl="1">
              <a:defRPr/>
            </a:pPr>
            <a:r>
              <a:rPr lang="en-US" dirty="0" smtClean="0">
                <a:solidFill>
                  <a:srgbClr val="000000"/>
                </a:solidFill>
              </a:rPr>
              <a:t>The </a:t>
            </a:r>
            <a:r>
              <a:rPr lang="en-US" b="1" dirty="0" smtClean="0">
                <a:solidFill>
                  <a:srgbClr val="000000"/>
                </a:solidFill>
              </a:rPr>
              <a:t>64,512 - 65,535</a:t>
            </a:r>
            <a:r>
              <a:rPr lang="en-US" dirty="0" smtClean="0">
                <a:solidFill>
                  <a:srgbClr val="000000"/>
                </a:solidFill>
              </a:rPr>
              <a:t> numbers are reserved for private use (similar to IP Private addresses).</a:t>
            </a:r>
          </a:p>
          <a:p>
            <a:pPr lvl="1">
              <a:defRPr/>
            </a:pPr>
            <a:r>
              <a:rPr lang="en-US" dirty="0" smtClean="0">
                <a:solidFill>
                  <a:srgbClr val="000000"/>
                </a:solidFill>
              </a:rPr>
              <a:t>The IANA is enforcing a policy whereby organizations that connect to a single provider use an AS number from the private pool. </a:t>
            </a:r>
          </a:p>
          <a:p>
            <a:r>
              <a:rPr lang="en-US" b="1" dirty="0" smtClean="0">
                <a:solidFill>
                  <a:srgbClr val="000000"/>
                </a:solidFill>
              </a:rPr>
              <a:t>Note</a:t>
            </a:r>
            <a:r>
              <a:rPr lang="en-US" dirty="0" smtClean="0">
                <a:solidFill>
                  <a:srgbClr val="000000"/>
                </a:solidFill>
              </a:rPr>
              <a:t>:</a:t>
            </a:r>
          </a:p>
          <a:p>
            <a:pPr lvl="1"/>
            <a:r>
              <a:rPr lang="en-US" dirty="0" smtClean="0">
                <a:solidFill>
                  <a:srgbClr val="000000"/>
                </a:solidFill>
              </a:rPr>
              <a:t>The current AS pool of addresses is predicted to run out by 2012. </a:t>
            </a:r>
          </a:p>
          <a:p>
            <a:pPr lvl="1"/>
            <a:r>
              <a:rPr lang="en-US" dirty="0" smtClean="0">
                <a:solidFill>
                  <a:srgbClr val="000000"/>
                </a:solidFill>
              </a:rPr>
              <a:t>For this reason, the IETF has released RFC 4893 and RFC 5398.</a:t>
            </a:r>
          </a:p>
          <a:p>
            <a:pPr lvl="1"/>
            <a:r>
              <a:rPr lang="en-US" dirty="0" smtClean="0">
                <a:solidFill>
                  <a:srgbClr val="000000"/>
                </a:solidFill>
              </a:rPr>
              <a:t>These RFCs describe BGP extensions to increase the AS number from the two-octet (16-bit) field to a four-octet (32-bits) field, increasing the pool size from </a:t>
            </a:r>
            <a:r>
              <a:rPr lang="en-US" b="1" dirty="0" smtClean="0">
                <a:solidFill>
                  <a:srgbClr val="000000"/>
                </a:solidFill>
              </a:rPr>
              <a:t>65,536</a:t>
            </a:r>
            <a:r>
              <a:rPr lang="en-US" dirty="0" smtClean="0">
                <a:solidFill>
                  <a:srgbClr val="000000"/>
                </a:solidFill>
              </a:rPr>
              <a:t> to </a:t>
            </a:r>
            <a:r>
              <a:rPr lang="en-US" b="1" dirty="0" smtClean="0">
                <a:solidFill>
                  <a:srgbClr val="000000"/>
                </a:solidFill>
              </a:rPr>
              <a:t>4,294,967,296</a:t>
            </a:r>
            <a:r>
              <a:rPr lang="en-US" dirty="0" smtClean="0">
                <a:solidFill>
                  <a:srgbClr val="000000"/>
                </a:solidFill>
              </a:rPr>
              <a:t> values.</a:t>
            </a:r>
          </a:p>
        </p:txBody>
      </p:sp>
    </p:spTree>
    <p:extLst>
      <p:ext uri="{BB962C8B-B14F-4D97-AF65-F5344CB8AC3E}">
        <p14:creationId xmlns:p14="http://schemas.microsoft.com/office/powerpoint/2010/main" val="257623908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3794" name="Rectangle 2"/>
          <p:cNvSpPr>
            <a:spLocks noGrp="1" noChangeArrowheads="1"/>
          </p:cNvSpPr>
          <p:nvPr>
            <p:ph type="title"/>
          </p:nvPr>
        </p:nvSpPr>
        <p:spPr/>
        <p:txBody>
          <a:bodyPr/>
          <a:lstStyle/>
          <a:p>
            <a:r>
              <a:rPr lang="en-US" dirty="0" smtClean="0"/>
              <a:t>BGP Basics</a:t>
            </a:r>
          </a:p>
        </p:txBody>
      </p:sp>
      <p:sp>
        <p:nvSpPr>
          <p:cNvPr id="8" name="Content Placeholder 7"/>
          <p:cNvSpPr>
            <a:spLocks noGrp="1"/>
          </p:cNvSpPr>
          <p:nvPr>
            <p:ph idx="1"/>
          </p:nvPr>
        </p:nvSpPr>
        <p:spPr/>
        <p:txBody>
          <a:bodyPr>
            <a:normAutofit lnSpcReduction="10000"/>
          </a:bodyPr>
          <a:lstStyle/>
          <a:p>
            <a:r>
              <a:rPr lang="en-US" dirty="0" smtClean="0">
                <a:solidFill>
                  <a:srgbClr val="000000"/>
                </a:solidFill>
              </a:rPr>
              <a:t>The Internet is a collection of autonomous systems that are interconnected to allow communication among them. </a:t>
            </a:r>
          </a:p>
          <a:p>
            <a:pPr lvl="1"/>
            <a:r>
              <a:rPr lang="en-US" dirty="0" smtClean="0">
                <a:solidFill>
                  <a:srgbClr val="000000"/>
                </a:solidFill>
              </a:rPr>
              <a:t>BGP provides the routing between these autonomous systems. </a:t>
            </a:r>
          </a:p>
          <a:p>
            <a:r>
              <a:rPr lang="en-US" dirty="0" smtClean="0">
                <a:solidFill>
                  <a:srgbClr val="000000"/>
                </a:solidFill>
              </a:rPr>
              <a:t>BGP is a path vector protocol.</a:t>
            </a:r>
          </a:p>
          <a:p>
            <a:r>
              <a:rPr lang="en-US" dirty="0" smtClean="0">
                <a:solidFill>
                  <a:srgbClr val="000000"/>
                </a:solidFill>
              </a:rPr>
              <a:t>It is the only routing protocol to use TCP.</a:t>
            </a:r>
          </a:p>
          <a:p>
            <a:pPr lvl="1"/>
            <a:r>
              <a:rPr lang="en-US" dirty="0" smtClean="0">
                <a:solidFill>
                  <a:srgbClr val="000000"/>
                </a:solidFill>
              </a:rPr>
              <a:t>OSPF and EIGRP operate directly over IP. IS-IS is at the network layer. </a:t>
            </a:r>
          </a:p>
          <a:p>
            <a:pPr lvl="1"/>
            <a:r>
              <a:rPr lang="en-US" dirty="0" smtClean="0">
                <a:solidFill>
                  <a:srgbClr val="000000"/>
                </a:solidFill>
              </a:rPr>
              <a:t>RIP uses the User Datagram Protocol (UDP) for its transport layer.</a:t>
            </a:r>
          </a:p>
        </p:txBody>
      </p:sp>
      <p:sp>
        <p:nvSpPr>
          <p:cNvPr id="1313796" name="Rectangle 4"/>
          <p:cNvSpPr>
            <a:spLocks noChangeArrowheads="1"/>
          </p:cNvSpPr>
          <p:nvPr/>
        </p:nvSpPr>
        <p:spPr bwMode="auto">
          <a:xfrm>
            <a:off x="457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b="0" dirty="0">
              <a:solidFill>
                <a:srgbClr val="EAEC5E"/>
              </a:solidFill>
              <a:effectLst>
                <a:outerShdw blurRad="38100" dist="38100" dir="2700000" algn="tl">
                  <a:srgbClr val="C0C0C0"/>
                </a:outerShdw>
              </a:effectLst>
              <a:latin typeface="Times New Roman" pitchFamily="18" charset="0"/>
            </a:endParaRPr>
          </a:p>
        </p:txBody>
      </p:sp>
    </p:spTree>
    <p:extLst>
      <p:ext uri="{BB962C8B-B14F-4D97-AF65-F5344CB8AC3E}">
        <p14:creationId xmlns:p14="http://schemas.microsoft.com/office/powerpoint/2010/main" val="94012053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13794" name="Rectangle 2"/>
          <p:cNvSpPr>
            <a:spLocks noGrp="1" noChangeArrowheads="1"/>
          </p:cNvSpPr>
          <p:nvPr>
            <p:ph type="title"/>
          </p:nvPr>
        </p:nvSpPr>
        <p:spPr/>
        <p:txBody>
          <a:bodyPr/>
          <a:lstStyle/>
          <a:p>
            <a:r>
              <a:rPr lang="en-US" dirty="0" smtClean="0"/>
              <a:t>BGP Basics</a:t>
            </a:r>
          </a:p>
        </p:txBody>
      </p:sp>
      <p:sp>
        <p:nvSpPr>
          <p:cNvPr id="8" name="Content Placeholder 7"/>
          <p:cNvSpPr>
            <a:spLocks noGrp="1"/>
          </p:cNvSpPr>
          <p:nvPr>
            <p:ph idx="1"/>
          </p:nvPr>
        </p:nvSpPr>
        <p:spPr/>
        <p:txBody>
          <a:bodyPr/>
          <a:lstStyle/>
          <a:p>
            <a:r>
              <a:rPr lang="en-US" dirty="0" smtClean="0">
                <a:solidFill>
                  <a:srgbClr val="000000"/>
                </a:solidFill>
              </a:rPr>
              <a:t>BGP version 4 (BGP-4) is the latest version of BGP. </a:t>
            </a:r>
          </a:p>
          <a:p>
            <a:pPr lvl="1"/>
            <a:r>
              <a:rPr lang="en-US" dirty="0" smtClean="0">
                <a:solidFill>
                  <a:srgbClr val="000000"/>
                </a:solidFill>
              </a:rPr>
              <a:t>Defined in RFC 4271. </a:t>
            </a:r>
          </a:p>
          <a:p>
            <a:pPr lvl="1"/>
            <a:r>
              <a:rPr lang="en-US" dirty="0" smtClean="0">
                <a:solidFill>
                  <a:srgbClr val="000000"/>
                </a:solidFill>
              </a:rPr>
              <a:t>Supports </a:t>
            </a:r>
            <a:r>
              <a:rPr lang="en-US" dirty="0" err="1" smtClean="0">
                <a:solidFill>
                  <a:srgbClr val="000000"/>
                </a:solidFill>
              </a:rPr>
              <a:t>supernetting</a:t>
            </a:r>
            <a:r>
              <a:rPr lang="en-US" dirty="0" smtClean="0">
                <a:solidFill>
                  <a:srgbClr val="000000"/>
                </a:solidFill>
              </a:rPr>
              <a:t>, CIDR and VLSM .</a:t>
            </a:r>
          </a:p>
          <a:p>
            <a:r>
              <a:rPr lang="en-US" dirty="0" smtClean="0">
                <a:solidFill>
                  <a:srgbClr val="000000"/>
                </a:solidFill>
              </a:rPr>
              <a:t>BGP4 and CIDR prevent the Internet routing table from becoming too large.</a:t>
            </a:r>
          </a:p>
          <a:p>
            <a:pPr lvl="1"/>
            <a:r>
              <a:rPr lang="en-US" dirty="0" smtClean="0">
                <a:solidFill>
                  <a:srgbClr val="000000"/>
                </a:solidFill>
              </a:rPr>
              <a:t>Without CIDR, the Internet would have 2,000,000 + entries. </a:t>
            </a:r>
          </a:p>
          <a:p>
            <a:pPr lvl="1"/>
            <a:r>
              <a:rPr lang="en-US" dirty="0" smtClean="0">
                <a:solidFill>
                  <a:srgbClr val="000000"/>
                </a:solidFill>
              </a:rPr>
              <a:t>With CIDR, Internet core routers manage around 300,000 entries. </a:t>
            </a:r>
          </a:p>
          <a:p>
            <a:pPr lvl="1"/>
            <a:r>
              <a:rPr lang="en-US" dirty="0" smtClean="0">
                <a:solidFill>
                  <a:srgbClr val="000000"/>
                </a:solidFill>
                <a:hlinkClick r:id="rId2"/>
              </a:rPr>
              <a:t>http://bgp.potaroo.net/</a:t>
            </a:r>
            <a:r>
              <a:rPr lang="en-US" dirty="0" smtClean="0">
                <a:solidFill>
                  <a:srgbClr val="000000"/>
                </a:solidFill>
              </a:rPr>
              <a:t> </a:t>
            </a:r>
          </a:p>
        </p:txBody>
      </p:sp>
      <p:sp>
        <p:nvSpPr>
          <p:cNvPr id="1313796" name="Rectangle 4"/>
          <p:cNvSpPr>
            <a:spLocks noChangeArrowheads="1"/>
          </p:cNvSpPr>
          <p:nvPr/>
        </p:nvSpPr>
        <p:spPr bwMode="auto">
          <a:xfrm>
            <a:off x="457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b="0" dirty="0">
              <a:solidFill>
                <a:srgbClr val="EAEC5E"/>
              </a:solidFill>
              <a:effectLst>
                <a:outerShdw blurRad="38100" dist="38100" dir="2700000" algn="tl">
                  <a:srgbClr val="C0C0C0"/>
                </a:outerShdw>
              </a:effectLst>
              <a:latin typeface="Times New Roman" pitchFamily="18" charset="0"/>
            </a:endParaRPr>
          </a:p>
        </p:txBody>
      </p:sp>
    </p:spTree>
    <p:extLst>
      <p:ext uri="{BB962C8B-B14F-4D97-AF65-F5344CB8AC3E}">
        <p14:creationId xmlns:p14="http://schemas.microsoft.com/office/powerpoint/2010/main" val="256094117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6483" name="Rectangle 3"/>
          <p:cNvSpPr>
            <a:spLocks noGrp="1" noChangeArrowheads="1"/>
          </p:cNvSpPr>
          <p:nvPr>
            <p:ph type="title"/>
          </p:nvPr>
        </p:nvSpPr>
        <p:spPr/>
        <p:txBody>
          <a:bodyPr/>
          <a:lstStyle/>
          <a:p>
            <a:r>
              <a:rPr lang="en-US" dirty="0" smtClean="0"/>
              <a:t>Peers = Neighbors</a:t>
            </a:r>
            <a:endParaRPr lang="en-US" dirty="0"/>
          </a:p>
        </p:txBody>
      </p:sp>
      <p:sp>
        <p:nvSpPr>
          <p:cNvPr id="916484" name="Rectangle 4"/>
          <p:cNvSpPr>
            <a:spLocks noGrp="1" noChangeArrowheads="1"/>
          </p:cNvSpPr>
          <p:nvPr>
            <p:ph idx="1"/>
          </p:nvPr>
        </p:nvSpPr>
        <p:spPr/>
        <p:txBody>
          <a:bodyPr/>
          <a:lstStyle/>
          <a:p>
            <a:r>
              <a:rPr lang="en-US" dirty="0" smtClean="0">
                <a:solidFill>
                  <a:srgbClr val="000000"/>
                </a:solidFill>
              </a:rPr>
              <a:t>A “BGP peer,” also known as a “BGP neighbor,” is a specific term that is used for BGP speakers that have established a neighbor relationship.  </a:t>
            </a:r>
          </a:p>
          <a:p>
            <a:r>
              <a:rPr lang="en-US" dirty="0" smtClean="0">
                <a:solidFill>
                  <a:srgbClr val="000000"/>
                </a:solidFill>
              </a:rPr>
              <a:t>Any two routers that have formed a TCP connection to exchange BGP routing information are called BGP peers or BGP neighbors.</a:t>
            </a:r>
            <a:endParaRPr lang="en-US" dirty="0">
              <a:solidFill>
                <a:srgbClr val="000000"/>
              </a:solidFill>
            </a:endParaRPr>
          </a:p>
        </p:txBody>
      </p:sp>
    </p:spTree>
    <p:extLst>
      <p:ext uri="{BB962C8B-B14F-4D97-AF65-F5344CB8AC3E}">
        <p14:creationId xmlns:p14="http://schemas.microsoft.com/office/powerpoint/2010/main" val="341200143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2386" name="Rectangle 2"/>
          <p:cNvSpPr>
            <a:spLocks noGrp="1" noChangeArrowheads="1"/>
          </p:cNvSpPr>
          <p:nvPr>
            <p:ph type="title"/>
          </p:nvPr>
        </p:nvSpPr>
        <p:spPr>
          <a:xfrm>
            <a:off x="279400" y="912665"/>
            <a:ext cx="8521700" cy="549021"/>
          </a:xfrm>
        </p:spPr>
        <p:txBody>
          <a:bodyPr>
            <a:normAutofit fontScale="90000"/>
          </a:bodyPr>
          <a:lstStyle/>
          <a:p>
            <a:r>
              <a:rPr lang="en-US" dirty="0" smtClean="0"/>
              <a:t>BGP Operational Overview</a:t>
            </a:r>
            <a:endParaRPr lang="en-US" dirty="0"/>
          </a:p>
        </p:txBody>
      </p:sp>
      <p:sp>
        <p:nvSpPr>
          <p:cNvPr id="912387" name="Rectangle 3"/>
          <p:cNvSpPr>
            <a:spLocks noGrp="1" noChangeArrowheads="1"/>
          </p:cNvSpPr>
          <p:nvPr>
            <p:ph idx="10"/>
          </p:nvPr>
        </p:nvSpPr>
        <p:spPr>
          <a:xfrm>
            <a:off x="279400" y="1528159"/>
            <a:ext cx="8520354" cy="2452688"/>
          </a:xfrm>
        </p:spPr>
        <p:txBody>
          <a:bodyPr>
            <a:normAutofit/>
          </a:bodyPr>
          <a:lstStyle/>
          <a:p>
            <a:r>
              <a:rPr lang="en-US" dirty="0" smtClean="0">
                <a:solidFill>
                  <a:srgbClr val="000000"/>
                </a:solidFill>
              </a:rPr>
              <a:t>When two routers establish a TCP enabled BGP connection, they are called </a:t>
            </a:r>
            <a:r>
              <a:rPr lang="en-US" b="1" dirty="0" smtClean="0">
                <a:solidFill>
                  <a:srgbClr val="000000"/>
                </a:solidFill>
              </a:rPr>
              <a:t>neighbors </a:t>
            </a:r>
            <a:r>
              <a:rPr lang="en-US" dirty="0" smtClean="0">
                <a:solidFill>
                  <a:srgbClr val="000000"/>
                </a:solidFill>
              </a:rPr>
              <a:t>or </a:t>
            </a:r>
            <a:r>
              <a:rPr lang="en-US" b="1" dirty="0" smtClean="0">
                <a:solidFill>
                  <a:srgbClr val="000000"/>
                </a:solidFill>
              </a:rPr>
              <a:t>peers</a:t>
            </a:r>
            <a:r>
              <a:rPr lang="en-US" dirty="0" smtClean="0">
                <a:solidFill>
                  <a:srgbClr val="000000"/>
                </a:solidFill>
              </a:rPr>
              <a:t>.</a:t>
            </a:r>
          </a:p>
          <a:p>
            <a:pPr lvl="1"/>
            <a:r>
              <a:rPr lang="en-US" dirty="0" smtClean="0">
                <a:solidFill>
                  <a:srgbClr val="000000"/>
                </a:solidFill>
              </a:rPr>
              <a:t>Peer routers exchange multiple connection messages.</a:t>
            </a:r>
          </a:p>
          <a:p>
            <a:r>
              <a:rPr lang="en-US" dirty="0" smtClean="0">
                <a:solidFill>
                  <a:srgbClr val="000000"/>
                </a:solidFill>
              </a:rPr>
              <a:t>Each router running BGP is called a </a:t>
            </a:r>
            <a:r>
              <a:rPr lang="en-US" b="1" dirty="0" smtClean="0">
                <a:solidFill>
                  <a:srgbClr val="000000"/>
                </a:solidFill>
              </a:rPr>
              <a:t>BGP speaker</a:t>
            </a:r>
            <a:r>
              <a:rPr lang="en-US" dirty="0" smtClean="0">
                <a:solidFill>
                  <a:srgbClr val="000000"/>
                </a:solidFill>
              </a:rPr>
              <a:t>. </a:t>
            </a:r>
          </a:p>
        </p:txBody>
      </p:sp>
      <p:pic>
        <p:nvPicPr>
          <p:cNvPr id="9" name="Content Placeholder 8" descr="l01_14"/>
          <p:cNvPicPr>
            <a:picLocks noGrp="1" noChangeAspect="1" noChangeArrowheads="1"/>
          </p:cNvPicPr>
          <p:nvPr>
            <p:ph sz="quarter" idx="11"/>
          </p:nvPr>
        </p:nvPicPr>
        <p:blipFill>
          <a:blip r:embed="rId3"/>
          <a:stretch>
            <a:fillRect/>
          </a:stretch>
        </p:blipFill>
        <p:spPr bwMode="auto">
          <a:xfrm>
            <a:off x="1129506" y="3689350"/>
            <a:ext cx="6819900" cy="2781300"/>
          </a:xfrm>
          <a:prstGeom prst="rect">
            <a:avLst/>
          </a:prstGeom>
          <a:noFill/>
        </p:spPr>
      </p:pic>
    </p:spTree>
    <p:extLst>
      <p:ext uri="{BB962C8B-B14F-4D97-AF65-F5344CB8AC3E}">
        <p14:creationId xmlns:p14="http://schemas.microsoft.com/office/powerpoint/2010/main" val="250684041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2386" name="Rectangle 2"/>
          <p:cNvSpPr>
            <a:spLocks noGrp="1" noChangeArrowheads="1"/>
          </p:cNvSpPr>
          <p:nvPr>
            <p:ph type="title"/>
          </p:nvPr>
        </p:nvSpPr>
        <p:spPr>
          <a:xfrm>
            <a:off x="279400" y="956042"/>
            <a:ext cx="8521700" cy="549021"/>
          </a:xfrm>
        </p:spPr>
        <p:txBody>
          <a:bodyPr>
            <a:normAutofit fontScale="90000"/>
          </a:bodyPr>
          <a:lstStyle/>
          <a:p>
            <a:r>
              <a:rPr lang="en-US" dirty="0" smtClean="0"/>
              <a:t>BGP Operational Overview</a:t>
            </a:r>
            <a:endParaRPr lang="en-US" dirty="0"/>
          </a:p>
        </p:txBody>
      </p:sp>
      <p:sp>
        <p:nvSpPr>
          <p:cNvPr id="912387" name="Rectangle 3"/>
          <p:cNvSpPr>
            <a:spLocks noGrp="1" noChangeArrowheads="1"/>
          </p:cNvSpPr>
          <p:nvPr>
            <p:ph idx="10"/>
          </p:nvPr>
        </p:nvSpPr>
        <p:spPr>
          <a:xfrm>
            <a:off x="279400" y="1719344"/>
            <a:ext cx="8520354" cy="2452688"/>
          </a:xfrm>
        </p:spPr>
        <p:txBody>
          <a:bodyPr>
            <a:normAutofit/>
          </a:bodyPr>
          <a:lstStyle/>
          <a:p>
            <a:r>
              <a:rPr lang="en-US" dirty="0" smtClean="0">
                <a:solidFill>
                  <a:srgbClr val="000000"/>
                </a:solidFill>
              </a:rPr>
              <a:t>When BGP neighbors first establish a connection, they exchange all candidate BGP routes.   </a:t>
            </a:r>
          </a:p>
          <a:p>
            <a:pPr lvl="1"/>
            <a:r>
              <a:rPr lang="en-US" dirty="0" smtClean="0">
                <a:solidFill>
                  <a:srgbClr val="000000"/>
                </a:solidFill>
              </a:rPr>
              <a:t>After this initial exchange, incremental updates are sent as network information changes. </a:t>
            </a:r>
          </a:p>
        </p:txBody>
      </p:sp>
      <p:pic>
        <p:nvPicPr>
          <p:cNvPr id="6" name="Content Placeholder 8" descr="l01_14"/>
          <p:cNvPicPr>
            <a:picLocks noGrp="1" noChangeAspect="1" noChangeArrowheads="1"/>
          </p:cNvPicPr>
          <p:nvPr>
            <p:ph sz="quarter" idx="11"/>
          </p:nvPr>
        </p:nvPicPr>
        <p:blipFill>
          <a:blip r:embed="rId3"/>
          <a:stretch>
            <a:fillRect/>
          </a:stretch>
        </p:blipFill>
        <p:spPr bwMode="auto">
          <a:xfrm>
            <a:off x="1129506" y="3585245"/>
            <a:ext cx="6819900" cy="2781300"/>
          </a:xfrm>
          <a:prstGeom prst="rect">
            <a:avLst/>
          </a:prstGeom>
          <a:noFill/>
        </p:spPr>
      </p:pic>
    </p:spTree>
    <p:extLst>
      <p:ext uri="{BB962C8B-B14F-4D97-AF65-F5344CB8AC3E}">
        <p14:creationId xmlns:p14="http://schemas.microsoft.com/office/powerpoint/2010/main" val="180872942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933486"/>
            <a:ext cx="8521700" cy="549021"/>
          </a:xfrm>
        </p:spPr>
        <p:txBody>
          <a:bodyPr>
            <a:normAutofit fontScale="90000"/>
          </a:bodyPr>
          <a:lstStyle/>
          <a:p>
            <a:r>
              <a:rPr lang="en-US" dirty="0" smtClean="0"/>
              <a:t>BGP Use Between AS</a:t>
            </a:r>
            <a:endParaRPr lang="en-US" dirty="0"/>
          </a:p>
        </p:txBody>
      </p:sp>
      <p:sp>
        <p:nvSpPr>
          <p:cNvPr id="5" name="Content Placeholder 4"/>
          <p:cNvSpPr>
            <a:spLocks noGrp="1"/>
          </p:cNvSpPr>
          <p:nvPr>
            <p:ph idx="10"/>
          </p:nvPr>
        </p:nvSpPr>
        <p:spPr>
          <a:xfrm>
            <a:off x="280746" y="1726876"/>
            <a:ext cx="8520354" cy="2452688"/>
          </a:xfrm>
        </p:spPr>
        <p:txBody>
          <a:bodyPr/>
          <a:lstStyle/>
          <a:p>
            <a:r>
              <a:rPr lang="en-US" dirty="0" smtClean="0">
                <a:solidFill>
                  <a:srgbClr val="000000"/>
                </a:solidFill>
              </a:rPr>
              <a:t>BGP provides an interdomain routing system that guarantees the loop-free exchange of routing information between autonomous systems.</a:t>
            </a:r>
            <a:endParaRPr lang="en-US" dirty="0">
              <a:solidFill>
                <a:srgbClr val="000000"/>
              </a:solidFill>
            </a:endParaRPr>
          </a:p>
        </p:txBody>
      </p:sp>
      <p:pic>
        <p:nvPicPr>
          <p:cNvPr id="84995" name="Picture 3"/>
          <p:cNvPicPr>
            <a:picLocks noGrp="1" noChangeAspect="1" noChangeArrowheads="1"/>
          </p:cNvPicPr>
          <p:nvPr>
            <p:ph sz="quarter" idx="11"/>
          </p:nvPr>
        </p:nvPicPr>
        <p:blipFill>
          <a:blip r:embed="rId2"/>
          <a:stretch>
            <a:fillRect/>
          </a:stretch>
        </p:blipFill>
        <p:spPr bwMode="auto">
          <a:xfrm>
            <a:off x="1668133" y="2953220"/>
            <a:ext cx="5742647" cy="2921000"/>
          </a:xfrm>
          <a:prstGeom prst="rect">
            <a:avLst/>
          </a:prstGeom>
          <a:noFill/>
          <a:ln w="9525">
            <a:noFill/>
            <a:miter lim="800000"/>
            <a:headEnd/>
            <a:tailEnd/>
          </a:ln>
        </p:spPr>
      </p:pic>
    </p:spTree>
    <p:extLst>
      <p:ext uri="{BB962C8B-B14F-4D97-AF65-F5344CB8AC3E}">
        <p14:creationId xmlns:p14="http://schemas.microsoft.com/office/powerpoint/2010/main" val="264508743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2502"/>
            <a:ext cx="8042276" cy="1336956"/>
          </a:xfrm>
        </p:spPr>
        <p:txBody>
          <a:bodyPr>
            <a:normAutofit/>
          </a:bodyPr>
          <a:lstStyle/>
          <a:p>
            <a:r>
              <a:rPr lang="en-US" dirty="0" smtClean="0"/>
              <a:t>Comparison BGP with IGPs</a:t>
            </a:r>
            <a:endParaRPr lang="en-US" dirty="0"/>
          </a:p>
        </p:txBody>
      </p:sp>
      <p:sp>
        <p:nvSpPr>
          <p:cNvPr id="3" name="Content Placeholder 2"/>
          <p:cNvSpPr>
            <a:spLocks noGrp="1"/>
          </p:cNvSpPr>
          <p:nvPr>
            <p:ph idx="1"/>
          </p:nvPr>
        </p:nvSpPr>
        <p:spPr>
          <a:xfrm>
            <a:off x="549275" y="1725127"/>
            <a:ext cx="8042276" cy="4343400"/>
          </a:xfrm>
        </p:spPr>
        <p:txBody>
          <a:bodyPr>
            <a:normAutofit fontScale="92500"/>
          </a:bodyPr>
          <a:lstStyle/>
          <a:p>
            <a:r>
              <a:rPr lang="en-US" dirty="0" smtClean="0">
                <a:solidFill>
                  <a:srgbClr val="000000"/>
                </a:solidFill>
              </a:rPr>
              <a:t>BGP works differently than IGPs because it does not make routing decisions based on best path metrics. </a:t>
            </a:r>
          </a:p>
          <a:p>
            <a:pPr lvl="1"/>
            <a:r>
              <a:rPr lang="en-US" dirty="0" smtClean="0">
                <a:solidFill>
                  <a:srgbClr val="000000"/>
                </a:solidFill>
              </a:rPr>
              <a:t>Instead, BGP is a policy-based routing protocol that allows an AS to control traffic flow using multiple BGP attributes. </a:t>
            </a:r>
          </a:p>
          <a:p>
            <a:r>
              <a:rPr lang="en-US" dirty="0" smtClean="0">
                <a:solidFill>
                  <a:srgbClr val="000000"/>
                </a:solidFill>
              </a:rPr>
              <a:t>Routers running BGP exchange network attributes including a list of the full path of BGP AS numbers that a router should take to reach a destination network. </a:t>
            </a:r>
          </a:p>
          <a:p>
            <a:r>
              <a:rPr lang="en-US" dirty="0" smtClean="0">
                <a:solidFill>
                  <a:srgbClr val="000000"/>
                </a:solidFill>
              </a:rPr>
              <a:t>BGP allows an organization to fully use all of its bandwidth by manipulating these path attributes.</a:t>
            </a:r>
            <a:endParaRPr lang="en-US" dirty="0">
              <a:solidFill>
                <a:srgbClr val="000000"/>
              </a:solidFill>
            </a:endParaRPr>
          </a:p>
        </p:txBody>
      </p:sp>
    </p:spTree>
    <p:extLst>
      <p:ext uri="{BB962C8B-B14F-4D97-AF65-F5344CB8AC3E}">
        <p14:creationId xmlns:p14="http://schemas.microsoft.com/office/powerpoint/2010/main" val="275685426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9400" y="906726"/>
            <a:ext cx="8521700" cy="549020"/>
          </a:xfrm>
        </p:spPr>
        <p:txBody>
          <a:bodyPr>
            <a:normAutofit fontScale="90000"/>
          </a:bodyPr>
          <a:lstStyle/>
          <a:p>
            <a:r>
              <a:rPr lang="en-US" dirty="0" smtClean="0"/>
              <a:t>Comparing IGPs with BGP</a:t>
            </a:r>
            <a:endParaRPr lang="en-US" dirty="0"/>
          </a:p>
        </p:txBody>
      </p:sp>
      <p:graphicFrame>
        <p:nvGraphicFramePr>
          <p:cNvPr id="6" name="Table Placeholder 5"/>
          <p:cNvGraphicFramePr>
            <a:graphicFrameLocks noGrp="1"/>
          </p:cNvGraphicFramePr>
          <p:nvPr>
            <p:ph type="tbl" idx="1"/>
            <p:extLst>
              <p:ext uri="{D42A27DB-BD31-4B8C-83A1-F6EECF244321}">
                <p14:modId xmlns:p14="http://schemas.microsoft.com/office/powerpoint/2010/main" val="2812158829"/>
              </p:ext>
            </p:extLst>
          </p:nvPr>
        </p:nvGraphicFramePr>
        <p:xfrm>
          <a:off x="355600" y="1673720"/>
          <a:ext cx="8316915" cy="4998568"/>
        </p:xfrm>
        <a:graphic>
          <a:graphicData uri="http://schemas.openxmlformats.org/drawingml/2006/table">
            <a:tbl>
              <a:tblPr firstRow="1" bandRow="1">
                <a:tableStyleId>{5C22544A-7EE6-4342-B048-85BDC9FD1C3A}</a:tableStyleId>
              </a:tblPr>
              <a:tblGrid>
                <a:gridCol w="1663383"/>
                <a:gridCol w="1663383"/>
                <a:gridCol w="1663383"/>
                <a:gridCol w="1663383"/>
                <a:gridCol w="1663383"/>
              </a:tblGrid>
              <a:tr h="925172">
                <a:tc>
                  <a:txBody>
                    <a:bodyPr/>
                    <a:lstStyle/>
                    <a:p>
                      <a:pPr marL="0" marR="0" algn="ctr">
                        <a:lnSpc>
                          <a:spcPct val="100000"/>
                        </a:lnSpc>
                        <a:spcBef>
                          <a:spcPts val="0"/>
                        </a:spcBef>
                        <a:spcAft>
                          <a:spcPts val="0"/>
                        </a:spcAft>
                      </a:pPr>
                      <a:r>
                        <a:rPr lang="en-US" sz="2000" b="1" kern="1200" dirty="0" smtClean="0">
                          <a:solidFill>
                            <a:schemeClr val="lt1"/>
                          </a:solidFill>
                          <a:latin typeface="+mn-lt"/>
                          <a:ea typeface="+mn-ea"/>
                          <a:cs typeface="+mn-cs"/>
                        </a:rPr>
                        <a:t>Protocol</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smtClean="0">
                          <a:solidFill>
                            <a:schemeClr val="lt1"/>
                          </a:solidFill>
                          <a:latin typeface="+mn-lt"/>
                          <a:ea typeface="+mn-ea"/>
                          <a:cs typeface="+mn-cs"/>
                        </a:rPr>
                        <a:t>Interior or Exterior</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smtClean="0">
                          <a:solidFill>
                            <a:schemeClr val="lt1"/>
                          </a:solidFill>
                          <a:latin typeface="+mn-lt"/>
                          <a:ea typeface="+mn-ea"/>
                          <a:cs typeface="+mn-cs"/>
                        </a:rPr>
                        <a:t>Type</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smtClean="0">
                          <a:solidFill>
                            <a:schemeClr val="lt1"/>
                          </a:solidFill>
                          <a:latin typeface="+mn-lt"/>
                          <a:ea typeface="+mn-ea"/>
                          <a:cs typeface="+mn-cs"/>
                        </a:rPr>
                        <a:t>Hierarchy Required?</a:t>
                      </a:r>
                    </a:p>
                  </a:txBody>
                  <a:tcPr marL="68580" marR="68580" marT="0" marB="0" anchor="ctr">
                    <a:lnB w="12700" cap="flat" cmpd="sng" algn="ctr">
                      <a:noFill/>
                      <a:prstDash val="solid"/>
                      <a:round/>
                      <a:headEnd type="none" w="med" len="med"/>
                      <a:tailEnd type="none" w="med" len="med"/>
                    </a:lnB>
                  </a:tcPr>
                </a:tc>
                <a:tc>
                  <a:txBody>
                    <a:bodyPr/>
                    <a:lstStyle/>
                    <a:p>
                      <a:pPr marL="0" marR="0" algn="ctr">
                        <a:lnSpc>
                          <a:spcPct val="100000"/>
                        </a:lnSpc>
                        <a:spcBef>
                          <a:spcPts val="0"/>
                        </a:spcBef>
                        <a:spcAft>
                          <a:spcPts val="0"/>
                        </a:spcAft>
                      </a:pPr>
                      <a:r>
                        <a:rPr lang="en-US" sz="2000" b="1" kern="1200" dirty="0" smtClean="0">
                          <a:solidFill>
                            <a:schemeClr val="lt1"/>
                          </a:solidFill>
                          <a:latin typeface="+mn-lt"/>
                          <a:ea typeface="+mn-ea"/>
                          <a:cs typeface="+mn-cs"/>
                        </a:rPr>
                        <a:t>Metric</a:t>
                      </a:r>
                    </a:p>
                  </a:txBody>
                  <a:tcPr marL="68580" marR="68580" marT="0" marB="0" anchor="ctr">
                    <a:lnB w="12700" cap="flat" cmpd="sng" algn="ctr">
                      <a:noFill/>
                      <a:prstDash val="solid"/>
                      <a:round/>
                      <a:headEnd type="none" w="med" len="med"/>
                      <a:tailEnd type="none" w="med" len="med"/>
                    </a:lnB>
                  </a:tcPr>
                </a:tc>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RIP</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Distance vector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No</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Hop count</a:t>
                      </a:r>
                    </a:p>
                  </a:txBody>
                  <a:tcPr marL="68580" marR="68580" marT="0" marB="0" anchor="ctr">
                    <a:lnT w="12700" cmpd="sng">
                      <a:noFill/>
                    </a:lnT>
                    <a:lnB w="12700" cmpd="sng">
                      <a:noFill/>
                    </a:lnB>
                  </a:tcPr>
                </a:tc>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OSPF</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Interior</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Link state</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Yes</a:t>
                      </a:r>
                    </a:p>
                  </a:txBody>
                  <a:tcPr marL="68580" marR="68580" marT="0" marB="0" anchor="ctr">
                    <a:lnT w="12700" cmpd="sng">
                      <a:noFill/>
                    </a:lnT>
                    <a:lnB w="12700" cmpd="sng">
                      <a:noFill/>
                    </a:lnB>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Cost</a:t>
                      </a:r>
                    </a:p>
                  </a:txBody>
                  <a:tcPr marL="68580" marR="68580" marT="0" marB="0" anchor="ctr">
                    <a:lnT w="12700" cmpd="sng">
                      <a:noFill/>
                    </a:lnT>
                    <a:lnB w="12700" cmpd="sng">
                      <a:noFill/>
                    </a:lnB>
                  </a:tcPr>
                </a:tc>
              </a:tr>
              <a:tr h="656860">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IS-IS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Interior</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Link state</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Yes</a:t>
                      </a:r>
                    </a:p>
                  </a:txBody>
                  <a:tcPr marL="68580" marR="68580" marT="0" marB="0" anchor="ctr">
                    <a:lnT w="12700" cmpd="sng">
                      <a:noFill/>
                    </a:lnT>
                  </a:tcP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Metric</a:t>
                      </a:r>
                    </a:p>
                  </a:txBody>
                  <a:tcPr marL="68580" marR="68580" marT="0" marB="0" anchor="ctr">
                    <a:lnT w="12700" cmpd="sng">
                      <a:noFill/>
                    </a:lnT>
                  </a:tcPr>
                </a:tc>
              </a:tr>
              <a:tr h="914248">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EIGRP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Interior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Advanced </a:t>
                      </a:r>
                    </a:p>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distance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kern="1200" dirty="0" smtClean="0">
                          <a:solidFill>
                            <a:schemeClr val="dk1"/>
                          </a:solidFill>
                          <a:latin typeface="+mn-lt"/>
                          <a:ea typeface="+mn-ea"/>
                          <a:cs typeface="+mn-cs"/>
                        </a:rPr>
                        <a:t>Composite</a:t>
                      </a:r>
                    </a:p>
                  </a:txBody>
                  <a:tcPr marL="68580" marR="68580" marT="0" marB="0" anchor="ctr"/>
                </a:tc>
              </a:tr>
              <a:tr h="148860">
                <a:tc gridSpan="5">
                  <a:txBody>
                    <a:bodyPr/>
                    <a:lstStyle/>
                    <a:p>
                      <a:pPr marL="0" marR="0" lvl="0" algn="ctr" defTabSz="914400" rtl="0" eaLnBrk="1" latinLnBrk="0" hangingPunct="1">
                        <a:lnSpc>
                          <a:spcPct val="100000"/>
                        </a:lnSpc>
                        <a:spcBef>
                          <a:spcPts val="300"/>
                        </a:spcBef>
                        <a:spcAft>
                          <a:spcPts val="0"/>
                        </a:spcAft>
                        <a:defRPr/>
                      </a:pPr>
                      <a:endParaRPr lang="en-US" sz="1800" kern="1200" dirty="0" smtClean="0">
                        <a:solidFill>
                          <a:schemeClr val="dk1"/>
                        </a:solidFill>
                        <a:latin typeface="+mn-lt"/>
                        <a:ea typeface="+mn-ea"/>
                        <a:cs typeface="+mn-cs"/>
                      </a:endParaRPr>
                    </a:p>
                  </a:txBody>
                  <a:tcPr marL="68580" marR="68580" marT="0" marB="0" anchor="ctr">
                    <a:solidFill>
                      <a:schemeClr val="bg1"/>
                    </a:solidFill>
                  </a:tcP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smtClean="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smtClean="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smtClean="0">
                        <a:solidFill>
                          <a:schemeClr val="dk1"/>
                        </a:solidFill>
                        <a:latin typeface="+mn-lt"/>
                        <a:ea typeface="+mn-ea"/>
                        <a:cs typeface="+mn-cs"/>
                      </a:endParaRPr>
                    </a:p>
                  </a:txBody>
                  <a:tcPr marL="68580" marR="68580" marT="0" marB="0" anchor="ctr"/>
                </a:tc>
                <a:tc hMerge="1">
                  <a:txBody>
                    <a:bodyPr/>
                    <a:lstStyle/>
                    <a:p>
                      <a:pPr marL="0" marR="0" lvl="0" algn="ctr" defTabSz="914400" rtl="0" eaLnBrk="1" latinLnBrk="0" hangingPunct="1">
                        <a:lnSpc>
                          <a:spcPct val="100000"/>
                        </a:lnSpc>
                        <a:spcBef>
                          <a:spcPts val="300"/>
                        </a:spcBef>
                        <a:spcAft>
                          <a:spcPts val="0"/>
                        </a:spcAft>
                        <a:defRPr/>
                      </a:pPr>
                      <a:endParaRPr lang="en-US" sz="1400" kern="1200" dirty="0" smtClean="0">
                        <a:solidFill>
                          <a:schemeClr val="dk1"/>
                        </a:solidFill>
                        <a:latin typeface="+mn-lt"/>
                        <a:ea typeface="+mn-ea"/>
                        <a:cs typeface="+mn-cs"/>
                      </a:endParaRPr>
                    </a:p>
                  </a:txBody>
                  <a:tcPr marL="68580" marR="68580" marT="0" marB="0" anchor="ctr"/>
                </a:tc>
              </a:tr>
              <a:tr h="914248">
                <a:tc>
                  <a:txBody>
                    <a:bodyPr/>
                    <a:lstStyle/>
                    <a:p>
                      <a:pPr marL="0" marR="0" lvl="0" algn="ctr" defTabSz="914400" rtl="0" eaLnBrk="1" latinLnBrk="0" hangingPunct="1">
                        <a:lnSpc>
                          <a:spcPct val="100000"/>
                        </a:lnSpc>
                        <a:spcBef>
                          <a:spcPts val="300"/>
                        </a:spcBef>
                        <a:spcAft>
                          <a:spcPts val="0"/>
                        </a:spcAft>
                        <a:defRPr/>
                      </a:pPr>
                      <a:r>
                        <a:rPr lang="en-US" sz="1800" b="1" kern="1200" dirty="0" smtClean="0">
                          <a:solidFill>
                            <a:schemeClr val="dk1"/>
                          </a:solidFill>
                          <a:latin typeface="+mn-lt"/>
                          <a:ea typeface="+mn-ea"/>
                          <a:cs typeface="+mn-cs"/>
                        </a:rPr>
                        <a:t>BGP</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smtClean="0">
                          <a:solidFill>
                            <a:schemeClr val="dk1"/>
                          </a:solidFill>
                          <a:latin typeface="+mn-lt"/>
                          <a:ea typeface="+mn-ea"/>
                          <a:cs typeface="+mn-cs"/>
                        </a:rPr>
                        <a:t>Exterior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smtClean="0">
                          <a:solidFill>
                            <a:schemeClr val="dk1"/>
                          </a:solidFill>
                          <a:latin typeface="+mn-lt"/>
                          <a:ea typeface="+mn-ea"/>
                          <a:cs typeface="+mn-cs"/>
                        </a:rPr>
                        <a:t>Path vector</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smtClean="0">
                          <a:solidFill>
                            <a:schemeClr val="dk1"/>
                          </a:solidFill>
                          <a:latin typeface="+mn-lt"/>
                          <a:ea typeface="+mn-ea"/>
                          <a:cs typeface="+mn-cs"/>
                        </a:rPr>
                        <a:t>No</a:t>
                      </a:r>
                    </a:p>
                  </a:txBody>
                  <a:tcPr marL="68580" marR="68580" marT="0" marB="0" anchor="ctr"/>
                </a:tc>
                <a:tc>
                  <a:txBody>
                    <a:bodyPr/>
                    <a:lstStyle/>
                    <a:p>
                      <a:pPr marL="0" marR="0" lvl="0" algn="ctr" defTabSz="914400" rtl="0" eaLnBrk="1" latinLnBrk="0" hangingPunct="1">
                        <a:lnSpc>
                          <a:spcPct val="100000"/>
                        </a:lnSpc>
                        <a:spcBef>
                          <a:spcPts val="300"/>
                        </a:spcBef>
                        <a:spcAft>
                          <a:spcPts val="0"/>
                        </a:spcAft>
                        <a:defRPr/>
                      </a:pPr>
                      <a:r>
                        <a:rPr lang="en-US" sz="1800" b="1" kern="1200" dirty="0" smtClean="0">
                          <a:solidFill>
                            <a:schemeClr val="dk1"/>
                          </a:solidFill>
                          <a:latin typeface="+mn-lt"/>
                          <a:ea typeface="+mn-ea"/>
                          <a:cs typeface="+mn-cs"/>
                        </a:rPr>
                        <a:t>Path vectors (attributes)</a:t>
                      </a:r>
                    </a:p>
                  </a:txBody>
                  <a:tcPr marL="68580" marR="68580" marT="0" marB="0" anchor="ctr"/>
                </a:tc>
              </a:tr>
            </a:tbl>
          </a:graphicData>
        </a:graphic>
      </p:graphicFrame>
    </p:spTree>
    <p:extLst>
      <p:ext uri="{BB962C8B-B14F-4D97-AF65-F5344CB8AC3E}">
        <p14:creationId xmlns:p14="http://schemas.microsoft.com/office/powerpoint/2010/main" val="311946796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48922"/>
            <a:ext cx="8042276" cy="1336956"/>
          </a:xfrm>
        </p:spPr>
        <p:txBody>
          <a:bodyPr/>
          <a:lstStyle/>
          <a:p>
            <a:r>
              <a:rPr lang="en-US" sz="3600" dirty="0" smtClean="0"/>
              <a:t>Connecting Enterprise Networks to an ISP</a:t>
            </a:r>
            <a:endParaRPr lang="en-US" sz="3600" dirty="0"/>
          </a:p>
        </p:txBody>
      </p:sp>
      <p:sp>
        <p:nvSpPr>
          <p:cNvPr id="3" name="Content Placeholder 2"/>
          <p:cNvSpPr>
            <a:spLocks noGrp="1"/>
          </p:cNvSpPr>
          <p:nvPr>
            <p:ph idx="1"/>
          </p:nvPr>
        </p:nvSpPr>
        <p:spPr>
          <a:xfrm>
            <a:off x="549275" y="1954162"/>
            <a:ext cx="8042276" cy="4343400"/>
          </a:xfrm>
        </p:spPr>
        <p:txBody>
          <a:bodyPr/>
          <a:lstStyle/>
          <a:p>
            <a:r>
              <a:rPr lang="en-US" dirty="0" smtClean="0">
                <a:solidFill>
                  <a:srgbClr val="000000"/>
                </a:solidFill>
              </a:rPr>
              <a:t>Modern corporate IP networks connect to the global Internet.</a:t>
            </a:r>
          </a:p>
          <a:p>
            <a:r>
              <a:rPr lang="en-US" dirty="0" smtClean="0">
                <a:solidFill>
                  <a:srgbClr val="000000"/>
                </a:solidFill>
              </a:rPr>
              <a:t>Requirements that must be determined for connecting an enterprise to an ISP include the following:</a:t>
            </a:r>
          </a:p>
          <a:p>
            <a:pPr lvl="1"/>
            <a:r>
              <a:rPr lang="en-US" dirty="0" smtClean="0">
                <a:solidFill>
                  <a:srgbClr val="000000"/>
                </a:solidFill>
              </a:rPr>
              <a:t>Public IP address space</a:t>
            </a:r>
          </a:p>
          <a:p>
            <a:pPr lvl="1"/>
            <a:r>
              <a:rPr lang="en-US" dirty="0" smtClean="0">
                <a:solidFill>
                  <a:srgbClr val="000000"/>
                </a:solidFill>
              </a:rPr>
              <a:t>Enterprise-to-ISP connection link type and bandwidth</a:t>
            </a:r>
          </a:p>
          <a:p>
            <a:pPr lvl="1"/>
            <a:r>
              <a:rPr lang="en-US" dirty="0" smtClean="0">
                <a:solidFill>
                  <a:srgbClr val="000000"/>
                </a:solidFill>
              </a:rPr>
              <a:t>Connection redundancy</a:t>
            </a:r>
          </a:p>
          <a:p>
            <a:pPr lvl="1"/>
            <a:r>
              <a:rPr lang="en-US" dirty="0" smtClean="0">
                <a:solidFill>
                  <a:srgbClr val="000000"/>
                </a:solidFill>
              </a:rPr>
              <a:t>Routing protocol</a:t>
            </a:r>
          </a:p>
          <a:p>
            <a:pPr lvl="1"/>
            <a:endParaRPr lang="en-US" dirty="0">
              <a:solidFill>
                <a:srgbClr val="000000"/>
              </a:solidFill>
            </a:endParaRPr>
          </a:p>
        </p:txBody>
      </p:sp>
    </p:spTree>
    <p:extLst>
      <p:ext uri="{BB962C8B-B14F-4D97-AF65-F5344CB8AC3E}">
        <p14:creationId xmlns:p14="http://schemas.microsoft.com/office/powerpoint/2010/main" val="113477324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r>
              <a:rPr lang="en-US" sz="3600" dirty="0" smtClean="0">
                <a:solidFill>
                  <a:schemeClr val="bg2">
                    <a:lumMod val="50000"/>
                  </a:schemeClr>
                </a:solidFill>
                <a:latin typeface="+mj-lt"/>
              </a:rPr>
              <a:t>Public IP Address Space</a:t>
            </a:r>
            <a:endParaRPr lang="en-US" sz="3600" dirty="0">
              <a:solidFill>
                <a:schemeClr val="bg2">
                  <a:lumMod val="50000"/>
                </a:schemeClr>
              </a:solidFill>
              <a:latin typeface="+mj-lt"/>
            </a:endParaRPr>
          </a:p>
        </p:txBody>
      </p:sp>
      <p:sp>
        <p:nvSpPr>
          <p:cNvPr id="3" name="Content Placeholder 2"/>
          <p:cNvSpPr>
            <a:spLocks noGrp="1"/>
          </p:cNvSpPr>
          <p:nvPr>
            <p:ph idx="1"/>
          </p:nvPr>
        </p:nvSpPr>
        <p:spPr/>
        <p:txBody>
          <a:bodyPr>
            <a:normAutofit lnSpcReduction="10000"/>
          </a:bodyPr>
          <a:lstStyle/>
          <a:p>
            <a:r>
              <a:rPr lang="en-US" dirty="0" smtClean="0">
                <a:solidFill>
                  <a:schemeClr val="tx1"/>
                </a:solidFill>
              </a:rPr>
              <a:t>Public IP addresses are used:</a:t>
            </a:r>
          </a:p>
          <a:p>
            <a:pPr lvl="1"/>
            <a:r>
              <a:rPr lang="en-US" dirty="0" smtClean="0">
                <a:solidFill>
                  <a:schemeClr val="tx1"/>
                </a:solidFill>
              </a:rPr>
              <a:t>By internal enterprise clients to access the Internet using NAT.</a:t>
            </a:r>
          </a:p>
          <a:p>
            <a:pPr lvl="1"/>
            <a:r>
              <a:rPr lang="en-US" dirty="0" smtClean="0">
                <a:solidFill>
                  <a:schemeClr val="tx1"/>
                </a:solidFill>
              </a:rPr>
              <a:t>To make enterprise servers accessible from the Internet using static NAT. </a:t>
            </a:r>
          </a:p>
          <a:p>
            <a:r>
              <a:rPr lang="en-US" dirty="0" smtClean="0">
                <a:solidFill>
                  <a:schemeClr val="tx1"/>
                </a:solidFill>
              </a:rPr>
              <a:t>Public IP addresses are available from ISPs and RIRs.</a:t>
            </a:r>
          </a:p>
          <a:p>
            <a:pPr lvl="1"/>
            <a:r>
              <a:rPr lang="en-US" dirty="0" smtClean="0">
                <a:solidFill>
                  <a:schemeClr val="tx1"/>
                </a:solidFill>
              </a:rPr>
              <a:t>Most enterprises acquire their IP addresses and AS number from ISPs.</a:t>
            </a:r>
          </a:p>
          <a:p>
            <a:pPr lvl="1"/>
            <a:r>
              <a:rPr lang="en-US" dirty="0" smtClean="0">
                <a:solidFill>
                  <a:schemeClr val="tx1"/>
                </a:solidFill>
              </a:rPr>
              <a:t>Large enterprises may want to acquire IP addresses and AS number from a RIR. </a:t>
            </a:r>
          </a:p>
        </p:txBody>
      </p:sp>
    </p:spTree>
    <p:extLst>
      <p:ext uri="{BB962C8B-B14F-4D97-AF65-F5344CB8AC3E}">
        <p14:creationId xmlns:p14="http://schemas.microsoft.com/office/powerpoint/2010/main" val="359364233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1"/>
            <a:r>
              <a:rPr lang="en-US" sz="3600" dirty="0" smtClean="0">
                <a:solidFill>
                  <a:schemeClr val="bg2">
                    <a:lumMod val="50000"/>
                  </a:schemeClr>
                </a:solidFill>
                <a:latin typeface="+mj-lt"/>
              </a:rPr>
              <a:t>Connection and Routing Questions</a:t>
            </a:r>
            <a:endParaRPr lang="en-US" sz="3600" dirty="0">
              <a:solidFill>
                <a:schemeClr val="bg2">
                  <a:lumMod val="50000"/>
                </a:schemeClr>
              </a:solidFill>
              <a:latin typeface="+mj-lt"/>
            </a:endParaRPr>
          </a:p>
        </p:txBody>
      </p:sp>
      <p:sp>
        <p:nvSpPr>
          <p:cNvPr id="3" name="Content Placeholder 2"/>
          <p:cNvSpPr>
            <a:spLocks noGrp="1"/>
          </p:cNvSpPr>
          <p:nvPr>
            <p:ph idx="1"/>
          </p:nvPr>
        </p:nvSpPr>
        <p:spPr/>
        <p:txBody>
          <a:bodyPr>
            <a:normAutofit fontScale="85000" lnSpcReduction="20000"/>
          </a:bodyPr>
          <a:lstStyle/>
          <a:p>
            <a:r>
              <a:rPr lang="en-US" dirty="0" smtClean="0">
                <a:solidFill>
                  <a:schemeClr val="tx1"/>
                </a:solidFill>
              </a:rPr>
              <a:t>Which connection options does the ISP offer?</a:t>
            </a:r>
          </a:p>
          <a:p>
            <a:r>
              <a:rPr lang="en-US" dirty="0" smtClean="0">
                <a:solidFill>
                  <a:schemeClr val="tx1"/>
                </a:solidFill>
              </a:rPr>
              <a:t>Which routing options does the ISP offer?</a:t>
            </a:r>
          </a:p>
          <a:p>
            <a:r>
              <a:rPr lang="en-US" dirty="0" smtClean="0">
                <a:solidFill>
                  <a:schemeClr val="tx1"/>
                </a:solidFill>
              </a:rPr>
              <a:t>Will the enterprise network be connected to multiple ISPs?</a:t>
            </a:r>
          </a:p>
          <a:p>
            <a:r>
              <a:rPr lang="en-US" dirty="0" smtClean="0">
                <a:solidFill>
                  <a:schemeClr val="tx1"/>
                </a:solidFill>
              </a:rPr>
              <a:t>Does the routing need to support one link to an ISP or multiple links, to one or multiple ISPs?</a:t>
            </a:r>
          </a:p>
          <a:p>
            <a:r>
              <a:rPr lang="en-US" dirty="0" smtClean="0">
                <a:solidFill>
                  <a:schemeClr val="tx1"/>
                </a:solidFill>
              </a:rPr>
              <a:t>Is traffic load balancing over multiple links required?</a:t>
            </a:r>
          </a:p>
          <a:p>
            <a:r>
              <a:rPr lang="en-US" dirty="0" smtClean="0">
                <a:solidFill>
                  <a:schemeClr val="tx1"/>
                </a:solidFill>
              </a:rPr>
              <a:t>How much routing information needs to be exchanged with the ISP?</a:t>
            </a:r>
          </a:p>
          <a:p>
            <a:r>
              <a:rPr lang="en-US" dirty="0" smtClean="0">
                <a:solidFill>
                  <a:schemeClr val="tx1"/>
                </a:solidFill>
              </a:rPr>
              <a:t>Does the routing need to respond to the changes in the network topology, such as when a link goes down?</a:t>
            </a:r>
          </a:p>
          <a:p>
            <a:endParaRPr lang="en-US" dirty="0">
              <a:solidFill>
                <a:schemeClr val="tx1"/>
              </a:solidFill>
            </a:endParaRPr>
          </a:p>
        </p:txBody>
      </p:sp>
    </p:spTree>
    <p:extLst>
      <p:ext uri="{BB962C8B-B14F-4D97-AF65-F5344CB8AC3E}">
        <p14:creationId xmlns:p14="http://schemas.microsoft.com/office/powerpoint/2010/main" val="26581971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81799"/>
            <a:ext cx="8521700" cy="549021"/>
          </a:xfrm>
        </p:spPr>
        <p:txBody>
          <a:bodyPr>
            <a:noAutofit/>
          </a:bodyPr>
          <a:lstStyle/>
          <a:p>
            <a:r>
              <a:rPr lang="en-US" sz="3600" dirty="0" smtClean="0"/>
              <a:t>Using Static Routes Example</a:t>
            </a:r>
            <a:endParaRPr lang="en-US" sz="3600" dirty="0"/>
          </a:p>
        </p:txBody>
      </p:sp>
      <p:sp>
        <p:nvSpPr>
          <p:cNvPr id="55" name="Content Placeholder 4"/>
          <p:cNvSpPr>
            <a:spLocks noGrp="1"/>
          </p:cNvSpPr>
          <p:nvPr>
            <p:ph idx="10"/>
          </p:nvPr>
        </p:nvSpPr>
        <p:spPr>
          <a:xfrm>
            <a:off x="279400" y="1260171"/>
            <a:ext cx="8520354" cy="1822818"/>
          </a:xfrm>
        </p:spPr>
        <p:txBody>
          <a:bodyPr>
            <a:normAutofit/>
          </a:bodyPr>
          <a:lstStyle/>
          <a:p>
            <a:r>
              <a:rPr lang="en-US" dirty="0" smtClean="0">
                <a:solidFill>
                  <a:srgbClr val="000000"/>
                </a:solidFill>
              </a:rPr>
              <a:t>Static routes are the simplest way to implement routing with an ISP.</a:t>
            </a:r>
          </a:p>
          <a:p>
            <a:pPr lvl="1"/>
            <a:r>
              <a:rPr lang="en-US" dirty="0" smtClean="0">
                <a:solidFill>
                  <a:srgbClr val="000000"/>
                </a:solidFill>
              </a:rPr>
              <a:t>Typically a customer has a single connection to an ISP and the customer uses a default route toward the ISP while the ISP deploys static routes toward the customer.</a:t>
            </a:r>
          </a:p>
        </p:txBody>
      </p:sp>
      <p:sp>
        <p:nvSpPr>
          <p:cNvPr id="46" name="Content Placeholder 31"/>
          <p:cNvSpPr>
            <a:spLocks noGrp="1"/>
          </p:cNvSpPr>
          <p:nvPr>
            <p:ph sz="quarter" idx="11"/>
          </p:nvPr>
        </p:nvSpPr>
        <p:spPr>
          <a:xfrm>
            <a:off x="279401" y="5598541"/>
            <a:ext cx="8559799" cy="715433"/>
          </a:xfrm>
        </p:spPr>
        <p:txBody>
          <a:bodyPr>
            <a:noAutofit/>
          </a:bodyPr>
          <a:lstStyle/>
          <a:p>
            <a:r>
              <a:rPr lang="en-US" sz="1200" dirty="0" smtClean="0">
                <a:solidFill>
                  <a:srgbClr val="000000"/>
                </a:solidFill>
              </a:rPr>
              <a:t>PE(config)# </a:t>
            </a:r>
            <a:r>
              <a:rPr lang="en-US" sz="1200" b="1" dirty="0" smtClean="0">
                <a:solidFill>
                  <a:srgbClr val="000000"/>
                </a:solidFill>
              </a:rPr>
              <a:t>ip route 10.0.0.0 255.0.0.0 serial 0/0/1</a:t>
            </a:r>
          </a:p>
          <a:p>
            <a:r>
              <a:rPr lang="en-US" sz="1200" dirty="0" smtClean="0">
                <a:solidFill>
                  <a:srgbClr val="000000"/>
                </a:solidFill>
              </a:rPr>
              <a:t>PE(config)# </a:t>
            </a:r>
            <a:r>
              <a:rPr lang="en-US" sz="1200" b="1" dirty="0" smtClean="0">
                <a:solidFill>
                  <a:srgbClr val="000000"/>
                </a:solidFill>
              </a:rPr>
              <a:t>ip route 172.16.0.0 255.255.0.0 serial 0/0/1</a:t>
            </a:r>
          </a:p>
          <a:p>
            <a:r>
              <a:rPr lang="en-US" sz="1200" dirty="0" smtClean="0">
                <a:solidFill>
                  <a:srgbClr val="000000"/>
                </a:solidFill>
              </a:rPr>
              <a:t>PE(config)# </a:t>
            </a:r>
            <a:r>
              <a:rPr lang="en-US" sz="1200" b="1" dirty="0" smtClean="0">
                <a:solidFill>
                  <a:srgbClr val="000000"/>
                </a:solidFill>
              </a:rPr>
              <a:t>ip route 172.17.0.0 255.255.0.0 </a:t>
            </a:r>
            <a:r>
              <a:rPr lang="en-US" sz="1200" b="1" smtClean="0">
                <a:solidFill>
                  <a:srgbClr val="000000"/>
                </a:solidFill>
              </a:rPr>
              <a:t>serial 0/0/1</a:t>
            </a:r>
            <a:endParaRPr lang="en-US" sz="1200" b="1" dirty="0" smtClean="0">
              <a:solidFill>
                <a:srgbClr val="000000"/>
              </a:solidFill>
            </a:endParaRPr>
          </a:p>
        </p:txBody>
      </p:sp>
      <p:grpSp>
        <p:nvGrpSpPr>
          <p:cNvPr id="21" name="Group 20"/>
          <p:cNvGrpSpPr/>
          <p:nvPr/>
        </p:nvGrpSpPr>
        <p:grpSpPr>
          <a:xfrm>
            <a:off x="1536700" y="4394200"/>
            <a:ext cx="5880100" cy="1075885"/>
            <a:chOff x="1536700" y="4394200"/>
            <a:chExt cx="5880100" cy="1075885"/>
          </a:xfrm>
        </p:grpSpPr>
        <p:sp>
          <p:nvSpPr>
            <p:cNvPr id="36" name="Rounded Rectangle 35"/>
            <p:cNvSpPr/>
            <p:nvPr/>
          </p:nvSpPr>
          <p:spPr bwMode="auto">
            <a:xfrm>
              <a:off x="1536700" y="4394200"/>
              <a:ext cx="2374900" cy="10287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7" name="Rounded Rectangle 36"/>
            <p:cNvSpPr/>
            <p:nvPr/>
          </p:nvSpPr>
          <p:spPr bwMode="auto">
            <a:xfrm>
              <a:off x="4533900" y="4394200"/>
              <a:ext cx="1511300" cy="10287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3"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34" name="Picture 88"/>
            <p:cNvPicPr>
              <a:picLocks noChangeAspect="1" noChangeArrowheads="1"/>
            </p:cNvPicPr>
            <p:nvPr/>
          </p:nvPicPr>
          <p:blipFill>
            <a:blip r:embed="rId3"/>
            <a:srcRect/>
            <a:stretch>
              <a:fillRect/>
            </a:stretch>
          </p:blipFill>
          <p:spPr bwMode="auto">
            <a:xfrm>
              <a:off x="5951468" y="4415247"/>
              <a:ext cx="1465332" cy="1054838"/>
            </a:xfrm>
            <a:prstGeom prst="rect">
              <a:avLst/>
            </a:prstGeom>
            <a:noFill/>
            <a:ln w="9525" algn="ctr">
              <a:noFill/>
              <a:miter lim="800000"/>
              <a:headEnd/>
              <a:tailEnd/>
            </a:ln>
          </p:spPr>
        </p:pic>
        <p:sp>
          <p:nvSpPr>
            <p:cNvPr id="48" name="TextBox 47"/>
            <p:cNvSpPr txBox="1"/>
            <p:nvPr/>
          </p:nvSpPr>
          <p:spPr>
            <a:xfrm>
              <a:off x="1703300" y="4460086"/>
              <a:ext cx="2221000" cy="251614"/>
            </a:xfrm>
            <a:prstGeom prst="rect">
              <a:avLst/>
            </a:prstGeom>
            <a:noFill/>
          </p:spPr>
          <p:txBody>
            <a:bodyPr wrap="square" lIns="0" tIns="0" rIns="0" bIns="0" rtlCol="0" anchor="ctr" anchorCtr="0">
              <a:noAutofit/>
            </a:bodyPr>
            <a:lstStyle/>
            <a:p>
              <a:r>
                <a:rPr lang="en-US" sz="1200" b="1" dirty="0" smtClean="0"/>
                <a:t>Company A</a:t>
              </a:r>
              <a:endParaRPr lang="en-US" sz="1200" b="1" dirty="0"/>
            </a:p>
          </p:txBody>
        </p:sp>
        <p:sp>
          <p:nvSpPr>
            <p:cNvPr id="35" name="TextBox 34"/>
            <p:cNvSpPr txBox="1"/>
            <p:nvPr/>
          </p:nvSpPr>
          <p:spPr>
            <a:xfrm>
              <a:off x="6294354" y="4701512"/>
              <a:ext cx="844062" cy="432080"/>
            </a:xfrm>
            <a:prstGeom prst="rect">
              <a:avLst/>
            </a:prstGeom>
            <a:noFill/>
          </p:spPr>
          <p:txBody>
            <a:bodyPr wrap="none" rtlCol="0" anchor="ctr" anchorCtr="0">
              <a:noAutofit/>
            </a:bodyPr>
            <a:lstStyle/>
            <a:p>
              <a:r>
                <a:rPr lang="en-US" sz="1400" b="1" dirty="0" smtClean="0"/>
                <a:t>Internet </a:t>
              </a:r>
            </a:p>
          </p:txBody>
        </p:sp>
        <p:pic>
          <p:nvPicPr>
            <p:cNvPr id="39" name="Picture 37"/>
            <p:cNvPicPr>
              <a:picLocks noChangeArrowheads="1"/>
            </p:cNvPicPr>
            <p:nvPr/>
          </p:nvPicPr>
          <p:blipFill>
            <a:blip r:embed="rId4"/>
            <a:srcRect/>
            <a:stretch>
              <a:fillRect/>
            </a:stretch>
          </p:blipFill>
          <p:spPr bwMode="auto">
            <a:xfrm>
              <a:off x="5209177" y="4806644"/>
              <a:ext cx="870351" cy="451691"/>
            </a:xfrm>
            <a:prstGeom prst="rect">
              <a:avLst/>
            </a:prstGeom>
            <a:noFill/>
            <a:ln w="9525">
              <a:noFill/>
              <a:miter lim="800000"/>
              <a:headEnd/>
              <a:tailEnd/>
            </a:ln>
          </p:spPr>
        </p:pic>
        <p:sp>
          <p:nvSpPr>
            <p:cNvPr id="40" name="TextBox 39"/>
            <p:cNvSpPr txBox="1"/>
            <p:nvPr/>
          </p:nvSpPr>
          <p:spPr>
            <a:xfrm>
              <a:off x="5484610" y="5026981"/>
              <a:ext cx="389851"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44" name="Picture 37"/>
            <p:cNvPicPr>
              <a:picLocks noChangeArrowheads="1"/>
            </p:cNvPicPr>
            <p:nvPr/>
          </p:nvPicPr>
          <p:blipFill>
            <a:blip r:embed="rId4"/>
            <a:srcRect/>
            <a:stretch>
              <a:fillRect/>
            </a:stretch>
          </p:blipFill>
          <p:spPr bwMode="auto">
            <a:xfrm>
              <a:off x="2550132" y="4808321"/>
              <a:ext cx="870351" cy="451691"/>
            </a:xfrm>
            <a:prstGeom prst="rect">
              <a:avLst/>
            </a:prstGeom>
            <a:noFill/>
            <a:ln w="9525">
              <a:noFill/>
              <a:miter lim="800000"/>
              <a:headEnd/>
              <a:tailEnd/>
            </a:ln>
          </p:spPr>
        </p:pic>
        <p:sp>
          <p:nvSpPr>
            <p:cNvPr id="45" name="TextBox 44"/>
            <p:cNvSpPr txBox="1"/>
            <p:nvPr/>
          </p:nvSpPr>
          <p:spPr>
            <a:xfrm>
              <a:off x="2825565" y="502865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47" name="TextBox 46"/>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smtClean="0"/>
                <a:t>S0/0/1</a:t>
              </a:r>
              <a:endParaRPr lang="en-US" sz="1050" dirty="0"/>
            </a:p>
          </p:txBody>
        </p:sp>
        <p:sp>
          <p:nvSpPr>
            <p:cNvPr id="33" name="TextBox 32"/>
            <p:cNvSpPr txBox="1"/>
            <p:nvPr/>
          </p:nvSpPr>
          <p:spPr>
            <a:xfrm>
              <a:off x="1690600" y="4790286"/>
              <a:ext cx="874800" cy="480214"/>
            </a:xfrm>
            <a:prstGeom prst="rect">
              <a:avLst/>
            </a:prstGeom>
            <a:noFill/>
          </p:spPr>
          <p:txBody>
            <a:bodyPr wrap="square" lIns="0" tIns="0" rIns="0" bIns="0" rtlCol="0" anchor="ctr" anchorCtr="0">
              <a:noAutofit/>
            </a:bodyPr>
            <a:lstStyle/>
            <a:p>
              <a:pPr algn="l"/>
              <a:r>
                <a:rPr lang="en-US" sz="1100" dirty="0" smtClean="0"/>
                <a:t>10.0.0.0</a:t>
              </a:r>
            </a:p>
            <a:p>
              <a:pPr algn="l"/>
              <a:r>
                <a:rPr lang="en-US" sz="1100" dirty="0" smtClean="0"/>
                <a:t>172.16.0.0</a:t>
              </a:r>
            </a:p>
            <a:p>
              <a:pPr algn="l"/>
              <a:r>
                <a:rPr lang="en-US" sz="1100" dirty="0" smtClean="0"/>
                <a:t>172.17.0.0</a:t>
              </a:r>
              <a:endParaRPr lang="en-US" sz="1100" dirty="0"/>
            </a:p>
          </p:txBody>
        </p:sp>
        <p:sp>
          <p:nvSpPr>
            <p:cNvPr id="38" name="TextBox 37"/>
            <p:cNvSpPr txBox="1"/>
            <p:nvPr/>
          </p:nvSpPr>
          <p:spPr>
            <a:xfrm>
              <a:off x="4700499" y="4460086"/>
              <a:ext cx="1293901" cy="226214"/>
            </a:xfrm>
            <a:prstGeom prst="rect">
              <a:avLst/>
            </a:prstGeom>
            <a:noFill/>
          </p:spPr>
          <p:txBody>
            <a:bodyPr wrap="square" lIns="0" tIns="0" rIns="0" bIns="0" rtlCol="0" anchor="ctr" anchorCtr="0">
              <a:noAutofit/>
            </a:bodyPr>
            <a:lstStyle/>
            <a:p>
              <a:r>
                <a:rPr lang="en-US" sz="1200" b="1" dirty="0" smtClean="0"/>
                <a:t>ISP</a:t>
              </a:r>
              <a:endParaRPr lang="en-US" sz="1200" b="1" dirty="0"/>
            </a:p>
          </p:txBody>
        </p:sp>
        <p:sp>
          <p:nvSpPr>
            <p:cNvPr id="42" name="TextBox 41"/>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smtClean="0"/>
                <a:t>S0/0/0</a:t>
              </a:r>
              <a:endParaRPr lang="en-US" sz="1050" dirty="0"/>
            </a:p>
          </p:txBody>
        </p:sp>
      </p:grpSp>
      <p:sp>
        <p:nvSpPr>
          <p:cNvPr id="20" name="Content Placeholder 31"/>
          <p:cNvSpPr txBox="1">
            <a:spLocks/>
          </p:cNvSpPr>
          <p:nvPr/>
        </p:nvSpPr>
        <p:spPr bwMode="auto">
          <a:xfrm>
            <a:off x="279401" y="3081867"/>
            <a:ext cx="8559800" cy="1066800"/>
          </a:xfrm>
          <a:prstGeom prst="rect">
            <a:avLst/>
          </a:prstGeom>
          <a:noFill/>
          <a:ln w="9525"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algn="l">
              <a:lnSpc>
                <a:spcPct val="100000"/>
              </a:lnSpc>
              <a:spcBef>
                <a:spcPts val="0"/>
              </a:spcBef>
              <a:spcAft>
                <a:spcPts val="0"/>
              </a:spcAft>
            </a:pPr>
            <a:r>
              <a:rPr lang="en-US" sz="1200" dirty="0" smtClean="0">
                <a:solidFill>
                  <a:srgbClr val="000000"/>
                </a:solidFill>
                <a:latin typeface="Courier New" pitchFamily="49" charset="0"/>
                <a:cs typeface="Courier New" pitchFamily="49" charset="0"/>
              </a:rPr>
              <a:t>R1(config)# </a:t>
            </a:r>
            <a:r>
              <a:rPr lang="en-US" sz="1200" b="1" dirty="0" smtClean="0">
                <a:solidFill>
                  <a:srgbClr val="000000"/>
                </a:solidFill>
                <a:latin typeface="Courier New" pitchFamily="49" charset="0"/>
                <a:cs typeface="Courier New" pitchFamily="49" charset="0"/>
              </a:rPr>
              <a:t>router </a:t>
            </a:r>
            <a:r>
              <a:rPr lang="en-US" sz="1200" b="1" dirty="0" err="1" smtClean="0">
                <a:solidFill>
                  <a:srgbClr val="000000"/>
                </a:solidFill>
                <a:latin typeface="Courier New" pitchFamily="49" charset="0"/>
                <a:cs typeface="Courier New" pitchFamily="49" charset="0"/>
              </a:rPr>
              <a:t>eigrp</a:t>
            </a:r>
            <a:r>
              <a:rPr lang="en-US" sz="1200" b="1" dirty="0" smtClean="0">
                <a:solidFill>
                  <a:srgbClr val="000000"/>
                </a:solidFill>
                <a:latin typeface="Courier New" pitchFamily="49" charset="0"/>
                <a:cs typeface="Courier New" pitchFamily="49" charset="0"/>
              </a:rPr>
              <a:t> 110</a:t>
            </a:r>
          </a:p>
          <a:p>
            <a:pPr algn="l" defTabSz="814388" eaLnBrk="1" hangingPunct="1">
              <a:lnSpc>
                <a:spcPct val="100000"/>
              </a:lnSpc>
              <a:spcBef>
                <a:spcPts val="0"/>
              </a:spcBef>
              <a:spcAft>
                <a:spcPts val="0"/>
              </a:spcAft>
              <a:buClr>
                <a:srgbClr val="708CA1"/>
              </a:buClr>
            </a:pPr>
            <a:r>
              <a:rPr lang="en-US" sz="1200" dirty="0" smtClean="0">
                <a:solidFill>
                  <a:srgbClr val="000000"/>
                </a:solidFill>
                <a:latin typeface="Courier New" pitchFamily="49" charset="0"/>
                <a:cs typeface="Courier New" pitchFamily="49" charset="0"/>
              </a:rPr>
              <a:t>R1(config-router)# </a:t>
            </a:r>
            <a:r>
              <a:rPr lang="en-US" sz="1200" b="1" dirty="0" smtClean="0">
                <a:solidFill>
                  <a:srgbClr val="000000"/>
                </a:solidFill>
                <a:latin typeface="Courier New" pitchFamily="49" charset="0"/>
                <a:cs typeface="Courier New" pitchFamily="49" charset="0"/>
              </a:rPr>
              <a:t>network 10.0.0.0</a:t>
            </a:r>
          </a:p>
          <a:p>
            <a:pPr algn="l" defTabSz="814388" eaLnBrk="1" hangingPunct="1">
              <a:lnSpc>
                <a:spcPct val="100000"/>
              </a:lnSpc>
              <a:spcBef>
                <a:spcPts val="0"/>
              </a:spcBef>
              <a:spcAft>
                <a:spcPts val="0"/>
              </a:spcAft>
              <a:buClr>
                <a:srgbClr val="708CA1"/>
              </a:buClr>
            </a:pPr>
            <a:r>
              <a:rPr lang="en-US" sz="1200" dirty="0" smtClean="0">
                <a:solidFill>
                  <a:srgbClr val="000000"/>
                </a:solidFill>
                <a:latin typeface="Courier New" pitchFamily="49" charset="0"/>
                <a:cs typeface="Courier New" pitchFamily="49" charset="0"/>
              </a:rPr>
              <a:t>R1(config-router)# </a:t>
            </a:r>
            <a:r>
              <a:rPr lang="en-US" sz="1200" b="1" dirty="0" smtClean="0">
                <a:solidFill>
                  <a:srgbClr val="000000"/>
                </a:solidFill>
                <a:latin typeface="Courier New" pitchFamily="49" charset="0"/>
                <a:cs typeface="Courier New" pitchFamily="49" charset="0"/>
              </a:rPr>
              <a:t>exit</a:t>
            </a:r>
          </a:p>
          <a:p>
            <a:pPr algn="l" defTabSz="814388" eaLnBrk="1" hangingPunct="1">
              <a:lnSpc>
                <a:spcPct val="100000"/>
              </a:lnSpc>
              <a:spcBef>
                <a:spcPts val="0"/>
              </a:spcBef>
              <a:spcAft>
                <a:spcPts val="0"/>
              </a:spcAft>
              <a:buClr>
                <a:srgbClr val="708CA1"/>
              </a:buClr>
            </a:pPr>
            <a:r>
              <a:rPr lang="en-US" sz="1200" dirty="0" smtClean="0">
                <a:solidFill>
                  <a:srgbClr val="000000"/>
                </a:solidFill>
                <a:latin typeface="Courier New" pitchFamily="49" charset="0"/>
                <a:cs typeface="Courier New" pitchFamily="49" charset="0"/>
              </a:rPr>
              <a:t>R1(config)# </a:t>
            </a:r>
            <a:r>
              <a:rPr lang="en-US" sz="1200" b="1" dirty="0" smtClean="0">
                <a:solidFill>
                  <a:srgbClr val="000000"/>
                </a:solidFill>
                <a:latin typeface="Courier New" pitchFamily="49" charset="0"/>
                <a:cs typeface="Courier New" pitchFamily="49" charset="0"/>
              </a:rPr>
              <a:t>ip default-network 0.0.0.0</a:t>
            </a:r>
          </a:p>
          <a:p>
            <a:pPr algn="l" defTabSz="814388" eaLnBrk="1" hangingPunct="1">
              <a:lnSpc>
                <a:spcPct val="100000"/>
              </a:lnSpc>
              <a:spcBef>
                <a:spcPts val="0"/>
              </a:spcBef>
              <a:spcAft>
                <a:spcPts val="0"/>
              </a:spcAft>
              <a:buClr>
                <a:srgbClr val="708CA1"/>
              </a:buClr>
            </a:pPr>
            <a:r>
              <a:rPr lang="en-US" sz="1200" dirty="0" smtClean="0">
                <a:solidFill>
                  <a:srgbClr val="000000"/>
                </a:solidFill>
                <a:latin typeface="Courier New" pitchFamily="49" charset="0"/>
                <a:cs typeface="Courier New" pitchFamily="49" charset="0"/>
              </a:rPr>
              <a:t>R1(config)# </a:t>
            </a:r>
            <a:r>
              <a:rPr lang="en-US" sz="1200" b="1" dirty="0" smtClean="0">
                <a:solidFill>
                  <a:srgbClr val="000000"/>
                </a:solidFill>
                <a:latin typeface="Courier New" pitchFamily="49" charset="0"/>
                <a:cs typeface="Courier New" pitchFamily="49" charset="0"/>
              </a:rPr>
              <a:t>ip route 0.0.0.0 0.0.0.0 serial 0/0/0</a:t>
            </a:r>
          </a:p>
        </p:txBody>
      </p:sp>
    </p:spTree>
    <p:extLst>
      <p:ext uri="{BB962C8B-B14F-4D97-AF65-F5344CB8AC3E}">
        <p14:creationId xmlns:p14="http://schemas.microsoft.com/office/powerpoint/2010/main" val="374831932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4146"/>
            <a:ext cx="8042276" cy="1336956"/>
          </a:xfrm>
        </p:spPr>
        <p:txBody>
          <a:bodyPr/>
          <a:lstStyle/>
          <a:p>
            <a:r>
              <a:rPr lang="en-US" dirty="0" smtClean="0"/>
              <a:t>Using BGP </a:t>
            </a:r>
            <a:endParaRPr lang="en-US" dirty="0"/>
          </a:p>
        </p:txBody>
      </p:sp>
      <p:sp>
        <p:nvSpPr>
          <p:cNvPr id="3" name="Content Placeholder 2"/>
          <p:cNvSpPr>
            <a:spLocks noGrp="1"/>
          </p:cNvSpPr>
          <p:nvPr>
            <p:ph idx="1"/>
          </p:nvPr>
        </p:nvSpPr>
        <p:spPr>
          <a:xfrm>
            <a:off x="610995" y="2008423"/>
            <a:ext cx="8042276" cy="4343400"/>
          </a:xfrm>
        </p:spPr>
        <p:txBody>
          <a:bodyPr/>
          <a:lstStyle/>
          <a:p>
            <a:r>
              <a:rPr lang="en-US" dirty="0" smtClean="0"/>
              <a:t>BGP can be used to dynamically exchange routing information.</a:t>
            </a:r>
          </a:p>
          <a:p>
            <a:r>
              <a:rPr lang="en-US" dirty="0" smtClean="0"/>
              <a:t>BGP can also be configured to react to topology changes beyond a customer-to-ISP link. </a:t>
            </a:r>
          </a:p>
        </p:txBody>
      </p:sp>
      <p:grpSp>
        <p:nvGrpSpPr>
          <p:cNvPr id="19" name="Group 18"/>
          <p:cNvGrpSpPr/>
          <p:nvPr/>
        </p:nvGrpSpPr>
        <p:grpSpPr>
          <a:xfrm>
            <a:off x="2048940" y="4126646"/>
            <a:ext cx="5029200" cy="1279085"/>
            <a:chOff x="2387600" y="4191000"/>
            <a:chExt cx="5029200" cy="1279085"/>
          </a:xfrm>
        </p:grpSpPr>
        <p:sp>
          <p:nvSpPr>
            <p:cNvPr id="7" name="Rounded Rectangle 6"/>
            <p:cNvSpPr/>
            <p:nvPr/>
          </p:nvSpPr>
          <p:spPr bwMode="auto">
            <a:xfrm>
              <a:off x="2387600" y="4191000"/>
              <a:ext cx="1524000" cy="12319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6" name="Rounded Rectangle 15"/>
            <p:cNvSpPr/>
            <p:nvPr/>
          </p:nvSpPr>
          <p:spPr bwMode="auto">
            <a:xfrm>
              <a:off x="4533900" y="4191000"/>
              <a:ext cx="1511300" cy="12319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Freeform 9"/>
            <p:cNvSpPr>
              <a:spLocks/>
            </p:cNvSpPr>
            <p:nvPr/>
          </p:nvSpPr>
          <p:spPr bwMode="auto">
            <a:xfrm>
              <a:off x="3297803" y="496669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6" name="Picture 88"/>
            <p:cNvPicPr>
              <a:picLocks noChangeAspect="1" noChangeArrowheads="1"/>
            </p:cNvPicPr>
            <p:nvPr/>
          </p:nvPicPr>
          <p:blipFill>
            <a:blip r:embed="rId2"/>
            <a:srcRect/>
            <a:stretch>
              <a:fillRect/>
            </a:stretch>
          </p:blipFill>
          <p:spPr bwMode="auto">
            <a:xfrm>
              <a:off x="5951468" y="4415247"/>
              <a:ext cx="1465332" cy="1054838"/>
            </a:xfrm>
            <a:prstGeom prst="rect">
              <a:avLst/>
            </a:prstGeom>
            <a:noFill/>
            <a:ln w="9525" algn="ctr">
              <a:noFill/>
              <a:miter lim="800000"/>
              <a:headEnd/>
              <a:tailEnd/>
            </a:ln>
          </p:spPr>
        </p:pic>
        <p:sp>
          <p:nvSpPr>
            <p:cNvPr id="8" name="TextBox 7"/>
            <p:cNvSpPr txBox="1"/>
            <p:nvPr/>
          </p:nvSpPr>
          <p:spPr>
            <a:xfrm>
              <a:off x="2400300" y="4434686"/>
              <a:ext cx="1524000" cy="251614"/>
            </a:xfrm>
            <a:prstGeom prst="rect">
              <a:avLst/>
            </a:prstGeom>
            <a:noFill/>
          </p:spPr>
          <p:txBody>
            <a:bodyPr wrap="square" lIns="0" tIns="0" rIns="0" bIns="0" rtlCol="0" anchor="ctr" anchorCtr="0">
              <a:noAutofit/>
            </a:bodyPr>
            <a:lstStyle/>
            <a:p>
              <a:r>
                <a:rPr lang="en-US" sz="1200" b="1" dirty="0" smtClean="0"/>
                <a:t>Company A</a:t>
              </a:r>
            </a:p>
            <a:p>
              <a:r>
                <a:rPr lang="en-US" sz="1200" dirty="0" smtClean="0"/>
                <a:t>AS 65010</a:t>
              </a:r>
              <a:endParaRPr lang="en-US" sz="1200" dirty="0"/>
            </a:p>
          </p:txBody>
        </p:sp>
        <p:sp>
          <p:nvSpPr>
            <p:cNvPr id="9" name="TextBox 8"/>
            <p:cNvSpPr txBox="1"/>
            <p:nvPr/>
          </p:nvSpPr>
          <p:spPr>
            <a:xfrm>
              <a:off x="6294354" y="4701512"/>
              <a:ext cx="844062" cy="432080"/>
            </a:xfrm>
            <a:prstGeom prst="rect">
              <a:avLst/>
            </a:prstGeom>
            <a:noFill/>
          </p:spPr>
          <p:txBody>
            <a:bodyPr wrap="none" rtlCol="0" anchor="ctr" anchorCtr="0">
              <a:noAutofit/>
            </a:bodyPr>
            <a:lstStyle/>
            <a:p>
              <a:r>
                <a:rPr lang="en-US" sz="1400" b="1" dirty="0" smtClean="0"/>
                <a:t>Internet </a:t>
              </a:r>
            </a:p>
          </p:txBody>
        </p:sp>
        <p:pic>
          <p:nvPicPr>
            <p:cNvPr id="10" name="Picture 37"/>
            <p:cNvPicPr>
              <a:picLocks noChangeArrowheads="1"/>
            </p:cNvPicPr>
            <p:nvPr/>
          </p:nvPicPr>
          <p:blipFill>
            <a:blip r:embed="rId3"/>
            <a:srcRect/>
            <a:stretch>
              <a:fillRect/>
            </a:stretch>
          </p:blipFill>
          <p:spPr bwMode="auto">
            <a:xfrm>
              <a:off x="5209177" y="4806644"/>
              <a:ext cx="870351" cy="451691"/>
            </a:xfrm>
            <a:prstGeom prst="rect">
              <a:avLst/>
            </a:prstGeom>
            <a:noFill/>
            <a:ln w="9525">
              <a:noFill/>
              <a:miter lim="800000"/>
              <a:headEnd/>
              <a:tailEnd/>
            </a:ln>
          </p:spPr>
        </p:pic>
        <p:sp>
          <p:nvSpPr>
            <p:cNvPr id="11" name="TextBox 10"/>
            <p:cNvSpPr txBox="1"/>
            <p:nvPr/>
          </p:nvSpPr>
          <p:spPr>
            <a:xfrm>
              <a:off x="5484610" y="5026981"/>
              <a:ext cx="389851"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12" name="Picture 37"/>
            <p:cNvPicPr>
              <a:picLocks noChangeArrowheads="1"/>
            </p:cNvPicPr>
            <p:nvPr/>
          </p:nvPicPr>
          <p:blipFill>
            <a:blip r:embed="rId3"/>
            <a:srcRect/>
            <a:stretch>
              <a:fillRect/>
            </a:stretch>
          </p:blipFill>
          <p:spPr bwMode="auto">
            <a:xfrm>
              <a:off x="2550132" y="4808321"/>
              <a:ext cx="870351" cy="451691"/>
            </a:xfrm>
            <a:prstGeom prst="rect">
              <a:avLst/>
            </a:prstGeom>
            <a:noFill/>
            <a:ln w="9525">
              <a:noFill/>
              <a:miter lim="800000"/>
              <a:headEnd/>
              <a:tailEnd/>
            </a:ln>
          </p:spPr>
        </p:pic>
        <p:sp>
          <p:nvSpPr>
            <p:cNvPr id="13" name="TextBox 12"/>
            <p:cNvSpPr txBox="1"/>
            <p:nvPr/>
          </p:nvSpPr>
          <p:spPr>
            <a:xfrm>
              <a:off x="2825565" y="502865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4" name="TextBox 13"/>
            <p:cNvSpPr txBox="1"/>
            <p:nvPr/>
          </p:nvSpPr>
          <p:spPr>
            <a:xfrm>
              <a:off x="4677206" y="5124824"/>
              <a:ext cx="579157" cy="193574"/>
            </a:xfrm>
            <a:prstGeom prst="rect">
              <a:avLst/>
            </a:prstGeom>
            <a:noFill/>
          </p:spPr>
          <p:txBody>
            <a:bodyPr wrap="square" lIns="0" tIns="0" rIns="0" bIns="0" rtlCol="0" anchor="ctr" anchorCtr="0">
              <a:noAutofit/>
            </a:bodyPr>
            <a:lstStyle/>
            <a:p>
              <a:r>
                <a:rPr lang="en-US" sz="1050" dirty="0" smtClean="0"/>
                <a:t>S0/0/1</a:t>
              </a:r>
              <a:endParaRPr lang="en-US" sz="1050" dirty="0"/>
            </a:p>
          </p:txBody>
        </p:sp>
        <p:sp>
          <p:nvSpPr>
            <p:cNvPr id="17" name="TextBox 16"/>
            <p:cNvSpPr txBox="1"/>
            <p:nvPr/>
          </p:nvSpPr>
          <p:spPr>
            <a:xfrm>
              <a:off x="4700499" y="4434686"/>
              <a:ext cx="1293901"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a:p>
              <a:r>
                <a:rPr lang="en-US" sz="1200" dirty="0" smtClean="0"/>
                <a:t>AS 65020</a:t>
              </a:r>
              <a:endParaRPr lang="en-US" sz="1200" b="1" dirty="0"/>
            </a:p>
          </p:txBody>
        </p:sp>
        <p:sp>
          <p:nvSpPr>
            <p:cNvPr id="18" name="TextBox 17"/>
            <p:cNvSpPr txBox="1"/>
            <p:nvPr/>
          </p:nvSpPr>
          <p:spPr>
            <a:xfrm>
              <a:off x="3356406" y="5124824"/>
              <a:ext cx="579157" cy="193574"/>
            </a:xfrm>
            <a:prstGeom prst="rect">
              <a:avLst/>
            </a:prstGeom>
            <a:noFill/>
          </p:spPr>
          <p:txBody>
            <a:bodyPr wrap="square" lIns="0" tIns="0" rIns="0" bIns="0" rtlCol="0" anchor="ctr" anchorCtr="0">
              <a:noAutofit/>
            </a:bodyPr>
            <a:lstStyle/>
            <a:p>
              <a:r>
                <a:rPr lang="en-US" sz="1050" dirty="0" smtClean="0"/>
                <a:t>S0/0/0</a:t>
              </a:r>
              <a:endParaRPr lang="en-US" sz="1050" dirty="0"/>
            </a:p>
          </p:txBody>
        </p:sp>
      </p:grpSp>
    </p:spTree>
    <p:extLst>
      <p:ext uri="{BB962C8B-B14F-4D97-AF65-F5344CB8AC3E}">
        <p14:creationId xmlns:p14="http://schemas.microsoft.com/office/powerpoint/2010/main" val="202076984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Connection Redundancy</a:t>
            </a:r>
            <a:endParaRPr lang="en-US" dirty="0"/>
          </a:p>
        </p:txBody>
      </p:sp>
      <p:sp>
        <p:nvSpPr>
          <p:cNvPr id="3" name="Content Placeholder 2"/>
          <p:cNvSpPr>
            <a:spLocks noGrp="1"/>
          </p:cNvSpPr>
          <p:nvPr>
            <p:ph idx="1"/>
          </p:nvPr>
        </p:nvSpPr>
        <p:spPr/>
        <p:txBody>
          <a:bodyPr>
            <a:normAutofit/>
          </a:bodyPr>
          <a:lstStyle/>
          <a:p>
            <a:r>
              <a:rPr lang="en-US" dirty="0" smtClean="0">
                <a:solidFill>
                  <a:srgbClr val="000000"/>
                </a:solidFill>
              </a:rPr>
              <a:t>Redundancy can be achieved by deploying redundant links, deploying redundant devices, and using redundant components within a router.</a:t>
            </a:r>
          </a:p>
          <a:p>
            <a:pPr lvl="1"/>
            <a:r>
              <a:rPr lang="en-US" dirty="0" smtClean="0">
                <a:solidFill>
                  <a:srgbClr val="000000"/>
                </a:solidFill>
              </a:rPr>
              <a:t>The ISP connection can also be made redundant. </a:t>
            </a:r>
          </a:p>
          <a:p>
            <a:r>
              <a:rPr lang="en-US" dirty="0" smtClean="0">
                <a:solidFill>
                  <a:srgbClr val="000000"/>
                </a:solidFill>
              </a:rPr>
              <a:t>When a customer is connected to a single ISP the connection is referred to as </a:t>
            </a:r>
            <a:r>
              <a:rPr lang="en-US" i="1" dirty="0" smtClean="0">
                <a:solidFill>
                  <a:srgbClr val="000000"/>
                </a:solidFill>
              </a:rPr>
              <a:t>single-homed or dual-homed.</a:t>
            </a:r>
          </a:p>
          <a:p>
            <a:r>
              <a:rPr lang="en-US" dirty="0" smtClean="0">
                <a:solidFill>
                  <a:srgbClr val="000000"/>
                </a:solidFill>
              </a:rPr>
              <a:t>When a customer is connected to multiple ISPs the connection is referred to as </a:t>
            </a:r>
            <a:r>
              <a:rPr lang="en-US" i="1" dirty="0" err="1" smtClean="0">
                <a:solidFill>
                  <a:srgbClr val="000000"/>
                </a:solidFill>
              </a:rPr>
              <a:t>multihomed</a:t>
            </a:r>
            <a:r>
              <a:rPr lang="en-US" i="1" dirty="0" smtClean="0">
                <a:solidFill>
                  <a:srgbClr val="000000"/>
                </a:solidFill>
              </a:rPr>
              <a:t> or dual-</a:t>
            </a:r>
            <a:r>
              <a:rPr lang="en-US" i="1" dirty="0" err="1" smtClean="0">
                <a:solidFill>
                  <a:srgbClr val="000000"/>
                </a:solidFill>
              </a:rPr>
              <a:t>multihomed</a:t>
            </a:r>
            <a:r>
              <a:rPr lang="en-US" i="1" dirty="0" smtClean="0">
                <a:solidFill>
                  <a:srgbClr val="000000"/>
                </a:solidFill>
              </a:rPr>
              <a:t>.</a:t>
            </a:r>
            <a:endParaRPr lang="en-US" dirty="0">
              <a:solidFill>
                <a:srgbClr val="000000"/>
              </a:solidFill>
            </a:endParaRPr>
          </a:p>
        </p:txBody>
      </p:sp>
    </p:spTree>
    <p:extLst>
      <p:ext uri="{BB962C8B-B14F-4D97-AF65-F5344CB8AC3E}">
        <p14:creationId xmlns:p14="http://schemas.microsoft.com/office/powerpoint/2010/main" val="234956675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5202" name="Rectangle 2"/>
          <p:cNvSpPr>
            <a:spLocks noGrp="1" noChangeArrowheads="1"/>
          </p:cNvSpPr>
          <p:nvPr>
            <p:ph type="title"/>
          </p:nvPr>
        </p:nvSpPr>
        <p:spPr/>
        <p:txBody>
          <a:bodyPr>
            <a:noAutofit/>
          </a:bodyPr>
          <a:lstStyle/>
          <a:p>
            <a:pPr algn="l">
              <a:defRPr/>
            </a:pPr>
            <a:r>
              <a:rPr lang="en-US" sz="3200" dirty="0" smtClean="0"/>
              <a:t>Connection Redundancy</a:t>
            </a:r>
          </a:p>
        </p:txBody>
      </p:sp>
      <p:pic>
        <p:nvPicPr>
          <p:cNvPr id="1715343" name="Picture 143"/>
          <p:cNvPicPr>
            <a:picLocks noChangeAspect="1" noChangeArrowheads="1"/>
          </p:cNvPicPr>
          <p:nvPr/>
        </p:nvPicPr>
        <p:blipFill>
          <a:blip r:embed="rId2"/>
          <a:srcRect/>
          <a:stretch>
            <a:fillRect/>
          </a:stretch>
        </p:blipFill>
        <p:spPr bwMode="auto">
          <a:xfrm>
            <a:off x="884238" y="2413000"/>
            <a:ext cx="3357562" cy="869950"/>
          </a:xfrm>
          <a:prstGeom prst="rect">
            <a:avLst/>
          </a:prstGeom>
          <a:noFill/>
          <a:ln w="9525">
            <a:noFill/>
            <a:miter lim="800000"/>
            <a:headEnd/>
            <a:tailEnd/>
          </a:ln>
        </p:spPr>
      </p:pic>
      <p:pic>
        <p:nvPicPr>
          <p:cNvPr id="1715345" name="Picture 145"/>
          <p:cNvPicPr>
            <a:picLocks noChangeAspect="1" noChangeArrowheads="1"/>
          </p:cNvPicPr>
          <p:nvPr/>
        </p:nvPicPr>
        <p:blipFill>
          <a:blip r:embed="rId3"/>
          <a:srcRect/>
          <a:stretch>
            <a:fillRect/>
          </a:stretch>
        </p:blipFill>
        <p:spPr bwMode="auto">
          <a:xfrm>
            <a:off x="4775200" y="2019300"/>
            <a:ext cx="3797300" cy="2070100"/>
          </a:xfrm>
          <a:prstGeom prst="rect">
            <a:avLst/>
          </a:prstGeom>
          <a:noFill/>
          <a:ln w="9525">
            <a:noFill/>
            <a:miter lim="800000"/>
            <a:headEnd/>
            <a:tailEnd/>
          </a:ln>
        </p:spPr>
      </p:pic>
      <p:pic>
        <p:nvPicPr>
          <p:cNvPr id="1715346" name="Picture 146"/>
          <p:cNvPicPr>
            <a:picLocks noChangeAspect="1" noChangeArrowheads="1"/>
          </p:cNvPicPr>
          <p:nvPr/>
        </p:nvPicPr>
        <p:blipFill>
          <a:blip r:embed="rId4"/>
          <a:srcRect/>
          <a:stretch>
            <a:fillRect/>
          </a:stretch>
        </p:blipFill>
        <p:spPr bwMode="auto">
          <a:xfrm>
            <a:off x="4918075" y="4394200"/>
            <a:ext cx="3708400" cy="1982788"/>
          </a:xfrm>
          <a:prstGeom prst="rect">
            <a:avLst/>
          </a:prstGeom>
          <a:noFill/>
          <a:ln w="9525">
            <a:noFill/>
            <a:miter lim="800000"/>
            <a:headEnd/>
            <a:tailEnd/>
          </a:ln>
        </p:spPr>
      </p:pic>
      <p:sp>
        <p:nvSpPr>
          <p:cNvPr id="1715380" name="Rectangle 180"/>
          <p:cNvSpPr>
            <a:spLocks noChangeArrowheads="1"/>
          </p:cNvSpPr>
          <p:nvPr/>
        </p:nvSpPr>
        <p:spPr bwMode="auto">
          <a:xfrm>
            <a:off x="4584700" y="4470400"/>
            <a:ext cx="4229100" cy="1843088"/>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buFont typeface="Arial" pitchFamily="34" charset="0"/>
              <a:buNone/>
            </a:pPr>
            <a:endParaRPr lang="en-US" sz="2400" b="0" dirty="0"/>
          </a:p>
        </p:txBody>
      </p:sp>
      <p:sp>
        <p:nvSpPr>
          <p:cNvPr id="1715375" name="Rectangle 175"/>
          <p:cNvSpPr>
            <a:spLocks noChangeArrowheads="1"/>
          </p:cNvSpPr>
          <p:nvPr/>
        </p:nvSpPr>
        <p:spPr bwMode="auto">
          <a:xfrm>
            <a:off x="45847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buFont typeface="Arial" pitchFamily="34" charset="0"/>
              <a:buNone/>
            </a:pPr>
            <a:endParaRPr lang="en-US" sz="2400" b="0" dirty="0"/>
          </a:p>
        </p:txBody>
      </p:sp>
      <p:sp>
        <p:nvSpPr>
          <p:cNvPr id="1715373" name="Rectangle 173"/>
          <p:cNvSpPr>
            <a:spLocks noChangeArrowheads="1"/>
          </p:cNvSpPr>
          <p:nvPr/>
        </p:nvSpPr>
        <p:spPr bwMode="auto">
          <a:xfrm>
            <a:off x="355600" y="2184400"/>
            <a:ext cx="4229100" cy="1981200"/>
          </a:xfrm>
          <a:prstGeom prst="rect">
            <a:avLst/>
          </a:prstGeom>
          <a:noFill/>
          <a:ln w="9525">
            <a:noFill/>
            <a:miter lim="800000"/>
            <a:headEnd type="none" w="sm" len="sm"/>
            <a:tailEnd type="none" w="sm" len="sm"/>
          </a:ln>
        </p:spPr>
        <p:txBody>
          <a:bodyPr lIns="82124" tIns="41061" rIns="82124" bIns="41061"/>
          <a:lstStyle/>
          <a:p>
            <a:pPr defTabSz="814388">
              <a:lnSpc>
                <a:spcPct val="95000"/>
              </a:lnSpc>
              <a:buClr>
                <a:schemeClr val="accent1"/>
              </a:buClr>
              <a:buSzPct val="100000"/>
              <a:buFont typeface="Arial" pitchFamily="34" charset="0"/>
              <a:buNone/>
            </a:pPr>
            <a:endParaRPr lang="en-US" sz="2400" b="0" dirty="0"/>
          </a:p>
        </p:txBody>
      </p:sp>
      <p:sp>
        <p:nvSpPr>
          <p:cNvPr id="1715366" name="Rectangle 166"/>
          <p:cNvSpPr>
            <a:spLocks noChangeArrowheads="1"/>
          </p:cNvSpPr>
          <p:nvPr/>
        </p:nvSpPr>
        <p:spPr bwMode="auto">
          <a:xfrm>
            <a:off x="45847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buFont typeface="Arial" pitchFamily="34" charset="0"/>
              <a:buNone/>
            </a:pPr>
            <a:r>
              <a:rPr lang="en-US" sz="1400" b="1" dirty="0" smtClean="0"/>
              <a:t>Dual-multihomed</a:t>
            </a:r>
            <a:endParaRPr lang="en-US" sz="1400" b="1" dirty="0"/>
          </a:p>
        </p:txBody>
      </p:sp>
      <p:sp>
        <p:nvSpPr>
          <p:cNvPr id="1715364" name="Rectangle 164"/>
          <p:cNvSpPr>
            <a:spLocks noChangeArrowheads="1"/>
          </p:cNvSpPr>
          <p:nvPr/>
        </p:nvSpPr>
        <p:spPr bwMode="auto">
          <a:xfrm>
            <a:off x="355600" y="4165600"/>
            <a:ext cx="4229100" cy="304800"/>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buFont typeface="Arial" pitchFamily="34" charset="0"/>
              <a:buNone/>
            </a:pPr>
            <a:r>
              <a:rPr lang="en-US" sz="1400" b="1" dirty="0" smtClean="0"/>
              <a:t>Dual-homed</a:t>
            </a:r>
            <a:endParaRPr lang="en-US" sz="1400" b="1" dirty="0"/>
          </a:p>
        </p:txBody>
      </p:sp>
      <p:sp>
        <p:nvSpPr>
          <p:cNvPr id="1715351" name="Rectangle 151"/>
          <p:cNvSpPr>
            <a:spLocks noChangeArrowheads="1"/>
          </p:cNvSpPr>
          <p:nvPr/>
        </p:nvSpPr>
        <p:spPr bwMode="auto">
          <a:xfrm>
            <a:off x="4584700" y="1770063"/>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buFont typeface="Arial" pitchFamily="34" charset="0"/>
              <a:buNone/>
            </a:pPr>
            <a:r>
              <a:rPr lang="en-US" sz="1400" b="1" dirty="0"/>
              <a:t>Multihomed</a:t>
            </a:r>
            <a:endParaRPr lang="en-US" sz="2400" b="1" dirty="0"/>
          </a:p>
        </p:txBody>
      </p:sp>
      <p:sp>
        <p:nvSpPr>
          <p:cNvPr id="1715350" name="Rectangle 150"/>
          <p:cNvSpPr>
            <a:spLocks noChangeArrowheads="1"/>
          </p:cNvSpPr>
          <p:nvPr/>
        </p:nvSpPr>
        <p:spPr bwMode="auto">
          <a:xfrm>
            <a:off x="355600" y="1770063"/>
            <a:ext cx="4229100" cy="414337"/>
          </a:xfrm>
          <a:prstGeom prst="rect">
            <a:avLst/>
          </a:prstGeom>
          <a:noFill/>
          <a:ln w="9525">
            <a:noFill/>
            <a:miter lim="800000"/>
            <a:headEnd type="none" w="sm" len="sm"/>
            <a:tailEnd type="none" w="sm" len="sm"/>
          </a:ln>
        </p:spPr>
        <p:txBody>
          <a:bodyPr lIns="82124" tIns="41061" rIns="82124" bIns="41061" anchor="b"/>
          <a:lstStyle/>
          <a:p>
            <a:pPr algn="ctr" defTabSz="814388">
              <a:lnSpc>
                <a:spcPct val="95000"/>
              </a:lnSpc>
              <a:buClr>
                <a:schemeClr val="accent1"/>
              </a:buClr>
              <a:buSzPct val="100000"/>
              <a:buFont typeface="Arial" pitchFamily="34" charset="0"/>
              <a:buNone/>
            </a:pPr>
            <a:r>
              <a:rPr lang="en-US" sz="1400" b="1" dirty="0" smtClean="0"/>
              <a:t>Single-homed</a:t>
            </a:r>
            <a:endParaRPr lang="en-US" sz="1400" b="1" dirty="0"/>
          </a:p>
        </p:txBody>
      </p:sp>
      <p:sp>
        <p:nvSpPr>
          <p:cNvPr id="1715349" name="Rectangle 149"/>
          <p:cNvSpPr>
            <a:spLocks noChangeArrowheads="1"/>
          </p:cNvSpPr>
          <p:nvPr/>
        </p:nvSpPr>
        <p:spPr bwMode="auto">
          <a:xfrm>
            <a:off x="4584700" y="1117600"/>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buFont typeface="Arial" pitchFamily="34" charset="0"/>
              <a:buNone/>
            </a:pPr>
            <a:r>
              <a:rPr lang="en-US" sz="2000" b="0" dirty="0"/>
              <a:t>Connecting to Two or more ISPs</a:t>
            </a:r>
          </a:p>
        </p:txBody>
      </p:sp>
      <p:sp>
        <p:nvSpPr>
          <p:cNvPr id="1715348" name="Rectangle 148"/>
          <p:cNvSpPr>
            <a:spLocks noChangeArrowheads="1"/>
          </p:cNvSpPr>
          <p:nvPr/>
        </p:nvSpPr>
        <p:spPr bwMode="auto">
          <a:xfrm>
            <a:off x="355600" y="1117600"/>
            <a:ext cx="4229100" cy="652463"/>
          </a:xfrm>
          <a:prstGeom prst="rect">
            <a:avLst/>
          </a:prstGeom>
          <a:solidFill>
            <a:srgbClr val="DDDDDD"/>
          </a:solidFill>
          <a:ln w="9525">
            <a:noFill/>
            <a:miter lim="800000"/>
            <a:headEnd type="none" w="sm" len="sm"/>
            <a:tailEnd type="none" w="sm" len="sm"/>
          </a:ln>
        </p:spPr>
        <p:txBody>
          <a:bodyPr lIns="82124" tIns="41061" rIns="82124" bIns="41061" anchor="ctr"/>
          <a:lstStyle/>
          <a:p>
            <a:pPr algn="ctr" defTabSz="814388">
              <a:lnSpc>
                <a:spcPct val="95000"/>
              </a:lnSpc>
              <a:buClr>
                <a:schemeClr val="accent1"/>
              </a:buClr>
              <a:buSzPct val="100000"/>
              <a:buFont typeface="Arial" pitchFamily="34" charset="0"/>
              <a:buNone/>
            </a:pPr>
            <a:r>
              <a:rPr lang="en-US" sz="2000" b="0" dirty="0"/>
              <a:t>Connecting to One ISP</a:t>
            </a:r>
          </a:p>
        </p:txBody>
      </p:sp>
      <p:sp>
        <p:nvSpPr>
          <p:cNvPr id="34831" name="Line 152"/>
          <p:cNvSpPr>
            <a:spLocks noChangeShapeType="1"/>
          </p:cNvSpPr>
          <p:nvPr/>
        </p:nvSpPr>
        <p:spPr bwMode="auto">
          <a:xfrm>
            <a:off x="355600" y="1117600"/>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2" name="Line 153"/>
          <p:cNvSpPr>
            <a:spLocks noChangeShapeType="1"/>
          </p:cNvSpPr>
          <p:nvPr/>
        </p:nvSpPr>
        <p:spPr bwMode="auto">
          <a:xfrm>
            <a:off x="355600" y="1770063"/>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3" name="Line 154"/>
          <p:cNvSpPr>
            <a:spLocks noChangeShapeType="1"/>
          </p:cNvSpPr>
          <p:nvPr/>
        </p:nvSpPr>
        <p:spPr bwMode="auto">
          <a:xfrm>
            <a:off x="355600" y="6313488"/>
            <a:ext cx="8458200" cy="0"/>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4" name="Line 155"/>
          <p:cNvSpPr>
            <a:spLocks noChangeShapeType="1"/>
          </p:cNvSpPr>
          <p:nvPr/>
        </p:nvSpPr>
        <p:spPr bwMode="auto">
          <a:xfrm>
            <a:off x="3556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5" name="Line 156"/>
          <p:cNvSpPr>
            <a:spLocks noChangeShapeType="1"/>
          </p:cNvSpPr>
          <p:nvPr/>
        </p:nvSpPr>
        <p:spPr bwMode="auto">
          <a:xfrm>
            <a:off x="4584700" y="1117600"/>
            <a:ext cx="0" cy="5195888"/>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sp>
        <p:nvSpPr>
          <p:cNvPr id="34836" name="Line 157"/>
          <p:cNvSpPr>
            <a:spLocks noChangeShapeType="1"/>
          </p:cNvSpPr>
          <p:nvPr/>
        </p:nvSpPr>
        <p:spPr bwMode="auto">
          <a:xfrm>
            <a:off x="8813800" y="1117600"/>
            <a:ext cx="0" cy="5195888"/>
          </a:xfrm>
          <a:prstGeom prst="line">
            <a:avLst/>
          </a:prstGeom>
          <a:noFill/>
          <a:ln w="28575" cap="sq">
            <a:solidFill>
              <a:schemeClr val="tx1"/>
            </a:solidFill>
            <a:round/>
            <a:headEnd type="none" w="sm" len="sm"/>
            <a:tailEnd type="none" w="sm" len="sm"/>
          </a:ln>
        </p:spPr>
        <p:txBody>
          <a:bodyPr lIns="82124" tIns="41061" rIns="82124" bIns="41061">
            <a:spAutoFit/>
          </a:bodyPr>
          <a:lstStyle/>
          <a:p>
            <a:endParaRPr lang="en-US" dirty="0"/>
          </a:p>
        </p:txBody>
      </p:sp>
      <p:sp>
        <p:nvSpPr>
          <p:cNvPr id="34837" name="Line 165"/>
          <p:cNvSpPr>
            <a:spLocks noChangeShapeType="1"/>
          </p:cNvSpPr>
          <p:nvPr/>
        </p:nvSpPr>
        <p:spPr bwMode="auto">
          <a:xfrm>
            <a:off x="355600" y="4165600"/>
            <a:ext cx="8458200" cy="0"/>
          </a:xfrm>
          <a:prstGeom prst="line">
            <a:avLst/>
          </a:prstGeom>
          <a:noFill/>
          <a:ln w="12700">
            <a:solidFill>
              <a:schemeClr val="tx1"/>
            </a:solidFill>
            <a:round/>
            <a:headEnd type="none" w="sm" len="sm"/>
            <a:tailEnd type="none" w="sm" len="sm"/>
          </a:ln>
        </p:spPr>
        <p:txBody>
          <a:bodyPr lIns="82124" tIns="41061" rIns="82124" bIns="41061">
            <a:spAutoFit/>
          </a:bodyPr>
          <a:lstStyle/>
          <a:p>
            <a:endParaRPr lang="en-US" dirty="0"/>
          </a:p>
        </p:txBody>
      </p:sp>
      <p:pic>
        <p:nvPicPr>
          <p:cNvPr id="1715396" name="Picture 196"/>
          <p:cNvPicPr>
            <a:picLocks noChangeAspect="1" noChangeArrowheads="1"/>
          </p:cNvPicPr>
          <p:nvPr/>
        </p:nvPicPr>
        <p:blipFill>
          <a:blip r:embed="rId5"/>
          <a:srcRect/>
          <a:stretch>
            <a:fillRect/>
          </a:stretch>
        </p:blipFill>
        <p:spPr bwMode="auto">
          <a:xfrm>
            <a:off x="555625" y="4479925"/>
            <a:ext cx="3648075" cy="663575"/>
          </a:xfrm>
          <a:prstGeom prst="rect">
            <a:avLst/>
          </a:prstGeom>
          <a:noFill/>
          <a:ln w="9525">
            <a:noFill/>
            <a:miter lim="800000"/>
            <a:headEnd type="none" w="sm" len="sm"/>
            <a:tailEnd type="none" w="sm" len="sm"/>
          </a:ln>
        </p:spPr>
      </p:pic>
      <p:pic>
        <p:nvPicPr>
          <p:cNvPr id="1715397" name="Picture 197"/>
          <p:cNvPicPr>
            <a:picLocks noChangeAspect="1" noChangeArrowheads="1"/>
          </p:cNvPicPr>
          <p:nvPr/>
        </p:nvPicPr>
        <p:blipFill>
          <a:blip r:embed="rId6"/>
          <a:srcRect/>
          <a:stretch>
            <a:fillRect/>
          </a:stretch>
        </p:blipFill>
        <p:spPr bwMode="auto">
          <a:xfrm>
            <a:off x="584200" y="5232400"/>
            <a:ext cx="3687763" cy="96520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3224871643"/>
      </p:ext>
    </p:extLst>
  </p:cSld>
  <p:clrMapOvr>
    <a:masterClrMapping/>
  </p:clrMapOvr>
  <p:transition xmlns:p14="http://schemas.microsoft.com/office/powerpoint/2010/mai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15348"/>
                                        </p:tgtEl>
                                        <p:attrNameLst>
                                          <p:attrName>style.visibility</p:attrName>
                                        </p:attrNameLst>
                                      </p:cBhvr>
                                      <p:to>
                                        <p:strVal val="visible"/>
                                      </p:to>
                                    </p:set>
                                    <p:animEffect transition="in" filter="fade">
                                      <p:cBhvr>
                                        <p:cTn id="7" dur="500"/>
                                        <p:tgtEl>
                                          <p:spTgt spid="17153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15350"/>
                                        </p:tgtEl>
                                        <p:attrNameLst>
                                          <p:attrName>style.visibility</p:attrName>
                                        </p:attrNameLst>
                                      </p:cBhvr>
                                      <p:to>
                                        <p:strVal val="visible"/>
                                      </p:to>
                                    </p:set>
                                    <p:animEffect transition="in" filter="fade">
                                      <p:cBhvr>
                                        <p:cTn id="12" dur="500"/>
                                        <p:tgtEl>
                                          <p:spTgt spid="1715350"/>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715343"/>
                                        </p:tgtEl>
                                        <p:attrNameLst>
                                          <p:attrName>style.visibility</p:attrName>
                                        </p:attrNameLst>
                                      </p:cBhvr>
                                      <p:to>
                                        <p:strVal val="visible"/>
                                      </p:to>
                                    </p:set>
                                    <p:animEffect transition="in" filter="fade">
                                      <p:cBhvr>
                                        <p:cTn id="16" dur="500"/>
                                        <p:tgtEl>
                                          <p:spTgt spid="171534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715364"/>
                                        </p:tgtEl>
                                        <p:attrNameLst>
                                          <p:attrName>style.visibility</p:attrName>
                                        </p:attrNameLst>
                                      </p:cBhvr>
                                      <p:to>
                                        <p:strVal val="visible"/>
                                      </p:to>
                                    </p:set>
                                    <p:animEffect transition="in" filter="fade">
                                      <p:cBhvr>
                                        <p:cTn id="21" dur="500"/>
                                        <p:tgtEl>
                                          <p:spTgt spid="171536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715396"/>
                                        </p:tgtEl>
                                        <p:attrNameLst>
                                          <p:attrName>style.visibility</p:attrName>
                                        </p:attrNameLst>
                                      </p:cBhvr>
                                      <p:to>
                                        <p:strVal val="visible"/>
                                      </p:to>
                                    </p:set>
                                    <p:animEffect transition="in" filter="fade">
                                      <p:cBhvr>
                                        <p:cTn id="26" dur="500"/>
                                        <p:tgtEl>
                                          <p:spTgt spid="17153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15397"/>
                                        </p:tgtEl>
                                        <p:attrNameLst>
                                          <p:attrName>style.visibility</p:attrName>
                                        </p:attrNameLst>
                                      </p:cBhvr>
                                      <p:to>
                                        <p:strVal val="visible"/>
                                      </p:to>
                                    </p:set>
                                    <p:animEffect transition="in" filter="fade">
                                      <p:cBhvr>
                                        <p:cTn id="31" dur="500"/>
                                        <p:tgtEl>
                                          <p:spTgt spid="171539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15349"/>
                                        </p:tgtEl>
                                        <p:attrNameLst>
                                          <p:attrName>style.visibility</p:attrName>
                                        </p:attrNameLst>
                                      </p:cBhvr>
                                      <p:to>
                                        <p:strVal val="visible"/>
                                      </p:to>
                                    </p:set>
                                    <p:animEffect transition="in" filter="fade">
                                      <p:cBhvr>
                                        <p:cTn id="36" dur="500"/>
                                        <p:tgtEl>
                                          <p:spTgt spid="171534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15351"/>
                                        </p:tgtEl>
                                        <p:attrNameLst>
                                          <p:attrName>style.visibility</p:attrName>
                                        </p:attrNameLst>
                                      </p:cBhvr>
                                      <p:to>
                                        <p:strVal val="visible"/>
                                      </p:to>
                                    </p:set>
                                    <p:animEffect transition="in" filter="fade">
                                      <p:cBhvr>
                                        <p:cTn id="41" dur="500"/>
                                        <p:tgtEl>
                                          <p:spTgt spid="1715351"/>
                                        </p:tgtEl>
                                      </p:cBhvr>
                                    </p:animEffect>
                                  </p:childTnLst>
                                </p:cTn>
                              </p:par>
                            </p:childTnLst>
                          </p:cTn>
                        </p:par>
                        <p:par>
                          <p:cTn id="42" fill="hold">
                            <p:stCondLst>
                              <p:cond delay="500"/>
                            </p:stCondLst>
                            <p:childTnLst>
                              <p:par>
                                <p:cTn id="43" presetID="10" presetClass="entr" presetSubtype="0" fill="hold" nodeType="afterEffect">
                                  <p:stCondLst>
                                    <p:cond delay="0"/>
                                  </p:stCondLst>
                                  <p:childTnLst>
                                    <p:set>
                                      <p:cBhvr>
                                        <p:cTn id="44" dur="1" fill="hold">
                                          <p:stCondLst>
                                            <p:cond delay="0"/>
                                          </p:stCondLst>
                                        </p:cTn>
                                        <p:tgtEl>
                                          <p:spTgt spid="1715345"/>
                                        </p:tgtEl>
                                        <p:attrNameLst>
                                          <p:attrName>style.visibility</p:attrName>
                                        </p:attrNameLst>
                                      </p:cBhvr>
                                      <p:to>
                                        <p:strVal val="visible"/>
                                      </p:to>
                                    </p:set>
                                    <p:animEffect transition="in" filter="fade">
                                      <p:cBhvr>
                                        <p:cTn id="45" dur="500"/>
                                        <p:tgtEl>
                                          <p:spTgt spid="171534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715366"/>
                                        </p:tgtEl>
                                        <p:attrNameLst>
                                          <p:attrName>style.visibility</p:attrName>
                                        </p:attrNameLst>
                                      </p:cBhvr>
                                      <p:to>
                                        <p:strVal val="visible"/>
                                      </p:to>
                                    </p:set>
                                    <p:animEffect transition="in" filter="fade">
                                      <p:cBhvr>
                                        <p:cTn id="50" dur="500"/>
                                        <p:tgtEl>
                                          <p:spTgt spid="1715366"/>
                                        </p:tgtEl>
                                      </p:cBhvr>
                                    </p:animEffect>
                                  </p:childTnLst>
                                </p:cTn>
                              </p:par>
                            </p:childTnLst>
                          </p:cTn>
                        </p:par>
                        <p:par>
                          <p:cTn id="51" fill="hold">
                            <p:stCondLst>
                              <p:cond delay="500"/>
                            </p:stCondLst>
                            <p:childTnLst>
                              <p:par>
                                <p:cTn id="52" presetID="10" presetClass="entr" presetSubtype="0" fill="hold" nodeType="afterEffect">
                                  <p:stCondLst>
                                    <p:cond delay="0"/>
                                  </p:stCondLst>
                                  <p:childTnLst>
                                    <p:set>
                                      <p:cBhvr>
                                        <p:cTn id="53" dur="1" fill="hold">
                                          <p:stCondLst>
                                            <p:cond delay="0"/>
                                          </p:stCondLst>
                                        </p:cTn>
                                        <p:tgtEl>
                                          <p:spTgt spid="1715346"/>
                                        </p:tgtEl>
                                        <p:attrNameLst>
                                          <p:attrName>style.visibility</p:attrName>
                                        </p:attrNameLst>
                                      </p:cBhvr>
                                      <p:to>
                                        <p:strVal val="visible"/>
                                      </p:to>
                                    </p:set>
                                    <p:animEffect transition="in" filter="fade">
                                      <p:cBhvr>
                                        <p:cTn id="54" dur="500"/>
                                        <p:tgtEl>
                                          <p:spTgt spid="1715346"/>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nodePh="1">
                                  <p:stCondLst>
                                    <p:cond delay="0"/>
                                  </p:stCondLst>
                                  <p:endCondLst>
                                    <p:cond evt="begin" delay="0">
                                      <p:tn val="57"/>
                                    </p:cond>
                                  </p:endCondLst>
                                  <p:childTnLst>
                                    <p:set>
                                      <p:cBhvr>
                                        <p:cTn id="58" dur="1" fill="hold">
                                          <p:stCondLst>
                                            <p:cond delay="0"/>
                                          </p:stCondLst>
                                        </p:cTn>
                                        <p:tgtEl>
                                          <p:spTgt spid="1715380"/>
                                        </p:tgtEl>
                                        <p:attrNameLst>
                                          <p:attrName>style.visibility</p:attrName>
                                        </p:attrNameLst>
                                      </p:cBhvr>
                                      <p:to>
                                        <p:strVal val="visible"/>
                                      </p:to>
                                    </p:set>
                                    <p:animEffect transition="in" filter="fade">
                                      <p:cBhvr>
                                        <p:cTn id="59" dur="500"/>
                                        <p:tgtEl>
                                          <p:spTgt spid="1715380"/>
                                        </p:tgtEl>
                                      </p:cBhvr>
                                    </p:animEffect>
                                  </p:childTnLst>
                                </p:cTn>
                              </p:par>
                            </p:childTnLst>
                          </p:cTn>
                        </p:par>
                        <p:par>
                          <p:cTn id="60" fill="hold">
                            <p:stCondLst>
                              <p:cond delay="500"/>
                            </p:stCondLst>
                            <p:childTnLst>
                              <p:par>
                                <p:cTn id="61" presetID="10" presetClass="entr" presetSubtype="0" fill="hold" grpId="0" nodeType="afterEffect" nodePh="1">
                                  <p:stCondLst>
                                    <p:cond delay="0"/>
                                  </p:stCondLst>
                                  <p:endCondLst>
                                    <p:cond evt="begin" delay="0">
                                      <p:tn val="61"/>
                                    </p:cond>
                                  </p:endCondLst>
                                  <p:childTnLst>
                                    <p:set>
                                      <p:cBhvr>
                                        <p:cTn id="62" dur="1" fill="hold">
                                          <p:stCondLst>
                                            <p:cond delay="0"/>
                                          </p:stCondLst>
                                        </p:cTn>
                                        <p:tgtEl>
                                          <p:spTgt spid="1715375"/>
                                        </p:tgtEl>
                                        <p:attrNameLst>
                                          <p:attrName>style.visibility</p:attrName>
                                        </p:attrNameLst>
                                      </p:cBhvr>
                                      <p:to>
                                        <p:strVal val="visible"/>
                                      </p:to>
                                    </p:set>
                                    <p:animEffect transition="in" filter="fade">
                                      <p:cBhvr>
                                        <p:cTn id="63" dur="500"/>
                                        <p:tgtEl>
                                          <p:spTgt spid="1715375"/>
                                        </p:tgtEl>
                                      </p:cBhvr>
                                    </p:animEffect>
                                  </p:childTnLst>
                                </p:cTn>
                              </p:par>
                            </p:childTnLst>
                          </p:cTn>
                        </p:par>
                        <p:par>
                          <p:cTn id="64" fill="hold">
                            <p:stCondLst>
                              <p:cond delay="1000"/>
                            </p:stCondLst>
                            <p:childTnLst>
                              <p:par>
                                <p:cTn id="65" presetID="10" presetClass="entr" presetSubtype="0" fill="hold" grpId="0" nodeType="afterEffect" nodePh="1">
                                  <p:stCondLst>
                                    <p:cond delay="0"/>
                                  </p:stCondLst>
                                  <p:endCondLst>
                                    <p:cond evt="begin" delay="0">
                                      <p:tn val="65"/>
                                    </p:cond>
                                  </p:endCondLst>
                                  <p:childTnLst>
                                    <p:set>
                                      <p:cBhvr>
                                        <p:cTn id="66" dur="1" fill="hold">
                                          <p:stCondLst>
                                            <p:cond delay="0"/>
                                          </p:stCondLst>
                                        </p:cTn>
                                        <p:tgtEl>
                                          <p:spTgt spid="1715373"/>
                                        </p:tgtEl>
                                        <p:attrNameLst>
                                          <p:attrName>style.visibility</p:attrName>
                                        </p:attrNameLst>
                                      </p:cBhvr>
                                      <p:to>
                                        <p:strVal val="visible"/>
                                      </p:to>
                                    </p:set>
                                    <p:animEffect transition="in" filter="fade">
                                      <p:cBhvr>
                                        <p:cTn id="67" dur="500"/>
                                        <p:tgtEl>
                                          <p:spTgt spid="1715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380" grpId="0"/>
      <p:bldP spid="1715375" grpId="0"/>
      <p:bldP spid="1715373" grpId="0"/>
      <p:bldP spid="1715366" grpId="0"/>
      <p:bldP spid="1715364" grpId="0"/>
      <p:bldP spid="1715351" grpId="0"/>
      <p:bldP spid="1715350" grpId="0"/>
      <p:bldP spid="1715349" grpId="0" animBg="1"/>
      <p:bldP spid="171534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597666"/>
            <a:ext cx="8521700" cy="549021"/>
          </a:xfrm>
        </p:spPr>
        <p:txBody>
          <a:bodyPr>
            <a:noAutofit/>
          </a:bodyPr>
          <a:lstStyle/>
          <a:p>
            <a:r>
              <a:rPr lang="en-US" sz="4000" dirty="0" smtClean="0"/>
              <a:t>Connecting to One ISP: Single-Homed</a:t>
            </a:r>
            <a:endParaRPr lang="en-US" sz="4000" dirty="0"/>
          </a:p>
        </p:txBody>
      </p:sp>
      <p:sp>
        <p:nvSpPr>
          <p:cNvPr id="6" name="Content Placeholder 5"/>
          <p:cNvSpPr>
            <a:spLocks noGrp="1"/>
          </p:cNvSpPr>
          <p:nvPr>
            <p:ph idx="10"/>
          </p:nvPr>
        </p:nvSpPr>
        <p:spPr>
          <a:xfrm>
            <a:off x="280746" y="2540927"/>
            <a:ext cx="8520354" cy="2452688"/>
          </a:xfrm>
        </p:spPr>
        <p:txBody>
          <a:bodyPr>
            <a:noAutofit/>
          </a:bodyPr>
          <a:lstStyle/>
          <a:p>
            <a:r>
              <a:rPr lang="en-US" sz="2000" dirty="0" smtClean="0">
                <a:solidFill>
                  <a:srgbClr val="000000"/>
                </a:solidFill>
              </a:rPr>
              <a:t>The connection type depends on the ISP offering (e.g., leased line, xDSL, Ethernet) and link failure results in a no Internet connectivity.</a:t>
            </a:r>
          </a:p>
          <a:p>
            <a:r>
              <a:rPr lang="en-US" sz="2000" dirty="0" smtClean="0">
                <a:solidFill>
                  <a:srgbClr val="000000"/>
                </a:solidFill>
              </a:rPr>
              <a:t>The figure displays two options:</a:t>
            </a:r>
          </a:p>
          <a:p>
            <a:pPr lvl="1"/>
            <a:r>
              <a:rPr lang="en-US" sz="1800" b="1" dirty="0" smtClean="0">
                <a:solidFill>
                  <a:srgbClr val="000000"/>
                </a:solidFill>
              </a:rPr>
              <a:t>Option 1</a:t>
            </a:r>
            <a:r>
              <a:rPr lang="en-US" sz="1800" dirty="0" smtClean="0">
                <a:solidFill>
                  <a:srgbClr val="000000"/>
                </a:solidFill>
              </a:rPr>
              <a:t>: Static routes are typically used with a static default route from the customer to the ISP, and static routes from the ISP toward customer networks.</a:t>
            </a:r>
          </a:p>
          <a:p>
            <a:pPr lvl="1"/>
            <a:r>
              <a:rPr lang="en-US" sz="1800" b="1" dirty="0" smtClean="0">
                <a:solidFill>
                  <a:srgbClr val="000000"/>
                </a:solidFill>
              </a:rPr>
              <a:t>Option 2</a:t>
            </a:r>
            <a:r>
              <a:rPr lang="en-US" sz="1800" dirty="0" smtClean="0">
                <a:solidFill>
                  <a:srgbClr val="000000"/>
                </a:solidFill>
              </a:rPr>
              <a:t>: When BGP is used, the customer dynamically advertises its public networks and the ISP propagates a default route to the customer.</a:t>
            </a:r>
            <a:endParaRPr lang="en-US" sz="1800" dirty="0">
              <a:solidFill>
                <a:srgbClr val="000000"/>
              </a:solidFill>
            </a:endParaRPr>
          </a:p>
        </p:txBody>
      </p:sp>
    </p:spTree>
    <p:extLst>
      <p:ext uri="{BB962C8B-B14F-4D97-AF65-F5344CB8AC3E}">
        <p14:creationId xmlns:p14="http://schemas.microsoft.com/office/powerpoint/2010/main" val="326586474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79" y="1288815"/>
            <a:ext cx="8521700" cy="549021"/>
          </a:xfrm>
        </p:spPr>
        <p:txBody>
          <a:bodyPr>
            <a:noAutofit/>
          </a:bodyPr>
          <a:lstStyle/>
          <a:p>
            <a:r>
              <a:rPr lang="en-US" sz="3600" dirty="0" smtClean="0"/>
              <a:t>Connecting to One ISP: Single-Homed</a:t>
            </a:r>
            <a:endParaRPr lang="en-US" sz="3600" dirty="0"/>
          </a:p>
        </p:txBody>
      </p:sp>
      <p:grpSp>
        <p:nvGrpSpPr>
          <p:cNvPr id="24" name="Group 23"/>
          <p:cNvGrpSpPr/>
          <p:nvPr/>
        </p:nvGrpSpPr>
        <p:grpSpPr>
          <a:xfrm>
            <a:off x="821845" y="2233435"/>
            <a:ext cx="7707314" cy="2743201"/>
            <a:chOff x="685800" y="3543300"/>
            <a:chExt cx="7707314" cy="2743201"/>
          </a:xfrm>
        </p:grpSpPr>
        <p:sp>
          <p:nvSpPr>
            <p:cNvPr id="37" name="Rectangle 36"/>
            <p:cNvSpPr/>
            <p:nvPr/>
          </p:nvSpPr>
          <p:spPr bwMode="auto">
            <a:xfrm>
              <a:off x="685800" y="5765800"/>
              <a:ext cx="7707313" cy="520701"/>
            </a:xfrm>
            <a:prstGeom prst="rect">
              <a:avLst/>
            </a:prstGeom>
            <a:solidFill>
              <a:schemeClr val="accent6">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8" name="Rectangle 37"/>
            <p:cNvSpPr/>
            <p:nvPr/>
          </p:nvSpPr>
          <p:spPr bwMode="auto">
            <a:xfrm>
              <a:off x="685801" y="3543300"/>
              <a:ext cx="7707313" cy="723900"/>
            </a:xfrm>
            <a:prstGeom prst="rect">
              <a:avLst/>
            </a:prstGeom>
            <a:solidFill>
              <a:schemeClr val="accent1">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Rounded Rectangle 38"/>
            <p:cNvSpPr/>
            <p:nvPr/>
          </p:nvSpPr>
          <p:spPr bwMode="auto">
            <a:xfrm>
              <a:off x="2729729" y="4381499"/>
              <a:ext cx="1703274" cy="12319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ounded Rectangle 39"/>
            <p:cNvSpPr/>
            <p:nvPr/>
          </p:nvSpPr>
          <p:spPr bwMode="auto">
            <a:xfrm>
              <a:off x="5128506" y="4381499"/>
              <a:ext cx="1689080" cy="1231900"/>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1" name="Freeform 9"/>
            <p:cNvSpPr>
              <a:spLocks/>
            </p:cNvSpPr>
            <p:nvPr/>
          </p:nvSpPr>
          <p:spPr bwMode="auto">
            <a:xfrm>
              <a:off x="3747003" y="5157192"/>
              <a:ext cx="2154011"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2" name="Picture 88"/>
            <p:cNvPicPr>
              <a:picLocks noChangeAspect="1" noChangeArrowheads="1"/>
            </p:cNvPicPr>
            <p:nvPr/>
          </p:nvPicPr>
          <p:blipFill>
            <a:blip r:embed="rId3"/>
            <a:srcRect/>
            <a:stretch>
              <a:fillRect/>
            </a:stretch>
          </p:blipFill>
          <p:spPr bwMode="auto">
            <a:xfrm>
              <a:off x="6712828" y="4605747"/>
              <a:ext cx="1637705" cy="1054838"/>
            </a:xfrm>
            <a:prstGeom prst="rect">
              <a:avLst/>
            </a:prstGeom>
            <a:noFill/>
            <a:ln w="9525" algn="ctr">
              <a:noFill/>
              <a:miter lim="800000"/>
              <a:headEnd/>
              <a:tailEnd/>
            </a:ln>
          </p:spPr>
        </p:pic>
        <p:sp>
          <p:nvSpPr>
            <p:cNvPr id="43" name="TextBox 42"/>
            <p:cNvSpPr txBox="1"/>
            <p:nvPr/>
          </p:nvSpPr>
          <p:spPr>
            <a:xfrm>
              <a:off x="2743922" y="4625186"/>
              <a:ext cx="1703274" cy="251614"/>
            </a:xfrm>
            <a:prstGeom prst="rect">
              <a:avLst/>
            </a:prstGeom>
            <a:noFill/>
          </p:spPr>
          <p:txBody>
            <a:bodyPr wrap="square" lIns="0" tIns="0" rIns="0" bIns="0" rtlCol="0" anchor="ctr" anchorCtr="0">
              <a:noAutofit/>
            </a:bodyPr>
            <a:lstStyle/>
            <a:p>
              <a:r>
                <a:rPr lang="en-US" sz="1200" b="1" dirty="0" smtClean="0"/>
                <a:t>Company A</a:t>
              </a:r>
            </a:p>
            <a:p>
              <a:r>
                <a:rPr lang="en-US" sz="1200" dirty="0" smtClean="0"/>
                <a:t>AS 65010</a:t>
              </a:r>
              <a:endParaRPr lang="en-US" sz="1200" dirty="0"/>
            </a:p>
          </p:txBody>
        </p:sp>
        <p:sp>
          <p:nvSpPr>
            <p:cNvPr id="44" name="TextBox 43"/>
            <p:cNvSpPr txBox="1"/>
            <p:nvPr/>
          </p:nvSpPr>
          <p:spPr>
            <a:xfrm>
              <a:off x="7096049" y="4892012"/>
              <a:ext cx="943352" cy="432080"/>
            </a:xfrm>
            <a:prstGeom prst="rect">
              <a:avLst/>
            </a:prstGeom>
            <a:noFill/>
          </p:spPr>
          <p:txBody>
            <a:bodyPr wrap="none" rtlCol="0" anchor="ctr" anchorCtr="0">
              <a:noAutofit/>
            </a:bodyPr>
            <a:lstStyle/>
            <a:p>
              <a:r>
                <a:rPr lang="en-US" sz="1400" b="1" dirty="0" smtClean="0"/>
                <a:t>Internet </a:t>
              </a:r>
            </a:p>
          </p:txBody>
        </p:sp>
        <p:pic>
          <p:nvPicPr>
            <p:cNvPr id="45" name="Picture 37"/>
            <p:cNvPicPr>
              <a:picLocks noChangeArrowheads="1"/>
            </p:cNvPicPr>
            <p:nvPr/>
          </p:nvPicPr>
          <p:blipFill>
            <a:blip r:embed="rId4"/>
            <a:srcRect/>
            <a:stretch>
              <a:fillRect/>
            </a:stretch>
          </p:blipFill>
          <p:spPr bwMode="auto">
            <a:xfrm>
              <a:off x="5883217" y="4997144"/>
              <a:ext cx="972733" cy="451691"/>
            </a:xfrm>
            <a:prstGeom prst="rect">
              <a:avLst/>
            </a:prstGeom>
            <a:noFill/>
            <a:ln w="9525">
              <a:noFill/>
              <a:miter lim="800000"/>
              <a:headEnd/>
              <a:tailEnd/>
            </a:ln>
          </p:spPr>
        </p:pic>
        <p:sp>
          <p:nvSpPr>
            <p:cNvPr id="46" name="TextBox 45"/>
            <p:cNvSpPr txBox="1"/>
            <p:nvPr/>
          </p:nvSpPr>
          <p:spPr>
            <a:xfrm>
              <a:off x="6191052" y="521748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47" name="Picture 37"/>
            <p:cNvPicPr>
              <a:picLocks noChangeArrowheads="1"/>
            </p:cNvPicPr>
            <p:nvPr/>
          </p:nvPicPr>
          <p:blipFill>
            <a:blip r:embed="rId4"/>
            <a:srcRect/>
            <a:stretch>
              <a:fillRect/>
            </a:stretch>
          </p:blipFill>
          <p:spPr bwMode="auto">
            <a:xfrm>
              <a:off x="2911380" y="4998821"/>
              <a:ext cx="972733" cy="451691"/>
            </a:xfrm>
            <a:prstGeom prst="rect">
              <a:avLst/>
            </a:prstGeom>
            <a:noFill/>
            <a:ln w="9525">
              <a:noFill/>
              <a:miter lim="800000"/>
              <a:headEnd/>
              <a:tailEnd/>
            </a:ln>
          </p:spPr>
        </p:pic>
        <p:sp>
          <p:nvSpPr>
            <p:cNvPr id="48" name="TextBox 47"/>
            <p:cNvSpPr txBox="1"/>
            <p:nvPr/>
          </p:nvSpPr>
          <p:spPr>
            <a:xfrm>
              <a:off x="3219214" y="521915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49" name="TextBox 48"/>
            <p:cNvSpPr txBox="1"/>
            <p:nvPr/>
          </p:nvSpPr>
          <p:spPr>
            <a:xfrm>
              <a:off x="5288670" y="5315324"/>
              <a:ext cx="647285" cy="193574"/>
            </a:xfrm>
            <a:prstGeom prst="rect">
              <a:avLst/>
            </a:prstGeom>
            <a:noFill/>
          </p:spPr>
          <p:txBody>
            <a:bodyPr wrap="square" lIns="0" tIns="0" rIns="0" bIns="0" rtlCol="0" anchor="ctr" anchorCtr="0">
              <a:noAutofit/>
            </a:bodyPr>
            <a:lstStyle/>
            <a:p>
              <a:r>
                <a:rPr lang="en-US" sz="1050" dirty="0" smtClean="0"/>
                <a:t>S0/0/1</a:t>
              </a:r>
              <a:endParaRPr lang="en-US" sz="1050" dirty="0"/>
            </a:p>
          </p:txBody>
        </p:sp>
        <p:sp>
          <p:nvSpPr>
            <p:cNvPr id="50" name="TextBox 49"/>
            <p:cNvSpPr txBox="1"/>
            <p:nvPr/>
          </p:nvSpPr>
          <p:spPr>
            <a:xfrm>
              <a:off x="5314702" y="4625186"/>
              <a:ext cx="1446107"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a:p>
              <a:r>
                <a:rPr lang="en-US" sz="1200" dirty="0" smtClean="0"/>
                <a:t>AS 65020</a:t>
              </a:r>
              <a:endParaRPr lang="en-US" sz="1200" b="1" dirty="0"/>
            </a:p>
          </p:txBody>
        </p:sp>
        <p:sp>
          <p:nvSpPr>
            <p:cNvPr id="51" name="TextBox 50"/>
            <p:cNvSpPr txBox="1"/>
            <p:nvPr/>
          </p:nvSpPr>
          <p:spPr>
            <a:xfrm>
              <a:off x="3812499" y="5315324"/>
              <a:ext cx="647285" cy="193574"/>
            </a:xfrm>
            <a:prstGeom prst="rect">
              <a:avLst/>
            </a:prstGeom>
            <a:noFill/>
          </p:spPr>
          <p:txBody>
            <a:bodyPr wrap="square" lIns="0" tIns="0" rIns="0" bIns="0" rtlCol="0" anchor="ctr" anchorCtr="0">
              <a:noAutofit/>
            </a:bodyPr>
            <a:lstStyle/>
            <a:p>
              <a:r>
                <a:rPr lang="en-US" sz="1050" dirty="0" smtClean="0"/>
                <a:t>S0/0/0</a:t>
              </a:r>
              <a:endParaRPr lang="en-US" sz="1050" dirty="0"/>
            </a:p>
          </p:txBody>
        </p:sp>
        <p:sp>
          <p:nvSpPr>
            <p:cNvPr id="52" name="Right Arrow 51"/>
            <p:cNvSpPr/>
            <p:nvPr/>
          </p:nvSpPr>
          <p:spPr bwMode="auto">
            <a:xfrm flipH="1">
              <a:off x="4971713" y="3619500"/>
              <a:ext cx="2490320"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smtClean="0">
                  <a:latin typeface="+mn-lt"/>
                </a:rPr>
                <a:t>Static Route(s)</a:t>
              </a:r>
              <a:endParaRPr kumimoji="0" lang="en-US" sz="1050" b="1" i="0" u="none" strike="noStrike" cap="none" normalizeH="0" baseline="0" dirty="0" smtClean="0">
                <a:ln>
                  <a:noFill/>
                </a:ln>
                <a:solidFill>
                  <a:schemeClr val="tx1"/>
                </a:solidFill>
                <a:effectLst/>
                <a:latin typeface="+mn-lt"/>
              </a:endParaRPr>
            </a:p>
          </p:txBody>
        </p:sp>
        <p:sp>
          <p:nvSpPr>
            <p:cNvPr id="53" name="Right Arrow 52"/>
            <p:cNvSpPr/>
            <p:nvPr/>
          </p:nvSpPr>
          <p:spPr bwMode="auto">
            <a:xfrm>
              <a:off x="2070813" y="3613521"/>
              <a:ext cx="2506673" cy="552079"/>
            </a:xfrm>
            <a:prstGeom prst="rightArrow">
              <a:avLst>
                <a:gd name="adj1" fmla="val 3709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smtClean="0">
                  <a:latin typeface="+mn-lt"/>
                </a:rPr>
                <a:t>Default Route</a:t>
              </a:r>
              <a:endParaRPr kumimoji="0" lang="en-US" sz="1050" b="1" i="0" u="none" strike="noStrike" cap="none" normalizeH="0" baseline="0" dirty="0" smtClean="0">
                <a:ln>
                  <a:noFill/>
                </a:ln>
                <a:solidFill>
                  <a:schemeClr val="tx1"/>
                </a:solidFill>
                <a:effectLst/>
                <a:latin typeface="+mn-lt"/>
              </a:endParaRPr>
            </a:p>
          </p:txBody>
        </p:sp>
        <p:sp>
          <p:nvSpPr>
            <p:cNvPr id="54" name="Left-Right Arrow 53"/>
            <p:cNvSpPr/>
            <p:nvPr/>
          </p:nvSpPr>
          <p:spPr bwMode="auto">
            <a:xfrm>
              <a:off x="3336882" y="5825985"/>
              <a:ext cx="3146822" cy="397014"/>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pt-BR" sz="1050" b="1" kern="0" dirty="0" smtClean="0"/>
                <a:t>BGP</a:t>
              </a:r>
              <a:endParaRPr lang="en-US" sz="800" b="1" dirty="0" smtClean="0"/>
            </a:p>
          </p:txBody>
        </p:sp>
        <p:sp>
          <p:nvSpPr>
            <p:cNvPr id="55" name="TextBox 54"/>
            <p:cNvSpPr txBox="1"/>
            <p:nvPr/>
          </p:nvSpPr>
          <p:spPr>
            <a:xfrm>
              <a:off x="836518" y="3660111"/>
              <a:ext cx="943352" cy="432080"/>
            </a:xfrm>
            <a:prstGeom prst="rect">
              <a:avLst/>
            </a:prstGeom>
            <a:noFill/>
          </p:spPr>
          <p:txBody>
            <a:bodyPr wrap="none" rtlCol="0" anchor="ctr" anchorCtr="0">
              <a:noAutofit/>
            </a:bodyPr>
            <a:lstStyle/>
            <a:p>
              <a:r>
                <a:rPr lang="en-US" sz="1400" b="1" dirty="0" smtClean="0"/>
                <a:t>Option 1:</a:t>
              </a:r>
            </a:p>
          </p:txBody>
        </p:sp>
        <p:sp>
          <p:nvSpPr>
            <p:cNvPr id="56" name="TextBox 55"/>
            <p:cNvSpPr txBox="1"/>
            <p:nvPr/>
          </p:nvSpPr>
          <p:spPr>
            <a:xfrm>
              <a:off x="836517" y="5781007"/>
              <a:ext cx="943352" cy="432080"/>
            </a:xfrm>
            <a:prstGeom prst="rect">
              <a:avLst/>
            </a:prstGeom>
            <a:noFill/>
          </p:spPr>
          <p:txBody>
            <a:bodyPr wrap="none" rtlCol="0" anchor="ctr" anchorCtr="0">
              <a:noAutofit/>
            </a:bodyPr>
            <a:lstStyle/>
            <a:p>
              <a:r>
                <a:rPr lang="en-US" sz="1400" b="1" dirty="0" smtClean="0"/>
                <a:t>Option 2:</a:t>
              </a:r>
            </a:p>
          </p:txBody>
        </p:sp>
      </p:grpSp>
    </p:spTree>
    <p:extLst>
      <p:ext uri="{BB962C8B-B14F-4D97-AF65-F5344CB8AC3E}">
        <p14:creationId xmlns:p14="http://schemas.microsoft.com/office/powerpoint/2010/main" val="242491754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848099"/>
            <a:ext cx="8521700" cy="549021"/>
          </a:xfrm>
        </p:spPr>
        <p:txBody>
          <a:bodyPr>
            <a:noAutofit/>
          </a:bodyPr>
          <a:lstStyle/>
          <a:p>
            <a:r>
              <a:rPr lang="en-US" sz="3600" dirty="0" smtClean="0"/>
              <a:t>Connecting to One ISP: Dual-Homed</a:t>
            </a:r>
            <a:endParaRPr lang="en-US" sz="3600" dirty="0"/>
          </a:p>
        </p:txBody>
      </p:sp>
      <p:sp>
        <p:nvSpPr>
          <p:cNvPr id="6" name="Content Placeholder 5"/>
          <p:cNvSpPr>
            <a:spLocks noGrp="1"/>
          </p:cNvSpPr>
          <p:nvPr>
            <p:ph idx="10"/>
          </p:nvPr>
        </p:nvSpPr>
        <p:spPr>
          <a:xfrm>
            <a:off x="279400" y="1379154"/>
            <a:ext cx="8520354" cy="2452688"/>
          </a:xfrm>
        </p:spPr>
        <p:txBody>
          <a:bodyPr>
            <a:normAutofit/>
          </a:bodyPr>
          <a:lstStyle/>
          <a:p>
            <a:r>
              <a:rPr lang="en-US" dirty="0" smtClean="0">
                <a:solidFill>
                  <a:srgbClr val="000000"/>
                </a:solidFill>
              </a:rPr>
              <a:t>The figure displays two dual-homed options:</a:t>
            </a:r>
          </a:p>
          <a:p>
            <a:pPr lvl="1"/>
            <a:r>
              <a:rPr lang="en-US" b="1" dirty="0" smtClean="0">
                <a:solidFill>
                  <a:srgbClr val="000000"/>
                </a:solidFill>
              </a:rPr>
              <a:t>Option 1</a:t>
            </a:r>
            <a:r>
              <a:rPr lang="en-US" dirty="0" smtClean="0">
                <a:solidFill>
                  <a:srgbClr val="000000"/>
                </a:solidFill>
              </a:rPr>
              <a:t>: Both links can be connected to one customer router.</a:t>
            </a:r>
          </a:p>
          <a:p>
            <a:pPr lvl="1"/>
            <a:r>
              <a:rPr lang="en-US" b="1" dirty="0" smtClean="0">
                <a:solidFill>
                  <a:srgbClr val="000000"/>
                </a:solidFill>
              </a:rPr>
              <a:t>Option 2</a:t>
            </a:r>
            <a:r>
              <a:rPr lang="en-US" dirty="0" smtClean="0">
                <a:solidFill>
                  <a:srgbClr val="000000"/>
                </a:solidFill>
              </a:rPr>
              <a:t>: To enhance resiliency, the two links can terminate at separate routers in the customer’s network.</a:t>
            </a:r>
            <a:endParaRPr lang="en-US" dirty="0">
              <a:solidFill>
                <a:srgbClr val="000000"/>
              </a:solidFill>
            </a:endParaRPr>
          </a:p>
        </p:txBody>
      </p:sp>
      <p:sp>
        <p:nvSpPr>
          <p:cNvPr id="38" name="Rectangle 37"/>
          <p:cNvSpPr/>
          <p:nvPr/>
        </p:nvSpPr>
        <p:spPr bwMode="auto">
          <a:xfrm>
            <a:off x="685801" y="3009900"/>
            <a:ext cx="7707313" cy="1295400"/>
          </a:xfrm>
          <a:prstGeom prst="rect">
            <a:avLst/>
          </a:prstGeom>
          <a:solidFill>
            <a:schemeClr val="accent1">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Rounded Rectangle 38"/>
          <p:cNvSpPr/>
          <p:nvPr/>
        </p:nvSpPr>
        <p:spPr bwMode="auto">
          <a:xfrm>
            <a:off x="2729729" y="3095625"/>
            <a:ext cx="1385071"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ounded Rectangle 39"/>
          <p:cNvSpPr/>
          <p:nvPr/>
        </p:nvSpPr>
        <p:spPr bwMode="auto">
          <a:xfrm>
            <a:off x="5613400" y="30956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1" name="Freeform 9"/>
          <p:cNvSpPr>
            <a:spLocks/>
          </p:cNvSpPr>
          <p:nvPr/>
        </p:nvSpPr>
        <p:spPr bwMode="auto">
          <a:xfrm>
            <a:off x="3747003" y="37599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2" name="Picture 88"/>
          <p:cNvPicPr>
            <a:picLocks noChangeAspect="1" noChangeArrowheads="1"/>
          </p:cNvPicPr>
          <p:nvPr/>
        </p:nvPicPr>
        <p:blipFill>
          <a:blip r:embed="rId3"/>
          <a:srcRect/>
          <a:stretch>
            <a:fillRect/>
          </a:stretch>
        </p:blipFill>
        <p:spPr bwMode="auto">
          <a:xfrm>
            <a:off x="6712828" y="3113497"/>
            <a:ext cx="1637705" cy="1054838"/>
          </a:xfrm>
          <a:prstGeom prst="rect">
            <a:avLst/>
          </a:prstGeom>
          <a:noFill/>
          <a:ln w="9525" algn="ctr">
            <a:noFill/>
            <a:miter lim="800000"/>
            <a:headEnd/>
            <a:tailEnd/>
          </a:ln>
        </p:spPr>
      </p:pic>
      <p:sp>
        <p:nvSpPr>
          <p:cNvPr id="43" name="TextBox 42"/>
          <p:cNvSpPr txBox="1"/>
          <p:nvPr/>
        </p:nvSpPr>
        <p:spPr>
          <a:xfrm>
            <a:off x="2591522" y="31329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44" name="TextBox 43"/>
          <p:cNvSpPr txBox="1"/>
          <p:nvPr/>
        </p:nvSpPr>
        <p:spPr>
          <a:xfrm>
            <a:off x="7096049" y="3399762"/>
            <a:ext cx="943352" cy="432080"/>
          </a:xfrm>
          <a:prstGeom prst="rect">
            <a:avLst/>
          </a:prstGeom>
          <a:noFill/>
        </p:spPr>
        <p:txBody>
          <a:bodyPr wrap="none" rtlCol="0" anchor="ctr" anchorCtr="0">
            <a:noAutofit/>
          </a:bodyPr>
          <a:lstStyle/>
          <a:p>
            <a:r>
              <a:rPr lang="en-US" sz="1400" b="1" dirty="0" smtClean="0"/>
              <a:t>Internet </a:t>
            </a:r>
          </a:p>
        </p:txBody>
      </p:sp>
      <p:sp>
        <p:nvSpPr>
          <p:cNvPr id="50" name="TextBox 49"/>
          <p:cNvSpPr txBox="1"/>
          <p:nvPr/>
        </p:nvSpPr>
        <p:spPr>
          <a:xfrm>
            <a:off x="5606802" y="3132936"/>
            <a:ext cx="1446107"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p:txBody>
      </p:sp>
      <p:sp>
        <p:nvSpPr>
          <p:cNvPr id="55" name="TextBox 54"/>
          <p:cNvSpPr txBox="1"/>
          <p:nvPr/>
        </p:nvSpPr>
        <p:spPr>
          <a:xfrm>
            <a:off x="836518" y="3126711"/>
            <a:ext cx="943352" cy="432080"/>
          </a:xfrm>
          <a:prstGeom prst="rect">
            <a:avLst/>
          </a:prstGeom>
          <a:noFill/>
        </p:spPr>
        <p:txBody>
          <a:bodyPr wrap="none" rtlCol="0" anchor="ctr" anchorCtr="0">
            <a:noAutofit/>
          </a:bodyPr>
          <a:lstStyle/>
          <a:p>
            <a:r>
              <a:rPr lang="en-US" sz="1400" b="1" dirty="0" smtClean="0"/>
              <a:t>Option 1:</a:t>
            </a:r>
          </a:p>
        </p:txBody>
      </p:sp>
      <p:sp>
        <p:nvSpPr>
          <p:cNvPr id="78" name="Freeform 9"/>
          <p:cNvSpPr>
            <a:spLocks/>
          </p:cNvSpPr>
          <p:nvPr/>
        </p:nvSpPr>
        <p:spPr bwMode="auto">
          <a:xfrm>
            <a:off x="3770022" y="36099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4"/>
          <a:srcRect/>
          <a:stretch>
            <a:fillRect/>
          </a:stretch>
        </p:blipFill>
        <p:spPr bwMode="auto">
          <a:xfrm>
            <a:off x="5883217" y="3504894"/>
            <a:ext cx="972733" cy="451691"/>
          </a:xfrm>
          <a:prstGeom prst="rect">
            <a:avLst/>
          </a:prstGeom>
          <a:noFill/>
          <a:ln w="9525">
            <a:noFill/>
            <a:miter lim="800000"/>
            <a:headEnd/>
            <a:tailEnd/>
          </a:ln>
        </p:spPr>
      </p:pic>
      <p:sp>
        <p:nvSpPr>
          <p:cNvPr id="46" name="TextBox 45"/>
          <p:cNvSpPr txBox="1"/>
          <p:nvPr/>
        </p:nvSpPr>
        <p:spPr>
          <a:xfrm>
            <a:off x="6191052" y="37252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47" name="Picture 37"/>
          <p:cNvPicPr>
            <a:picLocks noChangeArrowheads="1"/>
          </p:cNvPicPr>
          <p:nvPr/>
        </p:nvPicPr>
        <p:blipFill>
          <a:blip r:embed="rId4"/>
          <a:srcRect/>
          <a:stretch>
            <a:fillRect/>
          </a:stretch>
        </p:blipFill>
        <p:spPr bwMode="auto">
          <a:xfrm>
            <a:off x="2911380" y="3506571"/>
            <a:ext cx="972733" cy="451691"/>
          </a:xfrm>
          <a:prstGeom prst="rect">
            <a:avLst/>
          </a:prstGeom>
          <a:noFill/>
          <a:ln w="9525">
            <a:noFill/>
            <a:miter lim="800000"/>
            <a:headEnd/>
            <a:tailEnd/>
          </a:ln>
        </p:spPr>
      </p:pic>
      <p:sp>
        <p:nvSpPr>
          <p:cNvPr id="48" name="TextBox 47"/>
          <p:cNvSpPr txBox="1"/>
          <p:nvPr/>
        </p:nvSpPr>
        <p:spPr>
          <a:xfrm>
            <a:off x="3219214" y="37269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9" name="Rectangle 78"/>
          <p:cNvSpPr/>
          <p:nvPr/>
        </p:nvSpPr>
        <p:spPr bwMode="auto">
          <a:xfrm>
            <a:off x="685801" y="4584700"/>
            <a:ext cx="7707313" cy="1803400"/>
          </a:xfrm>
          <a:prstGeom prst="rect">
            <a:avLst/>
          </a:prstGeom>
          <a:solidFill>
            <a:schemeClr val="accent6">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0" name="Rounded Rectangle 79"/>
          <p:cNvSpPr/>
          <p:nvPr/>
        </p:nvSpPr>
        <p:spPr bwMode="auto">
          <a:xfrm>
            <a:off x="2729729" y="4670424"/>
            <a:ext cx="1385071" cy="1603375"/>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1" name="Rounded Rectangle 80"/>
          <p:cNvSpPr/>
          <p:nvPr/>
        </p:nvSpPr>
        <p:spPr bwMode="auto">
          <a:xfrm>
            <a:off x="5613400" y="46704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2" name="Freeform 9"/>
          <p:cNvSpPr>
            <a:spLocks/>
          </p:cNvSpPr>
          <p:nvPr/>
        </p:nvSpPr>
        <p:spPr bwMode="auto">
          <a:xfrm rot="20408185">
            <a:off x="3797804" y="56522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3" name="Picture 88"/>
          <p:cNvPicPr>
            <a:picLocks noChangeAspect="1" noChangeArrowheads="1"/>
          </p:cNvPicPr>
          <p:nvPr/>
        </p:nvPicPr>
        <p:blipFill>
          <a:blip r:embed="rId3"/>
          <a:srcRect/>
          <a:stretch>
            <a:fillRect/>
          </a:stretch>
        </p:blipFill>
        <p:spPr bwMode="auto">
          <a:xfrm>
            <a:off x="6712828" y="4688297"/>
            <a:ext cx="1637705" cy="1054838"/>
          </a:xfrm>
          <a:prstGeom prst="rect">
            <a:avLst/>
          </a:prstGeom>
          <a:noFill/>
          <a:ln w="9525" algn="ctr">
            <a:noFill/>
            <a:miter lim="800000"/>
            <a:headEnd/>
            <a:tailEnd/>
          </a:ln>
        </p:spPr>
      </p:pic>
      <p:sp>
        <p:nvSpPr>
          <p:cNvPr id="84" name="TextBox 83"/>
          <p:cNvSpPr txBox="1"/>
          <p:nvPr/>
        </p:nvSpPr>
        <p:spPr>
          <a:xfrm>
            <a:off x="2591522" y="47077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85" name="TextBox 84"/>
          <p:cNvSpPr txBox="1"/>
          <p:nvPr/>
        </p:nvSpPr>
        <p:spPr>
          <a:xfrm>
            <a:off x="7096049" y="4974562"/>
            <a:ext cx="943352" cy="432080"/>
          </a:xfrm>
          <a:prstGeom prst="rect">
            <a:avLst/>
          </a:prstGeom>
          <a:noFill/>
        </p:spPr>
        <p:txBody>
          <a:bodyPr wrap="none" rtlCol="0" anchor="ctr" anchorCtr="0">
            <a:noAutofit/>
          </a:bodyPr>
          <a:lstStyle/>
          <a:p>
            <a:r>
              <a:rPr lang="en-US" sz="1400" b="1" dirty="0" smtClean="0"/>
              <a:t>Internet </a:t>
            </a:r>
          </a:p>
        </p:txBody>
      </p:sp>
      <p:sp>
        <p:nvSpPr>
          <p:cNvPr id="86" name="TextBox 85"/>
          <p:cNvSpPr txBox="1"/>
          <p:nvPr/>
        </p:nvSpPr>
        <p:spPr>
          <a:xfrm>
            <a:off x="5606802" y="4707736"/>
            <a:ext cx="1446107"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p:txBody>
      </p:sp>
      <p:sp>
        <p:nvSpPr>
          <p:cNvPr id="87" name="TextBox 86"/>
          <p:cNvSpPr txBox="1"/>
          <p:nvPr/>
        </p:nvSpPr>
        <p:spPr>
          <a:xfrm>
            <a:off x="836518" y="4701511"/>
            <a:ext cx="943352" cy="432080"/>
          </a:xfrm>
          <a:prstGeom prst="rect">
            <a:avLst/>
          </a:prstGeom>
          <a:noFill/>
        </p:spPr>
        <p:txBody>
          <a:bodyPr wrap="none" rtlCol="0" anchor="ctr" anchorCtr="0">
            <a:noAutofit/>
          </a:bodyPr>
          <a:lstStyle/>
          <a:p>
            <a:r>
              <a:rPr lang="en-US" sz="1400" b="1" dirty="0" smtClean="0"/>
              <a:t>Option 2:</a:t>
            </a:r>
          </a:p>
        </p:txBody>
      </p:sp>
      <p:sp>
        <p:nvSpPr>
          <p:cNvPr id="88" name="Freeform 9"/>
          <p:cNvSpPr>
            <a:spLocks/>
          </p:cNvSpPr>
          <p:nvPr/>
        </p:nvSpPr>
        <p:spPr bwMode="auto">
          <a:xfrm>
            <a:off x="3770022" y="51847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9" name="Picture 37"/>
          <p:cNvPicPr>
            <a:picLocks noChangeArrowheads="1"/>
          </p:cNvPicPr>
          <p:nvPr/>
        </p:nvPicPr>
        <p:blipFill>
          <a:blip r:embed="rId4"/>
          <a:srcRect/>
          <a:stretch>
            <a:fillRect/>
          </a:stretch>
        </p:blipFill>
        <p:spPr bwMode="auto">
          <a:xfrm>
            <a:off x="5883217" y="5079694"/>
            <a:ext cx="972733" cy="451691"/>
          </a:xfrm>
          <a:prstGeom prst="rect">
            <a:avLst/>
          </a:prstGeom>
          <a:noFill/>
          <a:ln w="9525">
            <a:noFill/>
            <a:miter lim="800000"/>
            <a:headEnd/>
            <a:tailEnd/>
          </a:ln>
        </p:spPr>
      </p:pic>
      <p:sp>
        <p:nvSpPr>
          <p:cNvPr id="90" name="TextBox 89"/>
          <p:cNvSpPr txBox="1"/>
          <p:nvPr/>
        </p:nvSpPr>
        <p:spPr>
          <a:xfrm>
            <a:off x="6191052" y="53000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91" name="Picture 37"/>
          <p:cNvPicPr>
            <a:picLocks noChangeArrowheads="1"/>
          </p:cNvPicPr>
          <p:nvPr/>
        </p:nvPicPr>
        <p:blipFill>
          <a:blip r:embed="rId4"/>
          <a:srcRect/>
          <a:stretch>
            <a:fillRect/>
          </a:stretch>
        </p:blipFill>
        <p:spPr bwMode="auto">
          <a:xfrm>
            <a:off x="2911380" y="5081371"/>
            <a:ext cx="972733" cy="451691"/>
          </a:xfrm>
          <a:prstGeom prst="rect">
            <a:avLst/>
          </a:prstGeom>
          <a:noFill/>
          <a:ln w="9525">
            <a:noFill/>
            <a:miter lim="800000"/>
            <a:headEnd/>
            <a:tailEnd/>
          </a:ln>
        </p:spPr>
      </p:pic>
      <p:sp>
        <p:nvSpPr>
          <p:cNvPr id="92" name="TextBox 91"/>
          <p:cNvSpPr txBox="1"/>
          <p:nvPr/>
        </p:nvSpPr>
        <p:spPr>
          <a:xfrm>
            <a:off x="3219214" y="53017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93" name="Picture 37"/>
          <p:cNvPicPr>
            <a:picLocks noChangeArrowheads="1"/>
          </p:cNvPicPr>
          <p:nvPr/>
        </p:nvPicPr>
        <p:blipFill>
          <a:blip r:embed="rId4"/>
          <a:srcRect/>
          <a:stretch>
            <a:fillRect/>
          </a:stretch>
        </p:blipFill>
        <p:spPr bwMode="auto">
          <a:xfrm>
            <a:off x="2924080" y="5716371"/>
            <a:ext cx="972733" cy="451691"/>
          </a:xfrm>
          <a:prstGeom prst="rect">
            <a:avLst/>
          </a:prstGeom>
          <a:noFill/>
          <a:ln w="9525">
            <a:noFill/>
            <a:miter lim="800000"/>
            <a:headEnd/>
            <a:tailEnd/>
          </a:ln>
        </p:spPr>
      </p:pic>
      <p:sp>
        <p:nvSpPr>
          <p:cNvPr id="94" name="TextBox 93"/>
          <p:cNvSpPr txBox="1"/>
          <p:nvPr/>
        </p:nvSpPr>
        <p:spPr>
          <a:xfrm>
            <a:off x="3231914" y="593670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Tree>
    <p:extLst>
      <p:ext uri="{BB962C8B-B14F-4D97-AF65-F5344CB8AC3E}">
        <p14:creationId xmlns:p14="http://schemas.microsoft.com/office/powerpoint/2010/main" val="122258291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132" y="753894"/>
            <a:ext cx="8521700" cy="549021"/>
          </a:xfrm>
        </p:spPr>
        <p:txBody>
          <a:bodyPr>
            <a:noAutofit/>
          </a:bodyPr>
          <a:lstStyle/>
          <a:p>
            <a:pPr algn="l"/>
            <a:r>
              <a:rPr lang="en-US" sz="3200" dirty="0" smtClean="0"/>
              <a:t>Connecting to One ISP: Dual-Homed</a:t>
            </a:r>
            <a:endParaRPr lang="en-US" sz="3200" dirty="0"/>
          </a:p>
        </p:txBody>
      </p:sp>
      <p:sp>
        <p:nvSpPr>
          <p:cNvPr id="6" name="Content Placeholder 5"/>
          <p:cNvSpPr>
            <a:spLocks noGrp="1"/>
          </p:cNvSpPr>
          <p:nvPr>
            <p:ph idx="10"/>
          </p:nvPr>
        </p:nvSpPr>
        <p:spPr>
          <a:xfrm>
            <a:off x="279400" y="1302915"/>
            <a:ext cx="8520354" cy="2452688"/>
          </a:xfrm>
        </p:spPr>
        <p:txBody>
          <a:bodyPr>
            <a:normAutofit/>
          </a:bodyPr>
          <a:lstStyle/>
          <a:p>
            <a:r>
              <a:rPr lang="en-US" sz="1800" dirty="0" smtClean="0">
                <a:solidFill>
                  <a:srgbClr val="000000"/>
                </a:solidFill>
              </a:rPr>
              <a:t>Routing deployment options include:</a:t>
            </a:r>
          </a:p>
          <a:p>
            <a:pPr lvl="1"/>
            <a:r>
              <a:rPr lang="en-US" sz="1800" dirty="0" smtClean="0">
                <a:solidFill>
                  <a:srgbClr val="000000"/>
                </a:solidFill>
              </a:rPr>
              <a:t>Primary and backup link functionality in case the primary link fails.</a:t>
            </a:r>
          </a:p>
          <a:p>
            <a:pPr lvl="1"/>
            <a:r>
              <a:rPr lang="en-US" sz="1800" dirty="0" smtClean="0">
                <a:solidFill>
                  <a:srgbClr val="000000"/>
                </a:solidFill>
              </a:rPr>
              <a:t>Load sharing using Cisco Express Forwarding (CEF).</a:t>
            </a:r>
          </a:p>
          <a:p>
            <a:r>
              <a:rPr lang="en-US" sz="1800" dirty="0" smtClean="0">
                <a:solidFill>
                  <a:srgbClr val="000000"/>
                </a:solidFill>
              </a:rPr>
              <a:t>Regardless, routing can be either static or dynamic (BGP).</a:t>
            </a:r>
            <a:endParaRPr lang="en-US" sz="1800" dirty="0">
              <a:solidFill>
                <a:srgbClr val="000000"/>
              </a:solidFill>
            </a:endParaRPr>
          </a:p>
        </p:txBody>
      </p:sp>
      <p:sp>
        <p:nvSpPr>
          <p:cNvPr id="38" name="Rectangle 37"/>
          <p:cNvSpPr/>
          <p:nvPr/>
        </p:nvSpPr>
        <p:spPr bwMode="auto">
          <a:xfrm>
            <a:off x="685801" y="3009900"/>
            <a:ext cx="7707313" cy="1295400"/>
          </a:xfrm>
          <a:prstGeom prst="rect">
            <a:avLst/>
          </a:prstGeom>
          <a:solidFill>
            <a:schemeClr val="accent1">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39" name="Rounded Rectangle 38"/>
          <p:cNvSpPr/>
          <p:nvPr/>
        </p:nvSpPr>
        <p:spPr bwMode="auto">
          <a:xfrm>
            <a:off x="2729729" y="3095625"/>
            <a:ext cx="1385071"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0" name="Rounded Rectangle 39"/>
          <p:cNvSpPr/>
          <p:nvPr/>
        </p:nvSpPr>
        <p:spPr bwMode="auto">
          <a:xfrm>
            <a:off x="5613400" y="30956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1" name="Freeform 9"/>
          <p:cNvSpPr>
            <a:spLocks/>
          </p:cNvSpPr>
          <p:nvPr/>
        </p:nvSpPr>
        <p:spPr bwMode="auto">
          <a:xfrm>
            <a:off x="3747003" y="37599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2" name="Picture 88"/>
          <p:cNvPicPr>
            <a:picLocks noChangeAspect="1" noChangeArrowheads="1"/>
          </p:cNvPicPr>
          <p:nvPr/>
        </p:nvPicPr>
        <p:blipFill>
          <a:blip r:embed="rId3"/>
          <a:srcRect/>
          <a:stretch>
            <a:fillRect/>
          </a:stretch>
        </p:blipFill>
        <p:spPr bwMode="auto">
          <a:xfrm>
            <a:off x="6712828" y="3113497"/>
            <a:ext cx="1637705" cy="1054838"/>
          </a:xfrm>
          <a:prstGeom prst="rect">
            <a:avLst/>
          </a:prstGeom>
          <a:noFill/>
          <a:ln w="9525" algn="ctr">
            <a:noFill/>
            <a:miter lim="800000"/>
            <a:headEnd/>
            <a:tailEnd/>
          </a:ln>
        </p:spPr>
      </p:pic>
      <p:sp>
        <p:nvSpPr>
          <p:cNvPr id="43" name="TextBox 42"/>
          <p:cNvSpPr txBox="1"/>
          <p:nvPr/>
        </p:nvSpPr>
        <p:spPr>
          <a:xfrm>
            <a:off x="2591522" y="31329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44" name="TextBox 43"/>
          <p:cNvSpPr txBox="1"/>
          <p:nvPr/>
        </p:nvSpPr>
        <p:spPr>
          <a:xfrm>
            <a:off x="7096049" y="3399762"/>
            <a:ext cx="943352" cy="432080"/>
          </a:xfrm>
          <a:prstGeom prst="rect">
            <a:avLst/>
          </a:prstGeom>
          <a:noFill/>
        </p:spPr>
        <p:txBody>
          <a:bodyPr wrap="none" rtlCol="0" anchor="ctr" anchorCtr="0">
            <a:noAutofit/>
          </a:bodyPr>
          <a:lstStyle/>
          <a:p>
            <a:r>
              <a:rPr lang="en-US" sz="1400" b="1" dirty="0" smtClean="0"/>
              <a:t>Internet </a:t>
            </a:r>
          </a:p>
        </p:txBody>
      </p:sp>
      <p:sp>
        <p:nvSpPr>
          <p:cNvPr id="50" name="TextBox 49"/>
          <p:cNvSpPr txBox="1"/>
          <p:nvPr/>
        </p:nvSpPr>
        <p:spPr>
          <a:xfrm>
            <a:off x="5606802" y="3132936"/>
            <a:ext cx="1446107"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p:txBody>
      </p:sp>
      <p:sp>
        <p:nvSpPr>
          <p:cNvPr id="55" name="TextBox 54"/>
          <p:cNvSpPr txBox="1"/>
          <p:nvPr/>
        </p:nvSpPr>
        <p:spPr>
          <a:xfrm>
            <a:off x="836518" y="3126711"/>
            <a:ext cx="943352" cy="432080"/>
          </a:xfrm>
          <a:prstGeom prst="rect">
            <a:avLst/>
          </a:prstGeom>
          <a:noFill/>
        </p:spPr>
        <p:txBody>
          <a:bodyPr wrap="none" rtlCol="0" anchor="ctr" anchorCtr="0">
            <a:noAutofit/>
          </a:bodyPr>
          <a:lstStyle/>
          <a:p>
            <a:r>
              <a:rPr lang="en-US" sz="1400" b="1" dirty="0" smtClean="0"/>
              <a:t>Option 1:</a:t>
            </a:r>
          </a:p>
        </p:txBody>
      </p:sp>
      <p:sp>
        <p:nvSpPr>
          <p:cNvPr id="78" name="Freeform 9"/>
          <p:cNvSpPr>
            <a:spLocks/>
          </p:cNvSpPr>
          <p:nvPr/>
        </p:nvSpPr>
        <p:spPr bwMode="auto">
          <a:xfrm>
            <a:off x="3770022" y="36099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45" name="Picture 37"/>
          <p:cNvPicPr>
            <a:picLocks noChangeArrowheads="1"/>
          </p:cNvPicPr>
          <p:nvPr/>
        </p:nvPicPr>
        <p:blipFill>
          <a:blip r:embed="rId4"/>
          <a:srcRect/>
          <a:stretch>
            <a:fillRect/>
          </a:stretch>
        </p:blipFill>
        <p:spPr bwMode="auto">
          <a:xfrm>
            <a:off x="5883217" y="3504894"/>
            <a:ext cx="972733" cy="451691"/>
          </a:xfrm>
          <a:prstGeom prst="rect">
            <a:avLst/>
          </a:prstGeom>
          <a:noFill/>
          <a:ln w="9525">
            <a:noFill/>
            <a:miter lim="800000"/>
            <a:headEnd/>
            <a:tailEnd/>
          </a:ln>
        </p:spPr>
      </p:pic>
      <p:sp>
        <p:nvSpPr>
          <p:cNvPr id="46" name="TextBox 45"/>
          <p:cNvSpPr txBox="1"/>
          <p:nvPr/>
        </p:nvSpPr>
        <p:spPr>
          <a:xfrm>
            <a:off x="6191052" y="37252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47" name="Picture 37"/>
          <p:cNvPicPr>
            <a:picLocks noChangeArrowheads="1"/>
          </p:cNvPicPr>
          <p:nvPr/>
        </p:nvPicPr>
        <p:blipFill>
          <a:blip r:embed="rId4"/>
          <a:srcRect/>
          <a:stretch>
            <a:fillRect/>
          </a:stretch>
        </p:blipFill>
        <p:spPr bwMode="auto">
          <a:xfrm>
            <a:off x="2911380" y="3506571"/>
            <a:ext cx="972733" cy="451691"/>
          </a:xfrm>
          <a:prstGeom prst="rect">
            <a:avLst/>
          </a:prstGeom>
          <a:noFill/>
          <a:ln w="9525">
            <a:noFill/>
            <a:miter lim="800000"/>
            <a:headEnd/>
            <a:tailEnd/>
          </a:ln>
        </p:spPr>
      </p:pic>
      <p:sp>
        <p:nvSpPr>
          <p:cNvPr id="48" name="TextBox 47"/>
          <p:cNvSpPr txBox="1"/>
          <p:nvPr/>
        </p:nvSpPr>
        <p:spPr>
          <a:xfrm>
            <a:off x="3219214" y="37269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79" name="Rectangle 78"/>
          <p:cNvSpPr/>
          <p:nvPr/>
        </p:nvSpPr>
        <p:spPr bwMode="auto">
          <a:xfrm>
            <a:off x="685801" y="4584700"/>
            <a:ext cx="7707313" cy="1803400"/>
          </a:xfrm>
          <a:prstGeom prst="rect">
            <a:avLst/>
          </a:prstGeom>
          <a:solidFill>
            <a:schemeClr val="accent6">
              <a:alpha val="2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0" name="Rounded Rectangle 79"/>
          <p:cNvSpPr/>
          <p:nvPr/>
        </p:nvSpPr>
        <p:spPr bwMode="auto">
          <a:xfrm>
            <a:off x="2729729" y="4670424"/>
            <a:ext cx="1385071" cy="1603375"/>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1" name="Rounded Rectangle 80"/>
          <p:cNvSpPr/>
          <p:nvPr/>
        </p:nvSpPr>
        <p:spPr bwMode="auto">
          <a:xfrm>
            <a:off x="5613400" y="46704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2" name="Freeform 9"/>
          <p:cNvSpPr>
            <a:spLocks/>
          </p:cNvSpPr>
          <p:nvPr/>
        </p:nvSpPr>
        <p:spPr bwMode="auto">
          <a:xfrm rot="20408185">
            <a:off x="3797804" y="56522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3" name="Picture 88"/>
          <p:cNvPicPr>
            <a:picLocks noChangeAspect="1" noChangeArrowheads="1"/>
          </p:cNvPicPr>
          <p:nvPr/>
        </p:nvPicPr>
        <p:blipFill>
          <a:blip r:embed="rId3"/>
          <a:srcRect/>
          <a:stretch>
            <a:fillRect/>
          </a:stretch>
        </p:blipFill>
        <p:spPr bwMode="auto">
          <a:xfrm>
            <a:off x="6712828" y="4688297"/>
            <a:ext cx="1637705" cy="1054838"/>
          </a:xfrm>
          <a:prstGeom prst="rect">
            <a:avLst/>
          </a:prstGeom>
          <a:noFill/>
          <a:ln w="9525" algn="ctr">
            <a:noFill/>
            <a:miter lim="800000"/>
            <a:headEnd/>
            <a:tailEnd/>
          </a:ln>
        </p:spPr>
      </p:pic>
      <p:sp>
        <p:nvSpPr>
          <p:cNvPr id="84" name="TextBox 83"/>
          <p:cNvSpPr txBox="1"/>
          <p:nvPr/>
        </p:nvSpPr>
        <p:spPr>
          <a:xfrm>
            <a:off x="2591522" y="47077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85" name="TextBox 84"/>
          <p:cNvSpPr txBox="1"/>
          <p:nvPr/>
        </p:nvSpPr>
        <p:spPr>
          <a:xfrm>
            <a:off x="7096049" y="4974562"/>
            <a:ext cx="943352" cy="432080"/>
          </a:xfrm>
          <a:prstGeom prst="rect">
            <a:avLst/>
          </a:prstGeom>
          <a:noFill/>
        </p:spPr>
        <p:txBody>
          <a:bodyPr wrap="none" rtlCol="0" anchor="ctr" anchorCtr="0">
            <a:noAutofit/>
          </a:bodyPr>
          <a:lstStyle/>
          <a:p>
            <a:r>
              <a:rPr lang="en-US" sz="1400" b="1" dirty="0" smtClean="0"/>
              <a:t>Internet </a:t>
            </a:r>
          </a:p>
        </p:txBody>
      </p:sp>
      <p:sp>
        <p:nvSpPr>
          <p:cNvPr id="86" name="TextBox 85"/>
          <p:cNvSpPr txBox="1"/>
          <p:nvPr/>
        </p:nvSpPr>
        <p:spPr>
          <a:xfrm>
            <a:off x="5606802" y="4707736"/>
            <a:ext cx="1446107" cy="226214"/>
          </a:xfrm>
          <a:prstGeom prst="rect">
            <a:avLst/>
          </a:prstGeom>
          <a:noFill/>
        </p:spPr>
        <p:txBody>
          <a:bodyPr wrap="square" lIns="0" tIns="0" rIns="0" bIns="0" rtlCol="0" anchor="ctr" anchorCtr="0">
            <a:noAutofit/>
          </a:bodyPr>
          <a:lstStyle/>
          <a:p>
            <a:r>
              <a:rPr lang="en-US" sz="1200" b="1" dirty="0" smtClean="0"/>
              <a:t>ISP</a:t>
            </a:r>
            <a:r>
              <a:rPr lang="en-US" sz="1200" dirty="0" smtClean="0"/>
              <a:t> </a:t>
            </a:r>
          </a:p>
        </p:txBody>
      </p:sp>
      <p:sp>
        <p:nvSpPr>
          <p:cNvPr id="87" name="TextBox 86"/>
          <p:cNvSpPr txBox="1"/>
          <p:nvPr/>
        </p:nvSpPr>
        <p:spPr>
          <a:xfrm>
            <a:off x="836518" y="4701511"/>
            <a:ext cx="943352" cy="432080"/>
          </a:xfrm>
          <a:prstGeom prst="rect">
            <a:avLst/>
          </a:prstGeom>
          <a:noFill/>
        </p:spPr>
        <p:txBody>
          <a:bodyPr wrap="none" rtlCol="0" anchor="ctr" anchorCtr="0">
            <a:noAutofit/>
          </a:bodyPr>
          <a:lstStyle/>
          <a:p>
            <a:r>
              <a:rPr lang="en-US" sz="1400" b="1" dirty="0" smtClean="0"/>
              <a:t>Option 2:</a:t>
            </a:r>
          </a:p>
        </p:txBody>
      </p:sp>
      <p:sp>
        <p:nvSpPr>
          <p:cNvPr id="88" name="Freeform 9"/>
          <p:cNvSpPr>
            <a:spLocks/>
          </p:cNvSpPr>
          <p:nvPr/>
        </p:nvSpPr>
        <p:spPr bwMode="auto">
          <a:xfrm>
            <a:off x="3770022" y="51847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9" name="Picture 37"/>
          <p:cNvPicPr>
            <a:picLocks noChangeArrowheads="1"/>
          </p:cNvPicPr>
          <p:nvPr/>
        </p:nvPicPr>
        <p:blipFill>
          <a:blip r:embed="rId4"/>
          <a:srcRect/>
          <a:stretch>
            <a:fillRect/>
          </a:stretch>
        </p:blipFill>
        <p:spPr bwMode="auto">
          <a:xfrm>
            <a:off x="5883217" y="5079694"/>
            <a:ext cx="972733" cy="451691"/>
          </a:xfrm>
          <a:prstGeom prst="rect">
            <a:avLst/>
          </a:prstGeom>
          <a:noFill/>
          <a:ln w="9525">
            <a:noFill/>
            <a:miter lim="800000"/>
            <a:headEnd/>
            <a:tailEnd/>
          </a:ln>
        </p:spPr>
      </p:pic>
      <p:sp>
        <p:nvSpPr>
          <p:cNvPr id="90" name="TextBox 89"/>
          <p:cNvSpPr txBox="1"/>
          <p:nvPr/>
        </p:nvSpPr>
        <p:spPr>
          <a:xfrm>
            <a:off x="6191052" y="53000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91" name="Picture 37"/>
          <p:cNvPicPr>
            <a:picLocks noChangeArrowheads="1"/>
          </p:cNvPicPr>
          <p:nvPr/>
        </p:nvPicPr>
        <p:blipFill>
          <a:blip r:embed="rId4"/>
          <a:srcRect/>
          <a:stretch>
            <a:fillRect/>
          </a:stretch>
        </p:blipFill>
        <p:spPr bwMode="auto">
          <a:xfrm>
            <a:off x="2911380" y="5081371"/>
            <a:ext cx="972733" cy="451691"/>
          </a:xfrm>
          <a:prstGeom prst="rect">
            <a:avLst/>
          </a:prstGeom>
          <a:noFill/>
          <a:ln w="9525">
            <a:noFill/>
            <a:miter lim="800000"/>
            <a:headEnd/>
            <a:tailEnd/>
          </a:ln>
        </p:spPr>
      </p:pic>
      <p:sp>
        <p:nvSpPr>
          <p:cNvPr id="92" name="TextBox 91"/>
          <p:cNvSpPr txBox="1"/>
          <p:nvPr/>
        </p:nvSpPr>
        <p:spPr>
          <a:xfrm>
            <a:off x="3219214" y="53017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93" name="Picture 37"/>
          <p:cNvPicPr>
            <a:picLocks noChangeArrowheads="1"/>
          </p:cNvPicPr>
          <p:nvPr/>
        </p:nvPicPr>
        <p:blipFill>
          <a:blip r:embed="rId4"/>
          <a:srcRect/>
          <a:stretch>
            <a:fillRect/>
          </a:stretch>
        </p:blipFill>
        <p:spPr bwMode="auto">
          <a:xfrm>
            <a:off x="2924080" y="5716371"/>
            <a:ext cx="972733" cy="451691"/>
          </a:xfrm>
          <a:prstGeom prst="rect">
            <a:avLst/>
          </a:prstGeom>
          <a:noFill/>
          <a:ln w="9525">
            <a:noFill/>
            <a:miter lim="800000"/>
            <a:headEnd/>
            <a:tailEnd/>
          </a:ln>
        </p:spPr>
      </p:pic>
      <p:sp>
        <p:nvSpPr>
          <p:cNvPr id="94" name="TextBox 93"/>
          <p:cNvSpPr txBox="1"/>
          <p:nvPr/>
        </p:nvSpPr>
        <p:spPr>
          <a:xfrm>
            <a:off x="3231914" y="593670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Tree>
    <p:extLst>
      <p:ext uri="{BB962C8B-B14F-4D97-AF65-F5344CB8AC3E}">
        <p14:creationId xmlns:p14="http://schemas.microsoft.com/office/powerpoint/2010/main" val="44944290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330820"/>
            <a:ext cx="8521700" cy="549021"/>
          </a:xfrm>
        </p:spPr>
        <p:txBody>
          <a:bodyPr>
            <a:noAutofit/>
          </a:bodyPr>
          <a:lstStyle/>
          <a:p>
            <a:r>
              <a:rPr lang="en-US" sz="3600" dirty="0" smtClean="0"/>
              <a:t>Connecting to Multiple ISPs: Multihomed</a:t>
            </a:r>
            <a:endParaRPr lang="en-US" sz="3600" dirty="0"/>
          </a:p>
        </p:txBody>
      </p:sp>
      <p:sp>
        <p:nvSpPr>
          <p:cNvPr id="6" name="Content Placeholder 5"/>
          <p:cNvSpPr>
            <a:spLocks noGrp="1"/>
          </p:cNvSpPr>
          <p:nvPr>
            <p:ph idx="10"/>
          </p:nvPr>
        </p:nvSpPr>
        <p:spPr>
          <a:xfrm>
            <a:off x="279400" y="1749835"/>
            <a:ext cx="8520354" cy="2452688"/>
          </a:xfrm>
        </p:spPr>
        <p:txBody>
          <a:bodyPr>
            <a:normAutofit/>
          </a:bodyPr>
          <a:lstStyle/>
          <a:p>
            <a:r>
              <a:rPr lang="en-US" sz="2000" dirty="0" smtClean="0">
                <a:solidFill>
                  <a:srgbClr val="000000"/>
                </a:solidFill>
              </a:rPr>
              <a:t>Connections from different ISPs can terminate on the same router, or on different routers to further enhance the resiliency. </a:t>
            </a:r>
          </a:p>
          <a:p>
            <a:r>
              <a:rPr lang="en-US" sz="2000" dirty="0" smtClean="0">
                <a:solidFill>
                  <a:srgbClr val="000000"/>
                </a:solidFill>
              </a:rPr>
              <a:t>Routing must be capable of reacting to dynamic changes therefore BGP is typically used.</a:t>
            </a:r>
            <a:endParaRPr lang="en-US" sz="2000" dirty="0">
              <a:solidFill>
                <a:srgbClr val="000000"/>
              </a:solidFill>
            </a:endParaRPr>
          </a:p>
        </p:txBody>
      </p:sp>
      <p:grpSp>
        <p:nvGrpSpPr>
          <p:cNvPr id="3" name="Group 2"/>
          <p:cNvGrpSpPr/>
          <p:nvPr/>
        </p:nvGrpSpPr>
        <p:grpSpPr>
          <a:xfrm>
            <a:off x="1562822" y="3523654"/>
            <a:ext cx="6590579" cy="2917824"/>
            <a:chOff x="1562822" y="3718787"/>
            <a:chExt cx="6590579" cy="2917824"/>
          </a:xfrm>
        </p:grpSpPr>
        <p:pic>
          <p:nvPicPr>
            <p:cNvPr id="83" name="Picture 88"/>
            <p:cNvPicPr>
              <a:picLocks noChangeAspect="1" noChangeArrowheads="1"/>
            </p:cNvPicPr>
            <p:nvPr/>
          </p:nvPicPr>
          <p:blipFill>
            <a:blip r:embed="rId3"/>
            <a:srcRect/>
            <a:stretch>
              <a:fillRect/>
            </a:stretch>
          </p:blipFill>
          <p:spPr bwMode="auto">
            <a:xfrm>
              <a:off x="5252329" y="4066858"/>
              <a:ext cx="2901072" cy="2550703"/>
            </a:xfrm>
            <a:prstGeom prst="rect">
              <a:avLst/>
            </a:prstGeom>
            <a:noFill/>
            <a:ln w="9525" algn="ctr">
              <a:noFill/>
              <a:miter lim="800000"/>
              <a:headEnd/>
              <a:tailEnd/>
            </a:ln>
          </p:spPr>
        </p:pic>
        <p:sp>
          <p:nvSpPr>
            <p:cNvPr id="34" name="Rounded Rectangle 33"/>
            <p:cNvSpPr/>
            <p:nvPr/>
          </p:nvSpPr>
          <p:spPr bwMode="auto">
            <a:xfrm>
              <a:off x="4597400" y="5611087"/>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0" name="Rounded Rectangle 79"/>
            <p:cNvSpPr/>
            <p:nvPr/>
          </p:nvSpPr>
          <p:spPr bwMode="auto">
            <a:xfrm>
              <a:off x="1701029" y="4455386"/>
              <a:ext cx="1385071" cy="1603375"/>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1" name="Rounded Rectangle 80"/>
            <p:cNvSpPr/>
            <p:nvPr/>
          </p:nvSpPr>
          <p:spPr bwMode="auto">
            <a:xfrm>
              <a:off x="4584700" y="3718787"/>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2" name="Freeform 9"/>
            <p:cNvSpPr>
              <a:spLocks/>
            </p:cNvSpPr>
            <p:nvPr/>
          </p:nvSpPr>
          <p:spPr bwMode="auto">
            <a:xfrm rot="20408185">
              <a:off x="2769104" y="4700657"/>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84" name="TextBox 83"/>
            <p:cNvSpPr txBox="1"/>
            <p:nvPr/>
          </p:nvSpPr>
          <p:spPr>
            <a:xfrm>
              <a:off x="1562822" y="4492698"/>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85" name="TextBox 84"/>
            <p:cNvSpPr txBox="1"/>
            <p:nvPr/>
          </p:nvSpPr>
          <p:spPr>
            <a:xfrm>
              <a:off x="6257849" y="5127824"/>
              <a:ext cx="943352" cy="432080"/>
            </a:xfrm>
            <a:prstGeom prst="rect">
              <a:avLst/>
            </a:prstGeom>
            <a:noFill/>
          </p:spPr>
          <p:txBody>
            <a:bodyPr wrap="none" rtlCol="0" anchor="ctr" anchorCtr="0">
              <a:noAutofit/>
            </a:bodyPr>
            <a:lstStyle/>
            <a:p>
              <a:r>
                <a:rPr lang="en-US" sz="1400" b="1" dirty="0" smtClean="0"/>
                <a:t>Internet </a:t>
              </a:r>
            </a:p>
          </p:txBody>
        </p:sp>
        <p:sp>
          <p:nvSpPr>
            <p:cNvPr id="86" name="TextBox 85"/>
            <p:cNvSpPr txBox="1"/>
            <p:nvPr/>
          </p:nvSpPr>
          <p:spPr>
            <a:xfrm>
              <a:off x="4578102" y="3756098"/>
              <a:ext cx="1446107" cy="226214"/>
            </a:xfrm>
            <a:prstGeom prst="rect">
              <a:avLst/>
            </a:prstGeom>
            <a:noFill/>
          </p:spPr>
          <p:txBody>
            <a:bodyPr wrap="square" lIns="0" tIns="0" rIns="0" bIns="0" rtlCol="0" anchor="ctr" anchorCtr="0">
              <a:noAutofit/>
            </a:bodyPr>
            <a:lstStyle/>
            <a:p>
              <a:r>
                <a:rPr lang="en-US" sz="1200" b="1" dirty="0" smtClean="0"/>
                <a:t>ISP 1</a:t>
              </a:r>
              <a:r>
                <a:rPr lang="en-US" sz="1200" dirty="0" smtClean="0"/>
                <a:t> </a:t>
              </a:r>
            </a:p>
          </p:txBody>
        </p:sp>
        <p:sp>
          <p:nvSpPr>
            <p:cNvPr id="88" name="Freeform 9"/>
            <p:cNvSpPr>
              <a:spLocks/>
            </p:cNvSpPr>
            <p:nvPr/>
          </p:nvSpPr>
          <p:spPr bwMode="auto">
            <a:xfrm rot="761210">
              <a:off x="2817522" y="596033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9" name="Picture 37"/>
            <p:cNvPicPr>
              <a:picLocks noChangeArrowheads="1"/>
            </p:cNvPicPr>
            <p:nvPr/>
          </p:nvPicPr>
          <p:blipFill>
            <a:blip r:embed="rId4"/>
            <a:srcRect/>
            <a:stretch>
              <a:fillRect/>
            </a:stretch>
          </p:blipFill>
          <p:spPr bwMode="auto">
            <a:xfrm>
              <a:off x="4854517" y="4128056"/>
              <a:ext cx="972733" cy="451691"/>
            </a:xfrm>
            <a:prstGeom prst="rect">
              <a:avLst/>
            </a:prstGeom>
            <a:noFill/>
            <a:ln w="9525">
              <a:noFill/>
              <a:miter lim="800000"/>
              <a:headEnd/>
              <a:tailEnd/>
            </a:ln>
          </p:spPr>
        </p:pic>
        <p:sp>
          <p:nvSpPr>
            <p:cNvPr id="90" name="TextBox 89"/>
            <p:cNvSpPr txBox="1"/>
            <p:nvPr/>
          </p:nvSpPr>
          <p:spPr>
            <a:xfrm>
              <a:off x="5162352" y="4348393"/>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91" name="Picture 37"/>
            <p:cNvPicPr>
              <a:picLocks noChangeArrowheads="1"/>
            </p:cNvPicPr>
            <p:nvPr/>
          </p:nvPicPr>
          <p:blipFill>
            <a:blip r:embed="rId4"/>
            <a:srcRect/>
            <a:stretch>
              <a:fillRect/>
            </a:stretch>
          </p:blipFill>
          <p:spPr bwMode="auto">
            <a:xfrm>
              <a:off x="1882680" y="4866333"/>
              <a:ext cx="972733" cy="451691"/>
            </a:xfrm>
            <a:prstGeom prst="rect">
              <a:avLst/>
            </a:prstGeom>
            <a:noFill/>
            <a:ln w="9525">
              <a:noFill/>
              <a:miter lim="800000"/>
              <a:headEnd/>
              <a:tailEnd/>
            </a:ln>
          </p:spPr>
        </p:pic>
        <p:sp>
          <p:nvSpPr>
            <p:cNvPr id="92" name="TextBox 91"/>
            <p:cNvSpPr txBox="1"/>
            <p:nvPr/>
          </p:nvSpPr>
          <p:spPr>
            <a:xfrm>
              <a:off x="2190514" y="5086671"/>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93" name="Picture 37"/>
            <p:cNvPicPr>
              <a:picLocks noChangeArrowheads="1"/>
            </p:cNvPicPr>
            <p:nvPr/>
          </p:nvPicPr>
          <p:blipFill>
            <a:blip r:embed="rId4"/>
            <a:srcRect/>
            <a:stretch>
              <a:fillRect/>
            </a:stretch>
          </p:blipFill>
          <p:spPr bwMode="auto">
            <a:xfrm>
              <a:off x="1895380" y="5501333"/>
              <a:ext cx="972733" cy="451691"/>
            </a:xfrm>
            <a:prstGeom prst="rect">
              <a:avLst/>
            </a:prstGeom>
            <a:noFill/>
            <a:ln w="9525">
              <a:noFill/>
              <a:miter lim="800000"/>
              <a:headEnd/>
              <a:tailEnd/>
            </a:ln>
          </p:spPr>
        </p:pic>
        <p:sp>
          <p:nvSpPr>
            <p:cNvPr id="94" name="TextBox 93"/>
            <p:cNvSpPr txBox="1"/>
            <p:nvPr/>
          </p:nvSpPr>
          <p:spPr>
            <a:xfrm>
              <a:off x="2203214" y="5721671"/>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7" name="TextBox 36"/>
            <p:cNvSpPr txBox="1"/>
            <p:nvPr/>
          </p:nvSpPr>
          <p:spPr>
            <a:xfrm>
              <a:off x="4590802" y="5648398"/>
              <a:ext cx="1446107" cy="226214"/>
            </a:xfrm>
            <a:prstGeom prst="rect">
              <a:avLst/>
            </a:prstGeom>
            <a:noFill/>
          </p:spPr>
          <p:txBody>
            <a:bodyPr wrap="square" lIns="0" tIns="0" rIns="0" bIns="0" rtlCol="0" anchor="ctr" anchorCtr="0">
              <a:noAutofit/>
            </a:bodyPr>
            <a:lstStyle/>
            <a:p>
              <a:r>
                <a:rPr lang="en-US" sz="1200" b="1" dirty="0" smtClean="0"/>
                <a:t>ISP 2</a:t>
              </a:r>
              <a:r>
                <a:rPr lang="en-US" sz="1200" dirty="0" smtClean="0"/>
                <a:t> </a:t>
              </a:r>
            </a:p>
          </p:txBody>
        </p:sp>
        <p:pic>
          <p:nvPicPr>
            <p:cNvPr id="49" name="Picture 37"/>
            <p:cNvPicPr>
              <a:picLocks noChangeArrowheads="1"/>
            </p:cNvPicPr>
            <p:nvPr/>
          </p:nvPicPr>
          <p:blipFill>
            <a:blip r:embed="rId4"/>
            <a:srcRect/>
            <a:stretch>
              <a:fillRect/>
            </a:stretch>
          </p:blipFill>
          <p:spPr bwMode="auto">
            <a:xfrm>
              <a:off x="4867217" y="6020356"/>
              <a:ext cx="972733" cy="451691"/>
            </a:xfrm>
            <a:prstGeom prst="rect">
              <a:avLst/>
            </a:prstGeom>
            <a:noFill/>
            <a:ln w="9525">
              <a:noFill/>
              <a:miter lim="800000"/>
              <a:headEnd/>
              <a:tailEnd/>
            </a:ln>
          </p:spPr>
        </p:pic>
        <p:sp>
          <p:nvSpPr>
            <p:cNvPr id="51" name="TextBox 50"/>
            <p:cNvSpPr txBox="1"/>
            <p:nvPr/>
          </p:nvSpPr>
          <p:spPr>
            <a:xfrm>
              <a:off x="5175052" y="6240693"/>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grpSp>
    </p:spTree>
    <p:extLst>
      <p:ext uri="{BB962C8B-B14F-4D97-AF65-F5344CB8AC3E}">
        <p14:creationId xmlns:p14="http://schemas.microsoft.com/office/powerpoint/2010/main" val="177473551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302" y="823441"/>
            <a:ext cx="8521700" cy="549021"/>
          </a:xfrm>
        </p:spPr>
        <p:txBody>
          <a:bodyPr>
            <a:noAutofit/>
          </a:bodyPr>
          <a:lstStyle/>
          <a:p>
            <a:pPr algn="l"/>
            <a:r>
              <a:rPr lang="en-US" sz="3200" dirty="0" smtClean="0"/>
              <a:t>Connecting to Multiple ISPs: Multihomed</a:t>
            </a:r>
            <a:endParaRPr lang="en-US" sz="3200" dirty="0"/>
          </a:p>
        </p:txBody>
      </p:sp>
      <p:sp>
        <p:nvSpPr>
          <p:cNvPr id="6" name="Content Placeholder 5"/>
          <p:cNvSpPr>
            <a:spLocks noGrp="1"/>
          </p:cNvSpPr>
          <p:nvPr>
            <p:ph idx="10"/>
          </p:nvPr>
        </p:nvSpPr>
        <p:spPr>
          <a:xfrm>
            <a:off x="279400" y="1405779"/>
            <a:ext cx="8520354" cy="2452688"/>
          </a:xfrm>
        </p:spPr>
        <p:txBody>
          <a:bodyPr>
            <a:noAutofit/>
          </a:bodyPr>
          <a:lstStyle/>
          <a:p>
            <a:r>
              <a:rPr lang="en-US" sz="2000" dirty="0" smtClean="0">
                <a:solidFill>
                  <a:srgbClr val="000000"/>
                </a:solidFill>
              </a:rPr>
              <a:t>Multihomed benefits include:</a:t>
            </a:r>
          </a:p>
          <a:p>
            <a:pPr lvl="1"/>
            <a:r>
              <a:rPr lang="en-US" dirty="0" smtClean="0">
                <a:solidFill>
                  <a:srgbClr val="000000"/>
                </a:solidFill>
              </a:rPr>
              <a:t>Achieving an ISP-independent solution. </a:t>
            </a:r>
          </a:p>
          <a:p>
            <a:pPr lvl="1"/>
            <a:r>
              <a:rPr lang="en-US" dirty="0" smtClean="0">
                <a:solidFill>
                  <a:srgbClr val="000000"/>
                </a:solidFill>
              </a:rPr>
              <a:t>Scalability of the solution, beyond two ISPs.</a:t>
            </a:r>
          </a:p>
          <a:p>
            <a:pPr lvl="1"/>
            <a:r>
              <a:rPr lang="en-US" dirty="0" smtClean="0">
                <a:solidFill>
                  <a:srgbClr val="000000"/>
                </a:solidFill>
              </a:rPr>
              <a:t>Resistance to a failure to a single ISP.</a:t>
            </a:r>
          </a:p>
          <a:p>
            <a:pPr lvl="1"/>
            <a:r>
              <a:rPr lang="en-US" dirty="0" smtClean="0">
                <a:solidFill>
                  <a:srgbClr val="000000"/>
                </a:solidFill>
              </a:rPr>
              <a:t>Load sharing for different destination networks between ISPs.</a:t>
            </a:r>
          </a:p>
          <a:p>
            <a:pPr lvl="1"/>
            <a:endParaRPr lang="en-US" dirty="0" smtClean="0">
              <a:solidFill>
                <a:srgbClr val="000000"/>
              </a:solidFill>
            </a:endParaRPr>
          </a:p>
        </p:txBody>
      </p:sp>
      <p:grpSp>
        <p:nvGrpSpPr>
          <p:cNvPr id="3" name="Group 2"/>
          <p:cNvGrpSpPr/>
          <p:nvPr/>
        </p:nvGrpSpPr>
        <p:grpSpPr>
          <a:xfrm>
            <a:off x="1562822" y="3323188"/>
            <a:ext cx="6590579" cy="2917824"/>
            <a:chOff x="1562822" y="3260725"/>
            <a:chExt cx="6590579" cy="2917824"/>
          </a:xfrm>
        </p:grpSpPr>
        <p:pic>
          <p:nvPicPr>
            <p:cNvPr id="83" name="Picture 88"/>
            <p:cNvPicPr>
              <a:picLocks noChangeAspect="1" noChangeArrowheads="1"/>
            </p:cNvPicPr>
            <p:nvPr/>
          </p:nvPicPr>
          <p:blipFill>
            <a:blip r:embed="rId3"/>
            <a:srcRect/>
            <a:stretch>
              <a:fillRect/>
            </a:stretch>
          </p:blipFill>
          <p:spPr bwMode="auto">
            <a:xfrm>
              <a:off x="5252329" y="3608796"/>
              <a:ext cx="2901072" cy="2550703"/>
            </a:xfrm>
            <a:prstGeom prst="rect">
              <a:avLst/>
            </a:prstGeom>
            <a:noFill/>
            <a:ln w="9525" algn="ctr">
              <a:noFill/>
              <a:miter lim="800000"/>
              <a:headEnd/>
              <a:tailEnd/>
            </a:ln>
          </p:spPr>
        </p:pic>
        <p:sp>
          <p:nvSpPr>
            <p:cNvPr id="34" name="Rounded Rectangle 33"/>
            <p:cNvSpPr/>
            <p:nvPr/>
          </p:nvSpPr>
          <p:spPr bwMode="auto">
            <a:xfrm>
              <a:off x="4597400" y="51530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0" name="Rounded Rectangle 79"/>
            <p:cNvSpPr/>
            <p:nvPr/>
          </p:nvSpPr>
          <p:spPr bwMode="auto">
            <a:xfrm>
              <a:off x="1701029" y="3997324"/>
              <a:ext cx="1385071" cy="1603375"/>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1" name="Rounded Rectangle 80"/>
            <p:cNvSpPr/>
            <p:nvPr/>
          </p:nvSpPr>
          <p:spPr bwMode="auto">
            <a:xfrm>
              <a:off x="4584700" y="32607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2" name="Freeform 9"/>
            <p:cNvSpPr>
              <a:spLocks/>
            </p:cNvSpPr>
            <p:nvPr/>
          </p:nvSpPr>
          <p:spPr bwMode="auto">
            <a:xfrm rot="20408185">
              <a:off x="2769104" y="42425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84" name="TextBox 83"/>
            <p:cNvSpPr txBox="1"/>
            <p:nvPr/>
          </p:nvSpPr>
          <p:spPr>
            <a:xfrm>
              <a:off x="1562822" y="40346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85" name="TextBox 84"/>
            <p:cNvSpPr txBox="1"/>
            <p:nvPr/>
          </p:nvSpPr>
          <p:spPr>
            <a:xfrm>
              <a:off x="6257849" y="4669762"/>
              <a:ext cx="943352" cy="432080"/>
            </a:xfrm>
            <a:prstGeom prst="rect">
              <a:avLst/>
            </a:prstGeom>
            <a:noFill/>
          </p:spPr>
          <p:txBody>
            <a:bodyPr wrap="none" rtlCol="0" anchor="ctr" anchorCtr="0">
              <a:noAutofit/>
            </a:bodyPr>
            <a:lstStyle/>
            <a:p>
              <a:r>
                <a:rPr lang="en-US" sz="1400" b="1" dirty="0" smtClean="0"/>
                <a:t>Internet </a:t>
              </a:r>
            </a:p>
          </p:txBody>
        </p:sp>
        <p:sp>
          <p:nvSpPr>
            <p:cNvPr id="86" name="TextBox 85"/>
            <p:cNvSpPr txBox="1"/>
            <p:nvPr/>
          </p:nvSpPr>
          <p:spPr>
            <a:xfrm>
              <a:off x="4578102" y="3298036"/>
              <a:ext cx="1446107" cy="226214"/>
            </a:xfrm>
            <a:prstGeom prst="rect">
              <a:avLst/>
            </a:prstGeom>
            <a:noFill/>
          </p:spPr>
          <p:txBody>
            <a:bodyPr wrap="square" lIns="0" tIns="0" rIns="0" bIns="0" rtlCol="0" anchor="ctr" anchorCtr="0">
              <a:noAutofit/>
            </a:bodyPr>
            <a:lstStyle/>
            <a:p>
              <a:r>
                <a:rPr lang="en-US" sz="1200" b="1" dirty="0" smtClean="0"/>
                <a:t>ISP 1</a:t>
              </a:r>
              <a:r>
                <a:rPr lang="en-US" sz="1200" dirty="0" smtClean="0"/>
                <a:t> </a:t>
              </a:r>
            </a:p>
          </p:txBody>
        </p:sp>
        <p:sp>
          <p:nvSpPr>
            <p:cNvPr id="88" name="Freeform 9"/>
            <p:cNvSpPr>
              <a:spLocks/>
            </p:cNvSpPr>
            <p:nvPr/>
          </p:nvSpPr>
          <p:spPr bwMode="auto">
            <a:xfrm rot="761210">
              <a:off x="2817522" y="55022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9" name="Picture 37"/>
            <p:cNvPicPr>
              <a:picLocks noChangeArrowheads="1"/>
            </p:cNvPicPr>
            <p:nvPr/>
          </p:nvPicPr>
          <p:blipFill>
            <a:blip r:embed="rId4"/>
            <a:srcRect/>
            <a:stretch>
              <a:fillRect/>
            </a:stretch>
          </p:blipFill>
          <p:spPr bwMode="auto">
            <a:xfrm>
              <a:off x="4854517" y="3669994"/>
              <a:ext cx="972733" cy="451691"/>
            </a:xfrm>
            <a:prstGeom prst="rect">
              <a:avLst/>
            </a:prstGeom>
            <a:noFill/>
            <a:ln w="9525">
              <a:noFill/>
              <a:miter lim="800000"/>
              <a:headEnd/>
              <a:tailEnd/>
            </a:ln>
          </p:spPr>
        </p:pic>
        <p:sp>
          <p:nvSpPr>
            <p:cNvPr id="90" name="TextBox 89"/>
            <p:cNvSpPr txBox="1"/>
            <p:nvPr/>
          </p:nvSpPr>
          <p:spPr>
            <a:xfrm>
              <a:off x="5162352" y="38903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91" name="Picture 37"/>
            <p:cNvPicPr>
              <a:picLocks noChangeArrowheads="1"/>
            </p:cNvPicPr>
            <p:nvPr/>
          </p:nvPicPr>
          <p:blipFill>
            <a:blip r:embed="rId4"/>
            <a:srcRect/>
            <a:stretch>
              <a:fillRect/>
            </a:stretch>
          </p:blipFill>
          <p:spPr bwMode="auto">
            <a:xfrm>
              <a:off x="1882680" y="4408271"/>
              <a:ext cx="972733" cy="451691"/>
            </a:xfrm>
            <a:prstGeom prst="rect">
              <a:avLst/>
            </a:prstGeom>
            <a:noFill/>
            <a:ln w="9525">
              <a:noFill/>
              <a:miter lim="800000"/>
              <a:headEnd/>
              <a:tailEnd/>
            </a:ln>
          </p:spPr>
        </p:pic>
        <p:sp>
          <p:nvSpPr>
            <p:cNvPr id="92" name="TextBox 91"/>
            <p:cNvSpPr txBox="1"/>
            <p:nvPr/>
          </p:nvSpPr>
          <p:spPr>
            <a:xfrm>
              <a:off x="2190514" y="46286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93" name="Picture 37"/>
            <p:cNvPicPr>
              <a:picLocks noChangeArrowheads="1"/>
            </p:cNvPicPr>
            <p:nvPr/>
          </p:nvPicPr>
          <p:blipFill>
            <a:blip r:embed="rId4"/>
            <a:srcRect/>
            <a:stretch>
              <a:fillRect/>
            </a:stretch>
          </p:blipFill>
          <p:spPr bwMode="auto">
            <a:xfrm>
              <a:off x="1895380" y="5043271"/>
              <a:ext cx="972733" cy="451691"/>
            </a:xfrm>
            <a:prstGeom prst="rect">
              <a:avLst/>
            </a:prstGeom>
            <a:noFill/>
            <a:ln w="9525">
              <a:noFill/>
              <a:miter lim="800000"/>
              <a:headEnd/>
              <a:tailEnd/>
            </a:ln>
          </p:spPr>
        </p:pic>
        <p:sp>
          <p:nvSpPr>
            <p:cNvPr id="94" name="TextBox 93"/>
            <p:cNvSpPr txBox="1"/>
            <p:nvPr/>
          </p:nvSpPr>
          <p:spPr>
            <a:xfrm>
              <a:off x="2203214" y="526360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7" name="TextBox 36"/>
            <p:cNvSpPr txBox="1"/>
            <p:nvPr/>
          </p:nvSpPr>
          <p:spPr>
            <a:xfrm>
              <a:off x="4590802" y="5190336"/>
              <a:ext cx="1446107" cy="226214"/>
            </a:xfrm>
            <a:prstGeom prst="rect">
              <a:avLst/>
            </a:prstGeom>
            <a:noFill/>
          </p:spPr>
          <p:txBody>
            <a:bodyPr wrap="square" lIns="0" tIns="0" rIns="0" bIns="0" rtlCol="0" anchor="ctr" anchorCtr="0">
              <a:noAutofit/>
            </a:bodyPr>
            <a:lstStyle/>
            <a:p>
              <a:r>
                <a:rPr lang="en-US" sz="1200" b="1" dirty="0" smtClean="0"/>
                <a:t>ISP 2</a:t>
              </a:r>
              <a:r>
                <a:rPr lang="en-US" sz="1200" dirty="0" smtClean="0"/>
                <a:t> </a:t>
              </a:r>
            </a:p>
          </p:txBody>
        </p:sp>
        <p:pic>
          <p:nvPicPr>
            <p:cNvPr id="49" name="Picture 37"/>
            <p:cNvPicPr>
              <a:picLocks noChangeArrowheads="1"/>
            </p:cNvPicPr>
            <p:nvPr/>
          </p:nvPicPr>
          <p:blipFill>
            <a:blip r:embed="rId4"/>
            <a:srcRect/>
            <a:stretch>
              <a:fillRect/>
            </a:stretch>
          </p:blipFill>
          <p:spPr bwMode="auto">
            <a:xfrm>
              <a:off x="4867217" y="5562294"/>
              <a:ext cx="972733" cy="451691"/>
            </a:xfrm>
            <a:prstGeom prst="rect">
              <a:avLst/>
            </a:prstGeom>
            <a:noFill/>
            <a:ln w="9525">
              <a:noFill/>
              <a:miter lim="800000"/>
              <a:headEnd/>
              <a:tailEnd/>
            </a:ln>
          </p:spPr>
        </p:pic>
        <p:sp>
          <p:nvSpPr>
            <p:cNvPr id="51" name="TextBox 50"/>
            <p:cNvSpPr txBox="1"/>
            <p:nvPr/>
          </p:nvSpPr>
          <p:spPr>
            <a:xfrm>
              <a:off x="5175052" y="57826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grpSp>
    </p:spTree>
    <p:extLst>
      <p:ext uri="{BB962C8B-B14F-4D97-AF65-F5344CB8AC3E}">
        <p14:creationId xmlns:p14="http://schemas.microsoft.com/office/powerpoint/2010/main" val="122928651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19336"/>
            <a:ext cx="8864600" cy="740664"/>
          </a:xfrm>
        </p:spPr>
        <p:txBody>
          <a:bodyPr>
            <a:normAutofit/>
          </a:bodyPr>
          <a:lstStyle/>
          <a:p>
            <a:r>
              <a:rPr lang="en-US" sz="3200" dirty="0" smtClean="0"/>
              <a:t>Connecting Multiple ISPs: Dual-Multihomed</a:t>
            </a:r>
            <a:endParaRPr lang="en-US" sz="3200" dirty="0"/>
          </a:p>
        </p:txBody>
      </p:sp>
      <p:sp>
        <p:nvSpPr>
          <p:cNvPr id="6" name="Content Placeholder 5"/>
          <p:cNvSpPr>
            <a:spLocks noGrp="1"/>
          </p:cNvSpPr>
          <p:nvPr>
            <p:ph idx="10"/>
          </p:nvPr>
        </p:nvSpPr>
        <p:spPr>
          <a:xfrm>
            <a:off x="279400" y="1740156"/>
            <a:ext cx="8520354" cy="2452688"/>
          </a:xfrm>
        </p:spPr>
        <p:txBody>
          <a:bodyPr>
            <a:normAutofit/>
          </a:bodyPr>
          <a:lstStyle/>
          <a:p>
            <a:r>
              <a:rPr lang="en-US" sz="2000" dirty="0" smtClean="0">
                <a:solidFill>
                  <a:srgbClr val="000000"/>
                </a:solidFill>
              </a:rPr>
              <a:t>Dual multihomed includes all the benefits of multihomed connectivity, with enhanced resiliency.</a:t>
            </a:r>
          </a:p>
          <a:p>
            <a:r>
              <a:rPr lang="en-US" sz="2000" dirty="0" smtClean="0">
                <a:solidFill>
                  <a:srgbClr val="000000"/>
                </a:solidFill>
              </a:rPr>
              <a:t>The configuration typically has multiple edge routers, one per ISP, and uses BGP.</a:t>
            </a:r>
          </a:p>
        </p:txBody>
      </p:sp>
      <p:grpSp>
        <p:nvGrpSpPr>
          <p:cNvPr id="3" name="Group 2"/>
          <p:cNvGrpSpPr/>
          <p:nvPr/>
        </p:nvGrpSpPr>
        <p:grpSpPr>
          <a:xfrm>
            <a:off x="1562822" y="3385651"/>
            <a:ext cx="6590579" cy="2917824"/>
            <a:chOff x="1562822" y="3260725"/>
            <a:chExt cx="6590579" cy="2917824"/>
          </a:xfrm>
        </p:grpSpPr>
        <p:pic>
          <p:nvPicPr>
            <p:cNvPr id="83" name="Picture 88"/>
            <p:cNvPicPr>
              <a:picLocks noChangeAspect="1" noChangeArrowheads="1"/>
            </p:cNvPicPr>
            <p:nvPr/>
          </p:nvPicPr>
          <p:blipFill>
            <a:blip r:embed="rId3"/>
            <a:srcRect/>
            <a:stretch>
              <a:fillRect/>
            </a:stretch>
          </p:blipFill>
          <p:spPr bwMode="auto">
            <a:xfrm>
              <a:off x="5252329" y="3608796"/>
              <a:ext cx="2901072" cy="2550703"/>
            </a:xfrm>
            <a:prstGeom prst="rect">
              <a:avLst/>
            </a:prstGeom>
            <a:noFill/>
            <a:ln w="9525" algn="ctr">
              <a:noFill/>
              <a:miter lim="800000"/>
              <a:headEnd/>
              <a:tailEnd/>
            </a:ln>
          </p:spPr>
        </p:pic>
        <p:sp>
          <p:nvSpPr>
            <p:cNvPr id="34" name="Rounded Rectangle 33"/>
            <p:cNvSpPr/>
            <p:nvPr/>
          </p:nvSpPr>
          <p:spPr bwMode="auto">
            <a:xfrm>
              <a:off x="4597400" y="51530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0" name="Rounded Rectangle 79"/>
            <p:cNvSpPr/>
            <p:nvPr/>
          </p:nvSpPr>
          <p:spPr bwMode="auto">
            <a:xfrm>
              <a:off x="1701029" y="3997324"/>
              <a:ext cx="1385071" cy="1603375"/>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1" name="Rounded Rectangle 80"/>
            <p:cNvSpPr/>
            <p:nvPr/>
          </p:nvSpPr>
          <p:spPr bwMode="auto">
            <a:xfrm>
              <a:off x="4584700" y="3260725"/>
              <a:ext cx="1204186" cy="1025524"/>
            </a:xfrm>
            <a:prstGeom prst="roundRect">
              <a:avLst/>
            </a:prstGeom>
            <a:solidFill>
              <a:srgbClr val="FFC000">
                <a:alpha val="66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2" name="Freeform 9"/>
            <p:cNvSpPr>
              <a:spLocks/>
            </p:cNvSpPr>
            <p:nvPr/>
          </p:nvSpPr>
          <p:spPr bwMode="auto">
            <a:xfrm rot="20408185">
              <a:off x="2769104" y="41917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84" name="TextBox 83"/>
            <p:cNvSpPr txBox="1"/>
            <p:nvPr/>
          </p:nvSpPr>
          <p:spPr>
            <a:xfrm>
              <a:off x="1562822" y="4034636"/>
              <a:ext cx="1703274" cy="251614"/>
            </a:xfrm>
            <a:prstGeom prst="rect">
              <a:avLst/>
            </a:prstGeom>
            <a:noFill/>
          </p:spPr>
          <p:txBody>
            <a:bodyPr wrap="square" lIns="0" tIns="0" rIns="0" bIns="0" rtlCol="0" anchor="ctr" anchorCtr="0">
              <a:noAutofit/>
            </a:bodyPr>
            <a:lstStyle/>
            <a:p>
              <a:r>
                <a:rPr lang="en-US" sz="1200" b="1" dirty="0" smtClean="0"/>
                <a:t>Company A</a:t>
              </a:r>
            </a:p>
          </p:txBody>
        </p:sp>
        <p:sp>
          <p:nvSpPr>
            <p:cNvPr id="85" name="TextBox 84"/>
            <p:cNvSpPr txBox="1"/>
            <p:nvPr/>
          </p:nvSpPr>
          <p:spPr>
            <a:xfrm>
              <a:off x="6257849" y="4669762"/>
              <a:ext cx="943352" cy="432080"/>
            </a:xfrm>
            <a:prstGeom prst="rect">
              <a:avLst/>
            </a:prstGeom>
            <a:noFill/>
          </p:spPr>
          <p:txBody>
            <a:bodyPr wrap="none" rtlCol="0" anchor="ctr" anchorCtr="0">
              <a:noAutofit/>
            </a:bodyPr>
            <a:lstStyle/>
            <a:p>
              <a:r>
                <a:rPr lang="en-US" sz="1400" b="1" dirty="0" smtClean="0"/>
                <a:t>Internet </a:t>
              </a:r>
            </a:p>
          </p:txBody>
        </p:sp>
        <p:sp>
          <p:nvSpPr>
            <p:cNvPr id="86" name="TextBox 85"/>
            <p:cNvSpPr txBox="1"/>
            <p:nvPr/>
          </p:nvSpPr>
          <p:spPr>
            <a:xfrm>
              <a:off x="4578102" y="3298036"/>
              <a:ext cx="1446107" cy="226214"/>
            </a:xfrm>
            <a:prstGeom prst="rect">
              <a:avLst/>
            </a:prstGeom>
            <a:noFill/>
          </p:spPr>
          <p:txBody>
            <a:bodyPr wrap="square" lIns="0" tIns="0" rIns="0" bIns="0" rtlCol="0" anchor="ctr" anchorCtr="0">
              <a:noAutofit/>
            </a:bodyPr>
            <a:lstStyle/>
            <a:p>
              <a:r>
                <a:rPr lang="en-US" sz="1200" b="1" dirty="0" smtClean="0"/>
                <a:t>ISP 1</a:t>
              </a:r>
              <a:r>
                <a:rPr lang="en-US" sz="1200" dirty="0" smtClean="0"/>
                <a:t> </a:t>
              </a:r>
            </a:p>
          </p:txBody>
        </p:sp>
        <p:sp>
          <p:nvSpPr>
            <p:cNvPr id="88" name="Freeform 9"/>
            <p:cNvSpPr>
              <a:spLocks/>
            </p:cNvSpPr>
            <p:nvPr/>
          </p:nvSpPr>
          <p:spPr bwMode="auto">
            <a:xfrm rot="761210">
              <a:off x="2792122" y="54133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9" name="Picture 37"/>
            <p:cNvPicPr>
              <a:picLocks noChangeArrowheads="1"/>
            </p:cNvPicPr>
            <p:nvPr/>
          </p:nvPicPr>
          <p:blipFill>
            <a:blip r:embed="rId4"/>
            <a:srcRect/>
            <a:stretch>
              <a:fillRect/>
            </a:stretch>
          </p:blipFill>
          <p:spPr bwMode="auto">
            <a:xfrm>
              <a:off x="4854517" y="3669994"/>
              <a:ext cx="972733" cy="451691"/>
            </a:xfrm>
            <a:prstGeom prst="rect">
              <a:avLst/>
            </a:prstGeom>
            <a:noFill/>
            <a:ln w="9525">
              <a:noFill/>
              <a:miter lim="800000"/>
              <a:headEnd/>
              <a:tailEnd/>
            </a:ln>
          </p:spPr>
        </p:pic>
        <p:sp>
          <p:nvSpPr>
            <p:cNvPr id="90" name="TextBox 89"/>
            <p:cNvSpPr txBox="1"/>
            <p:nvPr/>
          </p:nvSpPr>
          <p:spPr>
            <a:xfrm>
              <a:off x="5162352" y="38903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pic>
          <p:nvPicPr>
            <p:cNvPr id="91" name="Picture 37"/>
            <p:cNvPicPr>
              <a:picLocks noChangeArrowheads="1"/>
            </p:cNvPicPr>
            <p:nvPr/>
          </p:nvPicPr>
          <p:blipFill>
            <a:blip r:embed="rId4"/>
            <a:srcRect/>
            <a:stretch>
              <a:fillRect/>
            </a:stretch>
          </p:blipFill>
          <p:spPr bwMode="auto">
            <a:xfrm>
              <a:off x="1882680" y="4408271"/>
              <a:ext cx="972733" cy="451691"/>
            </a:xfrm>
            <a:prstGeom prst="rect">
              <a:avLst/>
            </a:prstGeom>
            <a:noFill/>
            <a:ln w="9525">
              <a:noFill/>
              <a:miter lim="800000"/>
              <a:headEnd/>
              <a:tailEnd/>
            </a:ln>
          </p:spPr>
        </p:pic>
        <p:sp>
          <p:nvSpPr>
            <p:cNvPr id="92" name="TextBox 91"/>
            <p:cNvSpPr txBox="1"/>
            <p:nvPr/>
          </p:nvSpPr>
          <p:spPr>
            <a:xfrm>
              <a:off x="2190514" y="4628609"/>
              <a:ext cx="424960"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93" name="Picture 37"/>
            <p:cNvPicPr>
              <a:picLocks noChangeArrowheads="1"/>
            </p:cNvPicPr>
            <p:nvPr/>
          </p:nvPicPr>
          <p:blipFill>
            <a:blip r:embed="rId4"/>
            <a:srcRect/>
            <a:stretch>
              <a:fillRect/>
            </a:stretch>
          </p:blipFill>
          <p:spPr bwMode="auto">
            <a:xfrm>
              <a:off x="1895380" y="5043271"/>
              <a:ext cx="972733" cy="451691"/>
            </a:xfrm>
            <a:prstGeom prst="rect">
              <a:avLst/>
            </a:prstGeom>
            <a:noFill/>
            <a:ln w="9525">
              <a:noFill/>
              <a:miter lim="800000"/>
              <a:headEnd/>
              <a:tailEnd/>
            </a:ln>
          </p:spPr>
        </p:pic>
        <p:sp>
          <p:nvSpPr>
            <p:cNvPr id="94" name="TextBox 93"/>
            <p:cNvSpPr txBox="1"/>
            <p:nvPr/>
          </p:nvSpPr>
          <p:spPr>
            <a:xfrm>
              <a:off x="2203214" y="5263609"/>
              <a:ext cx="380232" cy="258532"/>
            </a:xfrm>
            <a:prstGeom prst="rect">
              <a:avLst/>
            </a:prstGeom>
            <a:noFill/>
          </p:spPr>
          <p:txBody>
            <a:bodyPr wrap="none" rtlCol="0">
              <a:spAutoFit/>
            </a:bodyPr>
            <a:lstStyle/>
            <a:p>
              <a:r>
                <a:rPr lang="en-US" sz="1200" b="1" dirty="0" smtClean="0">
                  <a:solidFill>
                    <a:schemeClr val="bg1"/>
                  </a:solidFill>
                </a:rPr>
                <a:t>R2</a:t>
              </a:r>
              <a:endParaRPr lang="en-US" sz="1200" b="1" dirty="0">
                <a:solidFill>
                  <a:schemeClr val="bg1"/>
                </a:solidFill>
              </a:endParaRPr>
            </a:p>
          </p:txBody>
        </p:sp>
        <p:sp>
          <p:nvSpPr>
            <p:cNvPr id="37" name="TextBox 36"/>
            <p:cNvSpPr txBox="1"/>
            <p:nvPr/>
          </p:nvSpPr>
          <p:spPr>
            <a:xfrm>
              <a:off x="4590802" y="5190336"/>
              <a:ext cx="1446107" cy="226214"/>
            </a:xfrm>
            <a:prstGeom prst="rect">
              <a:avLst/>
            </a:prstGeom>
            <a:noFill/>
          </p:spPr>
          <p:txBody>
            <a:bodyPr wrap="square" lIns="0" tIns="0" rIns="0" bIns="0" rtlCol="0" anchor="ctr" anchorCtr="0">
              <a:noAutofit/>
            </a:bodyPr>
            <a:lstStyle/>
            <a:p>
              <a:r>
                <a:rPr lang="en-US" sz="1200" b="1" dirty="0" smtClean="0"/>
                <a:t>ISP 2</a:t>
              </a:r>
              <a:r>
                <a:rPr lang="en-US" sz="1200" dirty="0" smtClean="0"/>
                <a:t> </a:t>
              </a:r>
            </a:p>
          </p:txBody>
        </p:sp>
        <p:pic>
          <p:nvPicPr>
            <p:cNvPr id="49" name="Picture 37"/>
            <p:cNvPicPr>
              <a:picLocks noChangeArrowheads="1"/>
            </p:cNvPicPr>
            <p:nvPr/>
          </p:nvPicPr>
          <p:blipFill>
            <a:blip r:embed="rId4"/>
            <a:srcRect/>
            <a:stretch>
              <a:fillRect/>
            </a:stretch>
          </p:blipFill>
          <p:spPr bwMode="auto">
            <a:xfrm>
              <a:off x="4867217" y="5562294"/>
              <a:ext cx="972733" cy="451691"/>
            </a:xfrm>
            <a:prstGeom prst="rect">
              <a:avLst/>
            </a:prstGeom>
            <a:noFill/>
            <a:ln w="9525">
              <a:noFill/>
              <a:miter lim="800000"/>
              <a:headEnd/>
              <a:tailEnd/>
            </a:ln>
          </p:spPr>
        </p:pic>
        <p:sp>
          <p:nvSpPr>
            <p:cNvPr id="51" name="TextBox 50"/>
            <p:cNvSpPr txBox="1"/>
            <p:nvPr/>
          </p:nvSpPr>
          <p:spPr>
            <a:xfrm>
              <a:off x="5175052" y="5782631"/>
              <a:ext cx="435710" cy="258532"/>
            </a:xfrm>
            <a:prstGeom prst="rect">
              <a:avLst/>
            </a:prstGeom>
            <a:noFill/>
          </p:spPr>
          <p:txBody>
            <a:bodyPr wrap="none" rtlCol="0">
              <a:spAutoFit/>
            </a:bodyPr>
            <a:lstStyle/>
            <a:p>
              <a:r>
                <a:rPr lang="en-US" sz="1200" b="1" dirty="0" smtClean="0">
                  <a:solidFill>
                    <a:schemeClr val="bg1"/>
                  </a:solidFill>
                </a:rPr>
                <a:t>PE</a:t>
              </a:r>
              <a:endParaRPr lang="en-US" sz="1200" b="1" dirty="0">
                <a:solidFill>
                  <a:schemeClr val="bg1"/>
                </a:solidFill>
              </a:endParaRPr>
            </a:p>
          </p:txBody>
        </p:sp>
        <p:sp>
          <p:nvSpPr>
            <p:cNvPr id="22" name="Freeform 9"/>
            <p:cNvSpPr>
              <a:spLocks/>
            </p:cNvSpPr>
            <p:nvPr/>
          </p:nvSpPr>
          <p:spPr bwMode="auto">
            <a:xfrm rot="20408185">
              <a:off x="2794504" y="4318795"/>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3" name="Freeform 9"/>
            <p:cNvSpPr>
              <a:spLocks/>
            </p:cNvSpPr>
            <p:nvPr/>
          </p:nvSpPr>
          <p:spPr bwMode="auto">
            <a:xfrm rot="761210">
              <a:off x="2792122" y="5565773"/>
              <a:ext cx="2154011" cy="88745"/>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grpSp>
    </p:spTree>
    <p:extLst>
      <p:ext uri="{BB962C8B-B14F-4D97-AF65-F5344CB8AC3E}">
        <p14:creationId xmlns:p14="http://schemas.microsoft.com/office/powerpoint/2010/main" val="33726205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57445" y="-17350"/>
            <a:ext cx="8042276" cy="1336956"/>
          </a:xfrm>
        </p:spPr>
        <p:txBody>
          <a:bodyPr/>
          <a:lstStyle/>
          <a:p>
            <a:pPr algn="l"/>
            <a:r>
              <a:rPr lang="en-US" sz="3200" dirty="0" smtClean="0"/>
              <a:t>Using BGP in an Enterprise Network</a:t>
            </a:r>
            <a:endParaRPr lang="en-US" sz="3200" dirty="0"/>
          </a:p>
        </p:txBody>
      </p:sp>
      <p:sp>
        <p:nvSpPr>
          <p:cNvPr id="6" name="Content Placeholder 5"/>
          <p:cNvSpPr>
            <a:spLocks noGrp="1"/>
          </p:cNvSpPr>
          <p:nvPr>
            <p:ph idx="1"/>
          </p:nvPr>
        </p:nvSpPr>
        <p:spPr>
          <a:xfrm>
            <a:off x="549275" y="1433633"/>
            <a:ext cx="8042276" cy="4343400"/>
          </a:xfrm>
        </p:spPr>
        <p:txBody>
          <a:bodyPr>
            <a:normAutofit/>
          </a:bodyPr>
          <a:lstStyle/>
          <a:p>
            <a:r>
              <a:rPr lang="en-US" sz="2000" dirty="0" smtClean="0">
                <a:solidFill>
                  <a:srgbClr val="000000"/>
                </a:solidFill>
              </a:rPr>
              <a:t>When BGP is running between routers in different AS, it is called </a:t>
            </a:r>
            <a:r>
              <a:rPr lang="en-US" sz="2000" b="1" dirty="0" smtClean="0">
                <a:solidFill>
                  <a:srgbClr val="000000"/>
                </a:solidFill>
              </a:rPr>
              <a:t>External BGP (EBGP)</a:t>
            </a:r>
            <a:r>
              <a:rPr lang="en-US" sz="2000" dirty="0" smtClean="0">
                <a:solidFill>
                  <a:srgbClr val="000000"/>
                </a:solidFill>
              </a:rPr>
              <a:t>. </a:t>
            </a:r>
          </a:p>
          <a:p>
            <a:r>
              <a:rPr lang="en-US" sz="2000" dirty="0" smtClean="0">
                <a:solidFill>
                  <a:srgbClr val="000000"/>
                </a:solidFill>
              </a:rPr>
              <a:t>When BGP is running between routers in the same AS, it is called </a:t>
            </a:r>
            <a:r>
              <a:rPr lang="en-US" sz="2000" b="1" dirty="0" smtClean="0">
                <a:solidFill>
                  <a:srgbClr val="000000"/>
                </a:solidFill>
              </a:rPr>
              <a:t>Internal BGP (IBGP)</a:t>
            </a:r>
            <a:r>
              <a:rPr lang="en-US" sz="2000" dirty="0" smtClean="0">
                <a:solidFill>
                  <a:srgbClr val="000000"/>
                </a:solidFill>
              </a:rPr>
              <a:t>.</a:t>
            </a:r>
            <a:endParaRPr lang="en-US" sz="2000" dirty="0">
              <a:solidFill>
                <a:srgbClr val="000000"/>
              </a:solidFill>
            </a:endParaRPr>
          </a:p>
        </p:txBody>
      </p:sp>
      <p:pic>
        <p:nvPicPr>
          <p:cNvPr id="110594" name="Picture 2"/>
          <p:cNvPicPr>
            <a:picLocks noChangeAspect="1" noChangeArrowheads="1"/>
          </p:cNvPicPr>
          <p:nvPr/>
        </p:nvPicPr>
        <p:blipFill>
          <a:blip r:embed="rId3"/>
          <a:srcRect/>
          <a:stretch>
            <a:fillRect/>
          </a:stretch>
        </p:blipFill>
        <p:spPr bwMode="auto">
          <a:xfrm>
            <a:off x="770240" y="3009900"/>
            <a:ext cx="7821311" cy="3846512"/>
          </a:xfrm>
          <a:prstGeom prst="rect">
            <a:avLst/>
          </a:prstGeom>
          <a:noFill/>
          <a:ln w="9525">
            <a:noFill/>
            <a:miter lim="800000"/>
            <a:headEnd/>
            <a:tailEnd/>
          </a:ln>
        </p:spPr>
      </p:pic>
      <p:sp>
        <p:nvSpPr>
          <p:cNvPr id="8" name="TextBox 7"/>
          <p:cNvSpPr txBox="1"/>
          <p:nvPr/>
        </p:nvSpPr>
        <p:spPr>
          <a:xfrm>
            <a:off x="5181600" y="4826000"/>
            <a:ext cx="694421" cy="286232"/>
          </a:xfrm>
          <a:prstGeom prst="rect">
            <a:avLst/>
          </a:prstGeom>
          <a:noFill/>
        </p:spPr>
        <p:txBody>
          <a:bodyPr wrap="none" rtlCol="0">
            <a:spAutoFit/>
          </a:bodyPr>
          <a:lstStyle/>
          <a:p>
            <a:r>
              <a:rPr lang="en-US" sz="1400" b="1" dirty="0" smtClean="0"/>
              <a:t>EBGP</a:t>
            </a:r>
            <a:endParaRPr lang="en-US" sz="1400" b="1" dirty="0"/>
          </a:p>
        </p:txBody>
      </p:sp>
      <p:sp>
        <p:nvSpPr>
          <p:cNvPr id="9" name="TextBox 8"/>
          <p:cNvSpPr txBox="1"/>
          <p:nvPr/>
        </p:nvSpPr>
        <p:spPr>
          <a:xfrm>
            <a:off x="4635500" y="5448300"/>
            <a:ext cx="694421" cy="286232"/>
          </a:xfrm>
          <a:prstGeom prst="rect">
            <a:avLst/>
          </a:prstGeom>
          <a:noFill/>
        </p:spPr>
        <p:txBody>
          <a:bodyPr wrap="none" rtlCol="0">
            <a:spAutoFit/>
          </a:bodyPr>
          <a:lstStyle/>
          <a:p>
            <a:r>
              <a:rPr lang="en-US" sz="1400" b="1" dirty="0" smtClean="0"/>
              <a:t>EBGP</a:t>
            </a:r>
            <a:endParaRPr lang="en-US" sz="1400" b="1" dirty="0"/>
          </a:p>
        </p:txBody>
      </p:sp>
      <p:sp>
        <p:nvSpPr>
          <p:cNvPr id="10" name="TextBox 9"/>
          <p:cNvSpPr txBox="1"/>
          <p:nvPr/>
        </p:nvSpPr>
        <p:spPr>
          <a:xfrm>
            <a:off x="2921000" y="4191000"/>
            <a:ext cx="623889" cy="286232"/>
          </a:xfrm>
          <a:prstGeom prst="rect">
            <a:avLst/>
          </a:prstGeom>
          <a:noFill/>
        </p:spPr>
        <p:txBody>
          <a:bodyPr wrap="none" rtlCol="0">
            <a:spAutoFit/>
          </a:bodyPr>
          <a:lstStyle/>
          <a:p>
            <a:r>
              <a:rPr lang="en-US" sz="1400" b="1" dirty="0" smtClean="0"/>
              <a:t>IBGP</a:t>
            </a:r>
            <a:endParaRPr lang="en-US" sz="1400" b="1" dirty="0"/>
          </a:p>
        </p:txBody>
      </p:sp>
      <p:sp>
        <p:nvSpPr>
          <p:cNvPr id="13" name="TextBox 12"/>
          <p:cNvSpPr txBox="1"/>
          <p:nvPr/>
        </p:nvSpPr>
        <p:spPr>
          <a:xfrm>
            <a:off x="3416300" y="4483100"/>
            <a:ext cx="623889" cy="286232"/>
          </a:xfrm>
          <a:prstGeom prst="rect">
            <a:avLst/>
          </a:prstGeom>
          <a:noFill/>
        </p:spPr>
        <p:txBody>
          <a:bodyPr wrap="none" rtlCol="0">
            <a:spAutoFit/>
          </a:bodyPr>
          <a:lstStyle/>
          <a:p>
            <a:r>
              <a:rPr lang="en-US" sz="1400" b="1" dirty="0" smtClean="0"/>
              <a:t>IBGP</a:t>
            </a:r>
            <a:endParaRPr lang="en-US" sz="1400" b="1" dirty="0"/>
          </a:p>
        </p:txBody>
      </p:sp>
      <p:sp>
        <p:nvSpPr>
          <p:cNvPr id="14" name="TextBox 13"/>
          <p:cNvSpPr txBox="1"/>
          <p:nvPr/>
        </p:nvSpPr>
        <p:spPr>
          <a:xfrm>
            <a:off x="4330700" y="4051300"/>
            <a:ext cx="623889" cy="286232"/>
          </a:xfrm>
          <a:prstGeom prst="rect">
            <a:avLst/>
          </a:prstGeom>
          <a:noFill/>
        </p:spPr>
        <p:txBody>
          <a:bodyPr wrap="none" rtlCol="0">
            <a:spAutoFit/>
          </a:bodyPr>
          <a:lstStyle/>
          <a:p>
            <a:r>
              <a:rPr lang="en-US" sz="1400" b="1" dirty="0" smtClean="0"/>
              <a:t>IBGP</a:t>
            </a:r>
            <a:endParaRPr lang="en-US" sz="1400" b="1" dirty="0"/>
          </a:p>
        </p:txBody>
      </p:sp>
    </p:spTree>
    <p:extLst>
      <p:ext uri="{BB962C8B-B14F-4D97-AF65-F5344CB8AC3E}">
        <p14:creationId xmlns:p14="http://schemas.microsoft.com/office/powerpoint/2010/main" val="132059414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8531" name="Rectangle 3"/>
          <p:cNvSpPr>
            <a:spLocks noGrp="1" noChangeArrowheads="1"/>
          </p:cNvSpPr>
          <p:nvPr>
            <p:ph type="title"/>
          </p:nvPr>
        </p:nvSpPr>
        <p:spPr>
          <a:xfrm>
            <a:off x="549275" y="187826"/>
            <a:ext cx="8042276" cy="1336956"/>
          </a:xfrm>
        </p:spPr>
        <p:txBody>
          <a:bodyPr/>
          <a:lstStyle/>
          <a:p>
            <a:r>
              <a:rPr lang="en-US" dirty="0" smtClean="0"/>
              <a:t>External BGP</a:t>
            </a:r>
            <a:endParaRPr lang="en-US" dirty="0"/>
          </a:p>
        </p:txBody>
      </p:sp>
      <p:sp>
        <p:nvSpPr>
          <p:cNvPr id="918532" name="Rectangle 4"/>
          <p:cNvSpPr>
            <a:spLocks noGrp="1" noChangeArrowheads="1"/>
          </p:cNvSpPr>
          <p:nvPr>
            <p:ph idx="1"/>
          </p:nvPr>
        </p:nvSpPr>
        <p:spPr/>
        <p:txBody>
          <a:bodyPr/>
          <a:lstStyle/>
          <a:p>
            <a:r>
              <a:rPr lang="en-US" dirty="0" smtClean="0">
                <a:solidFill>
                  <a:srgbClr val="000000"/>
                </a:solidFill>
              </a:rPr>
              <a:t>EBGP neighbors are in different autonomous systems.</a:t>
            </a:r>
          </a:p>
          <a:p>
            <a:pPr lvl="1"/>
            <a:r>
              <a:rPr lang="en-US" dirty="0" smtClean="0">
                <a:solidFill>
                  <a:srgbClr val="000000"/>
                </a:solidFill>
              </a:rPr>
              <a:t>EBGP neighbors need to be directly connected.</a:t>
            </a:r>
          </a:p>
          <a:p>
            <a:endParaRPr lang="en-US" dirty="0">
              <a:solidFill>
                <a:srgbClr val="000000"/>
              </a:solidFill>
            </a:endParaRPr>
          </a:p>
        </p:txBody>
      </p:sp>
      <p:pic>
        <p:nvPicPr>
          <p:cNvPr id="918533" name="Picture 5" descr="l01_15"/>
          <p:cNvPicPr>
            <a:picLocks noChangeAspect="1" noChangeArrowheads="1"/>
          </p:cNvPicPr>
          <p:nvPr/>
        </p:nvPicPr>
        <p:blipFill>
          <a:blip r:embed="rId3"/>
          <a:srcRect/>
          <a:stretch>
            <a:fillRect/>
          </a:stretch>
        </p:blipFill>
        <p:spPr bwMode="auto">
          <a:xfrm>
            <a:off x="2266951" y="3071812"/>
            <a:ext cx="6324600" cy="3786188"/>
          </a:xfrm>
          <a:prstGeom prst="rect">
            <a:avLst/>
          </a:prstGeom>
          <a:noFill/>
        </p:spPr>
      </p:pic>
    </p:spTree>
    <p:extLst>
      <p:ext uri="{BB962C8B-B14F-4D97-AF65-F5344CB8AC3E}">
        <p14:creationId xmlns:p14="http://schemas.microsoft.com/office/powerpoint/2010/main" val="393940246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76054"/>
            <a:ext cx="8042276" cy="1336956"/>
          </a:xfrm>
        </p:spPr>
        <p:txBody>
          <a:bodyPr>
            <a:normAutofit/>
          </a:bodyPr>
          <a:lstStyle/>
          <a:p>
            <a:r>
              <a:rPr lang="en-US" sz="3600" dirty="0" smtClean="0"/>
              <a:t>EBGP Neighbor Relationship Requirements</a:t>
            </a:r>
            <a:endParaRPr lang="en-US" sz="3600" dirty="0"/>
          </a:p>
        </p:txBody>
      </p:sp>
      <p:sp>
        <p:nvSpPr>
          <p:cNvPr id="3" name="Content Placeholder 2"/>
          <p:cNvSpPr>
            <a:spLocks noGrp="1"/>
          </p:cNvSpPr>
          <p:nvPr>
            <p:ph idx="1"/>
          </p:nvPr>
        </p:nvSpPr>
        <p:spPr>
          <a:xfrm>
            <a:off x="549275" y="2120732"/>
            <a:ext cx="8042276" cy="4343400"/>
          </a:xfrm>
        </p:spPr>
        <p:txBody>
          <a:bodyPr/>
          <a:lstStyle/>
          <a:p>
            <a:r>
              <a:rPr lang="en-US" dirty="0" smtClean="0">
                <a:solidFill>
                  <a:srgbClr val="000000"/>
                </a:solidFill>
              </a:rPr>
              <a:t>Define neighbors: </a:t>
            </a:r>
          </a:p>
          <a:p>
            <a:pPr lvl="1"/>
            <a:r>
              <a:rPr lang="en-US" dirty="0" smtClean="0">
                <a:solidFill>
                  <a:srgbClr val="000000"/>
                </a:solidFill>
              </a:rPr>
              <a:t>A TCP session (three-way handshake) must be established before starting BGP routing update exchanges.</a:t>
            </a:r>
          </a:p>
          <a:p>
            <a:r>
              <a:rPr lang="en-US" dirty="0" smtClean="0">
                <a:solidFill>
                  <a:srgbClr val="000000"/>
                </a:solidFill>
              </a:rPr>
              <a:t>Reachability: </a:t>
            </a:r>
          </a:p>
          <a:p>
            <a:pPr lvl="1"/>
            <a:r>
              <a:rPr lang="en-US" dirty="0" smtClean="0">
                <a:solidFill>
                  <a:srgbClr val="000000"/>
                </a:solidFill>
              </a:rPr>
              <a:t>EBGP neighbors are usually directly connected.</a:t>
            </a:r>
          </a:p>
          <a:p>
            <a:r>
              <a:rPr lang="en-US" dirty="0" smtClean="0">
                <a:solidFill>
                  <a:srgbClr val="000000"/>
                </a:solidFill>
              </a:rPr>
              <a:t>Different AS number: </a:t>
            </a:r>
          </a:p>
          <a:p>
            <a:pPr lvl="1"/>
            <a:r>
              <a:rPr lang="en-US" dirty="0" smtClean="0">
                <a:solidFill>
                  <a:srgbClr val="000000"/>
                </a:solidFill>
              </a:rPr>
              <a:t>EBGP neighbors must have different AS numbers.</a:t>
            </a:r>
          </a:p>
        </p:txBody>
      </p:sp>
    </p:spTree>
    <p:extLst>
      <p:ext uri="{BB962C8B-B14F-4D97-AF65-F5344CB8AC3E}">
        <p14:creationId xmlns:p14="http://schemas.microsoft.com/office/powerpoint/2010/main" val="226902345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0579" name="Rectangle 3"/>
          <p:cNvSpPr>
            <a:spLocks noGrp="1" noChangeArrowheads="1"/>
          </p:cNvSpPr>
          <p:nvPr>
            <p:ph type="title"/>
          </p:nvPr>
        </p:nvSpPr>
        <p:spPr/>
        <p:txBody>
          <a:bodyPr/>
          <a:lstStyle/>
          <a:p>
            <a:r>
              <a:rPr lang="en-US" dirty="0" smtClean="0"/>
              <a:t>Internal BGP</a:t>
            </a:r>
            <a:endParaRPr lang="en-US" dirty="0"/>
          </a:p>
        </p:txBody>
      </p:sp>
      <p:sp>
        <p:nvSpPr>
          <p:cNvPr id="920580" name="Rectangle 4"/>
          <p:cNvSpPr>
            <a:spLocks noGrp="1" noChangeArrowheads="1"/>
          </p:cNvSpPr>
          <p:nvPr>
            <p:ph idx="1"/>
          </p:nvPr>
        </p:nvSpPr>
        <p:spPr/>
        <p:txBody>
          <a:bodyPr/>
          <a:lstStyle/>
          <a:p>
            <a:r>
              <a:rPr lang="en-US" dirty="0" smtClean="0">
                <a:solidFill>
                  <a:srgbClr val="000000"/>
                </a:solidFill>
              </a:rPr>
              <a:t>IBGP neighbors are in the same autonomous systems.</a:t>
            </a:r>
          </a:p>
          <a:p>
            <a:pPr lvl="1"/>
            <a:r>
              <a:rPr lang="en-US" dirty="0" smtClean="0">
                <a:solidFill>
                  <a:srgbClr val="000000"/>
                </a:solidFill>
              </a:rPr>
              <a:t>IBGP neighbors do not need to be directly connected.</a:t>
            </a:r>
          </a:p>
        </p:txBody>
      </p:sp>
      <p:pic>
        <p:nvPicPr>
          <p:cNvPr id="920581" name="Picture 5" descr="l01_16"/>
          <p:cNvPicPr>
            <a:picLocks noChangeAspect="1" noChangeArrowheads="1"/>
          </p:cNvPicPr>
          <p:nvPr/>
        </p:nvPicPr>
        <p:blipFill>
          <a:blip r:embed="rId3"/>
          <a:srcRect/>
          <a:stretch>
            <a:fillRect/>
          </a:stretch>
        </p:blipFill>
        <p:spPr bwMode="auto">
          <a:xfrm>
            <a:off x="1895580" y="3012169"/>
            <a:ext cx="6524625" cy="3876675"/>
          </a:xfrm>
          <a:prstGeom prst="rect">
            <a:avLst/>
          </a:prstGeom>
          <a:noFill/>
        </p:spPr>
      </p:pic>
    </p:spTree>
    <p:extLst>
      <p:ext uri="{BB962C8B-B14F-4D97-AF65-F5344CB8AC3E}">
        <p14:creationId xmlns:p14="http://schemas.microsoft.com/office/powerpoint/2010/main" val="95806221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736707"/>
            <a:ext cx="8864600" cy="742659"/>
          </a:xfrm>
        </p:spPr>
        <p:txBody>
          <a:bodyPr>
            <a:normAutofit/>
          </a:bodyPr>
          <a:lstStyle/>
          <a:p>
            <a:r>
              <a:rPr lang="en-US" sz="3200" smtClean="0"/>
              <a:t>IBGP Neighbor Relationship </a:t>
            </a:r>
            <a:r>
              <a:rPr lang="en-US" sz="3200" dirty="0" smtClean="0"/>
              <a:t>Requirements</a:t>
            </a:r>
            <a:endParaRPr lang="en-US" sz="3200" dirty="0"/>
          </a:p>
        </p:txBody>
      </p:sp>
      <p:sp>
        <p:nvSpPr>
          <p:cNvPr id="3" name="Content Placeholder 2"/>
          <p:cNvSpPr>
            <a:spLocks noGrp="1"/>
          </p:cNvSpPr>
          <p:nvPr>
            <p:ph idx="1"/>
          </p:nvPr>
        </p:nvSpPr>
        <p:spPr>
          <a:xfrm>
            <a:off x="549275" y="1787593"/>
            <a:ext cx="8042276" cy="4343400"/>
          </a:xfrm>
        </p:spPr>
        <p:txBody>
          <a:bodyPr>
            <a:normAutofit lnSpcReduction="10000"/>
          </a:bodyPr>
          <a:lstStyle/>
          <a:p>
            <a:r>
              <a:rPr lang="en-US" b="1" dirty="0" smtClean="0">
                <a:solidFill>
                  <a:srgbClr val="000000"/>
                </a:solidFill>
              </a:rPr>
              <a:t>Define neighbors:</a:t>
            </a:r>
            <a:r>
              <a:rPr lang="en-US" dirty="0" smtClean="0">
                <a:solidFill>
                  <a:srgbClr val="000000"/>
                </a:solidFill>
              </a:rPr>
              <a:t> </a:t>
            </a:r>
          </a:p>
          <a:p>
            <a:pPr lvl="1"/>
            <a:r>
              <a:rPr lang="en-US" dirty="0" smtClean="0">
                <a:solidFill>
                  <a:srgbClr val="000000"/>
                </a:solidFill>
              </a:rPr>
              <a:t>A TCP session (three-way handshake) must be established before starting BGP routing update exchanges.</a:t>
            </a:r>
          </a:p>
          <a:p>
            <a:r>
              <a:rPr lang="en-US" b="1" dirty="0" smtClean="0">
                <a:solidFill>
                  <a:srgbClr val="000000"/>
                </a:solidFill>
              </a:rPr>
              <a:t>Reachability:</a:t>
            </a:r>
            <a:r>
              <a:rPr lang="en-US" dirty="0" smtClean="0">
                <a:solidFill>
                  <a:srgbClr val="000000"/>
                </a:solidFill>
              </a:rPr>
              <a:t> </a:t>
            </a:r>
          </a:p>
          <a:p>
            <a:pPr lvl="1"/>
            <a:r>
              <a:rPr lang="en-US" dirty="0" smtClean="0">
                <a:solidFill>
                  <a:srgbClr val="000000"/>
                </a:solidFill>
              </a:rPr>
              <a:t>IBGP neighbors must be reachable usually by using an IGP.</a:t>
            </a:r>
          </a:p>
          <a:p>
            <a:pPr lvl="1"/>
            <a:r>
              <a:rPr lang="en-US" dirty="0" smtClean="0">
                <a:solidFill>
                  <a:srgbClr val="000000"/>
                </a:solidFill>
              </a:rPr>
              <a:t>Loopback IP addresses are typically used to identify IBGP neighbors.</a:t>
            </a:r>
          </a:p>
          <a:p>
            <a:r>
              <a:rPr lang="en-US" b="1" dirty="0" smtClean="0">
                <a:solidFill>
                  <a:srgbClr val="000000"/>
                </a:solidFill>
              </a:rPr>
              <a:t>Same AS number: </a:t>
            </a:r>
          </a:p>
          <a:p>
            <a:pPr lvl="1"/>
            <a:r>
              <a:rPr lang="en-US" dirty="0" smtClean="0">
                <a:solidFill>
                  <a:srgbClr val="000000"/>
                </a:solidFill>
              </a:rPr>
              <a:t>IBGP neighbors must have the same AS number.</a:t>
            </a:r>
          </a:p>
        </p:txBody>
      </p:sp>
    </p:spTree>
    <p:extLst>
      <p:ext uri="{BB962C8B-B14F-4D97-AF65-F5344CB8AC3E}">
        <p14:creationId xmlns:p14="http://schemas.microsoft.com/office/powerpoint/2010/main" val="153459721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79400" y="995949"/>
            <a:ext cx="8521700" cy="549021"/>
          </a:xfrm>
        </p:spPr>
        <p:txBody>
          <a:bodyPr>
            <a:normAutofit fontScale="90000"/>
          </a:bodyPr>
          <a:lstStyle/>
          <a:p>
            <a:r>
              <a:rPr lang="en-US" dirty="0" smtClean="0"/>
              <a:t>IBGP in a Transit AS</a:t>
            </a:r>
            <a:endParaRPr lang="en-US" dirty="0"/>
          </a:p>
        </p:txBody>
      </p:sp>
      <p:sp>
        <p:nvSpPr>
          <p:cNvPr id="9" name="Content Placeholder 8"/>
          <p:cNvSpPr>
            <a:spLocks noGrp="1"/>
          </p:cNvSpPr>
          <p:nvPr>
            <p:ph idx="10"/>
          </p:nvPr>
        </p:nvSpPr>
        <p:spPr>
          <a:xfrm>
            <a:off x="279400" y="1671701"/>
            <a:ext cx="8520354" cy="2452688"/>
          </a:xfrm>
        </p:spPr>
        <p:txBody>
          <a:bodyPr>
            <a:normAutofit fontScale="85000" lnSpcReduction="20000"/>
          </a:bodyPr>
          <a:lstStyle/>
          <a:p>
            <a:r>
              <a:rPr lang="en-US" dirty="0" smtClean="0">
                <a:solidFill>
                  <a:srgbClr val="000000"/>
                </a:solidFill>
              </a:rPr>
              <a:t>A transit AS is an AS that routes traffic from one external AS to another external AS. </a:t>
            </a:r>
          </a:p>
          <a:p>
            <a:r>
              <a:rPr lang="en-US" dirty="0" smtClean="0">
                <a:solidFill>
                  <a:srgbClr val="000000"/>
                </a:solidFill>
              </a:rPr>
              <a:t>In this example, AS 65102 is a service provider network.</a:t>
            </a:r>
          </a:p>
          <a:p>
            <a:pPr lvl="1"/>
            <a:r>
              <a:rPr lang="en-US" dirty="0" smtClean="0">
                <a:solidFill>
                  <a:srgbClr val="000000"/>
                </a:solidFill>
              </a:rPr>
              <a:t>Only the two edge routers (router B and E) are running BGP and have established an IBGP neighbor relationship using OSPF. </a:t>
            </a:r>
          </a:p>
          <a:p>
            <a:pPr lvl="1"/>
            <a:r>
              <a:rPr lang="en-US" dirty="0" smtClean="0">
                <a:solidFill>
                  <a:srgbClr val="000000"/>
                </a:solidFill>
              </a:rPr>
              <a:t>Although the EBGP routes could be redistributed into OSPF, the potential number of BGP routes may overwhelm OSPF and is therefore not recommended.</a:t>
            </a:r>
          </a:p>
        </p:txBody>
      </p:sp>
      <p:pic>
        <p:nvPicPr>
          <p:cNvPr id="13" name="Picture 3"/>
          <p:cNvPicPr>
            <a:picLocks noGrp="1" noChangeAspect="1" noChangeArrowheads="1"/>
          </p:cNvPicPr>
          <p:nvPr>
            <p:ph sz="quarter" idx="11"/>
          </p:nvPr>
        </p:nvPicPr>
        <p:blipFill>
          <a:blip r:embed="rId3"/>
          <a:srcRect/>
          <a:stretch>
            <a:fillRect/>
          </a:stretch>
        </p:blipFill>
        <p:spPr bwMode="auto">
          <a:xfrm>
            <a:off x="1140723" y="3937000"/>
            <a:ext cx="6797467" cy="2921000"/>
          </a:xfrm>
          <a:prstGeom prst="rect">
            <a:avLst/>
          </a:prstGeom>
          <a:noFill/>
          <a:ln w="9525">
            <a:noFill/>
            <a:miter lim="800000"/>
            <a:headEnd/>
            <a:tailEnd/>
          </a:ln>
        </p:spPr>
      </p:pic>
    </p:spTree>
    <p:extLst>
      <p:ext uri="{BB962C8B-B14F-4D97-AF65-F5344CB8AC3E}">
        <p14:creationId xmlns:p14="http://schemas.microsoft.com/office/powerpoint/2010/main" val="115781089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79400" y="954307"/>
            <a:ext cx="8521700" cy="549021"/>
          </a:xfrm>
        </p:spPr>
        <p:txBody>
          <a:bodyPr>
            <a:normAutofit fontScale="90000"/>
          </a:bodyPr>
          <a:lstStyle/>
          <a:p>
            <a:r>
              <a:rPr lang="en-US" smtClean="0"/>
              <a:t>IBGP in a Transit AS</a:t>
            </a:r>
            <a:endParaRPr lang="en-US" dirty="0"/>
          </a:p>
        </p:txBody>
      </p:sp>
      <p:sp>
        <p:nvSpPr>
          <p:cNvPr id="9" name="Content Placeholder 8"/>
          <p:cNvSpPr>
            <a:spLocks noGrp="1"/>
          </p:cNvSpPr>
          <p:nvPr>
            <p:ph idx="10"/>
          </p:nvPr>
        </p:nvSpPr>
        <p:spPr>
          <a:xfrm>
            <a:off x="279400" y="1636058"/>
            <a:ext cx="8520354" cy="2452688"/>
          </a:xfrm>
        </p:spPr>
        <p:txBody>
          <a:bodyPr>
            <a:noAutofit/>
          </a:bodyPr>
          <a:lstStyle/>
          <a:p>
            <a:r>
              <a:rPr lang="en-US" dirty="0" smtClean="0">
                <a:solidFill>
                  <a:srgbClr val="000000"/>
                </a:solidFill>
              </a:rPr>
              <a:t>A better solution for a provider network would be to have a fully meshed BGP internetwork.</a:t>
            </a:r>
          </a:p>
          <a:p>
            <a:pPr lvl="1"/>
            <a:r>
              <a:rPr lang="en-US" dirty="0" smtClean="0">
                <a:solidFill>
                  <a:srgbClr val="000000"/>
                </a:solidFill>
              </a:rPr>
              <a:t>BGP runs on all internal routers and all routers establish IBGP sessions.</a:t>
            </a:r>
          </a:p>
          <a:p>
            <a:pPr lvl="1"/>
            <a:r>
              <a:rPr lang="en-US" dirty="0" smtClean="0">
                <a:solidFill>
                  <a:srgbClr val="000000"/>
                </a:solidFill>
              </a:rPr>
              <a:t>IBGP routers have complete knowledge of external routes.</a:t>
            </a:r>
          </a:p>
        </p:txBody>
      </p:sp>
      <p:pic>
        <p:nvPicPr>
          <p:cNvPr id="11" name="Picture 2"/>
          <p:cNvPicPr>
            <a:picLocks noChangeAspect="1" noChangeArrowheads="1"/>
          </p:cNvPicPr>
          <p:nvPr/>
        </p:nvPicPr>
        <p:blipFill>
          <a:blip r:embed="rId3"/>
          <a:srcRect/>
          <a:stretch>
            <a:fillRect/>
          </a:stretch>
        </p:blipFill>
        <p:spPr bwMode="auto">
          <a:xfrm>
            <a:off x="1183005" y="3693928"/>
            <a:ext cx="6797965" cy="2921000"/>
          </a:xfrm>
          <a:prstGeom prst="rect">
            <a:avLst/>
          </a:prstGeom>
          <a:noFill/>
          <a:ln w="9525" algn="ctr">
            <a:noFill/>
            <a:miter lim="800000"/>
            <a:headEnd/>
            <a:tailEnd/>
          </a:ln>
        </p:spPr>
      </p:pic>
    </p:spTree>
    <p:extLst>
      <p:ext uri="{BB962C8B-B14F-4D97-AF65-F5344CB8AC3E}">
        <p14:creationId xmlns:p14="http://schemas.microsoft.com/office/powerpoint/2010/main" val="197920268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IBGP in a Nontransit AS</a:t>
            </a:r>
            <a:endParaRPr lang="en-US" dirty="0"/>
          </a:p>
        </p:txBody>
      </p:sp>
      <p:sp>
        <p:nvSpPr>
          <p:cNvPr id="9" name="Content Placeholder 8"/>
          <p:cNvSpPr>
            <a:spLocks noGrp="1"/>
          </p:cNvSpPr>
          <p:nvPr>
            <p:ph idx="1"/>
          </p:nvPr>
        </p:nvSpPr>
        <p:spPr/>
        <p:txBody>
          <a:bodyPr>
            <a:normAutofit fontScale="92500"/>
          </a:bodyPr>
          <a:lstStyle/>
          <a:p>
            <a:r>
              <a:rPr lang="en-US" dirty="0" smtClean="0">
                <a:solidFill>
                  <a:srgbClr val="000000"/>
                </a:solidFill>
              </a:rPr>
              <a:t>A nontransit AS is an AS that does not route traffic from one external AS to another external AS. </a:t>
            </a:r>
          </a:p>
          <a:p>
            <a:pPr lvl="1"/>
            <a:r>
              <a:rPr lang="en-US" dirty="0" smtClean="0">
                <a:solidFill>
                  <a:srgbClr val="000000"/>
                </a:solidFill>
              </a:rPr>
              <a:t>Nontransit AS networks are typically enterprise networks. </a:t>
            </a:r>
          </a:p>
          <a:p>
            <a:r>
              <a:rPr lang="en-US" dirty="0" smtClean="0">
                <a:solidFill>
                  <a:srgbClr val="000000"/>
                </a:solidFill>
              </a:rPr>
              <a:t>All routers in a </a:t>
            </a:r>
            <a:r>
              <a:rPr lang="en-US" dirty="0" err="1" smtClean="0">
                <a:solidFill>
                  <a:srgbClr val="000000"/>
                </a:solidFill>
              </a:rPr>
              <a:t>nontransit</a:t>
            </a:r>
            <a:r>
              <a:rPr lang="en-US" dirty="0" smtClean="0">
                <a:solidFill>
                  <a:srgbClr val="000000"/>
                </a:solidFill>
              </a:rPr>
              <a:t> AS must still have complete knowledge of external routes.</a:t>
            </a:r>
          </a:p>
          <a:p>
            <a:r>
              <a:rPr lang="en-US" dirty="0" smtClean="0">
                <a:solidFill>
                  <a:srgbClr val="000000"/>
                </a:solidFill>
              </a:rPr>
              <a:t>To avoid routing loops within an AS, BGP specifies that routes learned through IBGP are never propagated to other IBGP peers.</a:t>
            </a:r>
          </a:p>
          <a:p>
            <a:pPr lvl="1"/>
            <a:r>
              <a:rPr lang="en-US" dirty="0" smtClean="0">
                <a:solidFill>
                  <a:srgbClr val="000000"/>
                </a:solidFill>
              </a:rPr>
              <a:t>It is assumed that the sending IBGP neighbor is fully meshed with all other IBGP speakers and has sent each IBGP neighbor the update.</a:t>
            </a:r>
          </a:p>
        </p:txBody>
      </p:sp>
    </p:spTree>
    <p:extLst>
      <p:ext uri="{BB962C8B-B14F-4D97-AF65-F5344CB8AC3E}">
        <p14:creationId xmlns:p14="http://schemas.microsoft.com/office/powerpoint/2010/main" val="3724609428"/>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5934"/>
            <a:ext cx="8042276" cy="1336956"/>
          </a:xfrm>
        </p:spPr>
        <p:txBody>
          <a:bodyPr/>
          <a:lstStyle/>
          <a:p>
            <a:r>
              <a:rPr lang="en-US" sz="3600" dirty="0" smtClean="0"/>
              <a:t>BGP in an Enterprise Example</a:t>
            </a:r>
            <a:endParaRPr lang="en-US" sz="3600" dirty="0"/>
          </a:p>
        </p:txBody>
      </p:sp>
      <p:sp>
        <p:nvSpPr>
          <p:cNvPr id="9" name="Content Placeholder 8"/>
          <p:cNvSpPr>
            <a:spLocks noGrp="1"/>
          </p:cNvSpPr>
          <p:nvPr>
            <p:ph idx="1"/>
          </p:nvPr>
        </p:nvSpPr>
        <p:spPr>
          <a:xfrm>
            <a:off x="132691" y="1558559"/>
            <a:ext cx="5076881" cy="4771102"/>
          </a:xfrm>
        </p:spPr>
        <p:txBody>
          <a:bodyPr>
            <a:normAutofit fontScale="92500" lnSpcReduction="20000"/>
          </a:bodyPr>
          <a:lstStyle/>
          <a:p>
            <a:pPr>
              <a:lnSpc>
                <a:spcPct val="120000"/>
              </a:lnSpc>
              <a:spcBef>
                <a:spcPts val="0"/>
              </a:spcBef>
            </a:pPr>
            <a:r>
              <a:rPr lang="en-US" dirty="0" smtClean="0">
                <a:solidFill>
                  <a:srgbClr val="000000"/>
                </a:solidFill>
              </a:rPr>
              <a:t>Enterprise AS 65500 is learning routes from both ISP-A and ISP-B via EBGP and is also running IBGP on all of its routers. </a:t>
            </a:r>
          </a:p>
          <a:p>
            <a:pPr marL="406400" lvl="1" indent="-180975">
              <a:lnSpc>
                <a:spcPct val="120000"/>
              </a:lnSpc>
              <a:spcBef>
                <a:spcPts val="0"/>
              </a:spcBef>
            </a:pPr>
            <a:r>
              <a:rPr lang="en-US" dirty="0" smtClean="0">
                <a:solidFill>
                  <a:srgbClr val="000000"/>
                </a:solidFill>
              </a:rPr>
              <a:t>If one of the connections to the ISPs goes down, traffic will be sent through the other ISP. </a:t>
            </a:r>
          </a:p>
          <a:p>
            <a:pPr>
              <a:lnSpc>
                <a:spcPct val="120000"/>
              </a:lnSpc>
              <a:spcBef>
                <a:spcPts val="0"/>
              </a:spcBef>
            </a:pPr>
            <a:r>
              <a:rPr lang="en-US" dirty="0" smtClean="0">
                <a:solidFill>
                  <a:srgbClr val="000000"/>
                </a:solidFill>
              </a:rPr>
              <a:t>An undesirable situation could occur if the enterprise AS is configured as a transit AS.</a:t>
            </a:r>
          </a:p>
          <a:p>
            <a:pPr lvl="1">
              <a:lnSpc>
                <a:spcPct val="120000"/>
              </a:lnSpc>
              <a:spcBef>
                <a:spcPts val="0"/>
              </a:spcBef>
            </a:pPr>
            <a:r>
              <a:rPr lang="en-US" dirty="0" smtClean="0">
                <a:solidFill>
                  <a:srgbClr val="000000"/>
                </a:solidFill>
              </a:rPr>
              <a:t>For example, AS 65500 learns the 172.18.0.0/16 route from ISP-A. </a:t>
            </a:r>
          </a:p>
          <a:p>
            <a:pPr lvl="1">
              <a:lnSpc>
                <a:spcPct val="120000"/>
              </a:lnSpc>
              <a:spcBef>
                <a:spcPts val="0"/>
              </a:spcBef>
            </a:pPr>
            <a:r>
              <a:rPr lang="en-US" dirty="0" smtClean="0">
                <a:solidFill>
                  <a:srgbClr val="000000"/>
                </a:solidFill>
              </a:rPr>
              <a:t>If router B advertises that route to ISP-B, then ISP-B may decide to use it. </a:t>
            </a:r>
          </a:p>
          <a:p>
            <a:pPr lvl="1">
              <a:lnSpc>
                <a:spcPct val="120000"/>
              </a:lnSpc>
              <a:spcBef>
                <a:spcPts val="0"/>
              </a:spcBef>
            </a:pPr>
            <a:r>
              <a:rPr lang="en-US" dirty="0" smtClean="0">
                <a:solidFill>
                  <a:srgbClr val="000000"/>
                </a:solidFill>
              </a:rPr>
              <a:t>This undesirable configuration could be avoided through careful BGP configuration. </a:t>
            </a:r>
          </a:p>
        </p:txBody>
      </p:sp>
      <p:pic>
        <p:nvPicPr>
          <p:cNvPr id="111619" name="Picture 3"/>
          <p:cNvPicPr>
            <a:picLocks noGrp="1" noChangeAspect="1" noChangeArrowheads="1"/>
          </p:cNvPicPr>
          <p:nvPr>
            <p:ph idx="10"/>
          </p:nvPr>
        </p:nvPicPr>
        <p:blipFill>
          <a:blip r:embed="rId3"/>
          <a:stretch>
            <a:fillRect/>
          </a:stretch>
        </p:blipFill>
        <p:spPr bwMode="auto">
          <a:xfrm>
            <a:off x="5076881" y="2050288"/>
            <a:ext cx="4067175" cy="3455923"/>
          </a:xfrm>
          <a:prstGeom prst="rect">
            <a:avLst/>
          </a:prstGeom>
          <a:noFill/>
          <a:ln w="9525">
            <a:noFill/>
            <a:miter lim="800000"/>
            <a:headEnd/>
            <a:tailEnd/>
          </a:ln>
        </p:spPr>
      </p:pic>
    </p:spTree>
    <p:extLst>
      <p:ext uri="{BB962C8B-B14F-4D97-AF65-F5344CB8AC3E}">
        <p14:creationId xmlns:p14="http://schemas.microsoft.com/office/powerpoint/2010/main" val="381434915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7266" name="Rectangle 2"/>
          <p:cNvSpPr>
            <a:spLocks noGrp="1" noChangeArrowheads="1"/>
          </p:cNvSpPr>
          <p:nvPr>
            <p:ph type="title"/>
          </p:nvPr>
        </p:nvSpPr>
        <p:spPr>
          <a:xfrm>
            <a:off x="549275" y="600481"/>
            <a:ext cx="8042276" cy="1336956"/>
          </a:xfrm>
        </p:spPr>
        <p:txBody>
          <a:bodyPr/>
          <a:lstStyle/>
          <a:p>
            <a:pPr>
              <a:defRPr/>
            </a:pPr>
            <a:r>
              <a:rPr lang="en-US" sz="3600" dirty="0" smtClean="0"/>
              <a:t>Three Multihoming Connection Options</a:t>
            </a:r>
          </a:p>
        </p:txBody>
      </p:sp>
      <p:sp>
        <p:nvSpPr>
          <p:cNvPr id="38915" name="Rectangle 3"/>
          <p:cNvSpPr>
            <a:spLocks noGrp="1" noChangeArrowheads="1"/>
          </p:cNvSpPr>
          <p:nvPr>
            <p:ph idx="1"/>
          </p:nvPr>
        </p:nvSpPr>
        <p:spPr>
          <a:xfrm>
            <a:off x="549275" y="2149978"/>
            <a:ext cx="8042276" cy="4343400"/>
          </a:xfrm>
        </p:spPr>
        <p:txBody>
          <a:bodyPr/>
          <a:lstStyle/>
          <a:p>
            <a:pPr marL="342900" indent="-342900">
              <a:lnSpc>
                <a:spcPct val="85000"/>
              </a:lnSpc>
              <a:buFont typeface="+mj-lt"/>
              <a:buAutoNum type="arabicPeriod"/>
            </a:pPr>
            <a:r>
              <a:rPr lang="en-US" sz="2400" dirty="0" smtClean="0">
                <a:solidFill>
                  <a:srgbClr val="000000"/>
                </a:solidFill>
              </a:rPr>
              <a:t>Each ISP passes only a default route to the AS. </a:t>
            </a:r>
          </a:p>
          <a:p>
            <a:pPr marL="571500" lvl="1" indent="-231775">
              <a:lnSpc>
                <a:spcPct val="85000"/>
              </a:lnSpc>
            </a:pPr>
            <a:r>
              <a:rPr lang="en-US" sz="2000" dirty="0" smtClean="0">
                <a:solidFill>
                  <a:srgbClr val="000000"/>
                </a:solidFill>
              </a:rPr>
              <a:t>The default route is passed on to internal routers. </a:t>
            </a:r>
          </a:p>
          <a:p>
            <a:pPr marL="342900" indent="-342900">
              <a:lnSpc>
                <a:spcPct val="85000"/>
              </a:lnSpc>
              <a:buFont typeface="+mj-lt"/>
              <a:buAutoNum type="arabicPeriod"/>
            </a:pPr>
            <a:r>
              <a:rPr lang="en-US" dirty="0" smtClean="0">
                <a:solidFill>
                  <a:srgbClr val="000000"/>
                </a:solidFill>
              </a:rPr>
              <a:t>Each ISP passes only a default route and provider-owned specific routes to the AS.</a:t>
            </a:r>
          </a:p>
          <a:p>
            <a:pPr marL="571500" lvl="1" indent="-231775">
              <a:lnSpc>
                <a:spcPct val="85000"/>
              </a:lnSpc>
            </a:pPr>
            <a:r>
              <a:rPr lang="en-US" dirty="0" smtClean="0">
                <a:solidFill>
                  <a:srgbClr val="000000"/>
                </a:solidFill>
              </a:rPr>
              <a:t>These routes may be propagated to internal routers, or all internal routers in the transit path can run BGP to exchange these routes. </a:t>
            </a:r>
          </a:p>
          <a:p>
            <a:pPr marL="342900" indent="-342900">
              <a:lnSpc>
                <a:spcPct val="85000"/>
              </a:lnSpc>
              <a:buFont typeface="+mj-lt"/>
              <a:buAutoNum type="arabicPeriod"/>
            </a:pPr>
            <a:r>
              <a:rPr lang="en-US" dirty="0" smtClean="0">
                <a:solidFill>
                  <a:srgbClr val="000000"/>
                </a:solidFill>
              </a:rPr>
              <a:t>Each ISP passes all routes to the AS.</a:t>
            </a:r>
          </a:p>
          <a:p>
            <a:pPr marL="571500" lvl="1" indent="-231775">
              <a:lnSpc>
                <a:spcPct val="85000"/>
              </a:lnSpc>
            </a:pPr>
            <a:r>
              <a:rPr lang="en-US" dirty="0" smtClean="0">
                <a:solidFill>
                  <a:srgbClr val="000000"/>
                </a:solidFill>
              </a:rPr>
              <a:t>All internal routers in the transit path run BGP to exchange these routes. </a:t>
            </a:r>
          </a:p>
        </p:txBody>
      </p:sp>
    </p:spTree>
    <p:extLst>
      <p:ext uri="{BB962C8B-B14F-4D97-AF65-F5344CB8AC3E}">
        <p14:creationId xmlns:p14="http://schemas.microsoft.com/office/powerpoint/2010/main" val="240684785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48558"/>
            <a:ext cx="8042276" cy="1336956"/>
          </a:xfrm>
        </p:spPr>
        <p:txBody>
          <a:bodyPr/>
          <a:lstStyle/>
          <a:p>
            <a:r>
              <a:rPr lang="en-US" sz="3600" dirty="0" smtClean="0"/>
              <a:t>BGP Path Vector Characteristics</a:t>
            </a:r>
            <a:endParaRPr lang="en-US" sz="3600" dirty="0"/>
          </a:p>
        </p:txBody>
      </p:sp>
      <p:sp>
        <p:nvSpPr>
          <p:cNvPr id="3" name="Content Placeholder 2"/>
          <p:cNvSpPr>
            <a:spLocks noGrp="1"/>
          </p:cNvSpPr>
          <p:nvPr>
            <p:ph idx="1"/>
          </p:nvPr>
        </p:nvSpPr>
        <p:spPr>
          <a:xfrm>
            <a:off x="549275" y="2370678"/>
            <a:ext cx="8042276" cy="4343400"/>
          </a:xfrm>
        </p:spPr>
        <p:txBody>
          <a:bodyPr>
            <a:normAutofit/>
          </a:bodyPr>
          <a:lstStyle/>
          <a:p>
            <a:r>
              <a:rPr lang="en-US" dirty="0" smtClean="0">
                <a:solidFill>
                  <a:srgbClr val="000000"/>
                </a:solidFill>
              </a:rPr>
              <a:t>Internal routing protocols announce a list of networks and the metrics to get to each network.</a:t>
            </a:r>
          </a:p>
          <a:p>
            <a:r>
              <a:rPr lang="en-US" dirty="0" smtClean="0">
                <a:solidFill>
                  <a:srgbClr val="000000"/>
                </a:solidFill>
              </a:rPr>
              <a:t>In contrast, BGP routers exchange network reachability information, called </a:t>
            </a:r>
            <a:r>
              <a:rPr lang="en-US" b="1" dirty="0" smtClean="0">
                <a:solidFill>
                  <a:srgbClr val="000000"/>
                </a:solidFill>
              </a:rPr>
              <a:t>path vectors</a:t>
            </a:r>
            <a:r>
              <a:rPr lang="en-US" dirty="0" smtClean="0">
                <a:solidFill>
                  <a:srgbClr val="000000"/>
                </a:solidFill>
              </a:rPr>
              <a:t>, made up of </a:t>
            </a:r>
            <a:r>
              <a:rPr lang="en-US" b="1" dirty="0" smtClean="0">
                <a:solidFill>
                  <a:srgbClr val="000000"/>
                </a:solidFill>
              </a:rPr>
              <a:t>path attributes</a:t>
            </a:r>
            <a:r>
              <a:rPr lang="en-US" dirty="0" smtClean="0">
                <a:solidFill>
                  <a:srgbClr val="000000"/>
                </a:solidFill>
              </a:rPr>
              <a:t>.</a:t>
            </a:r>
          </a:p>
          <a:p>
            <a:endParaRPr lang="en-US" dirty="0" smtClean="0">
              <a:solidFill>
                <a:srgbClr val="000000"/>
              </a:solidFill>
            </a:endParaRPr>
          </a:p>
        </p:txBody>
      </p:sp>
    </p:spTree>
    <p:extLst>
      <p:ext uri="{BB962C8B-B14F-4D97-AF65-F5344CB8AC3E}">
        <p14:creationId xmlns:p14="http://schemas.microsoft.com/office/powerpoint/2010/main" val="341422346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937782"/>
            <a:ext cx="8521700" cy="549021"/>
          </a:xfrm>
        </p:spPr>
        <p:txBody>
          <a:bodyPr>
            <a:normAutofit fontScale="90000"/>
          </a:bodyPr>
          <a:lstStyle/>
          <a:p>
            <a:r>
              <a:rPr lang="en-US" dirty="0" smtClean="0"/>
              <a:t>BGP Path Vector Characteristics</a:t>
            </a:r>
            <a:endParaRPr lang="en-US" dirty="0"/>
          </a:p>
        </p:txBody>
      </p:sp>
      <p:sp>
        <p:nvSpPr>
          <p:cNvPr id="3" name="Content Placeholder 2"/>
          <p:cNvSpPr>
            <a:spLocks noGrp="1"/>
          </p:cNvSpPr>
          <p:nvPr>
            <p:ph idx="10"/>
          </p:nvPr>
        </p:nvSpPr>
        <p:spPr>
          <a:xfrm>
            <a:off x="279400" y="1578294"/>
            <a:ext cx="8520354" cy="2452688"/>
          </a:xfrm>
        </p:spPr>
        <p:txBody>
          <a:bodyPr>
            <a:normAutofit/>
          </a:bodyPr>
          <a:lstStyle/>
          <a:p>
            <a:r>
              <a:rPr lang="en-US" dirty="0" smtClean="0">
                <a:solidFill>
                  <a:srgbClr val="000000"/>
                </a:solidFill>
              </a:rPr>
              <a:t>The path vector information includes:</a:t>
            </a:r>
          </a:p>
          <a:p>
            <a:pPr lvl="1"/>
            <a:r>
              <a:rPr lang="en-US" dirty="0" smtClean="0">
                <a:solidFill>
                  <a:srgbClr val="000000"/>
                </a:solidFill>
              </a:rPr>
              <a:t>A list of the full path of BGP AS numbers (hop by hop) necessary to reach a destination network. </a:t>
            </a:r>
          </a:p>
          <a:p>
            <a:pPr lvl="1"/>
            <a:r>
              <a:rPr lang="en-US" dirty="0" smtClean="0">
                <a:solidFill>
                  <a:srgbClr val="000000"/>
                </a:solidFill>
              </a:rPr>
              <a:t>Other attributes including the IP address to get to the next AS (the next-hop attribute) and how the networks at the end of the path were introduced into BGP (the origin code attribute). </a:t>
            </a:r>
          </a:p>
        </p:txBody>
      </p:sp>
      <p:pic>
        <p:nvPicPr>
          <p:cNvPr id="5" name="Picture 2"/>
          <p:cNvPicPr>
            <a:picLocks noGrp="1" noChangeAspect="1" noChangeArrowheads="1"/>
          </p:cNvPicPr>
          <p:nvPr>
            <p:ph sz="quarter" idx="11"/>
          </p:nvPr>
        </p:nvPicPr>
        <p:blipFill>
          <a:blip r:embed="rId2"/>
          <a:stretch>
            <a:fillRect/>
          </a:stretch>
        </p:blipFill>
        <p:spPr bwMode="auto">
          <a:xfrm>
            <a:off x="279400" y="3782765"/>
            <a:ext cx="8520113" cy="2594470"/>
          </a:xfrm>
          <a:prstGeom prst="rect">
            <a:avLst/>
          </a:prstGeom>
          <a:noFill/>
          <a:ln w="9525">
            <a:noFill/>
            <a:miter lim="800000"/>
            <a:headEnd/>
            <a:tailEnd/>
          </a:ln>
        </p:spPr>
      </p:pic>
    </p:spTree>
    <p:extLst>
      <p:ext uri="{BB962C8B-B14F-4D97-AF65-F5344CB8AC3E}">
        <p14:creationId xmlns:p14="http://schemas.microsoft.com/office/powerpoint/2010/main" val="203531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1346" name="Rectangle 2"/>
          <p:cNvSpPr>
            <a:spLocks noGrp="1" noChangeArrowheads="1"/>
          </p:cNvSpPr>
          <p:nvPr>
            <p:ph type="title"/>
          </p:nvPr>
        </p:nvSpPr>
        <p:spPr>
          <a:xfrm>
            <a:off x="549275" y="145492"/>
            <a:ext cx="8042276" cy="1336956"/>
          </a:xfrm>
        </p:spPr>
        <p:txBody>
          <a:bodyPr/>
          <a:lstStyle/>
          <a:p>
            <a:r>
              <a:rPr lang="en-US" dirty="0" smtClean="0"/>
              <a:t>When to Use BGP</a:t>
            </a:r>
          </a:p>
        </p:txBody>
      </p:sp>
      <p:sp>
        <p:nvSpPr>
          <p:cNvPr id="46083" name="Rectangle 3"/>
          <p:cNvSpPr>
            <a:spLocks noGrp="1" noChangeArrowheads="1"/>
          </p:cNvSpPr>
          <p:nvPr>
            <p:ph idx="1"/>
          </p:nvPr>
        </p:nvSpPr>
        <p:spPr/>
        <p:txBody>
          <a:bodyPr/>
          <a:lstStyle/>
          <a:p>
            <a:r>
              <a:rPr lang="en-US" dirty="0" smtClean="0">
                <a:solidFill>
                  <a:srgbClr val="000000"/>
                </a:solidFill>
              </a:rPr>
              <a:t>Most appropriate when the effects of BGP are well-understood and at least one of the following conditions exists:</a:t>
            </a:r>
          </a:p>
          <a:p>
            <a:pPr lvl="1"/>
            <a:r>
              <a:rPr lang="en-US" dirty="0" smtClean="0">
                <a:solidFill>
                  <a:srgbClr val="000000"/>
                </a:solidFill>
              </a:rPr>
              <a:t>The AS has multiple connections to other autonomous systems.</a:t>
            </a:r>
          </a:p>
          <a:p>
            <a:pPr lvl="1"/>
            <a:r>
              <a:rPr lang="en-US" dirty="0" smtClean="0">
                <a:solidFill>
                  <a:srgbClr val="000000"/>
                </a:solidFill>
              </a:rPr>
              <a:t>The AS allows packets to transit through it to reach other autonomous systems (eg, it is a service provider).</a:t>
            </a:r>
          </a:p>
          <a:p>
            <a:pPr lvl="1"/>
            <a:r>
              <a:rPr lang="en-US" dirty="0" smtClean="0">
                <a:solidFill>
                  <a:srgbClr val="000000"/>
                </a:solidFill>
              </a:rPr>
              <a:t>Routing policy and route selection for traffic entering and leaving the AS must be manipulated.</a:t>
            </a:r>
          </a:p>
        </p:txBody>
      </p:sp>
    </p:spTree>
    <p:extLst>
      <p:ext uri="{BB962C8B-B14F-4D97-AF65-F5344CB8AC3E}">
        <p14:creationId xmlns:p14="http://schemas.microsoft.com/office/powerpoint/2010/main" val="346571531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0066" name="Rectangle 2"/>
          <p:cNvSpPr>
            <a:spLocks noGrp="1" noChangeArrowheads="1"/>
          </p:cNvSpPr>
          <p:nvPr>
            <p:ph type="title"/>
          </p:nvPr>
        </p:nvSpPr>
        <p:spPr>
          <a:xfrm>
            <a:off x="549275" y="228600"/>
            <a:ext cx="8042276" cy="1336956"/>
          </a:xfrm>
        </p:spPr>
        <p:txBody>
          <a:bodyPr/>
          <a:lstStyle/>
          <a:p>
            <a:r>
              <a:rPr lang="en-US" dirty="0" smtClean="0"/>
              <a:t>When Not to Use BGP</a:t>
            </a:r>
          </a:p>
        </p:txBody>
      </p:sp>
      <p:sp>
        <p:nvSpPr>
          <p:cNvPr id="1240067" name="Rectangle 3"/>
          <p:cNvSpPr>
            <a:spLocks noGrp="1" noChangeArrowheads="1"/>
          </p:cNvSpPr>
          <p:nvPr>
            <p:ph idx="1"/>
          </p:nvPr>
        </p:nvSpPr>
        <p:spPr>
          <a:xfrm>
            <a:off x="549275" y="1922487"/>
            <a:ext cx="8042276" cy="4343400"/>
          </a:xfrm>
        </p:spPr>
        <p:txBody>
          <a:bodyPr/>
          <a:lstStyle/>
          <a:p>
            <a:r>
              <a:rPr lang="en-US" dirty="0" smtClean="0">
                <a:solidFill>
                  <a:srgbClr val="000000"/>
                </a:solidFill>
              </a:rPr>
              <a:t>Do not use BGP if one or more of the following conditions exist:</a:t>
            </a:r>
          </a:p>
          <a:p>
            <a:pPr lvl="1"/>
            <a:r>
              <a:rPr lang="en-US" dirty="0" smtClean="0">
                <a:solidFill>
                  <a:srgbClr val="000000"/>
                </a:solidFill>
              </a:rPr>
              <a:t>A single connection to the Internet or another AS.</a:t>
            </a:r>
          </a:p>
          <a:p>
            <a:pPr lvl="1"/>
            <a:r>
              <a:rPr lang="en-US" dirty="0" smtClean="0">
                <a:solidFill>
                  <a:srgbClr val="000000"/>
                </a:solidFill>
              </a:rPr>
              <a:t>Lack of memory or processor power on edge routers to handle constant BGP updates.</a:t>
            </a:r>
          </a:p>
          <a:p>
            <a:pPr lvl="1"/>
            <a:r>
              <a:rPr lang="en-US" dirty="0" smtClean="0">
                <a:solidFill>
                  <a:srgbClr val="000000"/>
                </a:solidFill>
              </a:rPr>
              <a:t>You have a limited understanding of route filtering and the BGP path-selection process.</a:t>
            </a:r>
          </a:p>
          <a:p>
            <a:r>
              <a:rPr lang="en-US" dirty="0" smtClean="0">
                <a:solidFill>
                  <a:srgbClr val="000000"/>
                </a:solidFill>
              </a:rPr>
              <a:t>In these cases, use static or default routes instead.</a:t>
            </a:r>
          </a:p>
        </p:txBody>
      </p:sp>
      <p:sp>
        <p:nvSpPr>
          <p:cNvPr id="1240068" name="Rectangle 4"/>
          <p:cNvSpPr>
            <a:spLocks noChangeArrowheads="1"/>
          </p:cNvSpPr>
          <p:nvPr/>
        </p:nvSpPr>
        <p:spPr bwMode="auto">
          <a:xfrm>
            <a:off x="457200" y="228600"/>
            <a:ext cx="8382000" cy="914400"/>
          </a:xfrm>
          <a:prstGeom prst="rect">
            <a:avLst/>
          </a:prstGeom>
          <a:noFill/>
          <a:ln w="12700">
            <a:noFill/>
            <a:miter lim="800000"/>
            <a:headEnd/>
            <a:tailEnd/>
          </a:ln>
          <a:effectLst>
            <a:outerShdw dist="35921" dir="2700000" algn="ctr" rotWithShape="0">
              <a:srgbClr val="000000"/>
            </a:outerShdw>
          </a:effectLst>
        </p:spPr>
        <p:txBody>
          <a:bodyPr lIns="90488" tIns="44450" rIns="90488" bIns="44450" anchor="ctr"/>
          <a:lstStyle/>
          <a:p>
            <a:pPr algn="ctr">
              <a:lnSpc>
                <a:spcPct val="100000"/>
              </a:lnSpc>
              <a:spcBef>
                <a:spcPct val="0"/>
              </a:spcBef>
              <a:defRPr/>
            </a:pPr>
            <a:endParaRPr lang="en-US" sz="4400" b="0" dirty="0">
              <a:solidFill>
                <a:srgbClr val="EAEC5E"/>
              </a:solidFill>
              <a:effectLst>
                <a:outerShdw blurRad="38100" dist="38100" dir="2700000" algn="tl">
                  <a:srgbClr val="C0C0C0"/>
                </a:outerShdw>
              </a:effectLst>
              <a:latin typeface="Times New Roman" pitchFamily="18" charset="0"/>
            </a:endParaRPr>
          </a:p>
        </p:txBody>
      </p:sp>
    </p:spTree>
    <p:extLst>
      <p:ext uri="{BB962C8B-B14F-4D97-AF65-F5344CB8AC3E}">
        <p14:creationId xmlns:p14="http://schemas.microsoft.com/office/powerpoint/2010/main" val="379442375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BGP Table</a:t>
            </a:r>
            <a:endParaRPr lang="en-US" dirty="0"/>
          </a:p>
        </p:txBody>
      </p:sp>
      <p:sp>
        <p:nvSpPr>
          <p:cNvPr id="3" name="Content Placeholder 2"/>
          <p:cNvSpPr>
            <a:spLocks noGrp="1"/>
          </p:cNvSpPr>
          <p:nvPr>
            <p:ph idx="1"/>
          </p:nvPr>
        </p:nvSpPr>
        <p:spPr/>
        <p:txBody>
          <a:bodyPr/>
          <a:lstStyle/>
          <a:p>
            <a:r>
              <a:rPr lang="en-US" dirty="0" smtClean="0">
                <a:solidFill>
                  <a:srgbClr val="000000"/>
                </a:solidFill>
              </a:rPr>
              <a:t>BGP keeps its own table for storing BGP information received from and sent to BGP neighbors.</a:t>
            </a:r>
          </a:p>
          <a:p>
            <a:pPr lvl="1"/>
            <a:r>
              <a:rPr lang="en-US" dirty="0" smtClean="0">
                <a:solidFill>
                  <a:srgbClr val="000000"/>
                </a:solidFill>
              </a:rPr>
              <a:t>This table is also known as the BGP table, BGP topology table, BGP topology database, BGP routing table, and the BGP forwarding database.</a:t>
            </a:r>
            <a:r>
              <a:rPr lang="en-US" dirty="0" smtClean="0">
                <a:solidFill>
                  <a:srgbClr val="000000"/>
                </a:solidFill>
                <a:latin typeface="CiscoSerif-Regular"/>
              </a:rPr>
              <a:t> </a:t>
            </a:r>
          </a:p>
          <a:p>
            <a:r>
              <a:rPr lang="en-US" dirty="0" smtClean="0">
                <a:solidFill>
                  <a:srgbClr val="000000"/>
                </a:solidFill>
                <a:latin typeface="CiscoSerif-Regular"/>
              </a:rPr>
              <a:t>The router offers the best routes from the BGP table to the IP routing table.</a:t>
            </a:r>
            <a:endParaRPr lang="en-US" dirty="0">
              <a:solidFill>
                <a:srgbClr val="000000"/>
              </a:solidFill>
            </a:endParaRPr>
          </a:p>
        </p:txBody>
      </p:sp>
    </p:spTree>
    <p:extLst>
      <p:ext uri="{BB962C8B-B14F-4D97-AF65-F5344CB8AC3E}">
        <p14:creationId xmlns:p14="http://schemas.microsoft.com/office/powerpoint/2010/main" val="318525082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226" name="Rectangle 2"/>
          <p:cNvSpPr>
            <a:spLocks noGrp="1" noChangeArrowheads="1"/>
          </p:cNvSpPr>
          <p:nvPr>
            <p:ph type="title"/>
          </p:nvPr>
        </p:nvSpPr>
        <p:spPr/>
        <p:txBody>
          <a:bodyPr/>
          <a:lstStyle/>
          <a:p>
            <a:r>
              <a:rPr lang="en-GB" smtClean="0"/>
              <a:t>BGP Tables</a:t>
            </a:r>
            <a:endParaRPr lang="en-US" dirty="0"/>
          </a:p>
        </p:txBody>
      </p:sp>
      <p:sp>
        <p:nvSpPr>
          <p:cNvPr id="820227" name="Rectangle 3"/>
          <p:cNvSpPr>
            <a:spLocks noGrp="1" noChangeArrowheads="1"/>
          </p:cNvSpPr>
          <p:nvPr>
            <p:ph idx="1"/>
          </p:nvPr>
        </p:nvSpPr>
        <p:spPr/>
        <p:txBody>
          <a:bodyPr/>
          <a:lstStyle/>
          <a:p>
            <a:r>
              <a:rPr lang="en-GB" dirty="0" smtClean="0">
                <a:solidFill>
                  <a:srgbClr val="000000"/>
                </a:solidFill>
              </a:rPr>
              <a:t>Neighbor table </a:t>
            </a:r>
          </a:p>
          <a:p>
            <a:pPr lvl="1"/>
            <a:r>
              <a:rPr lang="en-GB" dirty="0" smtClean="0">
                <a:solidFill>
                  <a:srgbClr val="000000"/>
                </a:solidFill>
              </a:rPr>
              <a:t>List of BGP </a:t>
            </a:r>
            <a:r>
              <a:rPr lang="en-US" dirty="0" smtClean="0">
                <a:solidFill>
                  <a:srgbClr val="000000"/>
                </a:solidFill>
              </a:rPr>
              <a:t>neighbors</a:t>
            </a:r>
          </a:p>
          <a:p>
            <a:r>
              <a:rPr lang="en-GB" dirty="0" smtClean="0">
                <a:solidFill>
                  <a:srgbClr val="000000"/>
                </a:solidFill>
              </a:rPr>
              <a:t>BGP table (forwarding database)</a:t>
            </a:r>
          </a:p>
          <a:p>
            <a:pPr lvl="1"/>
            <a:r>
              <a:rPr lang="en-GB" dirty="0" smtClean="0">
                <a:solidFill>
                  <a:srgbClr val="000000"/>
                </a:solidFill>
              </a:rPr>
              <a:t>List of all networks learned from each neighbor</a:t>
            </a:r>
          </a:p>
          <a:p>
            <a:pPr lvl="1"/>
            <a:r>
              <a:rPr lang="en-GB" dirty="0" smtClean="0">
                <a:solidFill>
                  <a:srgbClr val="000000"/>
                </a:solidFill>
              </a:rPr>
              <a:t>Can contain multiple paths to destination networks </a:t>
            </a:r>
          </a:p>
          <a:p>
            <a:pPr lvl="1"/>
            <a:r>
              <a:rPr lang="en-GB" dirty="0" smtClean="0">
                <a:solidFill>
                  <a:srgbClr val="000000"/>
                </a:solidFill>
              </a:rPr>
              <a:t>Contains BGP attributes for each path</a:t>
            </a:r>
          </a:p>
          <a:p>
            <a:r>
              <a:rPr lang="en-GB" dirty="0" smtClean="0">
                <a:solidFill>
                  <a:srgbClr val="000000"/>
                </a:solidFill>
              </a:rPr>
              <a:t>IP routing table</a:t>
            </a:r>
          </a:p>
          <a:p>
            <a:pPr lvl="1"/>
            <a:r>
              <a:rPr lang="en-GB" dirty="0" smtClean="0">
                <a:solidFill>
                  <a:srgbClr val="000000"/>
                </a:solidFill>
              </a:rPr>
              <a:t>List of best paths to destination networks</a:t>
            </a:r>
            <a:endParaRPr lang="en-US" dirty="0">
              <a:solidFill>
                <a:srgbClr val="000000"/>
              </a:solidFill>
            </a:endParaRPr>
          </a:p>
        </p:txBody>
      </p:sp>
    </p:spTree>
    <p:extLst>
      <p:ext uri="{BB962C8B-B14F-4D97-AF65-F5344CB8AC3E}">
        <p14:creationId xmlns:p14="http://schemas.microsoft.com/office/powerpoint/2010/main" val="2652267346"/>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3346" name="Rectangle 2"/>
          <p:cNvSpPr>
            <a:spLocks noGrp="1" noChangeArrowheads="1"/>
          </p:cNvSpPr>
          <p:nvPr>
            <p:ph type="title"/>
          </p:nvPr>
        </p:nvSpPr>
        <p:spPr/>
        <p:txBody>
          <a:bodyPr/>
          <a:lstStyle/>
          <a:p>
            <a:r>
              <a:rPr lang="en-US" dirty="0" smtClean="0"/>
              <a:t>Path Attributes</a:t>
            </a:r>
          </a:p>
        </p:txBody>
      </p:sp>
      <p:sp>
        <p:nvSpPr>
          <p:cNvPr id="1593347" name="Rectangle 3"/>
          <p:cNvSpPr>
            <a:spLocks noGrp="1" noChangeArrowheads="1"/>
          </p:cNvSpPr>
          <p:nvPr>
            <p:ph idx="1"/>
          </p:nvPr>
        </p:nvSpPr>
        <p:spPr/>
        <p:txBody>
          <a:bodyPr>
            <a:normAutofit fontScale="92500" lnSpcReduction="10000"/>
          </a:bodyPr>
          <a:lstStyle/>
          <a:p>
            <a:r>
              <a:rPr lang="en-US" dirty="0" smtClean="0">
                <a:solidFill>
                  <a:srgbClr val="000000"/>
                </a:solidFill>
              </a:rPr>
              <a:t>Path attributes are a set of BGP metrics describing the path to a network (route). </a:t>
            </a:r>
          </a:p>
          <a:p>
            <a:pPr lvl="1"/>
            <a:r>
              <a:rPr lang="en-US" dirty="0" smtClean="0">
                <a:solidFill>
                  <a:srgbClr val="000000"/>
                </a:solidFill>
              </a:rPr>
              <a:t>BGP uses the path attributes to determine the best path to the networks.</a:t>
            </a:r>
          </a:p>
          <a:p>
            <a:pPr lvl="1"/>
            <a:r>
              <a:rPr lang="en-US" dirty="0" smtClean="0">
                <a:solidFill>
                  <a:srgbClr val="000000"/>
                </a:solidFill>
              </a:rPr>
              <a:t>Some attributes are mandatory and automatically included in update messages while others are manually configurable.</a:t>
            </a:r>
          </a:p>
          <a:p>
            <a:r>
              <a:rPr lang="en-US" dirty="0" smtClean="0">
                <a:solidFill>
                  <a:srgbClr val="000000"/>
                </a:solidFill>
              </a:rPr>
              <a:t>BGP attributes can be used to enforce a routing policy.</a:t>
            </a:r>
          </a:p>
          <a:p>
            <a:r>
              <a:rPr lang="en-US" dirty="0" smtClean="0">
                <a:solidFill>
                  <a:srgbClr val="000000"/>
                </a:solidFill>
              </a:rPr>
              <a:t>Configuring BGP attributes provides administrators with many more path control options.</a:t>
            </a:r>
          </a:p>
          <a:p>
            <a:pPr lvl="1"/>
            <a:r>
              <a:rPr lang="en-US" dirty="0" smtClean="0">
                <a:solidFill>
                  <a:srgbClr val="000000"/>
                </a:solidFill>
              </a:rPr>
              <a:t>E.g., filter routing information, prefer certain paths, customize BGP’s behavior. </a:t>
            </a:r>
          </a:p>
          <a:p>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226686190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rapezoid 13"/>
          <p:cNvSpPr/>
          <p:nvPr/>
        </p:nvSpPr>
        <p:spPr bwMode="auto">
          <a:xfrm flipV="1">
            <a:off x="5215468" y="4441370"/>
            <a:ext cx="3280228" cy="478971"/>
          </a:xfrm>
          <a:prstGeom prst="trapezoid">
            <a:avLst>
              <a:gd name="adj" fmla="val 152273"/>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 name="Title 1"/>
          <p:cNvSpPr>
            <a:spLocks noGrp="1"/>
          </p:cNvSpPr>
          <p:nvPr>
            <p:ph type="title"/>
          </p:nvPr>
        </p:nvSpPr>
        <p:spPr>
          <a:xfrm>
            <a:off x="1668146" y="303326"/>
            <a:ext cx="6744078" cy="985806"/>
          </a:xfrm>
        </p:spPr>
        <p:txBody>
          <a:bodyPr/>
          <a:lstStyle/>
          <a:p>
            <a:pPr algn="l"/>
            <a:r>
              <a:rPr lang="en-US" dirty="0" smtClean="0"/>
              <a:t>Path Attributes</a:t>
            </a:r>
            <a:endParaRPr lang="en-US" dirty="0"/>
          </a:p>
        </p:txBody>
      </p:sp>
      <p:sp>
        <p:nvSpPr>
          <p:cNvPr id="3" name="Content Placeholder 2"/>
          <p:cNvSpPr>
            <a:spLocks noGrp="1"/>
          </p:cNvSpPr>
          <p:nvPr>
            <p:ph idx="1"/>
          </p:nvPr>
        </p:nvSpPr>
        <p:spPr>
          <a:xfrm>
            <a:off x="275168" y="1289132"/>
            <a:ext cx="8042276" cy="3963330"/>
          </a:xfrm>
        </p:spPr>
        <p:txBody>
          <a:bodyPr>
            <a:normAutofit/>
          </a:bodyPr>
          <a:lstStyle/>
          <a:p>
            <a:endParaRPr lang="en-US" sz="2000" dirty="0" smtClean="0">
              <a:solidFill>
                <a:srgbClr val="000000"/>
              </a:solidFill>
            </a:endParaRPr>
          </a:p>
          <a:p>
            <a:r>
              <a:rPr lang="en-US" sz="2000" dirty="0" smtClean="0">
                <a:solidFill>
                  <a:srgbClr val="000000"/>
                </a:solidFill>
              </a:rPr>
              <a:t>A BGP update message includes a variable-length sequence of path attributes describing the route. </a:t>
            </a:r>
          </a:p>
          <a:p>
            <a:endParaRPr lang="en-US" sz="2000" dirty="0" smtClean="0">
              <a:solidFill>
                <a:srgbClr val="000000"/>
              </a:solidFill>
            </a:endParaRPr>
          </a:p>
          <a:p>
            <a:r>
              <a:rPr lang="en-US" sz="2000" dirty="0" smtClean="0">
                <a:solidFill>
                  <a:srgbClr val="000000"/>
                </a:solidFill>
              </a:rPr>
              <a:t>A path attribute consists of </a:t>
            </a:r>
            <a:r>
              <a:rPr lang="en-US" sz="2000" dirty="0">
                <a:solidFill>
                  <a:srgbClr val="000000"/>
                </a:solidFill>
              </a:rPr>
              <a:t>3</a:t>
            </a:r>
            <a:r>
              <a:rPr lang="en-US" sz="2000" dirty="0" smtClean="0">
                <a:solidFill>
                  <a:srgbClr val="000000"/>
                </a:solidFill>
              </a:rPr>
              <a:t> fields:</a:t>
            </a:r>
          </a:p>
          <a:p>
            <a:pPr lvl="1"/>
            <a:r>
              <a:rPr lang="en-US" sz="2000" dirty="0" smtClean="0">
                <a:solidFill>
                  <a:srgbClr val="000000"/>
                </a:solidFill>
              </a:rPr>
              <a:t>Attribute type</a:t>
            </a:r>
          </a:p>
          <a:p>
            <a:pPr lvl="1"/>
            <a:r>
              <a:rPr lang="en-US" sz="2000" dirty="0" smtClean="0">
                <a:solidFill>
                  <a:srgbClr val="000000"/>
                </a:solidFill>
              </a:rPr>
              <a:t>Attribute length</a:t>
            </a:r>
          </a:p>
          <a:p>
            <a:pPr lvl="1"/>
            <a:r>
              <a:rPr lang="en-US" sz="2000" dirty="0" smtClean="0">
                <a:solidFill>
                  <a:srgbClr val="000000"/>
                </a:solidFill>
              </a:rPr>
              <a:t>Attribute value</a:t>
            </a:r>
          </a:p>
        </p:txBody>
      </p:sp>
      <p:graphicFrame>
        <p:nvGraphicFramePr>
          <p:cNvPr id="4" name="Table 3"/>
          <p:cNvGraphicFramePr>
            <a:graphicFrameLocks noGrp="1"/>
          </p:cNvGraphicFramePr>
          <p:nvPr/>
        </p:nvGraphicFramePr>
        <p:xfrm>
          <a:off x="821267" y="5435600"/>
          <a:ext cx="7990305" cy="729497"/>
        </p:xfrm>
        <a:graphic>
          <a:graphicData uri="http://schemas.openxmlformats.org/drawingml/2006/table">
            <a:tbl>
              <a:tblPr firstRow="1" bandRow="1">
                <a:tableStyleId>{5C22544A-7EE6-4342-B048-85BDC9FD1C3A}</a:tableStyleId>
              </a:tblPr>
              <a:tblGrid>
                <a:gridCol w="854076"/>
                <a:gridCol w="869950"/>
                <a:gridCol w="860425"/>
                <a:gridCol w="1573104"/>
                <a:gridCol w="974427"/>
                <a:gridCol w="860747"/>
                <a:gridCol w="998788"/>
                <a:gridCol w="998788"/>
              </a:tblGrid>
              <a:tr h="272297">
                <a:tc>
                  <a:txBody>
                    <a:bodyPr/>
                    <a:lstStyle/>
                    <a:p>
                      <a:pPr algn="ctr"/>
                      <a:r>
                        <a:rPr lang="en-US" sz="1100" dirty="0" smtClean="0"/>
                        <a:t>16</a:t>
                      </a:r>
                      <a:endParaRPr lang="en-US" sz="1100" dirty="0"/>
                    </a:p>
                  </a:txBody>
                  <a:tcPr anchor="ctr"/>
                </a:tc>
                <a:tc>
                  <a:txBody>
                    <a:bodyPr/>
                    <a:lstStyle/>
                    <a:p>
                      <a:pPr algn="ctr"/>
                      <a:r>
                        <a:rPr lang="en-US" sz="1100" dirty="0" smtClean="0"/>
                        <a:t>2</a:t>
                      </a:r>
                      <a:endParaRPr lang="en-US" sz="1100" dirty="0"/>
                    </a:p>
                  </a:txBody>
                  <a:tcPr anchor="ctr"/>
                </a:tc>
                <a:tc>
                  <a:txBody>
                    <a:bodyPr/>
                    <a:lstStyle/>
                    <a:p>
                      <a:pPr algn="ctr"/>
                      <a:r>
                        <a:rPr lang="en-US" sz="1100" dirty="0" smtClean="0"/>
                        <a:t>1</a:t>
                      </a:r>
                      <a:endParaRPr lang="en-US" sz="1100" dirty="0"/>
                    </a:p>
                  </a:txBody>
                  <a:tcPr anchor="ctr"/>
                </a:tc>
                <a:tc>
                  <a:txBody>
                    <a:bodyPr/>
                    <a:lstStyle/>
                    <a:p>
                      <a:pPr algn="ctr"/>
                      <a:r>
                        <a:rPr lang="en-US" sz="1100" dirty="0" smtClean="0"/>
                        <a:t>2</a:t>
                      </a:r>
                      <a:endParaRPr lang="en-US" sz="1100" dirty="0"/>
                    </a:p>
                  </a:txBody>
                  <a:tcPr anchor="ctr"/>
                </a:tc>
                <a:tc>
                  <a:txBody>
                    <a:bodyPr/>
                    <a:lstStyle/>
                    <a:p>
                      <a:pPr algn="ctr"/>
                      <a:r>
                        <a:rPr lang="en-US" sz="1100" dirty="0" smtClean="0"/>
                        <a:t>Variable</a:t>
                      </a:r>
                      <a:endParaRPr lang="en-US" sz="1100" dirty="0"/>
                    </a:p>
                  </a:txBody>
                  <a:tcPr anchor="ctr"/>
                </a:tc>
                <a:tc>
                  <a:txBody>
                    <a:bodyPr/>
                    <a:lstStyle/>
                    <a:p>
                      <a:pPr algn="ctr"/>
                      <a:r>
                        <a:rPr lang="en-US" sz="1100" dirty="0" smtClean="0"/>
                        <a:t>2</a:t>
                      </a:r>
                      <a:endParaRPr lang="en-US" sz="1100" dirty="0"/>
                    </a:p>
                  </a:txBody>
                  <a:tcPr anchor="ctr"/>
                </a:tc>
                <a:tc>
                  <a:txBody>
                    <a:bodyPr/>
                    <a:lstStyle/>
                    <a:p>
                      <a:pPr algn="ctr"/>
                      <a:r>
                        <a:rPr lang="en-US" sz="1100" dirty="0" smtClean="0"/>
                        <a:t>Variable</a:t>
                      </a:r>
                      <a:endParaRPr lang="en-US" sz="1100" dirty="0"/>
                    </a:p>
                  </a:txBody>
                  <a:tcPr anchor="ctr"/>
                </a:tc>
                <a:tc>
                  <a:txBody>
                    <a:bodyPr/>
                    <a:lstStyle/>
                    <a:p>
                      <a:pPr algn="ctr"/>
                      <a:r>
                        <a:rPr lang="en-US" sz="1100" dirty="0" smtClean="0"/>
                        <a:t>Variable</a:t>
                      </a:r>
                      <a:endParaRPr lang="en-US" sz="1100" dirty="0"/>
                    </a:p>
                  </a:txBody>
                  <a:tcPr anchor="ctr"/>
                </a:tc>
              </a:tr>
              <a:tr h="426203">
                <a:tc>
                  <a:txBody>
                    <a:bodyPr/>
                    <a:lstStyle/>
                    <a:p>
                      <a:pPr algn="ctr"/>
                      <a:r>
                        <a:rPr lang="en-US" sz="1200" b="0" dirty="0" smtClean="0"/>
                        <a:t>Marker</a:t>
                      </a:r>
                      <a:endParaRPr lang="en-US" sz="1200" b="0" dirty="0"/>
                    </a:p>
                  </a:txBody>
                  <a:tcPr anchor="ctr"/>
                </a:tc>
                <a:tc>
                  <a:txBody>
                    <a:bodyPr/>
                    <a:lstStyle/>
                    <a:p>
                      <a:pPr algn="ctr"/>
                      <a:r>
                        <a:rPr lang="en-US" sz="1200" b="0" dirty="0" smtClean="0"/>
                        <a:t>Length</a:t>
                      </a:r>
                      <a:endParaRPr lang="en-US" sz="1200" b="0" dirty="0"/>
                    </a:p>
                  </a:txBody>
                  <a:tcPr anchor="ctr"/>
                </a:tc>
                <a:tc>
                  <a:txBody>
                    <a:bodyPr/>
                    <a:lstStyle/>
                    <a:p>
                      <a:pPr algn="ctr"/>
                      <a:r>
                        <a:rPr lang="en-US" sz="1200" b="0" dirty="0" smtClean="0"/>
                        <a:t>Type</a:t>
                      </a:r>
                      <a:endParaRPr lang="en-US" sz="1200" b="0" dirty="0"/>
                    </a:p>
                  </a:txBody>
                  <a:tcPr anchor="ctr"/>
                </a:tc>
                <a:tc>
                  <a:txBody>
                    <a:bodyPr/>
                    <a:lstStyle/>
                    <a:p>
                      <a:pPr algn="ctr"/>
                      <a:r>
                        <a:rPr lang="en-US" sz="1200" dirty="0" smtClean="0"/>
                        <a:t>Unfeasible </a:t>
                      </a:r>
                    </a:p>
                    <a:p>
                      <a:pPr algn="ctr"/>
                      <a:r>
                        <a:rPr lang="en-US" sz="1200" dirty="0" smtClean="0"/>
                        <a:t>Routes Length</a:t>
                      </a:r>
                      <a:endParaRPr lang="en-US" sz="1200" dirty="0"/>
                    </a:p>
                  </a:txBody>
                  <a:tcPr anchor="ctr"/>
                </a:tc>
                <a:tc>
                  <a:txBody>
                    <a:bodyPr/>
                    <a:lstStyle/>
                    <a:p>
                      <a:pPr algn="ctr"/>
                      <a:r>
                        <a:rPr lang="en-US" sz="1200" dirty="0" smtClean="0"/>
                        <a:t>Withdrawn Routes</a:t>
                      </a:r>
                      <a:endParaRPr lang="en-US" sz="1200" dirty="0"/>
                    </a:p>
                  </a:txBody>
                  <a:tcPr anchor="ctr"/>
                </a:tc>
                <a:tc>
                  <a:txBody>
                    <a:bodyPr/>
                    <a:lstStyle/>
                    <a:p>
                      <a:pPr algn="ctr"/>
                      <a:r>
                        <a:rPr lang="en-US" sz="1200" dirty="0" smtClean="0"/>
                        <a:t>Attribute Length</a:t>
                      </a:r>
                      <a:endParaRPr lang="en-US" sz="1200" dirty="0"/>
                    </a:p>
                  </a:txBody>
                  <a:tcPr anchor="ctr"/>
                </a:tc>
                <a:tc>
                  <a:txBody>
                    <a:bodyPr/>
                    <a:lstStyle/>
                    <a:p>
                      <a:pPr algn="ctr"/>
                      <a:r>
                        <a:rPr lang="en-US" sz="1200" dirty="0" smtClean="0"/>
                        <a:t>Path Attributes</a:t>
                      </a:r>
                      <a:endParaRPr lang="en-US" sz="1200" dirty="0"/>
                    </a:p>
                  </a:txBody>
                  <a:tcPr anchor="ctr"/>
                </a:tc>
                <a:tc>
                  <a:txBody>
                    <a:bodyPr/>
                    <a:lstStyle/>
                    <a:p>
                      <a:pPr algn="ctr"/>
                      <a:r>
                        <a:rPr lang="en-US" sz="1200" dirty="0" smtClean="0"/>
                        <a:t>NLRI</a:t>
                      </a:r>
                      <a:endParaRPr lang="en-US" sz="1200" dirty="0"/>
                    </a:p>
                  </a:txBody>
                  <a:tcPr anchor="ctr"/>
                </a:tc>
              </a:tr>
            </a:tbl>
          </a:graphicData>
        </a:graphic>
      </p:graphicFrame>
      <p:sp>
        <p:nvSpPr>
          <p:cNvPr id="6" name="TextBox 5"/>
          <p:cNvSpPr txBox="1"/>
          <p:nvPr/>
        </p:nvSpPr>
        <p:spPr>
          <a:xfrm>
            <a:off x="275168" y="5461000"/>
            <a:ext cx="590225" cy="244682"/>
          </a:xfrm>
          <a:prstGeom prst="rect">
            <a:avLst/>
          </a:prstGeom>
          <a:noFill/>
        </p:spPr>
        <p:txBody>
          <a:bodyPr wrap="none" rtlCol="0">
            <a:spAutoFit/>
          </a:bodyPr>
          <a:lstStyle/>
          <a:p>
            <a:r>
              <a:rPr lang="en-US" sz="1100" dirty="0" smtClean="0"/>
              <a:t>Octets</a:t>
            </a:r>
            <a:endParaRPr lang="en-US" sz="1100" dirty="0"/>
          </a:p>
        </p:txBody>
      </p:sp>
      <p:sp>
        <p:nvSpPr>
          <p:cNvPr id="9" name="Rectangle 8"/>
          <p:cNvSpPr/>
          <p:nvPr/>
        </p:nvSpPr>
        <p:spPr bwMode="auto">
          <a:xfrm>
            <a:off x="5960089" y="4904867"/>
            <a:ext cx="1840832" cy="1275348"/>
          </a:xfrm>
          <a:prstGeom prst="rect">
            <a:avLst/>
          </a:prstGeom>
          <a:solidFill>
            <a:srgbClr val="0070C0">
              <a:alpha val="17000"/>
            </a:srgbClr>
          </a:solidFill>
          <a:ln w="9525" cap="flat" cmpd="sng" algn="ctr">
            <a:solidFill>
              <a:srgbClr val="0070C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2" name="TextBox 11"/>
          <p:cNvSpPr txBox="1"/>
          <p:nvPr/>
        </p:nvSpPr>
        <p:spPr>
          <a:xfrm>
            <a:off x="846668" y="5130800"/>
            <a:ext cx="1595310" cy="286232"/>
          </a:xfrm>
          <a:prstGeom prst="rect">
            <a:avLst/>
          </a:prstGeom>
          <a:noFill/>
        </p:spPr>
        <p:txBody>
          <a:bodyPr wrap="none" rtlCol="0">
            <a:spAutoFit/>
          </a:bodyPr>
          <a:lstStyle/>
          <a:p>
            <a:r>
              <a:rPr lang="en-US" sz="1400" b="1" dirty="0" smtClean="0"/>
              <a:t>Update Message</a:t>
            </a:r>
            <a:endParaRPr lang="en-US" sz="1400" b="1" dirty="0"/>
          </a:p>
        </p:txBody>
      </p:sp>
      <p:sp>
        <p:nvSpPr>
          <p:cNvPr id="8" name="TextBox 7"/>
          <p:cNvSpPr txBox="1"/>
          <p:nvPr/>
        </p:nvSpPr>
        <p:spPr>
          <a:xfrm>
            <a:off x="6010765" y="4940963"/>
            <a:ext cx="1778157" cy="472053"/>
          </a:xfrm>
          <a:prstGeom prst="rect">
            <a:avLst/>
          </a:prstGeom>
          <a:noFill/>
        </p:spPr>
        <p:txBody>
          <a:bodyPr wrap="square" rtlCol="0" anchor="ctr" anchorCtr="0">
            <a:noAutofit/>
          </a:bodyPr>
          <a:lstStyle/>
          <a:p>
            <a:r>
              <a:rPr lang="en-US" sz="1200" b="1" dirty="0" smtClean="0"/>
              <a:t>Path Attributes Information</a:t>
            </a:r>
            <a:endParaRPr lang="en-US" sz="1200" b="1" dirty="0"/>
          </a:p>
        </p:txBody>
      </p:sp>
      <p:sp>
        <p:nvSpPr>
          <p:cNvPr id="13" name="Rectangle 12"/>
          <p:cNvSpPr/>
          <p:nvPr/>
        </p:nvSpPr>
        <p:spPr>
          <a:xfrm>
            <a:off x="5215469" y="2484165"/>
            <a:ext cx="3265714" cy="1954381"/>
          </a:xfrm>
          <a:prstGeom prst="rect">
            <a:avLst/>
          </a:prstGeom>
          <a:solidFill>
            <a:schemeClr val="bg1"/>
          </a:solidFill>
          <a:ln>
            <a:solidFill>
              <a:schemeClr val="accent1"/>
            </a:solidFill>
          </a:ln>
        </p:spPr>
        <p:txBody>
          <a:bodyPr wrap="square">
            <a:spAutoFit/>
          </a:bodyPr>
          <a:lstStyle/>
          <a:p>
            <a:pPr algn="l">
              <a:lnSpc>
                <a:spcPct val="100000"/>
              </a:lnSpc>
            </a:pPr>
            <a:r>
              <a:rPr lang="en-US" sz="1100" b="1" dirty="0" smtClean="0"/>
              <a:t>BGP Attribute Type</a:t>
            </a:r>
          </a:p>
          <a:p>
            <a:pPr marL="231775" indent="-231775" algn="l">
              <a:lnSpc>
                <a:spcPct val="100000"/>
              </a:lnSpc>
              <a:buFont typeface="Arial" pitchFamily="34" charset="0"/>
              <a:buChar char="•"/>
              <a:tabLst>
                <a:tab pos="1262063" algn="l"/>
              </a:tabLst>
            </a:pPr>
            <a:r>
              <a:rPr lang="en-US" sz="1100" dirty="0" smtClean="0"/>
              <a:t>Type code 1	ORIGIN</a:t>
            </a:r>
          </a:p>
          <a:p>
            <a:pPr marL="231775" indent="-231775" algn="l">
              <a:lnSpc>
                <a:spcPct val="100000"/>
              </a:lnSpc>
              <a:buFont typeface="Arial" pitchFamily="34" charset="0"/>
              <a:buChar char="•"/>
              <a:tabLst>
                <a:tab pos="1262063" algn="l"/>
              </a:tabLst>
            </a:pPr>
            <a:r>
              <a:rPr lang="en-US" sz="1100" dirty="0" smtClean="0"/>
              <a:t>Type code 2	AS_PATH</a:t>
            </a:r>
          </a:p>
          <a:p>
            <a:pPr marL="231775" indent="-231775" algn="l">
              <a:lnSpc>
                <a:spcPct val="100000"/>
              </a:lnSpc>
              <a:buFont typeface="Arial" pitchFamily="34" charset="0"/>
              <a:buChar char="•"/>
              <a:tabLst>
                <a:tab pos="1262063" algn="l"/>
              </a:tabLst>
            </a:pPr>
            <a:r>
              <a:rPr lang="en-US" sz="1100" dirty="0" smtClean="0"/>
              <a:t>Type code 3	NEXT_HOP</a:t>
            </a:r>
          </a:p>
          <a:p>
            <a:pPr marL="231775" indent="-231775" algn="l">
              <a:lnSpc>
                <a:spcPct val="100000"/>
              </a:lnSpc>
              <a:buFont typeface="Arial" pitchFamily="34" charset="0"/>
              <a:buChar char="•"/>
              <a:tabLst>
                <a:tab pos="1262063" algn="l"/>
              </a:tabLst>
            </a:pPr>
            <a:r>
              <a:rPr lang="en-US" sz="1100" dirty="0" smtClean="0"/>
              <a:t>Type code 4	MULTI_EXIT_DISC </a:t>
            </a:r>
          </a:p>
          <a:p>
            <a:pPr marL="231775" indent="-231775" algn="l">
              <a:lnSpc>
                <a:spcPct val="100000"/>
              </a:lnSpc>
              <a:buFont typeface="Arial" pitchFamily="34" charset="0"/>
              <a:buChar char="•"/>
              <a:tabLst>
                <a:tab pos="1262063" algn="l"/>
              </a:tabLst>
            </a:pPr>
            <a:r>
              <a:rPr lang="en-US" sz="1100" dirty="0" smtClean="0"/>
              <a:t>Type code 5	LOCAL_PREF</a:t>
            </a:r>
          </a:p>
          <a:p>
            <a:pPr marL="231775" indent="-231775" algn="l">
              <a:lnSpc>
                <a:spcPct val="100000"/>
              </a:lnSpc>
              <a:buFont typeface="Arial" pitchFamily="34" charset="0"/>
              <a:buChar char="•"/>
              <a:tabLst>
                <a:tab pos="1262063" algn="l"/>
              </a:tabLst>
            </a:pPr>
            <a:r>
              <a:rPr lang="en-US" sz="1100" dirty="0" smtClean="0"/>
              <a:t>Type code 6	ATOMIC_AGGREGATE </a:t>
            </a:r>
          </a:p>
          <a:p>
            <a:pPr marL="231775" indent="-231775" algn="l">
              <a:lnSpc>
                <a:spcPct val="100000"/>
              </a:lnSpc>
              <a:buFont typeface="Arial" pitchFamily="34" charset="0"/>
              <a:buChar char="•"/>
              <a:tabLst>
                <a:tab pos="1262063" algn="l"/>
              </a:tabLst>
            </a:pPr>
            <a:r>
              <a:rPr lang="en-US" sz="1100" dirty="0" smtClean="0"/>
              <a:t>Type code 7	AGGREGATOR</a:t>
            </a:r>
          </a:p>
          <a:p>
            <a:pPr marL="231775" indent="-231775" algn="l">
              <a:lnSpc>
                <a:spcPct val="100000"/>
              </a:lnSpc>
              <a:buFont typeface="Arial" pitchFamily="34" charset="0"/>
              <a:buChar char="•"/>
              <a:tabLst>
                <a:tab pos="1262063" algn="l"/>
              </a:tabLst>
            </a:pPr>
            <a:r>
              <a:rPr lang="en-US" sz="1100" dirty="0" smtClean="0"/>
              <a:t>Type code 8	Community (Cisco-defined)</a:t>
            </a:r>
          </a:p>
          <a:p>
            <a:pPr marL="231775" indent="-231775" algn="l">
              <a:lnSpc>
                <a:spcPct val="100000"/>
              </a:lnSpc>
              <a:buFont typeface="Arial" pitchFamily="34" charset="0"/>
              <a:buChar char="•"/>
              <a:tabLst>
                <a:tab pos="1262063" algn="l"/>
              </a:tabLst>
            </a:pPr>
            <a:r>
              <a:rPr lang="en-US" sz="1100" dirty="0" smtClean="0"/>
              <a:t>Type code 9	Originator-ID (Cisco-defined)</a:t>
            </a:r>
          </a:p>
          <a:p>
            <a:pPr marL="231775" indent="-231775" algn="l">
              <a:lnSpc>
                <a:spcPct val="100000"/>
              </a:lnSpc>
              <a:buFont typeface="Arial" pitchFamily="34" charset="0"/>
              <a:buChar char="•"/>
              <a:tabLst>
                <a:tab pos="1262063" algn="l"/>
              </a:tabLst>
            </a:pPr>
            <a:r>
              <a:rPr lang="en-US" sz="1100" dirty="0" smtClean="0"/>
              <a:t>Type code 10	Cluster list (Cisco-defined)</a:t>
            </a:r>
          </a:p>
        </p:txBody>
      </p:sp>
    </p:spTree>
    <p:extLst>
      <p:ext uri="{BB962C8B-B14F-4D97-AF65-F5344CB8AC3E}">
        <p14:creationId xmlns:p14="http://schemas.microsoft.com/office/powerpoint/2010/main" val="112186495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 name="Right Brace 9"/>
          <p:cNvSpPr/>
          <p:nvPr/>
        </p:nvSpPr>
        <p:spPr bwMode="auto">
          <a:xfrm>
            <a:off x="7416800" y="3945469"/>
            <a:ext cx="355600" cy="2556930"/>
          </a:xfrm>
          <a:prstGeom prst="rightBrace">
            <a:avLst>
              <a:gd name="adj1" fmla="val 28125"/>
              <a:gd name="adj2" fmla="val 49560"/>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ight Brace 7"/>
          <p:cNvSpPr/>
          <p:nvPr/>
        </p:nvSpPr>
        <p:spPr bwMode="auto">
          <a:xfrm>
            <a:off x="7382933" y="2269068"/>
            <a:ext cx="373657" cy="1631100"/>
          </a:xfrm>
          <a:prstGeom prst="rightBrace">
            <a:avLst>
              <a:gd name="adj1" fmla="val 28125"/>
              <a:gd name="adj2" fmla="val 49560"/>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592322" name="Rectangle 2"/>
          <p:cNvSpPr>
            <a:spLocks noGrp="1" noChangeArrowheads="1"/>
          </p:cNvSpPr>
          <p:nvPr>
            <p:ph type="title"/>
          </p:nvPr>
        </p:nvSpPr>
        <p:spPr>
          <a:xfrm>
            <a:off x="1099460" y="365379"/>
            <a:ext cx="7701640" cy="549021"/>
          </a:xfrm>
        </p:spPr>
        <p:txBody>
          <a:bodyPr>
            <a:normAutofit fontScale="90000"/>
          </a:bodyPr>
          <a:lstStyle/>
          <a:p>
            <a:pPr algn="l"/>
            <a:r>
              <a:rPr lang="en-US" dirty="0" smtClean="0"/>
              <a:t>Attributes</a:t>
            </a:r>
          </a:p>
        </p:txBody>
      </p:sp>
      <p:sp>
        <p:nvSpPr>
          <p:cNvPr id="1592323" name="Rectangle 3"/>
          <p:cNvSpPr>
            <a:spLocks noGrp="1" noChangeArrowheads="1"/>
          </p:cNvSpPr>
          <p:nvPr>
            <p:ph idx="10"/>
          </p:nvPr>
        </p:nvSpPr>
        <p:spPr/>
        <p:txBody>
          <a:bodyPr/>
          <a:lstStyle/>
          <a:p>
            <a:r>
              <a:rPr lang="en-US" dirty="0" smtClean="0"/>
              <a:t>Some attributes are mandatory and automatically included in update messages while others are manually configurable.</a:t>
            </a:r>
          </a:p>
        </p:txBody>
      </p:sp>
      <p:graphicFrame>
        <p:nvGraphicFramePr>
          <p:cNvPr id="7" name="Table 6"/>
          <p:cNvGraphicFramePr>
            <a:graphicFrameLocks noGrp="1"/>
          </p:cNvGraphicFramePr>
          <p:nvPr/>
        </p:nvGraphicFramePr>
        <p:xfrm>
          <a:off x="525673" y="1881650"/>
          <a:ext cx="6893881" cy="4652704"/>
        </p:xfrm>
        <a:graphic>
          <a:graphicData uri="http://schemas.openxmlformats.org/drawingml/2006/table">
            <a:tbl>
              <a:tblPr firstRow="1" bandRow="1">
                <a:tableStyleId>{5C22544A-7EE6-4342-B048-85BDC9FD1C3A}</a:tableStyleId>
              </a:tblPr>
              <a:tblGrid>
                <a:gridCol w="2386860"/>
                <a:gridCol w="2208989"/>
                <a:gridCol w="2298032"/>
              </a:tblGrid>
              <a:tr h="403780">
                <a:tc>
                  <a:txBody>
                    <a:bodyPr/>
                    <a:lstStyle/>
                    <a:p>
                      <a:pPr algn="ctr"/>
                      <a:r>
                        <a:rPr lang="en-US" sz="1600" dirty="0" smtClean="0"/>
                        <a:t>Attribute</a:t>
                      </a:r>
                      <a:endParaRPr lang="en-US" sz="1600" dirty="0"/>
                    </a:p>
                  </a:txBody>
                  <a:tcPr anchor="ctr"/>
                </a:tc>
                <a:tc>
                  <a:txBody>
                    <a:bodyPr/>
                    <a:lstStyle/>
                    <a:p>
                      <a:pPr algn="ctr"/>
                      <a:r>
                        <a:rPr lang="en-US" sz="1600" dirty="0" smtClean="0"/>
                        <a:t>EBGP</a:t>
                      </a:r>
                      <a:endParaRPr lang="en-US" sz="1600" dirty="0"/>
                    </a:p>
                  </a:txBody>
                  <a:tcPr anchor="ctr"/>
                </a:tc>
                <a:tc>
                  <a:txBody>
                    <a:bodyPr/>
                    <a:lstStyle/>
                    <a:p>
                      <a:pPr algn="ctr"/>
                      <a:r>
                        <a:rPr lang="en-US" sz="1600" dirty="0" smtClean="0"/>
                        <a:t>IBGP</a:t>
                      </a:r>
                      <a:endParaRPr lang="en-US" sz="1600" dirty="0"/>
                    </a:p>
                  </a:txBody>
                  <a:tcPr anchor="ctr"/>
                </a:tc>
              </a:tr>
              <a:tr h="538889">
                <a:tc>
                  <a:txBody>
                    <a:bodyPr/>
                    <a:lstStyle/>
                    <a:p>
                      <a:pPr algn="l"/>
                      <a:r>
                        <a:rPr lang="en-US" sz="1400" b="1" dirty="0" smtClean="0"/>
                        <a:t>AS_PATH</a:t>
                      </a:r>
                    </a:p>
                  </a:txBody>
                  <a:tcPr anchor="ctr"/>
                </a:tc>
                <a:tc>
                  <a:txBody>
                    <a:bodyPr/>
                    <a:lstStyle/>
                    <a:p>
                      <a:pPr algn="ctr"/>
                      <a:r>
                        <a:rPr lang="en-US" sz="1400" dirty="0" smtClean="0"/>
                        <a:t>Well-known</a:t>
                      </a:r>
                      <a:r>
                        <a:rPr lang="en-US" sz="1400" baseline="0" dirty="0" smtClean="0"/>
                        <a:t> </a:t>
                      </a:r>
                      <a:r>
                        <a:rPr lang="en-US" sz="1400" dirty="0" smtClean="0"/>
                        <a:t>Mandatory</a:t>
                      </a:r>
                      <a:endParaRPr lang="en-US" sz="1400" dirty="0"/>
                    </a:p>
                  </a:txBody>
                  <a:tcPr anchor="ctr"/>
                </a:tc>
                <a:tc>
                  <a:txBody>
                    <a:bodyPr/>
                    <a:lstStyle/>
                    <a:p>
                      <a:pPr algn="ctr"/>
                      <a:r>
                        <a:rPr lang="en-US" sz="1400" smtClean="0"/>
                        <a:t>Well-known</a:t>
                      </a:r>
                      <a:r>
                        <a:rPr lang="en-US" sz="1400" baseline="0" smtClean="0"/>
                        <a:t> </a:t>
                      </a:r>
                    </a:p>
                    <a:p>
                      <a:pPr algn="ctr"/>
                      <a:r>
                        <a:rPr lang="en-US" sz="1400" smtClean="0"/>
                        <a:t>Mandatory</a:t>
                      </a:r>
                      <a:endParaRPr lang="en-US" sz="1400" dirty="0"/>
                    </a:p>
                  </a:txBody>
                  <a:tcPr anchor="ctr"/>
                </a:tc>
              </a:tr>
              <a:tr h="538889">
                <a:tc>
                  <a:txBody>
                    <a:bodyPr/>
                    <a:lstStyle/>
                    <a:p>
                      <a:pPr algn="l"/>
                      <a:r>
                        <a:rPr lang="en-US" sz="1400" b="1" dirty="0" smtClean="0"/>
                        <a:t>NEXT_HOP</a:t>
                      </a:r>
                      <a:endParaRPr lang="en-US" sz="1400" b="1" dirty="0"/>
                    </a:p>
                  </a:txBody>
                  <a:tcPr anchor="ctr"/>
                </a:tc>
                <a:tc>
                  <a:txBody>
                    <a:bodyPr/>
                    <a:lstStyle/>
                    <a:p>
                      <a:pPr algn="ctr"/>
                      <a:r>
                        <a:rPr lang="en-US" sz="1400" dirty="0" smtClean="0"/>
                        <a:t>Well-known</a:t>
                      </a:r>
                      <a:r>
                        <a:rPr lang="en-US" sz="1400" baseline="0" dirty="0" smtClean="0"/>
                        <a:t> </a:t>
                      </a:r>
                      <a:r>
                        <a:rPr lang="en-US" sz="1400" dirty="0" smtClean="0"/>
                        <a:t>Mandatory</a:t>
                      </a:r>
                      <a:endParaRPr lang="en-US" sz="1400" dirty="0"/>
                    </a:p>
                  </a:txBody>
                  <a:tcPr anchor="ctr"/>
                </a:tc>
                <a:tc>
                  <a:txBody>
                    <a:bodyPr/>
                    <a:lstStyle/>
                    <a:p>
                      <a:pPr algn="ctr"/>
                      <a:r>
                        <a:rPr lang="en-US" sz="1400" smtClean="0"/>
                        <a:t>Well-known</a:t>
                      </a:r>
                      <a:r>
                        <a:rPr lang="en-US" sz="1400" baseline="0" smtClean="0"/>
                        <a:t> </a:t>
                      </a:r>
                    </a:p>
                    <a:p>
                      <a:pPr algn="ctr"/>
                      <a:r>
                        <a:rPr lang="en-US" sz="1400" smtClean="0"/>
                        <a:t>Mandatory</a:t>
                      </a:r>
                      <a:endParaRPr lang="en-US" sz="1400" dirty="0"/>
                    </a:p>
                  </a:txBody>
                  <a:tcPr anchor="ctr"/>
                </a:tc>
              </a:tr>
              <a:tr h="538889">
                <a:tc>
                  <a:txBody>
                    <a:bodyPr/>
                    <a:lstStyle/>
                    <a:p>
                      <a:pPr algn="l"/>
                      <a:r>
                        <a:rPr lang="en-US" sz="1400" b="1" dirty="0" smtClean="0"/>
                        <a:t>ORIGIN</a:t>
                      </a:r>
                      <a:endParaRPr lang="en-US" sz="1400" b="1" dirty="0"/>
                    </a:p>
                  </a:txBody>
                  <a:tcPr anchor="ctr"/>
                </a:tc>
                <a:tc>
                  <a:txBody>
                    <a:bodyPr/>
                    <a:lstStyle/>
                    <a:p>
                      <a:pPr algn="ctr"/>
                      <a:r>
                        <a:rPr lang="en-US" sz="1400" dirty="0" smtClean="0"/>
                        <a:t>Well-known</a:t>
                      </a:r>
                      <a:r>
                        <a:rPr lang="en-US" sz="1400" baseline="0" dirty="0" smtClean="0"/>
                        <a:t> </a:t>
                      </a:r>
                      <a:r>
                        <a:rPr lang="en-US" sz="1400" dirty="0" smtClean="0"/>
                        <a:t>Mandatory</a:t>
                      </a:r>
                      <a:endParaRPr lang="en-US" sz="1400" dirty="0"/>
                    </a:p>
                  </a:txBody>
                  <a:tcPr anchor="ctr"/>
                </a:tc>
                <a:tc>
                  <a:txBody>
                    <a:bodyPr/>
                    <a:lstStyle/>
                    <a:p>
                      <a:pPr algn="ctr"/>
                      <a:r>
                        <a:rPr lang="en-US" sz="1400" smtClean="0"/>
                        <a:t>Well-known</a:t>
                      </a:r>
                      <a:r>
                        <a:rPr lang="en-US" sz="1400" baseline="0" smtClean="0"/>
                        <a:t> </a:t>
                      </a:r>
                    </a:p>
                    <a:p>
                      <a:pPr algn="ctr"/>
                      <a:r>
                        <a:rPr lang="en-US" sz="1400" smtClean="0"/>
                        <a:t>Mandatory</a:t>
                      </a:r>
                      <a:endParaRPr lang="en-US" sz="1400" dirty="0"/>
                    </a:p>
                  </a:txBody>
                  <a:tcPr anchor="ctr"/>
                </a:tc>
              </a:tr>
              <a:tr h="538889">
                <a:tc>
                  <a:txBody>
                    <a:bodyPr/>
                    <a:lstStyle/>
                    <a:p>
                      <a:pPr algn="l"/>
                      <a:r>
                        <a:rPr lang="en-US" sz="1400" b="1" dirty="0" smtClean="0"/>
                        <a:t>LOCAL_PREF</a:t>
                      </a:r>
                      <a:endParaRPr lang="en-US" sz="1400" b="1" dirty="0"/>
                    </a:p>
                  </a:txBody>
                  <a:tcPr anchor="ctr"/>
                </a:tc>
                <a:tc>
                  <a:txBody>
                    <a:bodyPr/>
                    <a:lstStyle/>
                    <a:p>
                      <a:pPr algn="ctr"/>
                      <a:r>
                        <a:rPr lang="en-US" sz="1400" dirty="0" smtClean="0"/>
                        <a:t>Not</a:t>
                      </a:r>
                      <a:r>
                        <a:rPr lang="en-US" sz="1400" baseline="0" dirty="0" smtClean="0"/>
                        <a:t> allowed</a:t>
                      </a:r>
                      <a:endParaRPr lang="en-US" sz="1400" dirty="0"/>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smtClean="0"/>
                        <a:t>Well-known Discretionary</a:t>
                      </a:r>
                    </a:p>
                  </a:txBody>
                  <a:tcPr anchor="ctr"/>
                </a:tc>
              </a:tr>
              <a:tr h="538889">
                <a:tc>
                  <a:txBody>
                    <a:bodyPr/>
                    <a:lstStyle/>
                    <a:p>
                      <a:pPr algn="l"/>
                      <a:r>
                        <a:rPr lang="en-US" sz="1400" b="1" dirty="0" smtClean="0"/>
                        <a:t>ATOMIC_AGGREGATE</a:t>
                      </a:r>
                      <a:endParaRPr lang="en-US" sz="1400" b="1" dirty="0"/>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smtClean="0"/>
                        <a:t>Well-known Discretionary</a:t>
                      </a: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smtClean="0"/>
                        <a:t>Well-known Discretionary</a:t>
                      </a:r>
                    </a:p>
                  </a:txBody>
                  <a:tcPr anchor="ctr"/>
                </a:tc>
              </a:tr>
              <a:tr h="403780">
                <a:tc>
                  <a:txBody>
                    <a:bodyPr/>
                    <a:lstStyle/>
                    <a:p>
                      <a:pPr algn="l"/>
                      <a:r>
                        <a:rPr lang="en-US" sz="1400" b="1" dirty="0" smtClean="0"/>
                        <a:t>AGGREGATOR</a:t>
                      </a:r>
                      <a:endParaRPr lang="en-US" sz="1400" b="1" dirty="0"/>
                    </a:p>
                  </a:txBody>
                  <a:tcPr anchor="ctr"/>
                </a:tc>
                <a:tc>
                  <a:txBody>
                    <a:bodyPr/>
                    <a:lstStyle/>
                    <a:p>
                      <a:pPr algn="ctr"/>
                      <a:r>
                        <a:rPr lang="en-US" sz="1400" dirty="0" smtClean="0"/>
                        <a:t>Optional Transitive</a:t>
                      </a:r>
                      <a:endParaRPr lang="en-US" sz="1400" dirty="0"/>
                    </a:p>
                  </a:txBody>
                  <a:tcPr anchor="ctr"/>
                </a:tc>
                <a:tc>
                  <a:txBody>
                    <a:bodyPr/>
                    <a:lstStyle/>
                    <a:p>
                      <a:pPr algn="ctr"/>
                      <a:r>
                        <a:rPr lang="en-US" sz="1400" smtClean="0"/>
                        <a:t>Optional </a:t>
                      </a:r>
                    </a:p>
                    <a:p>
                      <a:pPr algn="ctr"/>
                      <a:r>
                        <a:rPr lang="en-US" sz="1400" smtClean="0"/>
                        <a:t>Transitive</a:t>
                      </a:r>
                      <a:endParaRPr lang="en-US" sz="1400" dirty="0"/>
                    </a:p>
                  </a:txBody>
                  <a:tcPr anchor="ctr"/>
                </a:tc>
              </a:tr>
              <a:tr h="403780">
                <a:tc>
                  <a:txBody>
                    <a:bodyPr/>
                    <a:lstStyle/>
                    <a:p>
                      <a:pPr algn="l"/>
                      <a:r>
                        <a:rPr lang="en-US" sz="1400" b="1" dirty="0" smtClean="0"/>
                        <a:t>COMMUNITY</a:t>
                      </a:r>
                      <a:endParaRPr lang="en-US" sz="1400" b="1" dirty="0"/>
                    </a:p>
                  </a:txBody>
                  <a:tcPr anchor="ctr"/>
                </a:tc>
                <a:tc>
                  <a:txBody>
                    <a:bodyPr/>
                    <a:lstStyle/>
                    <a:p>
                      <a:pPr algn="ctr"/>
                      <a:r>
                        <a:rPr lang="en-US" sz="1400" dirty="0" smtClean="0"/>
                        <a:t>Optional Transitive</a:t>
                      </a:r>
                      <a:endParaRPr lang="en-US" sz="1400" dirty="0"/>
                    </a:p>
                  </a:txBody>
                  <a:tcPr anchor="ctr"/>
                </a:tc>
                <a:tc>
                  <a:txBody>
                    <a:bodyPr/>
                    <a:lstStyle/>
                    <a:p>
                      <a:pPr algn="ctr"/>
                      <a:r>
                        <a:rPr lang="en-US" sz="1400" smtClean="0"/>
                        <a:t>Optional </a:t>
                      </a:r>
                    </a:p>
                    <a:p>
                      <a:pPr algn="ctr"/>
                      <a:r>
                        <a:rPr lang="en-US" sz="1400" smtClean="0"/>
                        <a:t>Transitive</a:t>
                      </a:r>
                      <a:endParaRPr lang="en-US" sz="1400" dirty="0"/>
                    </a:p>
                  </a:txBody>
                  <a:tcPr anchor="ctr"/>
                </a:tc>
              </a:tr>
              <a:tr h="403780">
                <a:tc>
                  <a:txBody>
                    <a:bodyPr/>
                    <a:lstStyle/>
                    <a:p>
                      <a:pPr algn="l"/>
                      <a:r>
                        <a:rPr lang="en-US" sz="1400" b="1" dirty="0" smtClean="0"/>
                        <a:t>MULTI_EXIT_DISC</a:t>
                      </a:r>
                      <a:endParaRPr lang="en-US" sz="1400" b="1" dirty="0"/>
                    </a:p>
                  </a:txBody>
                  <a:tcPr anchor="ctr"/>
                </a:tc>
                <a:tc>
                  <a:txBody>
                    <a:bodyPr/>
                    <a:lstStyle/>
                    <a:p>
                      <a:pPr algn="ctr"/>
                      <a:r>
                        <a:rPr lang="en-US" sz="1400" dirty="0" smtClean="0"/>
                        <a:t>Optional</a:t>
                      </a:r>
                      <a:r>
                        <a:rPr lang="en-US" sz="1400" baseline="0" dirty="0" smtClean="0"/>
                        <a:t> Nontransitive</a:t>
                      </a:r>
                      <a:endParaRPr lang="en-US" sz="1400" dirty="0"/>
                    </a:p>
                  </a:txBody>
                  <a:tcPr anchor="ctr"/>
                </a:tc>
                <a:tc>
                  <a:txBody>
                    <a:bodyPr/>
                    <a:lstStyle/>
                    <a:p>
                      <a:pPr algn="ctr"/>
                      <a:r>
                        <a:rPr lang="en-US" sz="1400" smtClean="0"/>
                        <a:t>Optional</a:t>
                      </a:r>
                      <a:r>
                        <a:rPr lang="en-US" sz="1400" baseline="0" smtClean="0"/>
                        <a:t> </a:t>
                      </a:r>
                    </a:p>
                    <a:p>
                      <a:pPr algn="ctr"/>
                      <a:r>
                        <a:rPr lang="en-US" sz="1400" baseline="0" smtClean="0"/>
                        <a:t>Nontransitive</a:t>
                      </a:r>
                      <a:endParaRPr lang="en-US" sz="1400" dirty="0"/>
                    </a:p>
                  </a:txBody>
                  <a:tcPr anchor="ctr"/>
                </a:tc>
              </a:tr>
            </a:tbl>
          </a:graphicData>
        </a:graphic>
      </p:graphicFrame>
      <p:sp>
        <p:nvSpPr>
          <p:cNvPr id="9" name="TextBox 8"/>
          <p:cNvSpPr txBox="1"/>
          <p:nvPr/>
        </p:nvSpPr>
        <p:spPr>
          <a:xfrm>
            <a:off x="7616291" y="2286000"/>
            <a:ext cx="1398169" cy="1628207"/>
          </a:xfrm>
          <a:prstGeom prst="rect">
            <a:avLst/>
          </a:prstGeom>
          <a:noFill/>
        </p:spPr>
        <p:txBody>
          <a:bodyPr wrap="square" rtlCol="0" anchor="ctr" anchorCtr="0">
            <a:noAutofit/>
          </a:bodyPr>
          <a:lstStyle/>
          <a:p>
            <a:r>
              <a:rPr lang="en-US" sz="1400" dirty="0" smtClean="0"/>
              <a:t>Automatically included in update message</a:t>
            </a:r>
            <a:endParaRPr lang="en-US" sz="1400" dirty="0"/>
          </a:p>
        </p:txBody>
      </p:sp>
      <p:sp>
        <p:nvSpPr>
          <p:cNvPr id="11" name="TextBox 10"/>
          <p:cNvSpPr txBox="1"/>
          <p:nvPr/>
        </p:nvSpPr>
        <p:spPr>
          <a:xfrm>
            <a:off x="7708868" y="4640935"/>
            <a:ext cx="1305592" cy="982687"/>
          </a:xfrm>
          <a:prstGeom prst="rect">
            <a:avLst/>
          </a:prstGeom>
          <a:noFill/>
        </p:spPr>
        <p:txBody>
          <a:bodyPr wrap="square" rtlCol="0" anchor="ctr" anchorCtr="0">
            <a:noAutofit/>
          </a:bodyPr>
          <a:lstStyle/>
          <a:p>
            <a:r>
              <a:rPr lang="en-US" sz="1400" dirty="0" smtClean="0"/>
              <a:t>Can be configured to help provide path control.</a:t>
            </a:r>
            <a:endParaRPr lang="en-US" sz="1400" dirty="0"/>
          </a:p>
        </p:txBody>
      </p:sp>
    </p:spTree>
    <p:extLst>
      <p:ext uri="{BB962C8B-B14F-4D97-AF65-F5344CB8AC3E}">
        <p14:creationId xmlns:p14="http://schemas.microsoft.com/office/powerpoint/2010/main" val="3113593582"/>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42" name="Rectangle 2"/>
          <p:cNvSpPr>
            <a:spLocks noGrp="1" noChangeArrowheads="1"/>
          </p:cNvSpPr>
          <p:nvPr>
            <p:ph type="title"/>
          </p:nvPr>
        </p:nvSpPr>
        <p:spPr>
          <a:xfrm>
            <a:off x="279400" y="914400"/>
            <a:ext cx="8521700" cy="549021"/>
          </a:xfrm>
        </p:spPr>
        <p:txBody>
          <a:bodyPr>
            <a:normAutofit fontScale="90000"/>
          </a:bodyPr>
          <a:lstStyle/>
          <a:p>
            <a:r>
              <a:rPr lang="en-US" dirty="0" smtClean="0"/>
              <a:t>Path Attributes</a:t>
            </a:r>
          </a:p>
        </p:txBody>
      </p:sp>
      <p:sp>
        <p:nvSpPr>
          <p:cNvPr id="1597443" name="Rectangle 3"/>
          <p:cNvSpPr>
            <a:spLocks noGrp="1" noChangeArrowheads="1"/>
          </p:cNvSpPr>
          <p:nvPr>
            <p:ph idx="10"/>
          </p:nvPr>
        </p:nvSpPr>
        <p:spPr>
          <a:xfrm>
            <a:off x="279400" y="1912722"/>
            <a:ext cx="8520354" cy="2452688"/>
          </a:xfrm>
        </p:spPr>
        <p:txBody>
          <a:bodyPr/>
          <a:lstStyle/>
          <a:p>
            <a:pPr>
              <a:lnSpc>
                <a:spcPct val="85000"/>
              </a:lnSpc>
              <a:defRPr/>
            </a:pPr>
            <a:r>
              <a:rPr lang="en-US" dirty="0" smtClean="0"/>
              <a:t>There are four different attribute types.</a:t>
            </a:r>
          </a:p>
          <a:p>
            <a:pPr lvl="1">
              <a:lnSpc>
                <a:spcPct val="85000"/>
              </a:lnSpc>
              <a:defRPr/>
            </a:pPr>
            <a:r>
              <a:rPr lang="en-US" dirty="0" smtClean="0"/>
              <a:t>Not all vendors recognize the same BGP attributes. </a:t>
            </a:r>
          </a:p>
        </p:txBody>
      </p:sp>
      <p:pic>
        <p:nvPicPr>
          <p:cNvPr id="75779" name="Picture 3"/>
          <p:cNvPicPr>
            <a:picLocks noGrp="1" noChangeAspect="1" noChangeArrowheads="1"/>
          </p:cNvPicPr>
          <p:nvPr>
            <p:ph sz="quarter" idx="11"/>
          </p:nvPr>
        </p:nvPicPr>
        <p:blipFill>
          <a:blip r:embed="rId2"/>
          <a:stretch>
            <a:fillRect/>
          </a:stretch>
        </p:blipFill>
        <p:spPr bwMode="auto">
          <a:xfrm>
            <a:off x="1002583" y="2731797"/>
            <a:ext cx="7073747" cy="2921000"/>
          </a:xfrm>
          <a:prstGeom prst="rect">
            <a:avLst/>
          </a:prstGeom>
          <a:noFill/>
          <a:ln w="9525">
            <a:noFill/>
            <a:miter lim="800000"/>
            <a:headEnd/>
            <a:tailEnd/>
          </a:ln>
        </p:spPr>
      </p:pic>
      <p:sp>
        <p:nvSpPr>
          <p:cNvPr id="14" name="Rectangle 13"/>
          <p:cNvSpPr/>
          <p:nvPr/>
        </p:nvSpPr>
        <p:spPr bwMode="auto">
          <a:xfrm>
            <a:off x="4390572" y="4368801"/>
            <a:ext cx="2735943" cy="87087"/>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164637911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42" name="Rectangle 2"/>
          <p:cNvSpPr>
            <a:spLocks noGrp="1" noChangeArrowheads="1"/>
          </p:cNvSpPr>
          <p:nvPr>
            <p:ph type="title"/>
          </p:nvPr>
        </p:nvSpPr>
        <p:spPr/>
        <p:txBody>
          <a:bodyPr>
            <a:noAutofit/>
          </a:bodyPr>
          <a:lstStyle/>
          <a:p>
            <a:pPr algn="l"/>
            <a:r>
              <a:rPr lang="en-US" sz="3600" dirty="0" smtClean="0"/>
              <a:t>Well-Known Mandatory</a:t>
            </a:r>
          </a:p>
        </p:txBody>
      </p:sp>
      <p:sp>
        <p:nvSpPr>
          <p:cNvPr id="1597443" name="Rectangle 3"/>
          <p:cNvSpPr>
            <a:spLocks noGrp="1" noChangeArrowheads="1"/>
          </p:cNvSpPr>
          <p:nvPr>
            <p:ph idx="10"/>
          </p:nvPr>
        </p:nvSpPr>
        <p:spPr>
          <a:xfrm>
            <a:off x="279400" y="1222888"/>
            <a:ext cx="8520354" cy="2452688"/>
          </a:xfrm>
        </p:spPr>
        <p:txBody>
          <a:bodyPr/>
          <a:lstStyle/>
          <a:p>
            <a:r>
              <a:rPr lang="en-US" dirty="0" smtClean="0">
                <a:solidFill>
                  <a:schemeClr val="tx1"/>
                </a:solidFill>
              </a:rPr>
              <a:t>Attribute is recognized by all implementations of BGP and must appear in a BGP update message.</a:t>
            </a:r>
          </a:p>
          <a:p>
            <a:pPr lvl="1"/>
            <a:r>
              <a:rPr lang="en-US" dirty="0" smtClean="0">
                <a:solidFill>
                  <a:schemeClr val="tx1"/>
                </a:solidFill>
              </a:rPr>
              <a:t>If missing, a notification error will be generated.</a:t>
            </a:r>
          </a:p>
          <a:p>
            <a:r>
              <a:rPr lang="en-US" dirty="0" smtClean="0">
                <a:solidFill>
                  <a:schemeClr val="tx1"/>
                </a:solidFill>
              </a:rPr>
              <a:t>Well-known mandatory attributes ensures that all BGP implementations agree on a standard set of attributes. </a:t>
            </a:r>
          </a:p>
        </p:txBody>
      </p:sp>
      <p:pic>
        <p:nvPicPr>
          <p:cNvPr id="75779" name="Picture 3"/>
          <p:cNvPicPr>
            <a:picLocks noGrp="1" noChangeAspect="1" noChangeArrowheads="1"/>
          </p:cNvPicPr>
          <p:nvPr>
            <p:ph sz="quarter" idx="11"/>
          </p:nvPr>
        </p:nvPicPr>
        <p:blipFill>
          <a:blip r:embed="rId2"/>
          <a:stretch>
            <a:fillRect/>
          </a:stretch>
        </p:blipFill>
        <p:spPr bwMode="auto">
          <a:xfrm>
            <a:off x="1019516" y="3433237"/>
            <a:ext cx="7073747" cy="2921000"/>
          </a:xfrm>
          <a:prstGeom prst="rect">
            <a:avLst/>
          </a:prstGeom>
          <a:noFill/>
          <a:ln w="9525">
            <a:noFill/>
            <a:miter lim="800000"/>
            <a:headEnd/>
            <a:tailEnd/>
          </a:ln>
        </p:spPr>
      </p:pic>
      <p:sp>
        <p:nvSpPr>
          <p:cNvPr id="9" name="Rectangle 8"/>
          <p:cNvSpPr/>
          <p:nvPr/>
        </p:nvSpPr>
        <p:spPr bwMode="auto">
          <a:xfrm>
            <a:off x="2687563" y="4284137"/>
            <a:ext cx="5312227" cy="1015999"/>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 name="Rectangle 9"/>
          <p:cNvSpPr/>
          <p:nvPr/>
        </p:nvSpPr>
        <p:spPr bwMode="auto">
          <a:xfrm>
            <a:off x="2832706" y="5300135"/>
            <a:ext cx="5471884" cy="1001487"/>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4407505" y="4182538"/>
            <a:ext cx="2735943" cy="87087"/>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320346137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4834" name="Rectangle 2"/>
          <p:cNvSpPr>
            <a:spLocks noGrp="1" noChangeArrowheads="1"/>
          </p:cNvSpPr>
          <p:nvPr>
            <p:ph type="title"/>
          </p:nvPr>
        </p:nvSpPr>
        <p:spPr/>
        <p:txBody>
          <a:bodyPr/>
          <a:lstStyle/>
          <a:p>
            <a:r>
              <a:rPr lang="en-US" sz="3600" dirty="0" smtClean="0"/>
              <a:t>Well-Known Mandatory: AS_PATH</a:t>
            </a:r>
          </a:p>
        </p:txBody>
      </p:sp>
      <p:sp>
        <p:nvSpPr>
          <p:cNvPr id="1144835" name="Rectangle 3"/>
          <p:cNvSpPr>
            <a:spLocks noGrp="1" noChangeArrowheads="1"/>
          </p:cNvSpPr>
          <p:nvPr>
            <p:ph idx="1"/>
          </p:nvPr>
        </p:nvSpPr>
        <p:spPr>
          <a:xfrm>
            <a:off x="549275" y="2230739"/>
            <a:ext cx="3840480" cy="4343400"/>
          </a:xfrm>
        </p:spPr>
        <p:txBody>
          <a:bodyPr/>
          <a:lstStyle/>
          <a:p>
            <a:r>
              <a:rPr lang="en-US" dirty="0" smtClean="0">
                <a:solidFill>
                  <a:srgbClr val="000000"/>
                </a:solidFill>
              </a:rPr>
              <a:t>The AS_PATH attribute contains a list of AS numbers to reach a route.</a:t>
            </a:r>
          </a:p>
          <a:p>
            <a:r>
              <a:rPr lang="en-US" dirty="0" smtClean="0">
                <a:solidFill>
                  <a:srgbClr val="000000"/>
                </a:solidFill>
              </a:rPr>
              <a:t>Whenever a route update passes through an AS, the AS number is added to the beginning of the AS_PATH attribute before it is advertised to the next EBGP neighbor.</a:t>
            </a:r>
          </a:p>
        </p:txBody>
      </p:sp>
      <p:pic>
        <p:nvPicPr>
          <p:cNvPr id="206851" name="Picture 3"/>
          <p:cNvPicPr>
            <a:picLocks noGrp="1" noChangeAspect="1" noChangeArrowheads="1"/>
          </p:cNvPicPr>
          <p:nvPr>
            <p:ph idx="10"/>
          </p:nvPr>
        </p:nvPicPr>
        <p:blipFill>
          <a:blip r:embed="rId2"/>
          <a:stretch>
            <a:fillRect/>
          </a:stretch>
        </p:blipFill>
        <p:spPr>
          <a:xfrm>
            <a:off x="4702175" y="2496149"/>
            <a:ext cx="4067175" cy="3095021"/>
          </a:xfrm>
        </p:spPr>
      </p:pic>
    </p:spTree>
    <p:extLst>
      <p:ext uri="{BB962C8B-B14F-4D97-AF65-F5344CB8AC3E}">
        <p14:creationId xmlns:p14="http://schemas.microsoft.com/office/powerpoint/2010/main" val="237014637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2345" name="Rectangle 9"/>
          <p:cNvSpPr>
            <a:spLocks noGrp="1" noChangeArrowheads="1"/>
          </p:cNvSpPr>
          <p:nvPr>
            <p:ph type="title"/>
          </p:nvPr>
        </p:nvSpPr>
        <p:spPr/>
        <p:txBody>
          <a:bodyPr/>
          <a:lstStyle/>
          <a:p>
            <a:r>
              <a:rPr lang="en-US" sz="3600" dirty="0" smtClean="0"/>
              <a:t>Well-Known Mandatory: AS_PATH</a:t>
            </a:r>
          </a:p>
        </p:txBody>
      </p:sp>
      <p:sp>
        <p:nvSpPr>
          <p:cNvPr id="11" name="Content Placeholder 10"/>
          <p:cNvSpPr>
            <a:spLocks noGrp="1"/>
          </p:cNvSpPr>
          <p:nvPr>
            <p:ph idx="1"/>
          </p:nvPr>
        </p:nvSpPr>
        <p:spPr/>
        <p:txBody>
          <a:bodyPr/>
          <a:lstStyle/>
          <a:p>
            <a:r>
              <a:rPr lang="en-US" dirty="0" smtClean="0">
                <a:solidFill>
                  <a:srgbClr val="000000"/>
                </a:solidFill>
                <a:cs typeface="Arial" pitchFamily="34" charset="0"/>
              </a:rPr>
              <a:t>BGP </a:t>
            </a:r>
            <a:r>
              <a:rPr lang="en-US" dirty="0">
                <a:solidFill>
                  <a:srgbClr val="000000"/>
                </a:solidFill>
                <a:cs typeface="Arial" pitchFamily="34" charset="0"/>
              </a:rPr>
              <a:t>always includes the AS_PATH attribute in its update</a:t>
            </a:r>
            <a:endParaRPr lang="en-US" dirty="0" smtClean="0">
              <a:solidFill>
                <a:srgbClr val="000000"/>
              </a:solidFill>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573088" y="2668451"/>
            <a:ext cx="8018463" cy="3398073"/>
          </a:xfrm>
          <a:prstGeom prst="rect">
            <a:avLst/>
          </a:prstGeom>
          <a:noFill/>
          <a:ln w="9525">
            <a:noFill/>
            <a:miter lim="800000"/>
            <a:headEnd/>
            <a:tailEnd/>
          </a:ln>
        </p:spPr>
      </p:pic>
    </p:spTree>
    <p:extLst>
      <p:ext uri="{BB962C8B-B14F-4D97-AF65-F5344CB8AC3E}">
        <p14:creationId xmlns:p14="http://schemas.microsoft.com/office/powerpoint/2010/main" val="236062026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4834" name="Rectangle 2"/>
          <p:cNvSpPr>
            <a:spLocks noGrp="1" noChangeArrowheads="1"/>
          </p:cNvSpPr>
          <p:nvPr>
            <p:ph type="title"/>
          </p:nvPr>
        </p:nvSpPr>
        <p:spPr>
          <a:xfrm>
            <a:off x="549275" y="164450"/>
            <a:ext cx="8042276" cy="1336956"/>
          </a:xfrm>
        </p:spPr>
        <p:txBody>
          <a:bodyPr/>
          <a:lstStyle/>
          <a:p>
            <a:r>
              <a:rPr lang="en-US" sz="3600" dirty="0" smtClean="0"/>
              <a:t>Well-Known Mandatory: NEXT_HOP</a:t>
            </a:r>
          </a:p>
        </p:txBody>
      </p:sp>
      <p:sp>
        <p:nvSpPr>
          <p:cNvPr id="1144835" name="Rectangle 3"/>
          <p:cNvSpPr>
            <a:spLocks noGrp="1" noChangeArrowheads="1"/>
          </p:cNvSpPr>
          <p:nvPr>
            <p:ph idx="1"/>
          </p:nvPr>
        </p:nvSpPr>
        <p:spPr>
          <a:xfrm>
            <a:off x="549275" y="2244767"/>
            <a:ext cx="8042276" cy="4343400"/>
          </a:xfrm>
        </p:spPr>
        <p:txBody>
          <a:bodyPr>
            <a:normAutofit/>
          </a:bodyPr>
          <a:lstStyle/>
          <a:p>
            <a:r>
              <a:rPr lang="en-US" dirty="0" smtClean="0">
                <a:solidFill>
                  <a:srgbClr val="000000"/>
                </a:solidFill>
              </a:rPr>
              <a:t>The NEXT_HOP attribute indicates the IP address that is to be used to reach a destination.</a:t>
            </a:r>
          </a:p>
          <a:p>
            <a:r>
              <a:rPr lang="en-US" dirty="0" smtClean="0">
                <a:solidFill>
                  <a:srgbClr val="000000"/>
                </a:solidFill>
              </a:rPr>
              <a:t>The IP address is the entry point of the next AS along the path to that destination network.</a:t>
            </a:r>
          </a:p>
          <a:p>
            <a:pPr lvl="1"/>
            <a:r>
              <a:rPr lang="en-US" dirty="0" smtClean="0">
                <a:solidFill>
                  <a:srgbClr val="000000"/>
                </a:solidFill>
              </a:rPr>
              <a:t>Therefore, for EBGP, the next-hop address is the IP address of the neighbor that sent the update.</a:t>
            </a:r>
          </a:p>
        </p:txBody>
      </p:sp>
    </p:spTree>
    <p:extLst>
      <p:ext uri="{BB962C8B-B14F-4D97-AF65-F5344CB8AC3E}">
        <p14:creationId xmlns:p14="http://schemas.microsoft.com/office/powerpoint/2010/main" val="294892217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4834" name="Rectangle 2"/>
          <p:cNvSpPr>
            <a:spLocks noGrp="1" noChangeArrowheads="1"/>
          </p:cNvSpPr>
          <p:nvPr>
            <p:ph type="title"/>
          </p:nvPr>
        </p:nvSpPr>
        <p:spPr/>
        <p:txBody>
          <a:bodyPr/>
          <a:lstStyle/>
          <a:p>
            <a:r>
              <a:rPr lang="en-US" sz="3600" dirty="0" smtClean="0"/>
              <a:t>Well-Known Mandatory: ORIGIN</a:t>
            </a:r>
          </a:p>
        </p:txBody>
      </p:sp>
      <p:sp>
        <p:nvSpPr>
          <p:cNvPr id="1144835" name="Rectangle 3"/>
          <p:cNvSpPr>
            <a:spLocks noGrp="1" noChangeArrowheads="1"/>
          </p:cNvSpPr>
          <p:nvPr>
            <p:ph idx="1"/>
          </p:nvPr>
        </p:nvSpPr>
        <p:spPr>
          <a:xfrm>
            <a:off x="549275" y="1827697"/>
            <a:ext cx="8042276" cy="4343400"/>
          </a:xfrm>
        </p:spPr>
        <p:txBody>
          <a:bodyPr>
            <a:normAutofit fontScale="85000" lnSpcReduction="10000"/>
          </a:bodyPr>
          <a:lstStyle/>
          <a:p>
            <a:r>
              <a:rPr lang="en-US" dirty="0" smtClean="0">
                <a:solidFill>
                  <a:srgbClr val="000000"/>
                </a:solidFill>
              </a:rPr>
              <a:t>The ORIGIN attribute defines the origin of the path which could be:</a:t>
            </a:r>
          </a:p>
          <a:p>
            <a:pPr lvl="1"/>
            <a:r>
              <a:rPr lang="en-US" b="1" dirty="0" smtClean="0">
                <a:solidFill>
                  <a:srgbClr val="000000"/>
                </a:solidFill>
              </a:rPr>
              <a:t>IGP</a:t>
            </a:r>
            <a:r>
              <a:rPr lang="en-US" dirty="0" smtClean="0">
                <a:solidFill>
                  <a:srgbClr val="000000"/>
                </a:solidFill>
              </a:rPr>
              <a:t>: </a:t>
            </a:r>
          </a:p>
          <a:p>
            <a:pPr lvl="2"/>
            <a:r>
              <a:rPr lang="en-US" dirty="0" smtClean="0">
                <a:solidFill>
                  <a:srgbClr val="000000"/>
                </a:solidFill>
              </a:rPr>
              <a:t>The route is interior to the originating AS and normally occurs when a </a:t>
            </a:r>
            <a:r>
              <a:rPr lang="en-US" b="1" dirty="0" smtClean="0">
                <a:solidFill>
                  <a:srgbClr val="000000"/>
                </a:solidFill>
                <a:latin typeface="Courier New" pitchFamily="49" charset="0"/>
                <a:cs typeface="Courier New" pitchFamily="49" charset="0"/>
              </a:rPr>
              <a:t>network </a:t>
            </a:r>
            <a:r>
              <a:rPr lang="en-US" dirty="0" smtClean="0">
                <a:solidFill>
                  <a:srgbClr val="000000"/>
                </a:solidFill>
              </a:rPr>
              <a:t>command is used to advertise the route via BGP. </a:t>
            </a:r>
          </a:p>
          <a:p>
            <a:pPr lvl="2"/>
            <a:r>
              <a:rPr lang="en-US" dirty="0" smtClean="0">
                <a:solidFill>
                  <a:srgbClr val="000000"/>
                </a:solidFill>
              </a:rPr>
              <a:t>An origin of IGP is indicated with an “</a:t>
            </a:r>
            <a:r>
              <a:rPr lang="en-US" b="1" dirty="0" smtClean="0">
                <a:solidFill>
                  <a:srgbClr val="000000"/>
                </a:solidFill>
              </a:rPr>
              <a:t>i</a:t>
            </a:r>
            <a:r>
              <a:rPr lang="en-US" dirty="0" smtClean="0">
                <a:solidFill>
                  <a:srgbClr val="000000"/>
                </a:solidFill>
              </a:rPr>
              <a:t>”</a:t>
            </a:r>
            <a:r>
              <a:rPr lang="en-US" b="1" dirty="0" smtClean="0">
                <a:solidFill>
                  <a:srgbClr val="000000"/>
                </a:solidFill>
              </a:rPr>
              <a:t> </a:t>
            </a:r>
            <a:r>
              <a:rPr lang="en-US" dirty="0" smtClean="0">
                <a:solidFill>
                  <a:srgbClr val="000000"/>
                </a:solidFill>
              </a:rPr>
              <a:t>in the BGP table.</a:t>
            </a:r>
          </a:p>
          <a:p>
            <a:pPr lvl="1"/>
            <a:r>
              <a:rPr lang="en-US" b="1" dirty="0" smtClean="0">
                <a:solidFill>
                  <a:srgbClr val="000000"/>
                </a:solidFill>
              </a:rPr>
              <a:t>EGP</a:t>
            </a:r>
            <a:r>
              <a:rPr lang="en-US" dirty="0" smtClean="0">
                <a:solidFill>
                  <a:srgbClr val="000000"/>
                </a:solidFill>
              </a:rPr>
              <a:t>:</a:t>
            </a:r>
          </a:p>
          <a:p>
            <a:pPr lvl="2"/>
            <a:r>
              <a:rPr lang="en-US" dirty="0" smtClean="0">
                <a:solidFill>
                  <a:srgbClr val="000000"/>
                </a:solidFill>
              </a:rPr>
              <a:t>(Obsolete) The route is learned via EGP which is considered a historic routing protocol and is not supported on the Internet.</a:t>
            </a:r>
          </a:p>
          <a:p>
            <a:pPr lvl="2"/>
            <a:r>
              <a:rPr lang="en-US" dirty="0" smtClean="0">
                <a:solidFill>
                  <a:srgbClr val="000000"/>
                </a:solidFill>
              </a:rPr>
              <a:t>An origin of EGP is indicated with an “</a:t>
            </a:r>
            <a:r>
              <a:rPr lang="en-US" b="1" dirty="0" smtClean="0">
                <a:solidFill>
                  <a:srgbClr val="000000"/>
                </a:solidFill>
              </a:rPr>
              <a:t>e</a:t>
            </a:r>
            <a:r>
              <a:rPr lang="en-US" dirty="0" smtClean="0">
                <a:solidFill>
                  <a:srgbClr val="000000"/>
                </a:solidFill>
              </a:rPr>
              <a:t>” in the BGP table. </a:t>
            </a:r>
          </a:p>
          <a:p>
            <a:pPr lvl="1"/>
            <a:r>
              <a:rPr lang="en-US" b="1" dirty="0" smtClean="0">
                <a:solidFill>
                  <a:srgbClr val="000000"/>
                </a:solidFill>
              </a:rPr>
              <a:t>Incomplete</a:t>
            </a:r>
            <a:r>
              <a:rPr lang="en-US" dirty="0" smtClean="0">
                <a:solidFill>
                  <a:srgbClr val="000000"/>
                </a:solidFill>
              </a:rPr>
              <a:t>:</a:t>
            </a:r>
          </a:p>
          <a:p>
            <a:pPr lvl="2"/>
            <a:r>
              <a:rPr lang="en-US" dirty="0" smtClean="0">
                <a:solidFill>
                  <a:srgbClr val="000000"/>
                </a:solidFill>
              </a:rPr>
              <a:t>The route’s origin is unknown or is learned via some other means and  usually occurs when a route is redistributed into BGP.</a:t>
            </a:r>
          </a:p>
          <a:p>
            <a:pPr lvl="2"/>
            <a:r>
              <a:rPr lang="en-US" dirty="0" smtClean="0">
                <a:solidFill>
                  <a:srgbClr val="000000"/>
                </a:solidFill>
              </a:rPr>
              <a:t>An incomplete origin is indicated with a “</a:t>
            </a:r>
            <a:r>
              <a:rPr lang="en-US" b="1" dirty="0" smtClean="0">
                <a:solidFill>
                  <a:srgbClr val="000000"/>
                </a:solidFill>
              </a:rPr>
              <a:t>?</a:t>
            </a:r>
            <a:r>
              <a:rPr lang="en-US" dirty="0" smtClean="0">
                <a:solidFill>
                  <a:srgbClr val="000000"/>
                </a:solidFill>
              </a:rPr>
              <a:t>” in the BGP table.</a:t>
            </a:r>
          </a:p>
        </p:txBody>
      </p:sp>
    </p:spTree>
    <p:extLst>
      <p:ext uri="{BB962C8B-B14F-4D97-AF65-F5344CB8AC3E}">
        <p14:creationId xmlns:p14="http://schemas.microsoft.com/office/powerpoint/2010/main" val="39432740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bwMode="auto">
          <a:xfrm>
            <a:off x="7315200" y="3130061"/>
            <a:ext cx="246743" cy="246742"/>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3" name="Rectangle 12"/>
          <p:cNvSpPr/>
          <p:nvPr/>
        </p:nvSpPr>
        <p:spPr bwMode="auto">
          <a:xfrm>
            <a:off x="6865257" y="3391318"/>
            <a:ext cx="246743" cy="246742"/>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531906" name="Rectangle 2"/>
          <p:cNvSpPr>
            <a:spLocks noGrp="1" noChangeArrowheads="1"/>
          </p:cNvSpPr>
          <p:nvPr>
            <p:ph type="title"/>
          </p:nvPr>
        </p:nvSpPr>
        <p:spPr>
          <a:xfrm>
            <a:off x="268941" y="820371"/>
            <a:ext cx="8532159" cy="549021"/>
          </a:xfrm>
        </p:spPr>
        <p:txBody>
          <a:bodyPr>
            <a:noAutofit/>
          </a:bodyPr>
          <a:lstStyle/>
          <a:p>
            <a:r>
              <a:rPr lang="en-US" sz="3600" dirty="0" smtClean="0"/>
              <a:t>Well-Known Mandatory: ORIGIN</a:t>
            </a:r>
          </a:p>
        </p:txBody>
      </p:sp>
      <p:sp>
        <p:nvSpPr>
          <p:cNvPr id="140291" name="Rectangle 3"/>
          <p:cNvSpPr>
            <a:spLocks noGrp="1" noChangeArrowheads="1"/>
          </p:cNvSpPr>
          <p:nvPr>
            <p:ph type="body" sz="quarter" idx="10"/>
          </p:nvPr>
        </p:nvSpPr>
        <p:spPr>
          <a:xfrm>
            <a:off x="279398" y="1657291"/>
            <a:ext cx="8443687" cy="2343630"/>
          </a:xfrm>
        </p:spPr>
        <p:txBody>
          <a:bodyPr>
            <a:normAutofit lnSpcReduction="10000"/>
          </a:bodyPr>
          <a:lstStyle/>
          <a:p>
            <a:pPr>
              <a:lnSpc>
                <a:spcPct val="110000"/>
              </a:lnSpc>
            </a:pPr>
            <a:r>
              <a:rPr lang="en-US" dirty="0" smtClean="0"/>
              <a:t>R1# </a:t>
            </a:r>
            <a:r>
              <a:rPr lang="en-US" b="1" dirty="0" smtClean="0"/>
              <a:t>show ip bgp</a:t>
            </a:r>
          </a:p>
          <a:p>
            <a:pPr>
              <a:lnSpc>
                <a:spcPct val="110000"/>
              </a:lnSpc>
            </a:pPr>
            <a:r>
              <a:rPr lang="en-US" dirty="0" smtClean="0"/>
              <a:t>BGP table version is 24, local router ID is 172.16.1.2 </a:t>
            </a:r>
          </a:p>
          <a:p>
            <a:pPr>
              <a:lnSpc>
                <a:spcPct val="110000"/>
              </a:lnSpc>
            </a:pPr>
            <a:r>
              <a:rPr lang="en-US" dirty="0" smtClean="0"/>
              <a:t>Status codes: s suppressed, d damped, h history, * valid, &gt; best, i - internal </a:t>
            </a:r>
          </a:p>
          <a:p>
            <a:pPr>
              <a:lnSpc>
                <a:spcPct val="110000"/>
              </a:lnSpc>
            </a:pPr>
            <a:r>
              <a:rPr lang="en-US" dirty="0" smtClean="0"/>
              <a:t>Origin codes: i - IGP, e - EGP, ? - incomplete</a:t>
            </a:r>
          </a:p>
          <a:p>
            <a:pPr>
              <a:lnSpc>
                <a:spcPct val="110000"/>
              </a:lnSpc>
            </a:pPr>
            <a:endParaRPr lang="en-US" dirty="0" smtClean="0"/>
          </a:p>
          <a:p>
            <a:pPr>
              <a:lnSpc>
                <a:spcPct val="110000"/>
              </a:lnSpc>
            </a:pPr>
            <a:r>
              <a:rPr lang="en-US" dirty="0" smtClean="0"/>
              <a:t>   Network          Next Hop          Metric  LocPrf  Weight  Path</a:t>
            </a:r>
          </a:p>
          <a:p>
            <a:pPr>
              <a:lnSpc>
                <a:spcPct val="110000"/>
              </a:lnSpc>
            </a:pPr>
            <a:r>
              <a:rPr lang="en-US" dirty="0" smtClean="0"/>
              <a:t>*&gt; 192.208.10.0     192.208.10.5           0               0  300 i</a:t>
            </a:r>
          </a:p>
          <a:p>
            <a:pPr>
              <a:lnSpc>
                <a:spcPct val="110000"/>
              </a:lnSpc>
            </a:pPr>
            <a:r>
              <a:rPr lang="en-US" dirty="0" smtClean="0"/>
              <a:t>*&gt; 172.16.1.0       0.0.0.0                0           32768  i</a:t>
            </a:r>
          </a:p>
          <a:p>
            <a:pPr>
              <a:lnSpc>
                <a:spcPct val="110000"/>
              </a:lnSpc>
            </a:pPr>
            <a:r>
              <a:rPr lang="en-US" dirty="0" smtClean="0"/>
              <a:t>&lt;output omitted&gt;</a:t>
            </a:r>
          </a:p>
        </p:txBody>
      </p:sp>
      <p:sp>
        <p:nvSpPr>
          <p:cNvPr id="14" name="Rectangle 13"/>
          <p:cNvSpPr/>
          <p:nvPr/>
        </p:nvSpPr>
        <p:spPr bwMode="auto">
          <a:xfrm>
            <a:off x="7082971" y="4871777"/>
            <a:ext cx="246743" cy="7547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531908" name="Rectangle 4"/>
          <p:cNvSpPr>
            <a:spLocks noChangeArrowheads="1"/>
          </p:cNvSpPr>
          <p:nvPr/>
        </p:nvSpPr>
        <p:spPr bwMode="auto">
          <a:xfrm>
            <a:off x="381000" y="4385548"/>
            <a:ext cx="8458200" cy="2133600"/>
          </a:xfrm>
          <a:prstGeom prst="rect">
            <a:avLst/>
          </a:prstGeom>
          <a:noFill/>
          <a:ln w="9525">
            <a:noFill/>
            <a:miter lim="800000"/>
            <a:headEnd/>
            <a:tailEnd/>
          </a:ln>
        </p:spPr>
        <p:txBody>
          <a:bodyPr lIns="82124" tIns="41061" rIns="82124" bIns="41061"/>
          <a:lstStyle/>
          <a:p>
            <a:pPr marL="236538" indent="-236538" defTabSz="814388">
              <a:lnSpc>
                <a:spcPct val="110000"/>
              </a:lnSpc>
              <a:spcBef>
                <a:spcPct val="10000"/>
              </a:spcBef>
              <a:buClr>
                <a:schemeClr val="accent1"/>
              </a:buClr>
              <a:buSzPct val="100000"/>
              <a:buFont typeface="Arial" pitchFamily="34" charset="0"/>
              <a:buNone/>
            </a:pPr>
            <a:endParaRPr lang="en-US" sz="1200" b="0" dirty="0">
              <a:latin typeface="Courier New" pitchFamily="49" charset="0"/>
            </a:endParaRPr>
          </a:p>
        </p:txBody>
      </p:sp>
      <p:sp>
        <p:nvSpPr>
          <p:cNvPr id="9" name="Rectangle 3"/>
          <p:cNvSpPr txBox="1">
            <a:spLocks noChangeArrowheads="1"/>
          </p:cNvSpPr>
          <p:nvPr/>
        </p:nvSpPr>
        <p:spPr bwMode="auto">
          <a:xfrm>
            <a:off x="272142" y="4175100"/>
            <a:ext cx="8479972" cy="1944905"/>
          </a:xfrm>
          <a:prstGeom prst="rect">
            <a:avLst/>
          </a:prstGeom>
          <a:noFill/>
          <a:ln w="19050" algn="ctr">
            <a:solidFill>
              <a:schemeClr val="tx1"/>
            </a:solidFill>
            <a:miter lim="800000"/>
            <a:headEnd/>
            <a:tailEnd/>
          </a:ln>
        </p:spPr>
        <p:txBody>
          <a:bodyPr vert="horz" wrap="square" lIns="82124" tIns="41061" rIns="82124" bIns="41061" numCol="1" anchor="t" anchorCtr="0" compatLnSpc="1">
            <a:prstTxWarp prst="textNoShape">
              <a:avLst/>
            </a:prstTxWarp>
            <a:noAutofit/>
          </a:bodyPr>
          <a:lstStyle/>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R1# </a:t>
            </a:r>
            <a:r>
              <a:rPr lang="en-US" sz="1400" b="1" kern="0" dirty="0" smtClean="0">
                <a:latin typeface="Courier New" pitchFamily="49" charset="0"/>
                <a:cs typeface="Courier New" pitchFamily="49" charset="0"/>
              </a:rPr>
              <a:t>show ip bgp</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&lt;output omitted&gt;</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   Network          Next Hop            Metric  LocPrf  Weight  Path</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*&gt; 10.1.1.0/24       0.0.0.0                 0           32768  ?</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*&gt; 192.168.1.0/24   10.1.1.2                84           32768  ?</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*&gt; 192.168.2.0/24   10.1.1.2                74           32768  ?</a:t>
            </a:r>
          </a:p>
          <a:p>
            <a:pPr lvl="0" algn="l" defTabSz="814388" eaLnBrk="1" hangingPunct="1">
              <a:lnSpc>
                <a:spcPct val="100000"/>
              </a:lnSpc>
              <a:spcBef>
                <a:spcPts val="0"/>
              </a:spcBef>
              <a:buClr>
                <a:srgbClr val="708CA1"/>
              </a:buClr>
            </a:pPr>
            <a:r>
              <a:rPr lang="en-US" sz="1400" kern="0" dirty="0" smtClean="0">
                <a:latin typeface="Courier New" pitchFamily="49" charset="0"/>
                <a:cs typeface="Courier New" pitchFamily="49" charset="0"/>
              </a:rPr>
              <a:t>&lt;output omitted&gt;</a:t>
            </a:r>
          </a:p>
          <a:p>
            <a:pPr lvl="0" algn="l" defTabSz="814388" eaLnBrk="1" hangingPunct="1">
              <a:lnSpc>
                <a:spcPct val="100000"/>
              </a:lnSpc>
              <a:spcBef>
                <a:spcPts val="0"/>
              </a:spcBef>
              <a:buClr>
                <a:srgbClr val="708CA1"/>
              </a:buClr>
            </a:pPr>
            <a:endParaRPr kumimoji="0" lang="en-US" sz="1400" b="0" i="0" u="none" strike="noStrike" kern="0" cap="none" spc="0" normalizeH="0" baseline="0" noProof="0" dirty="0" smtClean="0">
              <a:ln>
                <a:noFill/>
              </a:ln>
              <a:solidFill>
                <a:schemeClr val="tx1"/>
              </a:solidFill>
              <a:effectLst/>
              <a:uLnTx/>
              <a:uFillTx/>
              <a:latin typeface="Courier New" pitchFamily="49" charset="0"/>
              <a:ea typeface="+mn-ea"/>
              <a:cs typeface="Courier New" pitchFamily="49" charset="0"/>
            </a:endParaRPr>
          </a:p>
        </p:txBody>
      </p:sp>
      <p:sp>
        <p:nvSpPr>
          <p:cNvPr id="1531913" name="Text Box 9"/>
          <p:cNvSpPr txBox="1">
            <a:spLocks noChangeArrowheads="1"/>
          </p:cNvSpPr>
          <p:nvPr/>
        </p:nvSpPr>
        <p:spPr bwMode="auto">
          <a:xfrm>
            <a:off x="6809622" y="1521380"/>
            <a:ext cx="1944914" cy="986973"/>
          </a:xfrm>
          <a:prstGeom prst="rect">
            <a:avLst/>
          </a:prstGeom>
          <a:solidFill>
            <a:srgbClr val="FFFF99"/>
          </a:solidFill>
          <a:ln w="9525">
            <a:solidFill>
              <a:schemeClr val="tx1"/>
            </a:solidFill>
            <a:miter lim="800000"/>
            <a:headEnd type="none" w="sm" len="sm"/>
            <a:tailEnd type="none" w="sm" len="sm"/>
          </a:ln>
        </p:spPr>
        <p:txBody>
          <a:bodyPr tIns="0" bIns="0" anchor="ctr"/>
          <a:lstStyle/>
          <a:p>
            <a:pPr marL="290513" indent="-290513" algn="l" defTabSz="814388"/>
            <a:r>
              <a:rPr lang="en-US" sz="1600" b="1" dirty="0">
                <a:latin typeface="Courier New" pitchFamily="49" charset="0"/>
              </a:rPr>
              <a:t>i</a:t>
            </a:r>
            <a:r>
              <a:rPr lang="en-US" sz="1400" b="0" dirty="0"/>
              <a:t> = Route generated by the</a:t>
            </a:r>
            <a:r>
              <a:rPr lang="en-US" sz="1400" b="0" dirty="0">
                <a:latin typeface="Courier New" pitchFamily="49" charset="0"/>
              </a:rPr>
              <a:t> </a:t>
            </a:r>
            <a:r>
              <a:rPr lang="en-US" sz="1400" b="1" dirty="0">
                <a:solidFill>
                  <a:srgbClr val="000066"/>
                </a:solidFill>
                <a:latin typeface="Courier New" pitchFamily="49" charset="0"/>
              </a:rPr>
              <a:t>network</a:t>
            </a:r>
            <a:r>
              <a:rPr lang="en-US" sz="1400" b="0" dirty="0">
                <a:latin typeface="Courier New" pitchFamily="49" charset="0"/>
              </a:rPr>
              <a:t> </a:t>
            </a:r>
            <a:r>
              <a:rPr lang="en-US" sz="1400" b="0" dirty="0"/>
              <a:t>command.</a:t>
            </a:r>
          </a:p>
        </p:txBody>
      </p:sp>
      <p:sp>
        <p:nvSpPr>
          <p:cNvPr id="1531914" name="Text Box 10"/>
          <p:cNvSpPr txBox="1">
            <a:spLocks noChangeArrowheads="1"/>
          </p:cNvSpPr>
          <p:nvPr/>
        </p:nvSpPr>
        <p:spPr bwMode="auto">
          <a:xfrm>
            <a:off x="6889451" y="5757150"/>
            <a:ext cx="1944913" cy="1086156"/>
          </a:xfrm>
          <a:prstGeom prst="rect">
            <a:avLst/>
          </a:prstGeom>
          <a:solidFill>
            <a:srgbClr val="FFFF99"/>
          </a:solidFill>
          <a:ln w="9525">
            <a:solidFill>
              <a:schemeClr val="tx1"/>
            </a:solidFill>
            <a:miter lim="800000"/>
            <a:headEnd type="none" w="sm" len="sm"/>
            <a:tailEnd type="none" w="sm" len="sm"/>
          </a:ln>
        </p:spPr>
        <p:txBody>
          <a:bodyPr tIns="0" bIns="0" anchor="ctr"/>
          <a:lstStyle/>
          <a:p>
            <a:pPr marL="290513" indent="-290513" algn="l" defTabSz="814388"/>
            <a:r>
              <a:rPr lang="en-US" sz="1400" b="1" dirty="0">
                <a:latin typeface="+mn-lt"/>
              </a:rPr>
              <a:t>? </a:t>
            </a:r>
            <a:r>
              <a:rPr lang="en-US" sz="1400" dirty="0">
                <a:latin typeface="+mn-lt"/>
              </a:rPr>
              <a:t>= Route generated by unknown method (usually redistributed).</a:t>
            </a:r>
          </a:p>
        </p:txBody>
      </p:sp>
      <p:cxnSp>
        <p:nvCxnSpPr>
          <p:cNvPr id="16" name="Elbow Connector 15"/>
          <p:cNvCxnSpPr>
            <a:stCxn id="1531914" idx="0"/>
            <a:endCxn id="14" idx="3"/>
          </p:cNvCxnSpPr>
          <p:nvPr/>
        </p:nvCxnSpPr>
        <p:spPr bwMode="auto">
          <a:xfrm rot="16200000" flipV="1">
            <a:off x="7341811" y="5237053"/>
            <a:ext cx="508001" cy="532194"/>
          </a:xfrm>
          <a:prstGeom prst="bentConnector2">
            <a:avLst/>
          </a:prstGeom>
          <a:solidFill>
            <a:schemeClr val="accent1"/>
          </a:solidFill>
          <a:ln w="28575" cap="flat" cmpd="sng" algn="ctr">
            <a:solidFill>
              <a:schemeClr val="tx1"/>
            </a:solidFill>
            <a:prstDash val="solid"/>
            <a:round/>
            <a:headEnd type="none" w="med" len="med"/>
            <a:tailEnd type="arrow"/>
          </a:ln>
          <a:effectLst/>
        </p:spPr>
      </p:cxnSp>
      <p:cxnSp>
        <p:nvCxnSpPr>
          <p:cNvPr id="20" name="Elbow Connector 15"/>
          <p:cNvCxnSpPr>
            <a:stCxn id="1531913" idx="2"/>
            <a:endCxn id="12" idx="3"/>
          </p:cNvCxnSpPr>
          <p:nvPr/>
        </p:nvCxnSpPr>
        <p:spPr bwMode="auto">
          <a:xfrm rot="5400000">
            <a:off x="7299472" y="2770824"/>
            <a:ext cx="745079" cy="220136"/>
          </a:xfrm>
          <a:prstGeom prst="bentConnector2">
            <a:avLst/>
          </a:prstGeom>
          <a:solidFill>
            <a:schemeClr val="accent1"/>
          </a:solidFill>
          <a:ln w="28575" cap="flat" cmpd="sng" algn="ctr">
            <a:solidFill>
              <a:schemeClr val="tx1"/>
            </a:solidFill>
            <a:prstDash val="solid"/>
            <a:round/>
            <a:headEnd type="none" w="med" len="med"/>
            <a:tailEnd type="arrow"/>
          </a:ln>
          <a:effectLst/>
        </p:spPr>
      </p:cxnSp>
      <p:cxnSp>
        <p:nvCxnSpPr>
          <p:cNvPr id="24" name="Elbow Connector 15"/>
          <p:cNvCxnSpPr>
            <a:stCxn id="1531913" idx="2"/>
            <a:endCxn id="13" idx="3"/>
          </p:cNvCxnSpPr>
          <p:nvPr/>
        </p:nvCxnSpPr>
        <p:spPr bwMode="auto">
          <a:xfrm rot="5400000">
            <a:off x="6943872" y="2676482"/>
            <a:ext cx="1006336" cy="670079"/>
          </a:xfrm>
          <a:prstGeom prst="bentConnector2">
            <a:avLst/>
          </a:prstGeom>
          <a:solidFill>
            <a:schemeClr val="accent1"/>
          </a:solidFill>
          <a:ln w="2857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76211160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42" name="Rectangle 2"/>
          <p:cNvSpPr>
            <a:spLocks noGrp="1" noChangeArrowheads="1"/>
          </p:cNvSpPr>
          <p:nvPr>
            <p:ph type="title"/>
          </p:nvPr>
        </p:nvSpPr>
        <p:spPr>
          <a:xfrm>
            <a:off x="279400" y="975697"/>
            <a:ext cx="8521700" cy="549021"/>
          </a:xfrm>
        </p:spPr>
        <p:txBody>
          <a:bodyPr>
            <a:noAutofit/>
          </a:bodyPr>
          <a:lstStyle/>
          <a:p>
            <a:r>
              <a:rPr lang="en-US" sz="3600" dirty="0" smtClean="0"/>
              <a:t>Well-Known Discretionary</a:t>
            </a:r>
          </a:p>
        </p:txBody>
      </p:sp>
      <p:sp>
        <p:nvSpPr>
          <p:cNvPr id="1597443" name="Rectangle 3"/>
          <p:cNvSpPr>
            <a:spLocks noGrp="1" noChangeArrowheads="1"/>
          </p:cNvSpPr>
          <p:nvPr>
            <p:ph idx="10"/>
          </p:nvPr>
        </p:nvSpPr>
        <p:spPr>
          <a:xfrm>
            <a:off x="279400" y="1789817"/>
            <a:ext cx="8520354" cy="2452688"/>
          </a:xfrm>
        </p:spPr>
        <p:txBody>
          <a:bodyPr/>
          <a:lstStyle/>
          <a:p>
            <a:r>
              <a:rPr lang="en-US" dirty="0" smtClean="0">
                <a:solidFill>
                  <a:srgbClr val="000000"/>
                </a:solidFill>
              </a:rPr>
              <a:t>Attribute is recognized by all implementations of BGP but may not be sent in the BGP update message. </a:t>
            </a:r>
          </a:p>
        </p:txBody>
      </p:sp>
      <p:pic>
        <p:nvPicPr>
          <p:cNvPr id="203778" name="Picture 2"/>
          <p:cNvPicPr>
            <a:picLocks noGrp="1" noChangeAspect="1" noChangeArrowheads="1"/>
          </p:cNvPicPr>
          <p:nvPr>
            <p:ph sz="quarter" idx="11"/>
          </p:nvPr>
        </p:nvPicPr>
        <p:blipFill>
          <a:blip r:embed="rId2"/>
          <a:stretch>
            <a:fillRect/>
          </a:stretch>
        </p:blipFill>
        <p:spPr bwMode="auto">
          <a:xfrm>
            <a:off x="1002583" y="3016161"/>
            <a:ext cx="7073747" cy="2921000"/>
          </a:xfrm>
          <a:prstGeom prst="rect">
            <a:avLst/>
          </a:prstGeom>
          <a:noFill/>
          <a:ln w="9525">
            <a:noFill/>
            <a:miter lim="800000"/>
            <a:headEnd/>
            <a:tailEnd/>
          </a:ln>
        </p:spPr>
      </p:pic>
      <p:sp>
        <p:nvSpPr>
          <p:cNvPr id="9" name="Rectangle 8"/>
          <p:cNvSpPr/>
          <p:nvPr/>
        </p:nvSpPr>
        <p:spPr bwMode="auto">
          <a:xfrm>
            <a:off x="4383313" y="3809005"/>
            <a:ext cx="3570514" cy="1030514"/>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0" name="Rectangle 9"/>
          <p:cNvSpPr/>
          <p:nvPr/>
        </p:nvSpPr>
        <p:spPr bwMode="auto">
          <a:xfrm>
            <a:off x="4615543" y="4839518"/>
            <a:ext cx="3672114" cy="1059542"/>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7" name="Rectangle 6"/>
          <p:cNvSpPr/>
          <p:nvPr/>
        </p:nvSpPr>
        <p:spPr bwMode="auto">
          <a:xfrm>
            <a:off x="638630" y="3925118"/>
            <a:ext cx="1988457" cy="1023258"/>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a:off x="754744" y="4962889"/>
            <a:ext cx="2032000" cy="870858"/>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3" name="Rectangle 12"/>
          <p:cNvSpPr/>
          <p:nvPr/>
        </p:nvSpPr>
        <p:spPr bwMode="auto">
          <a:xfrm>
            <a:off x="1444172" y="3750945"/>
            <a:ext cx="1988457" cy="174173"/>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44830282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3908" name="Rectangle 4"/>
          <p:cNvSpPr>
            <a:spLocks noGrp="1" noChangeArrowheads="1"/>
          </p:cNvSpPr>
          <p:nvPr>
            <p:ph type="title"/>
          </p:nvPr>
        </p:nvSpPr>
        <p:spPr>
          <a:xfrm>
            <a:off x="203575" y="793581"/>
            <a:ext cx="8864601" cy="742659"/>
          </a:xfrm>
        </p:spPr>
        <p:txBody>
          <a:bodyPr>
            <a:normAutofit/>
          </a:bodyPr>
          <a:lstStyle/>
          <a:p>
            <a:r>
              <a:rPr lang="en-US" sz="3600" dirty="0" smtClean="0"/>
              <a:t>Well-Known Discretionary: LOCAL_PREF</a:t>
            </a:r>
          </a:p>
        </p:txBody>
      </p:sp>
      <p:sp>
        <p:nvSpPr>
          <p:cNvPr id="1403909" name="Rectangle 5"/>
          <p:cNvSpPr>
            <a:spLocks noGrp="1" noChangeArrowheads="1"/>
          </p:cNvSpPr>
          <p:nvPr>
            <p:ph idx="1"/>
          </p:nvPr>
        </p:nvSpPr>
        <p:spPr>
          <a:xfrm>
            <a:off x="549275" y="1808737"/>
            <a:ext cx="8042276" cy="4343400"/>
          </a:xfrm>
        </p:spPr>
        <p:txBody>
          <a:bodyPr/>
          <a:lstStyle/>
          <a:p>
            <a:r>
              <a:rPr lang="en-US" dirty="0" smtClean="0">
                <a:solidFill>
                  <a:srgbClr val="000000"/>
                </a:solidFill>
              </a:rPr>
              <a:t>The Local Preference attribute provides an indication to the “local” routers in the AS about which path is preferred to exit the AS. </a:t>
            </a:r>
          </a:p>
          <a:p>
            <a:pPr lvl="1"/>
            <a:r>
              <a:rPr lang="en-US" dirty="0" smtClean="0">
                <a:solidFill>
                  <a:srgbClr val="000000"/>
                </a:solidFill>
              </a:rPr>
              <a:t>A path with a higher local preference is preferred.</a:t>
            </a:r>
          </a:p>
          <a:p>
            <a:pPr lvl="1"/>
            <a:r>
              <a:rPr lang="en-US" dirty="0" smtClean="0">
                <a:solidFill>
                  <a:srgbClr val="000000"/>
                </a:solidFill>
              </a:rPr>
              <a:t>The default value for local preference on a Cisco router is 100.</a:t>
            </a:r>
          </a:p>
          <a:p>
            <a:r>
              <a:rPr lang="en-US" dirty="0" smtClean="0">
                <a:solidFill>
                  <a:srgbClr val="000000"/>
                </a:solidFill>
              </a:rPr>
              <a:t>It is configured on a router and exchanged between IBGP routers.</a:t>
            </a:r>
          </a:p>
          <a:p>
            <a:pPr lvl="1"/>
            <a:r>
              <a:rPr lang="en-US" dirty="0" smtClean="0">
                <a:solidFill>
                  <a:srgbClr val="000000"/>
                </a:solidFill>
              </a:rPr>
              <a:t>It is not passed to EBGP peers. </a:t>
            </a:r>
          </a:p>
          <a:p>
            <a:pPr lvl="1"/>
            <a:endParaRPr lang="en-US" dirty="0" smtClean="0">
              <a:solidFill>
                <a:srgbClr val="000000"/>
              </a:solidFill>
            </a:endParaRPr>
          </a:p>
        </p:txBody>
      </p:sp>
    </p:spTree>
    <p:extLst>
      <p:ext uri="{BB962C8B-B14F-4D97-AF65-F5344CB8AC3E}">
        <p14:creationId xmlns:p14="http://schemas.microsoft.com/office/powerpoint/2010/main" val="122782279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4931" name="Text Box 3"/>
          <p:cNvSpPr txBox="1">
            <a:spLocks noChangeArrowheads="1"/>
          </p:cNvSpPr>
          <p:nvPr/>
        </p:nvSpPr>
        <p:spPr bwMode="auto">
          <a:xfrm>
            <a:off x="381000" y="4724400"/>
            <a:ext cx="8382000" cy="338554"/>
          </a:xfrm>
          <a:prstGeom prst="rect">
            <a:avLst/>
          </a:prstGeom>
          <a:noFill/>
          <a:ln w="12700">
            <a:solidFill>
              <a:schemeClr val="bg1"/>
            </a:solidFill>
            <a:miter lim="800000"/>
            <a:headEnd/>
            <a:tailEnd/>
          </a:ln>
          <a:effectLst/>
        </p:spPr>
        <p:txBody>
          <a:bodyPr wrap="square">
            <a:spAutoFit/>
          </a:bodyPr>
          <a:lstStyle/>
          <a:p>
            <a:pPr marL="190500" indent="-190500" algn="l">
              <a:lnSpc>
                <a:spcPct val="100000"/>
              </a:lnSpc>
              <a:spcBef>
                <a:spcPts val="200"/>
              </a:spcBef>
              <a:spcAft>
                <a:spcPts val="200"/>
              </a:spcAft>
              <a:buClr>
                <a:schemeClr val="hlink"/>
              </a:buClr>
              <a:buFont typeface="Arial" pitchFamily="34" charset="0"/>
              <a:buChar char="•"/>
              <a:defRPr/>
            </a:pPr>
            <a:endParaRPr lang="en-US" sz="1600" b="0" dirty="0">
              <a:effectLst>
                <a:outerShdw blurRad="38100" dist="38100" dir="2700000" algn="tl">
                  <a:srgbClr val="C0C0C0"/>
                </a:outerShdw>
              </a:effectLst>
            </a:endParaRPr>
          </a:p>
        </p:txBody>
      </p:sp>
      <p:sp>
        <p:nvSpPr>
          <p:cNvPr id="1404934" name="Rectangle 6"/>
          <p:cNvSpPr>
            <a:spLocks noGrp="1" noChangeArrowheads="1"/>
          </p:cNvSpPr>
          <p:nvPr>
            <p:ph type="title"/>
          </p:nvPr>
        </p:nvSpPr>
        <p:spPr>
          <a:xfrm>
            <a:off x="279400" y="479127"/>
            <a:ext cx="8864600" cy="740664"/>
          </a:xfrm>
        </p:spPr>
        <p:txBody>
          <a:bodyPr>
            <a:normAutofit/>
          </a:bodyPr>
          <a:lstStyle/>
          <a:p>
            <a:r>
              <a:rPr lang="en-US" sz="3200" dirty="0" smtClean="0"/>
              <a:t>Well-Known Discretionary: LOCAL_PREF</a:t>
            </a:r>
          </a:p>
        </p:txBody>
      </p:sp>
      <p:sp>
        <p:nvSpPr>
          <p:cNvPr id="6" name="Content Placeholder 5"/>
          <p:cNvSpPr>
            <a:spLocks noGrp="1"/>
          </p:cNvSpPr>
          <p:nvPr>
            <p:ph idx="11"/>
          </p:nvPr>
        </p:nvSpPr>
        <p:spPr>
          <a:xfrm>
            <a:off x="279400" y="3651527"/>
            <a:ext cx="8520354" cy="2715704"/>
          </a:xfrm>
        </p:spPr>
        <p:txBody>
          <a:bodyPr>
            <a:normAutofit lnSpcReduction="10000"/>
          </a:bodyPr>
          <a:lstStyle/>
          <a:p>
            <a:r>
              <a:rPr lang="en-US" dirty="0" smtClean="0">
                <a:solidFill>
                  <a:srgbClr val="000000"/>
                </a:solidFill>
              </a:rPr>
              <a:t>Routers A and B are IBGP neighbors in AS 64520 and both receive updates about network 172.16.0.0 from different directions.</a:t>
            </a:r>
          </a:p>
          <a:p>
            <a:pPr lvl="1"/>
            <a:r>
              <a:rPr lang="en-US" dirty="0" smtClean="0">
                <a:solidFill>
                  <a:srgbClr val="000000"/>
                </a:solidFill>
              </a:rPr>
              <a:t>The local preference on router A is set to 200.</a:t>
            </a:r>
          </a:p>
          <a:p>
            <a:pPr lvl="1"/>
            <a:r>
              <a:rPr lang="en-US" dirty="0" smtClean="0">
                <a:solidFill>
                  <a:srgbClr val="000000"/>
                </a:solidFill>
              </a:rPr>
              <a:t>The local preference on router B is set to 150. </a:t>
            </a:r>
          </a:p>
          <a:p>
            <a:r>
              <a:rPr lang="en-US" dirty="0" smtClean="0">
                <a:solidFill>
                  <a:srgbClr val="000000"/>
                </a:solidFill>
              </a:rPr>
              <a:t>Because the local preference for router A is higher, it is selected as the preferred exit point from AS 64520.</a:t>
            </a:r>
            <a:endParaRPr lang="en-US" dirty="0">
              <a:solidFill>
                <a:srgbClr val="000000"/>
              </a:solidFill>
            </a:endParaRPr>
          </a:p>
        </p:txBody>
      </p:sp>
      <p:pic>
        <p:nvPicPr>
          <p:cNvPr id="289794" name="Picture 2"/>
          <p:cNvPicPr>
            <a:picLocks noGrp="1" noChangeAspect="1" noChangeArrowheads="1"/>
          </p:cNvPicPr>
          <p:nvPr>
            <p:ph sz="quarter" idx="12"/>
          </p:nvPr>
        </p:nvPicPr>
        <p:blipFill>
          <a:blip r:embed="rId2"/>
          <a:stretch>
            <a:fillRect/>
          </a:stretch>
        </p:blipFill>
        <p:spPr>
          <a:xfrm>
            <a:off x="2539946" y="1106043"/>
            <a:ext cx="4654642" cy="2654300"/>
          </a:xfrm>
        </p:spPr>
      </p:pic>
    </p:spTree>
    <p:extLst>
      <p:ext uri="{BB962C8B-B14F-4D97-AF65-F5344CB8AC3E}">
        <p14:creationId xmlns:p14="http://schemas.microsoft.com/office/powerpoint/2010/main" val="1453298995"/>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1474" name="Rectangle 2"/>
          <p:cNvSpPr>
            <a:spLocks noGrp="1" noChangeArrowheads="1"/>
          </p:cNvSpPr>
          <p:nvPr>
            <p:ph type="title"/>
          </p:nvPr>
        </p:nvSpPr>
        <p:spPr>
          <a:xfrm>
            <a:off x="549275" y="733187"/>
            <a:ext cx="8042276" cy="1336956"/>
          </a:xfrm>
        </p:spPr>
        <p:txBody>
          <a:bodyPr/>
          <a:lstStyle/>
          <a:p>
            <a:r>
              <a:rPr lang="en-US" sz="3600" dirty="0" smtClean="0"/>
              <a:t>Configuring the Default Local Preference</a:t>
            </a:r>
          </a:p>
        </p:txBody>
      </p:sp>
      <p:sp>
        <p:nvSpPr>
          <p:cNvPr id="1641475" name="Rectangle 3"/>
          <p:cNvSpPr>
            <a:spLocks noGrp="1" noChangeArrowheads="1"/>
          </p:cNvSpPr>
          <p:nvPr>
            <p:ph idx="1"/>
          </p:nvPr>
        </p:nvSpPr>
        <p:spPr>
          <a:xfrm>
            <a:off x="549275" y="2149979"/>
            <a:ext cx="8042276" cy="4343400"/>
          </a:xfrm>
        </p:spPr>
        <p:txBody>
          <a:bodyPr/>
          <a:lstStyle/>
          <a:p>
            <a:r>
              <a:rPr lang="en-US" dirty="0" smtClean="0">
                <a:solidFill>
                  <a:srgbClr val="000000"/>
                </a:solidFill>
              </a:rPr>
              <a:t>The</a:t>
            </a:r>
            <a:r>
              <a:rPr lang="en-US" b="1" dirty="0" smtClean="0">
                <a:solidFill>
                  <a:srgbClr val="000000"/>
                </a:solidFill>
                <a:latin typeface="Courier New" pitchFamily="49" charset="0"/>
                <a:cs typeface="Courier New" pitchFamily="49" charset="0"/>
              </a:rPr>
              <a:t> bgp default local-preference </a:t>
            </a:r>
            <a:r>
              <a:rPr lang="en-US" dirty="0" smtClean="0">
                <a:solidFill>
                  <a:srgbClr val="000000"/>
                </a:solidFill>
              </a:rPr>
              <a:t>command changes the default local preference value. </a:t>
            </a:r>
          </a:p>
          <a:p>
            <a:pPr lvl="1"/>
            <a:r>
              <a:rPr lang="en-US" dirty="0" smtClean="0">
                <a:solidFill>
                  <a:srgbClr val="000000"/>
                </a:solidFill>
              </a:rPr>
              <a:t>With this command, all IBGP routes that are advertised have the local preference set to the value specified.</a:t>
            </a:r>
          </a:p>
          <a:p>
            <a:pPr lvl="1"/>
            <a:r>
              <a:rPr lang="en-US" dirty="0" smtClean="0">
                <a:solidFill>
                  <a:srgbClr val="000000"/>
                </a:solidFill>
              </a:rPr>
              <a:t>If an EBGP neighbor receives a local preference value, the EBGP neighbor ignores it.</a:t>
            </a:r>
          </a:p>
        </p:txBody>
      </p:sp>
    </p:spTree>
    <p:extLst>
      <p:ext uri="{BB962C8B-B14F-4D97-AF65-F5344CB8AC3E}">
        <p14:creationId xmlns:p14="http://schemas.microsoft.com/office/powerpoint/2010/main" val="4084890599"/>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42" name="Rectangle 2"/>
          <p:cNvSpPr>
            <a:spLocks noGrp="1" noChangeArrowheads="1"/>
          </p:cNvSpPr>
          <p:nvPr>
            <p:ph type="title"/>
          </p:nvPr>
        </p:nvSpPr>
        <p:spPr>
          <a:xfrm>
            <a:off x="279400" y="975697"/>
            <a:ext cx="8521700" cy="549021"/>
          </a:xfrm>
        </p:spPr>
        <p:txBody>
          <a:bodyPr>
            <a:normAutofit fontScale="90000"/>
          </a:bodyPr>
          <a:lstStyle/>
          <a:p>
            <a:r>
              <a:rPr lang="en-US" dirty="0" smtClean="0"/>
              <a:t>Optional Nontransitive </a:t>
            </a:r>
          </a:p>
        </p:txBody>
      </p:sp>
      <p:sp>
        <p:nvSpPr>
          <p:cNvPr id="1597443" name="Rectangle 3"/>
          <p:cNvSpPr>
            <a:spLocks noGrp="1" noChangeArrowheads="1"/>
          </p:cNvSpPr>
          <p:nvPr>
            <p:ph idx="10"/>
          </p:nvPr>
        </p:nvSpPr>
        <p:spPr>
          <a:xfrm>
            <a:off x="279400" y="1673084"/>
            <a:ext cx="8520354" cy="2452688"/>
          </a:xfrm>
        </p:spPr>
        <p:txBody>
          <a:bodyPr>
            <a:normAutofit/>
          </a:bodyPr>
          <a:lstStyle/>
          <a:p>
            <a:r>
              <a:rPr lang="en-US" sz="2000" dirty="0" smtClean="0">
                <a:solidFill>
                  <a:srgbClr val="000000"/>
                </a:solidFill>
              </a:rPr>
              <a:t>Attribute that may or may not be recognized by all BGP implementations.</a:t>
            </a:r>
          </a:p>
          <a:p>
            <a:r>
              <a:rPr lang="en-US" sz="2000" dirty="0" smtClean="0">
                <a:solidFill>
                  <a:srgbClr val="000000"/>
                </a:solidFill>
              </a:rPr>
              <a:t>Whether or not the receiving BGP router recognizes the attribute, it is nontransitive and is not passed along to other BGP peers.</a:t>
            </a:r>
          </a:p>
        </p:txBody>
      </p:sp>
      <p:pic>
        <p:nvPicPr>
          <p:cNvPr id="205826" name="Picture 2"/>
          <p:cNvPicPr>
            <a:picLocks noGrp="1" noChangeAspect="1" noChangeArrowheads="1"/>
          </p:cNvPicPr>
          <p:nvPr>
            <p:ph sz="quarter" idx="11"/>
          </p:nvPr>
        </p:nvPicPr>
        <p:blipFill>
          <a:blip r:embed="rId2"/>
          <a:stretch>
            <a:fillRect/>
          </a:stretch>
        </p:blipFill>
        <p:spPr bwMode="auto">
          <a:xfrm>
            <a:off x="1002583" y="3433237"/>
            <a:ext cx="7073747" cy="2921000"/>
          </a:xfrm>
          <a:prstGeom prst="rect">
            <a:avLst/>
          </a:prstGeom>
          <a:noFill/>
          <a:ln w="9525">
            <a:noFill/>
            <a:miter lim="800000"/>
            <a:headEnd/>
            <a:tailEnd/>
          </a:ln>
        </p:spPr>
      </p:pic>
      <p:sp>
        <p:nvSpPr>
          <p:cNvPr id="7" name="Rectangle 6"/>
          <p:cNvSpPr/>
          <p:nvPr/>
        </p:nvSpPr>
        <p:spPr bwMode="auto">
          <a:xfrm>
            <a:off x="754743" y="4291396"/>
            <a:ext cx="5312228" cy="1030514"/>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1" name="Rectangle 10"/>
          <p:cNvSpPr/>
          <p:nvPr/>
        </p:nvSpPr>
        <p:spPr bwMode="auto">
          <a:xfrm>
            <a:off x="841829" y="5336422"/>
            <a:ext cx="5602514" cy="1008743"/>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3" name="Rectangle 12"/>
          <p:cNvSpPr/>
          <p:nvPr/>
        </p:nvSpPr>
        <p:spPr bwMode="auto">
          <a:xfrm>
            <a:off x="1473201" y="4168024"/>
            <a:ext cx="2881085" cy="130630"/>
          </a:xfrm>
          <a:prstGeom prst="rect">
            <a:avLst/>
          </a:prstGeom>
          <a:solidFill>
            <a:schemeClr val="bg1">
              <a:alpha val="56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2568523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2246" name="Rectangle 6"/>
          <p:cNvSpPr>
            <a:spLocks noGrp="1" noChangeArrowheads="1"/>
          </p:cNvSpPr>
          <p:nvPr>
            <p:ph type="title"/>
          </p:nvPr>
        </p:nvSpPr>
        <p:spPr>
          <a:xfrm>
            <a:off x="549275" y="183408"/>
            <a:ext cx="8042276" cy="1336956"/>
          </a:xfrm>
        </p:spPr>
        <p:txBody>
          <a:bodyPr/>
          <a:lstStyle/>
          <a:p>
            <a:r>
              <a:rPr lang="en-US" sz="4000" dirty="0" smtClean="0"/>
              <a:t>Optional Nontransitive: MED</a:t>
            </a:r>
          </a:p>
        </p:txBody>
      </p:sp>
      <p:sp>
        <p:nvSpPr>
          <p:cNvPr id="143363" name="Rectangle 7"/>
          <p:cNvSpPr>
            <a:spLocks noGrp="1" noChangeArrowheads="1"/>
          </p:cNvSpPr>
          <p:nvPr>
            <p:ph idx="1"/>
          </p:nvPr>
        </p:nvSpPr>
        <p:spPr>
          <a:xfrm>
            <a:off x="549275" y="1770823"/>
            <a:ext cx="8042276" cy="4343400"/>
          </a:xfrm>
        </p:spPr>
        <p:txBody>
          <a:bodyPr>
            <a:normAutofit fontScale="92500" lnSpcReduction="20000"/>
          </a:bodyPr>
          <a:lstStyle/>
          <a:p>
            <a:r>
              <a:rPr lang="en-US" dirty="0" smtClean="0">
                <a:solidFill>
                  <a:srgbClr val="000000"/>
                </a:solidFill>
              </a:rPr>
              <a:t>The Multiple Exit Discriminator (MED) attribute, also called the </a:t>
            </a:r>
            <a:r>
              <a:rPr lang="en-US" i="1" dirty="0" smtClean="0">
                <a:solidFill>
                  <a:srgbClr val="000000"/>
                </a:solidFill>
              </a:rPr>
              <a:t>metric, </a:t>
            </a:r>
            <a:r>
              <a:rPr lang="en-US" dirty="0" smtClean="0">
                <a:solidFill>
                  <a:srgbClr val="000000"/>
                </a:solidFill>
              </a:rPr>
              <a:t>provides a hint to external neighbors about the preferred path into an AS that has multiple entry points.</a:t>
            </a:r>
          </a:p>
          <a:p>
            <a:pPr lvl="1"/>
            <a:r>
              <a:rPr lang="en-US" dirty="0" smtClean="0">
                <a:solidFill>
                  <a:srgbClr val="000000"/>
                </a:solidFill>
              </a:rPr>
              <a:t>Lower MED is preferred over a higher MED! </a:t>
            </a:r>
          </a:p>
          <a:p>
            <a:r>
              <a:rPr lang="en-US" dirty="0" smtClean="0">
                <a:solidFill>
                  <a:srgbClr val="000000"/>
                </a:solidFill>
              </a:rPr>
              <a:t>The MED is sent to EBGP peers and those routers propagate the MED within their AS.</a:t>
            </a:r>
          </a:p>
          <a:p>
            <a:pPr lvl="1"/>
            <a:r>
              <a:rPr lang="en-US" dirty="0" smtClean="0">
                <a:solidFill>
                  <a:srgbClr val="000000"/>
                </a:solidFill>
              </a:rPr>
              <a:t>The routers within the AS use the MED, but do not pass it on to the next AS. </a:t>
            </a:r>
          </a:p>
          <a:p>
            <a:pPr lvl="1"/>
            <a:r>
              <a:rPr lang="en-US" dirty="0" smtClean="0">
                <a:solidFill>
                  <a:srgbClr val="000000"/>
                </a:solidFill>
              </a:rPr>
              <a:t>When the same update is passed on to another AS, the metric will be set back to the default of 0. </a:t>
            </a:r>
          </a:p>
          <a:p>
            <a:r>
              <a:rPr lang="en-US" dirty="0" smtClean="0">
                <a:solidFill>
                  <a:srgbClr val="000000"/>
                </a:solidFill>
              </a:rPr>
              <a:t>By using the MED attribute, BGP is the only protocol that can affect how routes are sent into an AS. </a:t>
            </a:r>
          </a:p>
        </p:txBody>
      </p:sp>
    </p:spTree>
    <p:extLst>
      <p:ext uri="{BB962C8B-B14F-4D97-AF65-F5344CB8AC3E}">
        <p14:creationId xmlns:p14="http://schemas.microsoft.com/office/powerpoint/2010/main" val="2826121774"/>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4293" name="Text Box 5"/>
          <p:cNvSpPr txBox="1">
            <a:spLocks noChangeArrowheads="1"/>
          </p:cNvSpPr>
          <p:nvPr/>
        </p:nvSpPr>
        <p:spPr bwMode="auto">
          <a:xfrm>
            <a:off x="304800" y="4363522"/>
            <a:ext cx="8534400" cy="369332"/>
          </a:xfrm>
          <a:prstGeom prst="rect">
            <a:avLst/>
          </a:prstGeom>
          <a:noFill/>
          <a:ln w="12700">
            <a:solidFill>
              <a:schemeClr val="accent6">
                <a:lumMod val="60000"/>
                <a:lumOff val="40000"/>
              </a:schemeClr>
            </a:solidFill>
            <a:miter lim="800000"/>
            <a:headEnd/>
            <a:tailEnd/>
          </a:ln>
          <a:effectLst/>
        </p:spPr>
        <p:txBody>
          <a:bodyPr>
            <a:spAutoFit/>
          </a:bodyPr>
          <a:lstStyle/>
          <a:p>
            <a:pPr marL="190500" indent="-190500">
              <a:lnSpc>
                <a:spcPct val="100000"/>
              </a:lnSpc>
              <a:spcBef>
                <a:spcPct val="10000"/>
              </a:spcBef>
              <a:buClr>
                <a:schemeClr val="hlink"/>
              </a:buClr>
              <a:buFont typeface="Wingdings" pitchFamily="2" charset="2"/>
              <a:buChar char="ü"/>
              <a:defRPr/>
            </a:pPr>
            <a:endParaRPr lang="en-US" sz="1800" b="0" dirty="0">
              <a:effectLst>
                <a:outerShdw blurRad="38100" dist="38100" dir="2700000" algn="tl">
                  <a:srgbClr val="C0C0C0"/>
                </a:outerShdw>
              </a:effectLst>
            </a:endParaRPr>
          </a:p>
        </p:txBody>
      </p:sp>
      <p:sp>
        <p:nvSpPr>
          <p:cNvPr id="1164295" name="Rectangle 7"/>
          <p:cNvSpPr>
            <a:spLocks noGrp="1" noChangeArrowheads="1"/>
          </p:cNvSpPr>
          <p:nvPr>
            <p:ph type="title"/>
          </p:nvPr>
        </p:nvSpPr>
        <p:spPr>
          <a:xfrm>
            <a:off x="32971" y="365379"/>
            <a:ext cx="8521700" cy="549021"/>
          </a:xfrm>
        </p:spPr>
        <p:txBody>
          <a:bodyPr>
            <a:noAutofit/>
          </a:bodyPr>
          <a:lstStyle/>
          <a:p>
            <a:pPr algn="l"/>
            <a:r>
              <a:rPr lang="en-US" sz="3200" dirty="0" smtClean="0"/>
              <a:t>Optional Nontransitive: MED</a:t>
            </a:r>
          </a:p>
        </p:txBody>
      </p:sp>
      <p:sp>
        <p:nvSpPr>
          <p:cNvPr id="6" name="Content Placeholder 5"/>
          <p:cNvSpPr>
            <a:spLocks noGrp="1"/>
          </p:cNvSpPr>
          <p:nvPr>
            <p:ph idx="11"/>
          </p:nvPr>
        </p:nvSpPr>
        <p:spPr>
          <a:xfrm>
            <a:off x="279400" y="3575695"/>
            <a:ext cx="8231937" cy="2715704"/>
          </a:xfrm>
        </p:spPr>
        <p:txBody>
          <a:bodyPr>
            <a:normAutofit lnSpcReduction="10000"/>
          </a:bodyPr>
          <a:lstStyle/>
          <a:p>
            <a:r>
              <a:rPr lang="en-US" dirty="0" smtClean="0">
                <a:solidFill>
                  <a:srgbClr val="000000"/>
                </a:solidFill>
              </a:rPr>
              <a:t>Routers B and C include a MED attribute in the updates to router A.</a:t>
            </a:r>
          </a:p>
          <a:p>
            <a:pPr lvl="1"/>
            <a:r>
              <a:rPr lang="en-US" dirty="0" smtClean="0">
                <a:solidFill>
                  <a:srgbClr val="000000"/>
                </a:solidFill>
              </a:rPr>
              <a:t>Router B MED attribute is set to 150.</a:t>
            </a:r>
          </a:p>
          <a:p>
            <a:pPr lvl="1"/>
            <a:r>
              <a:rPr lang="en-US" dirty="0" smtClean="0">
                <a:solidFill>
                  <a:srgbClr val="000000"/>
                </a:solidFill>
              </a:rPr>
              <a:t>Router C MED attribute is set to 200. </a:t>
            </a:r>
          </a:p>
          <a:p>
            <a:r>
              <a:rPr lang="en-US" dirty="0" smtClean="0">
                <a:solidFill>
                  <a:srgbClr val="000000"/>
                </a:solidFill>
              </a:rPr>
              <a:t>When A receives updates from B and C, it picks router B as the best next hop because of the lower MED.</a:t>
            </a:r>
            <a:endParaRPr lang="en-US" dirty="0">
              <a:solidFill>
                <a:srgbClr val="000000"/>
              </a:solidFill>
            </a:endParaRPr>
          </a:p>
        </p:txBody>
      </p:sp>
      <p:pic>
        <p:nvPicPr>
          <p:cNvPr id="8" name="Picture 8"/>
          <p:cNvPicPr>
            <a:picLocks noGrp="1" noChangeAspect="1" noChangeArrowheads="1"/>
          </p:cNvPicPr>
          <p:nvPr>
            <p:ph sz="quarter" idx="12"/>
          </p:nvPr>
        </p:nvPicPr>
        <p:blipFill>
          <a:blip r:embed="rId2"/>
          <a:stretch>
            <a:fillRect/>
          </a:stretch>
        </p:blipFill>
        <p:spPr bwMode="auto">
          <a:xfrm>
            <a:off x="3552481" y="945145"/>
            <a:ext cx="2591661" cy="265430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286652648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320115"/>
            <a:ext cx="8042276" cy="1336956"/>
          </a:xfrm>
        </p:spPr>
        <p:txBody>
          <a:bodyPr/>
          <a:lstStyle/>
          <a:p>
            <a:pPr>
              <a:defRPr/>
            </a:pPr>
            <a:r>
              <a:rPr lang="en-US" sz="3600" dirty="0" smtClean="0"/>
              <a:t>BGP Route Selection Process</a:t>
            </a:r>
          </a:p>
        </p:txBody>
      </p:sp>
      <p:sp>
        <p:nvSpPr>
          <p:cNvPr id="166915" name="Rectangle 3"/>
          <p:cNvSpPr>
            <a:spLocks noGrp="1" noChangeArrowheads="1"/>
          </p:cNvSpPr>
          <p:nvPr>
            <p:ph idx="1"/>
          </p:nvPr>
        </p:nvSpPr>
        <p:spPr>
          <a:xfrm>
            <a:off x="549275" y="2074147"/>
            <a:ext cx="8042276" cy="4343400"/>
          </a:xfrm>
        </p:spPr>
        <p:txBody>
          <a:bodyPr/>
          <a:lstStyle/>
          <a:p>
            <a:r>
              <a:rPr lang="en-US" dirty="0" smtClean="0">
                <a:solidFill>
                  <a:srgbClr val="000000"/>
                </a:solidFill>
              </a:rPr>
              <a:t>The BGP best path decision is based on the value of attributes that the update contains and other BGP-configurable factors.</a:t>
            </a:r>
          </a:p>
          <a:p>
            <a:r>
              <a:rPr lang="en-US" dirty="0" smtClean="0">
                <a:solidFill>
                  <a:srgbClr val="000000"/>
                </a:solidFill>
              </a:rPr>
              <a:t>BGP considers only synchronized routes with no AS loops and a valid next-hop address. </a:t>
            </a:r>
          </a:p>
        </p:txBody>
      </p:sp>
    </p:spTree>
    <p:extLst>
      <p:ext uri="{BB962C8B-B14F-4D97-AF65-F5344CB8AC3E}">
        <p14:creationId xmlns:p14="http://schemas.microsoft.com/office/powerpoint/2010/main" val="1265274652"/>
      </p:ext>
    </p:extLst>
  </p:cSld>
  <p:clrMapOvr>
    <a:masterClrMapping/>
  </p:clrMapOvr>
  <p:timing>
    <p:tnLst>
      <p:par>
        <p:cTn xmlns:p14="http://schemas.microsoft.com/office/powerpoint/2010/mai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720" y="365379"/>
            <a:ext cx="8521700" cy="549021"/>
          </a:xfrm>
        </p:spPr>
        <p:txBody>
          <a:bodyPr>
            <a:noAutofit/>
          </a:bodyPr>
          <a:lstStyle/>
          <a:p>
            <a:pPr algn="l"/>
            <a:r>
              <a:rPr lang="en-US" sz="3200" dirty="0" smtClean="0"/>
              <a:t>BGP Route Selection Process</a:t>
            </a:r>
            <a:endParaRPr lang="en-US" sz="3200" dirty="0"/>
          </a:p>
        </p:txBody>
      </p:sp>
      <p:sp>
        <p:nvSpPr>
          <p:cNvPr id="6" name="TextBox 5"/>
          <p:cNvSpPr txBox="1"/>
          <p:nvPr/>
        </p:nvSpPr>
        <p:spPr>
          <a:xfrm>
            <a:off x="266700" y="1130300"/>
            <a:ext cx="3568700" cy="564432"/>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highest weight.</a:t>
            </a:r>
            <a:endParaRPr lang="en-US" sz="1600" dirty="0"/>
          </a:p>
        </p:txBody>
      </p:sp>
      <p:sp>
        <p:nvSpPr>
          <p:cNvPr id="7" name="TextBox 6"/>
          <p:cNvSpPr txBox="1"/>
          <p:nvPr/>
        </p:nvSpPr>
        <p:spPr>
          <a:xfrm>
            <a:off x="266700" y="2235200"/>
            <a:ext cx="35687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highest LOCAL_PREF.</a:t>
            </a:r>
            <a:endParaRPr lang="en-US" sz="1600" dirty="0"/>
          </a:p>
        </p:txBody>
      </p:sp>
      <p:cxnSp>
        <p:nvCxnSpPr>
          <p:cNvPr id="10" name="Straight Arrow Connector 9"/>
          <p:cNvCxnSpPr>
            <a:stCxn id="6" idx="2"/>
            <a:endCxn id="7" idx="0"/>
          </p:cNvCxnSpPr>
          <p:nvPr/>
        </p:nvCxnSpPr>
        <p:spPr bwMode="auto">
          <a:xfrm rot="5400000">
            <a:off x="1780816" y="1964966"/>
            <a:ext cx="540468"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13" name="TextBox 12"/>
          <p:cNvSpPr txBox="1"/>
          <p:nvPr/>
        </p:nvSpPr>
        <p:spPr>
          <a:xfrm>
            <a:off x="266700" y="3378200"/>
            <a:ext cx="35687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locally generated route (network or aggregate routes). </a:t>
            </a:r>
            <a:endParaRPr lang="en-US" sz="1600" dirty="0"/>
          </a:p>
        </p:txBody>
      </p:sp>
      <p:cxnSp>
        <p:nvCxnSpPr>
          <p:cNvPr id="14" name="Straight Arrow Connector 13"/>
          <p:cNvCxnSpPr>
            <a:stCxn id="7" idx="2"/>
            <a:endCxn id="13" idx="0"/>
          </p:cNvCxnSpPr>
          <p:nvPr/>
        </p:nvCxnSpPr>
        <p:spPr bwMode="auto">
          <a:xfrm rot="5400000">
            <a:off x="1765300" y="3092450"/>
            <a:ext cx="5715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16" name="TextBox 15"/>
          <p:cNvSpPr txBox="1"/>
          <p:nvPr/>
        </p:nvSpPr>
        <p:spPr>
          <a:xfrm>
            <a:off x="266700" y="4508500"/>
            <a:ext cx="35687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the shortest AS-PATH. </a:t>
            </a:r>
            <a:endParaRPr lang="en-US" sz="1600" dirty="0"/>
          </a:p>
        </p:txBody>
      </p:sp>
      <p:cxnSp>
        <p:nvCxnSpPr>
          <p:cNvPr id="17" name="Straight Arrow Connector 16"/>
          <p:cNvCxnSpPr>
            <a:stCxn id="13" idx="2"/>
            <a:endCxn id="16" idx="0"/>
          </p:cNvCxnSpPr>
          <p:nvPr/>
        </p:nvCxnSpPr>
        <p:spPr bwMode="auto">
          <a:xfrm rot="5400000">
            <a:off x="1771650" y="4229100"/>
            <a:ext cx="5588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39" name="TextBox 38"/>
          <p:cNvSpPr txBox="1"/>
          <p:nvPr/>
        </p:nvSpPr>
        <p:spPr>
          <a:xfrm>
            <a:off x="266700" y="5588000"/>
            <a:ext cx="35687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the lowest ORIGIN </a:t>
            </a:r>
            <a:r>
              <a:rPr lang="en-US" sz="1400" dirty="0" smtClean="0"/>
              <a:t>(IGP&lt;EGP&lt;incomplete)</a:t>
            </a:r>
            <a:endParaRPr lang="en-US" sz="1600" dirty="0"/>
          </a:p>
        </p:txBody>
      </p:sp>
      <p:cxnSp>
        <p:nvCxnSpPr>
          <p:cNvPr id="40" name="Straight Arrow Connector 39"/>
          <p:cNvCxnSpPr>
            <a:stCxn id="16" idx="2"/>
            <a:endCxn id="39" idx="0"/>
          </p:cNvCxnSpPr>
          <p:nvPr/>
        </p:nvCxnSpPr>
        <p:spPr bwMode="auto">
          <a:xfrm rot="5400000">
            <a:off x="1797050" y="5334000"/>
            <a:ext cx="5080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42" name="TextBox 41"/>
          <p:cNvSpPr txBox="1"/>
          <p:nvPr/>
        </p:nvSpPr>
        <p:spPr>
          <a:xfrm>
            <a:off x="5092700" y="1130300"/>
            <a:ext cx="3683000" cy="564432"/>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the lowest MED.</a:t>
            </a:r>
            <a:endParaRPr lang="en-US" sz="1600" dirty="0"/>
          </a:p>
        </p:txBody>
      </p:sp>
      <p:sp>
        <p:nvSpPr>
          <p:cNvPr id="43" name="TextBox 42"/>
          <p:cNvSpPr txBox="1"/>
          <p:nvPr/>
        </p:nvSpPr>
        <p:spPr>
          <a:xfrm>
            <a:off x="5092700" y="2044700"/>
            <a:ext cx="36830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EBGP route over IBGP route.</a:t>
            </a:r>
            <a:endParaRPr lang="en-US" sz="1600" dirty="0"/>
          </a:p>
        </p:txBody>
      </p:sp>
      <p:cxnSp>
        <p:nvCxnSpPr>
          <p:cNvPr id="44" name="Straight Arrow Connector 43"/>
          <p:cNvCxnSpPr>
            <a:stCxn id="42" idx="2"/>
            <a:endCxn id="43" idx="0"/>
          </p:cNvCxnSpPr>
          <p:nvPr/>
        </p:nvCxnSpPr>
        <p:spPr bwMode="auto">
          <a:xfrm rot="5400000">
            <a:off x="6759216" y="1869716"/>
            <a:ext cx="349968"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45" name="TextBox 44"/>
          <p:cNvSpPr txBox="1"/>
          <p:nvPr/>
        </p:nvSpPr>
        <p:spPr>
          <a:xfrm>
            <a:off x="5092700" y="2997200"/>
            <a:ext cx="36830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through the closest IGP neighbor.</a:t>
            </a:r>
            <a:endParaRPr lang="en-US" sz="1600" dirty="0"/>
          </a:p>
        </p:txBody>
      </p:sp>
      <p:cxnSp>
        <p:nvCxnSpPr>
          <p:cNvPr id="46" name="Straight Arrow Connector 45"/>
          <p:cNvCxnSpPr>
            <a:stCxn id="43" idx="2"/>
            <a:endCxn id="45" idx="0"/>
          </p:cNvCxnSpPr>
          <p:nvPr/>
        </p:nvCxnSpPr>
        <p:spPr bwMode="auto">
          <a:xfrm rot="5400000">
            <a:off x="6743700" y="2806700"/>
            <a:ext cx="3810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47" name="TextBox 46"/>
          <p:cNvSpPr txBox="1"/>
          <p:nvPr/>
        </p:nvSpPr>
        <p:spPr>
          <a:xfrm>
            <a:off x="5092700" y="3937000"/>
            <a:ext cx="36830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oldest EBGP route. </a:t>
            </a:r>
            <a:endParaRPr lang="en-US" sz="1600" dirty="0"/>
          </a:p>
        </p:txBody>
      </p:sp>
      <p:cxnSp>
        <p:nvCxnSpPr>
          <p:cNvPr id="48" name="Straight Arrow Connector 47"/>
          <p:cNvCxnSpPr>
            <a:stCxn id="45" idx="2"/>
            <a:endCxn id="47" idx="0"/>
          </p:cNvCxnSpPr>
          <p:nvPr/>
        </p:nvCxnSpPr>
        <p:spPr bwMode="auto">
          <a:xfrm rot="5400000">
            <a:off x="6750050" y="3752850"/>
            <a:ext cx="3683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
        <p:nvSpPr>
          <p:cNvPr id="49" name="TextBox 48"/>
          <p:cNvSpPr txBox="1"/>
          <p:nvPr/>
        </p:nvSpPr>
        <p:spPr>
          <a:xfrm>
            <a:off x="5092700" y="4876800"/>
            <a:ext cx="36830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the lowest neighbor BGP router ID value.</a:t>
            </a:r>
            <a:endParaRPr lang="en-US" sz="1600" dirty="0"/>
          </a:p>
        </p:txBody>
      </p:sp>
      <p:cxnSp>
        <p:nvCxnSpPr>
          <p:cNvPr id="50" name="Straight Arrow Connector 49"/>
          <p:cNvCxnSpPr>
            <a:stCxn id="47" idx="2"/>
            <a:endCxn id="49" idx="0"/>
          </p:cNvCxnSpPr>
          <p:nvPr/>
        </p:nvCxnSpPr>
        <p:spPr bwMode="auto">
          <a:xfrm rot="5400000">
            <a:off x="6750050" y="4692650"/>
            <a:ext cx="3683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cxnSp>
        <p:nvCxnSpPr>
          <p:cNvPr id="52" name="Elbow Connector 51"/>
          <p:cNvCxnSpPr>
            <a:stCxn id="39" idx="3"/>
            <a:endCxn id="42" idx="1"/>
          </p:cNvCxnSpPr>
          <p:nvPr/>
        </p:nvCxnSpPr>
        <p:spPr bwMode="auto">
          <a:xfrm flipV="1">
            <a:off x="3835400" y="1412516"/>
            <a:ext cx="1257300" cy="4461234"/>
          </a:xfrm>
          <a:prstGeom prst="bentConnector3">
            <a:avLst>
              <a:gd name="adj1" fmla="val 50000"/>
            </a:avLst>
          </a:prstGeom>
          <a:solidFill>
            <a:schemeClr val="accent1"/>
          </a:solidFill>
          <a:ln w="38100" cap="flat" cmpd="sng" algn="ctr">
            <a:solidFill>
              <a:schemeClr val="tx1"/>
            </a:solidFill>
            <a:prstDash val="solid"/>
            <a:round/>
            <a:headEnd type="none" w="med" len="med"/>
            <a:tailEnd type="arrow"/>
          </a:ln>
          <a:effectLst/>
        </p:spPr>
      </p:cxnSp>
      <p:sp>
        <p:nvSpPr>
          <p:cNvPr id="59" name="TextBox 58"/>
          <p:cNvSpPr txBox="1"/>
          <p:nvPr/>
        </p:nvSpPr>
        <p:spPr>
          <a:xfrm>
            <a:off x="5092700" y="5791200"/>
            <a:ext cx="3683000" cy="571500"/>
          </a:xfrm>
          <a:prstGeom prst="rect">
            <a:avLst/>
          </a:prstGeom>
          <a:solidFill>
            <a:srgbClr val="FFFF99"/>
          </a:solidFill>
          <a:ln>
            <a:solidFill>
              <a:schemeClr val="bg2"/>
            </a:solidFill>
          </a:ln>
        </p:spPr>
        <p:txBody>
          <a:bodyPr wrap="square" rtlCol="0" anchor="ctr" anchorCtr="0">
            <a:noAutofit/>
          </a:bodyPr>
          <a:lstStyle/>
          <a:p>
            <a:pPr marL="177800" indent="-177800" algn="l">
              <a:buFont typeface="Arial" pitchFamily="34" charset="0"/>
              <a:buChar char="•"/>
            </a:pPr>
            <a:r>
              <a:rPr lang="en-US" sz="1600" dirty="0" smtClean="0"/>
              <a:t>Prefer the route with the lowest neighbor IP address.</a:t>
            </a:r>
            <a:endParaRPr lang="en-US" sz="1600" dirty="0"/>
          </a:p>
        </p:txBody>
      </p:sp>
      <p:cxnSp>
        <p:nvCxnSpPr>
          <p:cNvPr id="60" name="Straight Arrow Connector 59"/>
          <p:cNvCxnSpPr>
            <a:stCxn id="49" idx="2"/>
            <a:endCxn id="59" idx="0"/>
          </p:cNvCxnSpPr>
          <p:nvPr/>
        </p:nvCxnSpPr>
        <p:spPr bwMode="auto">
          <a:xfrm rot="5400000">
            <a:off x="6762750" y="5619750"/>
            <a:ext cx="342900" cy="1588"/>
          </a:xfrm>
          <a:prstGeom prst="straightConnector1">
            <a:avLst/>
          </a:prstGeom>
          <a:solidFill>
            <a:schemeClr val="accent1"/>
          </a:solidFill>
          <a:ln w="38100"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2096273745"/>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2216</TotalTime>
  <Words>6313</Words>
  <Application>Microsoft Macintosh PowerPoint</Application>
  <PresentationFormat>On-screen Show (4:3)</PresentationFormat>
  <Paragraphs>641</Paragraphs>
  <Slides>63</Slides>
  <Notes>29</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Breeze</vt:lpstr>
      <vt:lpstr>Border Gateway Protocol (BGP)</vt:lpstr>
      <vt:lpstr>IGP versus EGP</vt:lpstr>
      <vt:lpstr>Autonomous Systems (AS)</vt:lpstr>
      <vt:lpstr>IANA</vt:lpstr>
      <vt:lpstr>Regional Internet Registries (RIRs)</vt:lpstr>
      <vt:lpstr>AS Numbers</vt:lpstr>
      <vt:lpstr>BGP Basics</vt:lpstr>
      <vt:lpstr>BGP Basics</vt:lpstr>
      <vt:lpstr>Peers = Neighbors</vt:lpstr>
      <vt:lpstr>BGP Operational Overview</vt:lpstr>
      <vt:lpstr>BGP Operational Overview</vt:lpstr>
      <vt:lpstr>BGP Use Between AS</vt:lpstr>
      <vt:lpstr>Comparison BGP with IGPs</vt:lpstr>
      <vt:lpstr>Comparing IGPs with BGP</vt:lpstr>
      <vt:lpstr>Connecting Enterprise Networks to an ISP</vt:lpstr>
      <vt:lpstr>Public IP Address Space</vt:lpstr>
      <vt:lpstr>Connection and Routing Questions</vt:lpstr>
      <vt:lpstr>Using Static Routes Example</vt:lpstr>
      <vt:lpstr>Using BGP </vt:lpstr>
      <vt:lpstr>Connection Redundancy</vt:lpstr>
      <vt:lpstr>Connection Redundancy</vt:lpstr>
      <vt:lpstr>Connecting to One ISP: Single-Homed</vt:lpstr>
      <vt:lpstr>Connecting to One ISP: Single-Homed</vt:lpstr>
      <vt:lpstr>Connecting to One ISP: Dual-Homed</vt:lpstr>
      <vt:lpstr>Connecting to One ISP: Dual-Homed</vt:lpstr>
      <vt:lpstr>Connecting to Multiple ISPs: Multihomed</vt:lpstr>
      <vt:lpstr>Connecting to Multiple ISPs: Multihomed</vt:lpstr>
      <vt:lpstr>Connecting Multiple ISPs: Dual-Multihomed</vt:lpstr>
      <vt:lpstr>Using BGP in an Enterprise Network</vt:lpstr>
      <vt:lpstr>External BGP</vt:lpstr>
      <vt:lpstr>EBGP Neighbor Relationship Requirements</vt:lpstr>
      <vt:lpstr>Internal BGP</vt:lpstr>
      <vt:lpstr>IBGP Neighbor Relationship Requirements</vt:lpstr>
      <vt:lpstr>IBGP in a Transit AS</vt:lpstr>
      <vt:lpstr>IBGP in a Transit AS</vt:lpstr>
      <vt:lpstr>IBGP in a Nontransit AS</vt:lpstr>
      <vt:lpstr>BGP in an Enterprise Example</vt:lpstr>
      <vt:lpstr>Three Multihoming Connection Options</vt:lpstr>
      <vt:lpstr>BGP Path Vector Characteristics</vt:lpstr>
      <vt:lpstr>BGP Path Vector Characteristics</vt:lpstr>
      <vt:lpstr>When to Use BGP</vt:lpstr>
      <vt:lpstr>When Not to Use BGP</vt:lpstr>
      <vt:lpstr>BGP Table</vt:lpstr>
      <vt:lpstr>BGP Tables</vt:lpstr>
      <vt:lpstr>Path Attributes</vt:lpstr>
      <vt:lpstr>Path Attributes</vt:lpstr>
      <vt:lpstr>Attributes</vt:lpstr>
      <vt:lpstr>Path Attributes</vt:lpstr>
      <vt:lpstr>Well-Known Mandatory</vt:lpstr>
      <vt:lpstr>Well-Known Mandatory: AS_PATH</vt:lpstr>
      <vt:lpstr>Well-Known Mandatory: AS_PATH</vt:lpstr>
      <vt:lpstr>Well-Known Mandatory: NEXT_HOP</vt:lpstr>
      <vt:lpstr>Well-Known Mandatory: ORIGIN</vt:lpstr>
      <vt:lpstr>Well-Known Mandatory: ORIGIN</vt:lpstr>
      <vt:lpstr>Well-Known Discretionary</vt:lpstr>
      <vt:lpstr>Well-Known Discretionary: LOCAL_PREF</vt:lpstr>
      <vt:lpstr>Well-Known Discretionary: LOCAL_PREF</vt:lpstr>
      <vt:lpstr>Configuring the Default Local Preference</vt:lpstr>
      <vt:lpstr>Optional Nontransitive </vt:lpstr>
      <vt:lpstr>Optional Nontransitive: MED</vt:lpstr>
      <vt:lpstr>Optional Nontransitive: MED</vt:lpstr>
      <vt:lpstr>BGP Route Selection Process</vt:lpstr>
      <vt:lpstr>BGP Route Selection Process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301</cp:revision>
  <dcterms:created xsi:type="dcterms:W3CDTF">2011-10-03T10:20:59Z</dcterms:created>
  <dcterms:modified xsi:type="dcterms:W3CDTF">2013-03-18T22:11:34Z</dcterms:modified>
</cp:coreProperties>
</file>