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325" r:id="rId2"/>
    <p:sldId id="326" r:id="rId3"/>
    <p:sldId id="351" r:id="rId4"/>
    <p:sldId id="319" r:id="rId5"/>
    <p:sldId id="309" r:id="rId6"/>
    <p:sldId id="310" r:id="rId7"/>
    <p:sldId id="313" r:id="rId8"/>
    <p:sldId id="311" r:id="rId9"/>
    <p:sldId id="285" r:id="rId10"/>
    <p:sldId id="306" r:id="rId11"/>
    <p:sldId id="307" r:id="rId12"/>
    <p:sldId id="314" r:id="rId13"/>
    <p:sldId id="317" r:id="rId14"/>
    <p:sldId id="324" r:id="rId15"/>
    <p:sldId id="308" r:id="rId16"/>
    <p:sldId id="328" r:id="rId17"/>
    <p:sldId id="327" r:id="rId18"/>
    <p:sldId id="334" r:id="rId19"/>
    <p:sldId id="337" r:id="rId20"/>
    <p:sldId id="338" r:id="rId21"/>
    <p:sldId id="339" r:id="rId22"/>
    <p:sldId id="340" r:id="rId23"/>
    <p:sldId id="341" r:id="rId24"/>
    <p:sldId id="342" r:id="rId25"/>
    <p:sldId id="349" r:id="rId26"/>
    <p:sldId id="343" r:id="rId27"/>
    <p:sldId id="344" r:id="rId28"/>
    <p:sldId id="345" r:id="rId29"/>
    <p:sldId id="346" r:id="rId30"/>
    <p:sldId id="348" r:id="rId31"/>
    <p:sldId id="350" r:id="rId32"/>
    <p:sldId id="32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7E9639D4-E3E2-4D34-9284-5A2195B3D0D7}" styleName="Light Style 2">
    <a:wholeTbl>
      <a:tcTxStyle>
        <a:fontRef idx="minor">
          <a:scrgbClr r="0" g="0" b="0"/>
        </a:fontRef>
        <a:schemeClr val="tx1"/>
      </a:tcTxStyle>
      <a:tcStyle>
        <a:tcBdr>
          <a:left>
            <a:lnRef idx="1">
              <a:schemeClr val="tx1"/>
            </a:lnRef>
          </a:left>
          <a:right>
            <a:lnRef idx="1">
              <a:schemeClr val="tx1"/>
            </a:lnRef>
          </a:right>
          <a:top>
            <a:lnRef idx="1">
              <a:schemeClr val="tx1"/>
            </a:lnRef>
          </a:top>
          <a:bottom>
            <a:lnRef idx="1">
              <a:schemeClr val="tx1"/>
            </a:lnRef>
          </a:bottom>
          <a:insideH>
            <a:ln>
              <a:noFill/>
            </a:ln>
          </a:insideH>
          <a:insideV>
            <a:ln>
              <a:noFill/>
            </a:ln>
          </a:insideV>
        </a:tcBdr>
        <a:fill>
          <a:noFill/>
        </a:fill>
      </a:tcStyle>
    </a:wholeTbl>
    <a:band1H>
      <a:tcStyle>
        <a:tcBdr>
          <a:top>
            <a:lnRef idx="1">
              <a:schemeClr val="tx1"/>
            </a:lnRef>
          </a:top>
          <a:bottom>
            <a:lnRef idx="1">
              <a:schemeClr val="tx1"/>
            </a:lnRef>
          </a:bottom>
        </a:tcBdr>
      </a:tcStyle>
    </a:band1H>
    <a:band1V>
      <a:tcStyle>
        <a:tcBdr>
          <a:left>
            <a:lnRef idx="1">
              <a:schemeClr val="tx1"/>
            </a:lnRef>
          </a:left>
          <a:right>
            <a:lnRef idx="1">
              <a:schemeClr val="tx1"/>
            </a:lnRef>
          </a:right>
        </a:tcBdr>
      </a:tcStyle>
    </a:band1V>
    <a:band2V>
      <a:tcStyle>
        <a:tcBdr>
          <a:left>
            <a:lnRef idx="1">
              <a:schemeClr val="tx1"/>
            </a:lnRef>
          </a:left>
          <a:right>
            <a:lnRef idx="1">
              <a:schemeClr val="tx1"/>
            </a:lnRef>
          </a:right>
        </a:tcBdr>
      </a:tcStyle>
    </a:band2V>
    <a:lastCol>
      <a:tcTxStyle b="on"/>
      <a:tcStyle>
        <a:tcBdr/>
      </a:tcStyle>
    </a:lastCol>
    <a:firstCol>
      <a:tcTxStyle b="on"/>
      <a:tcStyle>
        <a:tcBdr/>
      </a:tcStyle>
    </a:firstCol>
    <a:lastRow>
      <a:tcTxStyle b="on"/>
      <a:tcStyle>
        <a:tcBdr>
          <a:top>
            <a:ln w="50800" cmpd="dbl">
              <a:solidFill>
                <a:schemeClr val="tx1"/>
              </a:solidFill>
            </a:ln>
          </a:top>
        </a:tcBdr>
      </a:tcStyle>
    </a:lastRow>
    <a:firstRow>
      <a:tcTxStyle b="on">
        <a:fontRef idx="minor">
          <a:scrgbClr r="0" g="0" b="0"/>
        </a:fontRef>
        <a:schemeClr val="bg1"/>
      </a:tcTxStyle>
      <a:tcStyle>
        <a:tcBdr/>
        <a:fillRef idx="1">
          <a:schemeClr val="tx1"/>
        </a:fillRef>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3" autoAdjust="0"/>
    <p:restoredTop sz="94660"/>
  </p:normalViewPr>
  <p:slideViewPr>
    <p:cSldViewPr>
      <p:cViewPr varScale="1">
        <p:scale>
          <a:sx n="92" d="100"/>
          <a:sy n="92" d="100"/>
        </p:scale>
        <p:origin x="-1224" y="-102"/>
      </p:cViewPr>
      <p:guideLst>
        <p:guide orient="horz" pos="2160"/>
        <p:guide pos="2880"/>
      </p:guideLst>
    </p:cSldViewPr>
  </p:slideViewPr>
  <p:notesTextViewPr>
    <p:cViewPr>
      <p:scale>
        <a:sx n="1" d="1"/>
        <a:sy n="1" d="1"/>
      </p:scale>
      <p:origin x="0" y="0"/>
    </p:cViewPr>
  </p:notesTextViewPr>
  <p:sorterViewPr>
    <p:cViewPr>
      <p:scale>
        <a:sx n="100" d="100"/>
        <a:sy n="100" d="100"/>
      </p:scale>
      <p:origin x="0" y="3654"/>
    </p:cViewPr>
  </p:sorter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CDBC4C6-AC41-497A-B617-0C7079B35558}" type="doc">
      <dgm:prSet loTypeId="urn:microsoft.com/office/officeart/2005/8/layout/hierarchy4" loCatId="relationship" qsTypeId="urn:microsoft.com/office/officeart/2005/8/quickstyle/simple2" qsCatId="simple" csTypeId="urn:microsoft.com/office/officeart/2005/8/colors/accent1_5" csCatId="accent1" phldr="1"/>
      <dgm:spPr/>
      <dgm:t>
        <a:bodyPr/>
        <a:lstStyle/>
        <a:p>
          <a:endParaRPr lang="en-GB"/>
        </a:p>
      </dgm:t>
    </dgm:pt>
    <dgm:pt modelId="{4979CB95-3CE3-4D53-B221-94D02D230788}">
      <dgm:prSet phldrT="[Text]" custT="1"/>
      <dgm:spPr/>
      <dgm:t>
        <a:bodyPr/>
        <a:lstStyle/>
        <a:p>
          <a:r>
            <a:rPr lang="en-GB" sz="3200" dirty="0" smtClean="0">
              <a:solidFill>
                <a:schemeClr val="tx1"/>
              </a:solidFill>
            </a:rPr>
            <a:t>Overall quality</a:t>
          </a:r>
          <a:endParaRPr lang="en-GB" sz="3200" dirty="0">
            <a:solidFill>
              <a:schemeClr val="tx1"/>
            </a:solidFill>
          </a:endParaRPr>
        </a:p>
      </dgm:t>
    </dgm:pt>
    <dgm:pt modelId="{18059E5F-5779-4EEB-8DB6-F1AFFCC0759A}" type="parTrans" cxnId="{2AC0DBE2-57D9-44B1-9669-8A7EF558CBED}">
      <dgm:prSet/>
      <dgm:spPr/>
      <dgm:t>
        <a:bodyPr/>
        <a:lstStyle/>
        <a:p>
          <a:endParaRPr lang="en-GB">
            <a:solidFill>
              <a:schemeClr val="tx1"/>
            </a:solidFill>
          </a:endParaRPr>
        </a:p>
      </dgm:t>
    </dgm:pt>
    <dgm:pt modelId="{7DC7C621-746C-4873-8FAE-4A766706580D}" type="sibTrans" cxnId="{2AC0DBE2-57D9-44B1-9669-8A7EF558CBED}">
      <dgm:prSet/>
      <dgm:spPr/>
      <dgm:t>
        <a:bodyPr/>
        <a:lstStyle/>
        <a:p>
          <a:endParaRPr lang="en-GB">
            <a:solidFill>
              <a:schemeClr val="tx1"/>
            </a:solidFill>
          </a:endParaRPr>
        </a:p>
      </dgm:t>
    </dgm:pt>
    <dgm:pt modelId="{B6C4D319-02E7-4ECC-87BC-6F4458356015}">
      <dgm:prSet custT="1"/>
      <dgm:spPr/>
      <dgm:t>
        <a:bodyPr anchor="ctr"/>
        <a:lstStyle/>
        <a:p>
          <a:pPr marL="0" marR="0" indent="0" defTabSz="914400" eaLnBrk="1" fontAlgn="auto" latinLnBrk="0" hangingPunct="1">
            <a:lnSpc>
              <a:spcPct val="100000"/>
            </a:lnSpc>
            <a:spcBef>
              <a:spcPts val="0"/>
            </a:spcBef>
            <a:spcAft>
              <a:spcPts val="0"/>
            </a:spcAft>
            <a:buClrTx/>
            <a:buSzTx/>
            <a:buFontTx/>
            <a:buNone/>
            <a:tabLst/>
            <a:defRPr/>
          </a:pPr>
          <a:r>
            <a:rPr lang="en-GB" sz="1800" dirty="0" smtClean="0">
              <a:solidFill>
                <a:schemeClr val="tx1"/>
              </a:solidFill>
            </a:rPr>
            <a:t>4 outputs per researcher</a:t>
          </a:r>
          <a:endParaRPr lang="en-GB" sz="1800" dirty="0">
            <a:solidFill>
              <a:schemeClr val="tx1"/>
            </a:solidFill>
          </a:endParaRPr>
        </a:p>
      </dgm:t>
    </dgm:pt>
    <dgm:pt modelId="{A131E636-08E7-4DD9-9628-61BC77187CBA}" type="parTrans" cxnId="{BC70D887-ED25-4EE4-BF66-3D7B6983416F}">
      <dgm:prSet/>
      <dgm:spPr/>
      <dgm:t>
        <a:bodyPr/>
        <a:lstStyle/>
        <a:p>
          <a:endParaRPr lang="en-GB">
            <a:solidFill>
              <a:schemeClr val="tx1"/>
            </a:solidFill>
          </a:endParaRPr>
        </a:p>
      </dgm:t>
    </dgm:pt>
    <dgm:pt modelId="{7C495603-D2C4-4938-AFAB-BA05C000FB31}" type="sibTrans" cxnId="{BC70D887-ED25-4EE4-BF66-3D7B6983416F}">
      <dgm:prSet/>
      <dgm:spPr/>
      <dgm:t>
        <a:bodyPr/>
        <a:lstStyle/>
        <a:p>
          <a:endParaRPr lang="en-GB">
            <a:solidFill>
              <a:schemeClr val="tx1"/>
            </a:solidFill>
          </a:endParaRPr>
        </a:p>
      </dgm:t>
    </dgm:pt>
    <dgm:pt modelId="{C6851B95-95EF-4D71-A482-1F5EF8898C73}">
      <dgm:prSet custT="1"/>
      <dgm:spPr/>
      <dgm:t>
        <a:bodyPr anchor="ctr"/>
        <a:lstStyle/>
        <a:p>
          <a:pPr marL="0" marR="0" indent="0" defTabSz="914400" eaLnBrk="1" fontAlgn="auto" latinLnBrk="0" hangingPunct="1">
            <a:lnSpc>
              <a:spcPct val="100000"/>
            </a:lnSpc>
            <a:spcBef>
              <a:spcPts val="0"/>
            </a:spcBef>
            <a:spcAft>
              <a:spcPts val="0"/>
            </a:spcAft>
            <a:buClrTx/>
            <a:buSzTx/>
            <a:buFontTx/>
            <a:buNone/>
            <a:tabLst/>
            <a:defRPr/>
          </a:pPr>
          <a:r>
            <a:rPr lang="en-GB" sz="1800" dirty="0" smtClean="0">
              <a:solidFill>
                <a:schemeClr val="tx1"/>
              </a:solidFill>
            </a:rPr>
            <a:t>Impact template and case studies</a:t>
          </a:r>
        </a:p>
      </dgm:t>
    </dgm:pt>
    <dgm:pt modelId="{8955D3DA-3B06-4B6B-A8DD-B0807738CA04}" type="parTrans" cxnId="{D1324760-E7EB-40DC-9879-B9F0176C1E91}">
      <dgm:prSet/>
      <dgm:spPr/>
      <dgm:t>
        <a:bodyPr/>
        <a:lstStyle/>
        <a:p>
          <a:endParaRPr lang="en-GB">
            <a:solidFill>
              <a:schemeClr val="tx1"/>
            </a:solidFill>
          </a:endParaRPr>
        </a:p>
      </dgm:t>
    </dgm:pt>
    <dgm:pt modelId="{C03F4949-5B3B-4BA1-BC32-8AC63A3CAE7F}" type="sibTrans" cxnId="{D1324760-E7EB-40DC-9879-B9F0176C1E91}">
      <dgm:prSet/>
      <dgm:spPr/>
      <dgm:t>
        <a:bodyPr/>
        <a:lstStyle/>
        <a:p>
          <a:endParaRPr lang="en-GB">
            <a:solidFill>
              <a:schemeClr val="tx1"/>
            </a:solidFill>
          </a:endParaRPr>
        </a:p>
      </dgm:t>
    </dgm:pt>
    <dgm:pt modelId="{D419D81A-E0B9-4B08-A03D-F74102EA6752}">
      <dgm:prSet custT="1"/>
      <dgm:spPr/>
      <dgm:t>
        <a:bodyPr anchor="ctr"/>
        <a:lstStyle/>
        <a:p>
          <a:pPr marL="0" marR="0" indent="0" defTabSz="914400" eaLnBrk="1" fontAlgn="auto" latinLnBrk="0" hangingPunct="1">
            <a:lnSpc>
              <a:spcPct val="100000"/>
            </a:lnSpc>
            <a:spcBef>
              <a:spcPts val="0"/>
            </a:spcBef>
            <a:spcAft>
              <a:spcPts val="0"/>
            </a:spcAft>
            <a:buClrTx/>
            <a:buSzTx/>
            <a:buFontTx/>
            <a:buNone/>
            <a:tabLst/>
            <a:defRPr/>
          </a:pPr>
          <a:r>
            <a:rPr lang="en-GB" sz="1800" dirty="0" smtClean="0">
              <a:solidFill>
                <a:schemeClr val="tx1"/>
              </a:solidFill>
            </a:rPr>
            <a:t>Environment data and template </a:t>
          </a:r>
        </a:p>
      </dgm:t>
    </dgm:pt>
    <dgm:pt modelId="{C71F498E-3972-49C9-AE40-4A6E7DDE1392}" type="parTrans" cxnId="{D966F81E-C678-42AD-87D8-BED7BEE768C3}">
      <dgm:prSet/>
      <dgm:spPr/>
      <dgm:t>
        <a:bodyPr/>
        <a:lstStyle/>
        <a:p>
          <a:endParaRPr lang="en-GB">
            <a:solidFill>
              <a:schemeClr val="tx1"/>
            </a:solidFill>
          </a:endParaRPr>
        </a:p>
      </dgm:t>
    </dgm:pt>
    <dgm:pt modelId="{2B157C7C-784B-436A-BB4B-B01AB0E39752}" type="sibTrans" cxnId="{D966F81E-C678-42AD-87D8-BED7BEE768C3}">
      <dgm:prSet/>
      <dgm:spPr/>
      <dgm:t>
        <a:bodyPr/>
        <a:lstStyle/>
        <a:p>
          <a:endParaRPr lang="en-GB">
            <a:solidFill>
              <a:schemeClr val="tx1"/>
            </a:solidFill>
          </a:endParaRPr>
        </a:p>
      </dgm:t>
    </dgm:pt>
    <dgm:pt modelId="{A810FAD5-AC44-4E21-8FA9-7F07B473216F}">
      <dgm:prSet custT="1"/>
      <dgm:spPr/>
      <dgm:t>
        <a:bodyPr/>
        <a:lstStyle/>
        <a:p>
          <a:r>
            <a:rPr lang="en-GB" sz="2400" b="1" dirty="0" smtClean="0">
              <a:solidFill>
                <a:schemeClr val="tx1"/>
              </a:solidFill>
            </a:rPr>
            <a:t>Outputs</a:t>
          </a:r>
          <a:endParaRPr lang="en-GB" sz="2400" b="1" dirty="0">
            <a:solidFill>
              <a:schemeClr val="tx1"/>
            </a:solidFill>
          </a:endParaRPr>
        </a:p>
      </dgm:t>
    </dgm:pt>
    <dgm:pt modelId="{DDA67940-8D25-47C0-82A6-66CBA4526E2C}" type="parTrans" cxnId="{1F5C38F5-41C8-4E50-A66A-E07C933079AA}">
      <dgm:prSet/>
      <dgm:spPr/>
      <dgm:t>
        <a:bodyPr/>
        <a:lstStyle/>
        <a:p>
          <a:endParaRPr lang="en-GB">
            <a:solidFill>
              <a:schemeClr val="tx1"/>
            </a:solidFill>
          </a:endParaRPr>
        </a:p>
      </dgm:t>
    </dgm:pt>
    <dgm:pt modelId="{9459166E-6670-4ED0-AACC-04AF5713A62F}" type="sibTrans" cxnId="{1F5C38F5-41C8-4E50-A66A-E07C933079AA}">
      <dgm:prSet/>
      <dgm:spPr/>
      <dgm:t>
        <a:bodyPr/>
        <a:lstStyle/>
        <a:p>
          <a:endParaRPr lang="en-GB">
            <a:solidFill>
              <a:schemeClr val="tx1"/>
            </a:solidFill>
          </a:endParaRPr>
        </a:p>
      </dgm:t>
    </dgm:pt>
    <dgm:pt modelId="{3CD1A971-5DAA-4E44-852D-423D467A6F0C}">
      <dgm:prSet custT="1"/>
      <dgm:spPr/>
      <dgm:t>
        <a:bodyPr/>
        <a:lstStyle/>
        <a:p>
          <a:r>
            <a:rPr lang="en-GB" sz="2400" b="1" dirty="0" smtClean="0">
              <a:solidFill>
                <a:schemeClr val="tx1"/>
              </a:solidFill>
              <a:latin typeface="+mn-lt"/>
            </a:rPr>
            <a:t>Impact</a:t>
          </a:r>
          <a:endParaRPr lang="en-GB" sz="2400" b="1" dirty="0">
            <a:solidFill>
              <a:schemeClr val="tx1"/>
            </a:solidFill>
          </a:endParaRPr>
        </a:p>
      </dgm:t>
    </dgm:pt>
    <dgm:pt modelId="{789F7608-80AF-4453-A93A-B0AF6659E17A}" type="parTrans" cxnId="{9BAD5DBD-5FDC-419A-9FAE-C690671D09B4}">
      <dgm:prSet/>
      <dgm:spPr/>
      <dgm:t>
        <a:bodyPr/>
        <a:lstStyle/>
        <a:p>
          <a:endParaRPr lang="en-GB">
            <a:solidFill>
              <a:schemeClr val="tx1"/>
            </a:solidFill>
          </a:endParaRPr>
        </a:p>
      </dgm:t>
    </dgm:pt>
    <dgm:pt modelId="{AF21A2DB-D6A0-414F-875F-3D64F16B9F88}" type="sibTrans" cxnId="{9BAD5DBD-5FDC-419A-9FAE-C690671D09B4}">
      <dgm:prSet/>
      <dgm:spPr/>
      <dgm:t>
        <a:bodyPr/>
        <a:lstStyle/>
        <a:p>
          <a:endParaRPr lang="en-GB">
            <a:solidFill>
              <a:schemeClr val="tx1"/>
            </a:solidFill>
          </a:endParaRPr>
        </a:p>
      </dgm:t>
    </dgm:pt>
    <dgm:pt modelId="{D9D41C3F-4776-442A-A053-0936ADA20BC4}">
      <dgm:prSet custT="1"/>
      <dgm:spPr/>
      <dgm:t>
        <a:bodyPr/>
        <a:lstStyle/>
        <a:p>
          <a:r>
            <a:rPr lang="en-GB" sz="2400" b="1" dirty="0" smtClean="0">
              <a:solidFill>
                <a:schemeClr val="tx1"/>
              </a:solidFill>
            </a:rPr>
            <a:t>Environment</a:t>
          </a:r>
          <a:endParaRPr lang="en-GB" sz="2400" b="1" dirty="0">
            <a:solidFill>
              <a:schemeClr val="tx1"/>
            </a:solidFill>
          </a:endParaRPr>
        </a:p>
      </dgm:t>
    </dgm:pt>
    <dgm:pt modelId="{05D5AD4C-FAB9-4BC6-A09A-DDD46751B502}" type="parTrans" cxnId="{5EEE35D0-9E65-430A-BE54-5532444914F3}">
      <dgm:prSet/>
      <dgm:spPr/>
      <dgm:t>
        <a:bodyPr/>
        <a:lstStyle/>
        <a:p>
          <a:endParaRPr lang="en-GB">
            <a:solidFill>
              <a:schemeClr val="tx1"/>
            </a:solidFill>
          </a:endParaRPr>
        </a:p>
      </dgm:t>
    </dgm:pt>
    <dgm:pt modelId="{49522790-94E1-486B-A5F2-89E3C85D0A18}" type="sibTrans" cxnId="{5EEE35D0-9E65-430A-BE54-5532444914F3}">
      <dgm:prSet/>
      <dgm:spPr/>
      <dgm:t>
        <a:bodyPr/>
        <a:lstStyle/>
        <a:p>
          <a:endParaRPr lang="en-GB">
            <a:solidFill>
              <a:schemeClr val="tx1"/>
            </a:solidFill>
          </a:endParaRPr>
        </a:p>
      </dgm:t>
    </dgm:pt>
    <dgm:pt modelId="{80047215-D342-4547-B118-A756FB5DD649}" type="pres">
      <dgm:prSet presAssocID="{7CDBC4C6-AC41-497A-B617-0C7079B35558}" presName="Name0" presStyleCnt="0">
        <dgm:presLayoutVars>
          <dgm:chPref val="1"/>
          <dgm:dir/>
          <dgm:animOne val="branch"/>
          <dgm:animLvl val="lvl"/>
          <dgm:resizeHandles/>
        </dgm:presLayoutVars>
      </dgm:prSet>
      <dgm:spPr/>
      <dgm:t>
        <a:bodyPr/>
        <a:lstStyle/>
        <a:p>
          <a:endParaRPr lang="en-GB"/>
        </a:p>
      </dgm:t>
    </dgm:pt>
    <dgm:pt modelId="{CD2DA432-048E-4B3C-A581-302A2E2BA159}" type="pres">
      <dgm:prSet presAssocID="{4979CB95-3CE3-4D53-B221-94D02D230788}" presName="vertOne" presStyleCnt="0"/>
      <dgm:spPr/>
      <dgm:t>
        <a:bodyPr/>
        <a:lstStyle/>
        <a:p>
          <a:endParaRPr lang="en-GB"/>
        </a:p>
      </dgm:t>
    </dgm:pt>
    <dgm:pt modelId="{BC26F1AB-E1C4-4A7E-9005-203814DD24BC}" type="pres">
      <dgm:prSet presAssocID="{4979CB95-3CE3-4D53-B221-94D02D230788}" presName="txOne" presStyleLbl="node0" presStyleIdx="0" presStyleCnt="1" custScaleY="63826" custLinFactNeighborX="-440" custLinFactNeighborY="-66826">
        <dgm:presLayoutVars>
          <dgm:chPref val="3"/>
        </dgm:presLayoutVars>
      </dgm:prSet>
      <dgm:spPr/>
      <dgm:t>
        <a:bodyPr/>
        <a:lstStyle/>
        <a:p>
          <a:endParaRPr lang="en-GB"/>
        </a:p>
      </dgm:t>
    </dgm:pt>
    <dgm:pt modelId="{D83712D0-DD0F-4DE6-8E34-78A81CA9A0AA}" type="pres">
      <dgm:prSet presAssocID="{4979CB95-3CE3-4D53-B221-94D02D230788}" presName="parTransOne" presStyleCnt="0"/>
      <dgm:spPr/>
      <dgm:t>
        <a:bodyPr/>
        <a:lstStyle/>
        <a:p>
          <a:endParaRPr lang="en-GB"/>
        </a:p>
      </dgm:t>
    </dgm:pt>
    <dgm:pt modelId="{95BA4FE6-367A-4CFF-931A-D81FA21751BD}" type="pres">
      <dgm:prSet presAssocID="{4979CB95-3CE3-4D53-B221-94D02D230788}" presName="horzOne" presStyleCnt="0"/>
      <dgm:spPr/>
      <dgm:t>
        <a:bodyPr/>
        <a:lstStyle/>
        <a:p>
          <a:endParaRPr lang="en-GB"/>
        </a:p>
      </dgm:t>
    </dgm:pt>
    <dgm:pt modelId="{62986CEE-47BF-467B-8A83-12E087E0FE24}" type="pres">
      <dgm:prSet presAssocID="{A810FAD5-AC44-4E21-8FA9-7F07B473216F}" presName="vertTwo" presStyleCnt="0"/>
      <dgm:spPr/>
      <dgm:t>
        <a:bodyPr/>
        <a:lstStyle/>
        <a:p>
          <a:endParaRPr lang="en-GB"/>
        </a:p>
      </dgm:t>
    </dgm:pt>
    <dgm:pt modelId="{1095B457-A8A3-4F88-A884-4265FEF36CDE}" type="pres">
      <dgm:prSet presAssocID="{A810FAD5-AC44-4E21-8FA9-7F07B473216F}" presName="txTwo" presStyleLbl="node2" presStyleIdx="0" presStyleCnt="3" custScaleY="50310">
        <dgm:presLayoutVars>
          <dgm:chPref val="3"/>
        </dgm:presLayoutVars>
      </dgm:prSet>
      <dgm:spPr/>
      <dgm:t>
        <a:bodyPr/>
        <a:lstStyle/>
        <a:p>
          <a:endParaRPr lang="en-GB"/>
        </a:p>
      </dgm:t>
    </dgm:pt>
    <dgm:pt modelId="{D4F5D97F-6C2F-480B-B7A1-7D54D37636E8}" type="pres">
      <dgm:prSet presAssocID="{A810FAD5-AC44-4E21-8FA9-7F07B473216F}" presName="parTransTwo" presStyleCnt="0"/>
      <dgm:spPr/>
      <dgm:t>
        <a:bodyPr/>
        <a:lstStyle/>
        <a:p>
          <a:endParaRPr lang="en-GB"/>
        </a:p>
      </dgm:t>
    </dgm:pt>
    <dgm:pt modelId="{D94A5812-900C-471C-B5CB-3BDAFF3016B3}" type="pres">
      <dgm:prSet presAssocID="{A810FAD5-AC44-4E21-8FA9-7F07B473216F}" presName="horzTwo" presStyleCnt="0"/>
      <dgm:spPr/>
      <dgm:t>
        <a:bodyPr/>
        <a:lstStyle/>
        <a:p>
          <a:endParaRPr lang="en-GB"/>
        </a:p>
      </dgm:t>
    </dgm:pt>
    <dgm:pt modelId="{79D6F580-165A-4355-9F6F-2F26110E748A}" type="pres">
      <dgm:prSet presAssocID="{B6C4D319-02E7-4ECC-87BC-6F4458356015}" presName="vertThree" presStyleCnt="0"/>
      <dgm:spPr/>
    </dgm:pt>
    <dgm:pt modelId="{2D7F5482-7DBC-43BA-A7BD-EBF3A0083EEC}" type="pres">
      <dgm:prSet presAssocID="{B6C4D319-02E7-4ECC-87BC-6F4458356015}" presName="txThree" presStyleLbl="node3" presStyleIdx="0" presStyleCnt="3">
        <dgm:presLayoutVars>
          <dgm:chPref val="3"/>
        </dgm:presLayoutVars>
      </dgm:prSet>
      <dgm:spPr/>
      <dgm:t>
        <a:bodyPr/>
        <a:lstStyle/>
        <a:p>
          <a:endParaRPr lang="en-GB"/>
        </a:p>
      </dgm:t>
    </dgm:pt>
    <dgm:pt modelId="{FA48E6E1-B4A2-4267-819A-9072C3417649}" type="pres">
      <dgm:prSet presAssocID="{B6C4D319-02E7-4ECC-87BC-6F4458356015}" presName="horzThree" presStyleCnt="0"/>
      <dgm:spPr/>
    </dgm:pt>
    <dgm:pt modelId="{C1646160-1CCB-4758-A60E-86615C35F267}" type="pres">
      <dgm:prSet presAssocID="{9459166E-6670-4ED0-AACC-04AF5713A62F}" presName="sibSpaceTwo" presStyleCnt="0"/>
      <dgm:spPr/>
      <dgm:t>
        <a:bodyPr/>
        <a:lstStyle/>
        <a:p>
          <a:endParaRPr lang="en-GB"/>
        </a:p>
      </dgm:t>
    </dgm:pt>
    <dgm:pt modelId="{DA95872C-4988-426F-8AD9-4F603F4ACAE7}" type="pres">
      <dgm:prSet presAssocID="{3CD1A971-5DAA-4E44-852D-423D467A6F0C}" presName="vertTwo" presStyleCnt="0"/>
      <dgm:spPr/>
      <dgm:t>
        <a:bodyPr/>
        <a:lstStyle/>
        <a:p>
          <a:endParaRPr lang="en-GB"/>
        </a:p>
      </dgm:t>
    </dgm:pt>
    <dgm:pt modelId="{1C83A54A-F09E-4BD4-B033-4CDD9B400C7A}" type="pres">
      <dgm:prSet presAssocID="{3CD1A971-5DAA-4E44-852D-423D467A6F0C}" presName="txTwo" presStyleLbl="node2" presStyleIdx="1" presStyleCnt="3" custScaleY="50309">
        <dgm:presLayoutVars>
          <dgm:chPref val="3"/>
        </dgm:presLayoutVars>
      </dgm:prSet>
      <dgm:spPr/>
      <dgm:t>
        <a:bodyPr/>
        <a:lstStyle/>
        <a:p>
          <a:endParaRPr lang="en-GB"/>
        </a:p>
      </dgm:t>
    </dgm:pt>
    <dgm:pt modelId="{9D546F18-D460-40A8-97CA-07977C99E060}" type="pres">
      <dgm:prSet presAssocID="{3CD1A971-5DAA-4E44-852D-423D467A6F0C}" presName="parTransTwo" presStyleCnt="0"/>
      <dgm:spPr/>
      <dgm:t>
        <a:bodyPr/>
        <a:lstStyle/>
        <a:p>
          <a:endParaRPr lang="en-GB"/>
        </a:p>
      </dgm:t>
    </dgm:pt>
    <dgm:pt modelId="{F0B23E6F-EAC1-450F-BB59-CA6752261F45}" type="pres">
      <dgm:prSet presAssocID="{3CD1A971-5DAA-4E44-852D-423D467A6F0C}" presName="horzTwo" presStyleCnt="0"/>
      <dgm:spPr/>
      <dgm:t>
        <a:bodyPr/>
        <a:lstStyle/>
        <a:p>
          <a:endParaRPr lang="en-GB"/>
        </a:p>
      </dgm:t>
    </dgm:pt>
    <dgm:pt modelId="{0D211061-D0F8-483A-8988-C35AFCC3A884}" type="pres">
      <dgm:prSet presAssocID="{C6851B95-95EF-4D71-A482-1F5EF8898C73}" presName="vertThree" presStyleCnt="0"/>
      <dgm:spPr/>
    </dgm:pt>
    <dgm:pt modelId="{4024F3F1-0235-4193-8A5C-7EBE83DCCB08}" type="pres">
      <dgm:prSet presAssocID="{C6851B95-95EF-4D71-A482-1F5EF8898C73}" presName="txThree" presStyleLbl="node3" presStyleIdx="1" presStyleCnt="3">
        <dgm:presLayoutVars>
          <dgm:chPref val="3"/>
        </dgm:presLayoutVars>
      </dgm:prSet>
      <dgm:spPr/>
      <dgm:t>
        <a:bodyPr/>
        <a:lstStyle/>
        <a:p>
          <a:endParaRPr lang="en-GB"/>
        </a:p>
      </dgm:t>
    </dgm:pt>
    <dgm:pt modelId="{965494E1-9FD7-4E4D-8C28-77EF39BD9CD9}" type="pres">
      <dgm:prSet presAssocID="{C6851B95-95EF-4D71-A482-1F5EF8898C73}" presName="horzThree" presStyleCnt="0"/>
      <dgm:spPr/>
    </dgm:pt>
    <dgm:pt modelId="{735B3F05-B6ED-4C6D-9A21-06A85FA3D301}" type="pres">
      <dgm:prSet presAssocID="{AF21A2DB-D6A0-414F-875F-3D64F16B9F88}" presName="sibSpaceTwo" presStyleCnt="0"/>
      <dgm:spPr/>
      <dgm:t>
        <a:bodyPr/>
        <a:lstStyle/>
        <a:p>
          <a:endParaRPr lang="en-GB"/>
        </a:p>
      </dgm:t>
    </dgm:pt>
    <dgm:pt modelId="{5B1DF4DE-2CC3-4A9A-92AF-6FFFCE71D58D}" type="pres">
      <dgm:prSet presAssocID="{D9D41C3F-4776-442A-A053-0936ADA20BC4}" presName="vertTwo" presStyleCnt="0"/>
      <dgm:spPr/>
      <dgm:t>
        <a:bodyPr/>
        <a:lstStyle/>
        <a:p>
          <a:endParaRPr lang="en-GB"/>
        </a:p>
      </dgm:t>
    </dgm:pt>
    <dgm:pt modelId="{341BD9DC-3C29-4C1F-A040-4804CD20A7FF}" type="pres">
      <dgm:prSet presAssocID="{D9D41C3F-4776-442A-A053-0936ADA20BC4}" presName="txTwo" presStyleLbl="node2" presStyleIdx="2" presStyleCnt="3" custScaleY="50309">
        <dgm:presLayoutVars>
          <dgm:chPref val="3"/>
        </dgm:presLayoutVars>
      </dgm:prSet>
      <dgm:spPr/>
      <dgm:t>
        <a:bodyPr/>
        <a:lstStyle/>
        <a:p>
          <a:endParaRPr lang="en-GB"/>
        </a:p>
      </dgm:t>
    </dgm:pt>
    <dgm:pt modelId="{A9B2CC8D-FA7B-4893-AA4F-A62148FF10A5}" type="pres">
      <dgm:prSet presAssocID="{D9D41C3F-4776-442A-A053-0936ADA20BC4}" presName="parTransTwo" presStyleCnt="0"/>
      <dgm:spPr/>
      <dgm:t>
        <a:bodyPr/>
        <a:lstStyle/>
        <a:p>
          <a:endParaRPr lang="en-GB"/>
        </a:p>
      </dgm:t>
    </dgm:pt>
    <dgm:pt modelId="{3FCC817D-168F-4617-9416-C03E7F803580}" type="pres">
      <dgm:prSet presAssocID="{D9D41C3F-4776-442A-A053-0936ADA20BC4}" presName="horzTwo" presStyleCnt="0"/>
      <dgm:spPr/>
      <dgm:t>
        <a:bodyPr/>
        <a:lstStyle/>
        <a:p>
          <a:endParaRPr lang="en-GB"/>
        </a:p>
      </dgm:t>
    </dgm:pt>
    <dgm:pt modelId="{D24ACDDB-4ECA-4073-8D9F-E260EF0BBBBD}" type="pres">
      <dgm:prSet presAssocID="{D419D81A-E0B9-4B08-A03D-F74102EA6752}" presName="vertThree" presStyleCnt="0"/>
      <dgm:spPr/>
    </dgm:pt>
    <dgm:pt modelId="{CCF4EC52-E247-40F5-AC90-6B3836169A58}" type="pres">
      <dgm:prSet presAssocID="{D419D81A-E0B9-4B08-A03D-F74102EA6752}" presName="txThree" presStyleLbl="node3" presStyleIdx="2" presStyleCnt="3">
        <dgm:presLayoutVars>
          <dgm:chPref val="3"/>
        </dgm:presLayoutVars>
      </dgm:prSet>
      <dgm:spPr/>
      <dgm:t>
        <a:bodyPr/>
        <a:lstStyle/>
        <a:p>
          <a:endParaRPr lang="en-GB"/>
        </a:p>
      </dgm:t>
    </dgm:pt>
    <dgm:pt modelId="{B192CE01-56BA-4EC1-976D-9BA2249E086F}" type="pres">
      <dgm:prSet presAssocID="{D419D81A-E0B9-4B08-A03D-F74102EA6752}" presName="horzThree" presStyleCnt="0"/>
      <dgm:spPr/>
    </dgm:pt>
  </dgm:ptLst>
  <dgm:cxnLst>
    <dgm:cxn modelId="{6C4E5668-1D0A-4D71-A499-D53FD41A70E1}" type="presOf" srcId="{D9D41C3F-4776-442A-A053-0936ADA20BC4}" destId="{341BD9DC-3C29-4C1F-A040-4804CD20A7FF}" srcOrd="0" destOrd="0" presId="urn:microsoft.com/office/officeart/2005/8/layout/hierarchy4"/>
    <dgm:cxn modelId="{231EAD37-B432-4D73-9860-30DFEE355809}" type="presOf" srcId="{3CD1A971-5DAA-4E44-852D-423D467A6F0C}" destId="{1C83A54A-F09E-4BD4-B033-4CDD9B400C7A}" srcOrd="0" destOrd="0" presId="urn:microsoft.com/office/officeart/2005/8/layout/hierarchy4"/>
    <dgm:cxn modelId="{47EFAB84-FB50-45B8-9E19-38B7F3E75F08}" type="presOf" srcId="{4979CB95-3CE3-4D53-B221-94D02D230788}" destId="{BC26F1AB-E1C4-4A7E-9005-203814DD24BC}" srcOrd="0" destOrd="0" presId="urn:microsoft.com/office/officeart/2005/8/layout/hierarchy4"/>
    <dgm:cxn modelId="{BC70D887-ED25-4EE4-BF66-3D7B6983416F}" srcId="{A810FAD5-AC44-4E21-8FA9-7F07B473216F}" destId="{B6C4D319-02E7-4ECC-87BC-6F4458356015}" srcOrd="0" destOrd="0" parTransId="{A131E636-08E7-4DD9-9628-61BC77187CBA}" sibTransId="{7C495603-D2C4-4938-AFAB-BA05C000FB31}"/>
    <dgm:cxn modelId="{9BAD5DBD-5FDC-419A-9FAE-C690671D09B4}" srcId="{4979CB95-3CE3-4D53-B221-94D02D230788}" destId="{3CD1A971-5DAA-4E44-852D-423D467A6F0C}" srcOrd="1" destOrd="0" parTransId="{789F7608-80AF-4453-A93A-B0AF6659E17A}" sibTransId="{AF21A2DB-D6A0-414F-875F-3D64F16B9F88}"/>
    <dgm:cxn modelId="{1F5C38F5-41C8-4E50-A66A-E07C933079AA}" srcId="{4979CB95-3CE3-4D53-B221-94D02D230788}" destId="{A810FAD5-AC44-4E21-8FA9-7F07B473216F}" srcOrd="0" destOrd="0" parTransId="{DDA67940-8D25-47C0-82A6-66CBA4526E2C}" sibTransId="{9459166E-6670-4ED0-AACC-04AF5713A62F}"/>
    <dgm:cxn modelId="{C44FB368-7D47-4666-AB66-1505CC23E522}" type="presOf" srcId="{D419D81A-E0B9-4B08-A03D-F74102EA6752}" destId="{CCF4EC52-E247-40F5-AC90-6B3836169A58}" srcOrd="0" destOrd="0" presId="urn:microsoft.com/office/officeart/2005/8/layout/hierarchy4"/>
    <dgm:cxn modelId="{78BD5E3A-1E8E-4809-8A29-039BA59DADFC}" type="presOf" srcId="{A810FAD5-AC44-4E21-8FA9-7F07B473216F}" destId="{1095B457-A8A3-4F88-A884-4265FEF36CDE}" srcOrd="0" destOrd="0" presId="urn:microsoft.com/office/officeart/2005/8/layout/hierarchy4"/>
    <dgm:cxn modelId="{D1324760-E7EB-40DC-9879-B9F0176C1E91}" srcId="{3CD1A971-5DAA-4E44-852D-423D467A6F0C}" destId="{C6851B95-95EF-4D71-A482-1F5EF8898C73}" srcOrd="0" destOrd="0" parTransId="{8955D3DA-3B06-4B6B-A8DD-B0807738CA04}" sibTransId="{C03F4949-5B3B-4BA1-BC32-8AC63A3CAE7F}"/>
    <dgm:cxn modelId="{D966F81E-C678-42AD-87D8-BED7BEE768C3}" srcId="{D9D41C3F-4776-442A-A053-0936ADA20BC4}" destId="{D419D81A-E0B9-4B08-A03D-F74102EA6752}" srcOrd="0" destOrd="0" parTransId="{C71F498E-3972-49C9-AE40-4A6E7DDE1392}" sibTransId="{2B157C7C-784B-436A-BB4B-B01AB0E39752}"/>
    <dgm:cxn modelId="{E2410948-B402-4BE2-9FC4-14BD4DE6578A}" type="presOf" srcId="{7CDBC4C6-AC41-497A-B617-0C7079B35558}" destId="{80047215-D342-4547-B118-A756FB5DD649}" srcOrd="0" destOrd="0" presId="urn:microsoft.com/office/officeart/2005/8/layout/hierarchy4"/>
    <dgm:cxn modelId="{5EEE35D0-9E65-430A-BE54-5532444914F3}" srcId="{4979CB95-3CE3-4D53-B221-94D02D230788}" destId="{D9D41C3F-4776-442A-A053-0936ADA20BC4}" srcOrd="2" destOrd="0" parTransId="{05D5AD4C-FAB9-4BC6-A09A-DDD46751B502}" sibTransId="{49522790-94E1-486B-A5F2-89E3C85D0A18}"/>
    <dgm:cxn modelId="{8B3E1FA6-75CF-4D79-BB69-F580E73BD705}" type="presOf" srcId="{C6851B95-95EF-4D71-A482-1F5EF8898C73}" destId="{4024F3F1-0235-4193-8A5C-7EBE83DCCB08}" srcOrd="0" destOrd="0" presId="urn:microsoft.com/office/officeart/2005/8/layout/hierarchy4"/>
    <dgm:cxn modelId="{46C09906-F030-43B9-AF27-83433623B67E}" type="presOf" srcId="{B6C4D319-02E7-4ECC-87BC-6F4458356015}" destId="{2D7F5482-7DBC-43BA-A7BD-EBF3A0083EEC}" srcOrd="0" destOrd="0" presId="urn:microsoft.com/office/officeart/2005/8/layout/hierarchy4"/>
    <dgm:cxn modelId="{2AC0DBE2-57D9-44B1-9669-8A7EF558CBED}" srcId="{7CDBC4C6-AC41-497A-B617-0C7079B35558}" destId="{4979CB95-3CE3-4D53-B221-94D02D230788}" srcOrd="0" destOrd="0" parTransId="{18059E5F-5779-4EEB-8DB6-F1AFFCC0759A}" sibTransId="{7DC7C621-746C-4873-8FAE-4A766706580D}"/>
    <dgm:cxn modelId="{D938D8C1-6861-45FE-A86E-F76213D62066}" type="presParOf" srcId="{80047215-D342-4547-B118-A756FB5DD649}" destId="{CD2DA432-048E-4B3C-A581-302A2E2BA159}" srcOrd="0" destOrd="0" presId="urn:microsoft.com/office/officeart/2005/8/layout/hierarchy4"/>
    <dgm:cxn modelId="{B7D50A08-5639-461D-A279-554C1A4FB203}" type="presParOf" srcId="{CD2DA432-048E-4B3C-A581-302A2E2BA159}" destId="{BC26F1AB-E1C4-4A7E-9005-203814DD24BC}" srcOrd="0" destOrd="0" presId="urn:microsoft.com/office/officeart/2005/8/layout/hierarchy4"/>
    <dgm:cxn modelId="{1B8E84AB-2AD2-40B3-83CA-DB68D1F7FFE6}" type="presParOf" srcId="{CD2DA432-048E-4B3C-A581-302A2E2BA159}" destId="{D83712D0-DD0F-4DE6-8E34-78A81CA9A0AA}" srcOrd="1" destOrd="0" presId="urn:microsoft.com/office/officeart/2005/8/layout/hierarchy4"/>
    <dgm:cxn modelId="{F8B22041-8D9B-4FCC-9407-261933E02C5A}" type="presParOf" srcId="{CD2DA432-048E-4B3C-A581-302A2E2BA159}" destId="{95BA4FE6-367A-4CFF-931A-D81FA21751BD}" srcOrd="2" destOrd="0" presId="urn:microsoft.com/office/officeart/2005/8/layout/hierarchy4"/>
    <dgm:cxn modelId="{5B9256AB-4528-4858-8E67-7E7262E45C86}" type="presParOf" srcId="{95BA4FE6-367A-4CFF-931A-D81FA21751BD}" destId="{62986CEE-47BF-467B-8A83-12E087E0FE24}" srcOrd="0" destOrd="0" presId="urn:microsoft.com/office/officeart/2005/8/layout/hierarchy4"/>
    <dgm:cxn modelId="{EB56E7EE-F867-4D54-885D-3477F42EFD57}" type="presParOf" srcId="{62986CEE-47BF-467B-8A83-12E087E0FE24}" destId="{1095B457-A8A3-4F88-A884-4265FEF36CDE}" srcOrd="0" destOrd="0" presId="urn:microsoft.com/office/officeart/2005/8/layout/hierarchy4"/>
    <dgm:cxn modelId="{B8D3589B-57E2-461D-B846-91AF72097C39}" type="presParOf" srcId="{62986CEE-47BF-467B-8A83-12E087E0FE24}" destId="{D4F5D97F-6C2F-480B-B7A1-7D54D37636E8}" srcOrd="1" destOrd="0" presId="urn:microsoft.com/office/officeart/2005/8/layout/hierarchy4"/>
    <dgm:cxn modelId="{9441694B-ABB8-4FCB-A4E1-F4062F04D6B2}" type="presParOf" srcId="{62986CEE-47BF-467B-8A83-12E087E0FE24}" destId="{D94A5812-900C-471C-B5CB-3BDAFF3016B3}" srcOrd="2" destOrd="0" presId="urn:microsoft.com/office/officeart/2005/8/layout/hierarchy4"/>
    <dgm:cxn modelId="{607C347B-A89C-4B86-9DCD-BCF6D95A42BE}" type="presParOf" srcId="{D94A5812-900C-471C-B5CB-3BDAFF3016B3}" destId="{79D6F580-165A-4355-9F6F-2F26110E748A}" srcOrd="0" destOrd="0" presId="urn:microsoft.com/office/officeart/2005/8/layout/hierarchy4"/>
    <dgm:cxn modelId="{FE64D8BB-E3FC-46ED-9DBB-DDEF9953A85D}" type="presParOf" srcId="{79D6F580-165A-4355-9F6F-2F26110E748A}" destId="{2D7F5482-7DBC-43BA-A7BD-EBF3A0083EEC}" srcOrd="0" destOrd="0" presId="urn:microsoft.com/office/officeart/2005/8/layout/hierarchy4"/>
    <dgm:cxn modelId="{AFD1FB8C-66AE-4362-88AA-6091227BF93D}" type="presParOf" srcId="{79D6F580-165A-4355-9F6F-2F26110E748A}" destId="{FA48E6E1-B4A2-4267-819A-9072C3417649}" srcOrd="1" destOrd="0" presId="urn:microsoft.com/office/officeart/2005/8/layout/hierarchy4"/>
    <dgm:cxn modelId="{0BFFACF3-C1A1-4BC5-BDE2-4ABA54A7CF35}" type="presParOf" srcId="{95BA4FE6-367A-4CFF-931A-D81FA21751BD}" destId="{C1646160-1CCB-4758-A60E-86615C35F267}" srcOrd="1" destOrd="0" presId="urn:microsoft.com/office/officeart/2005/8/layout/hierarchy4"/>
    <dgm:cxn modelId="{E8A9813E-31E3-44D1-9E3C-7B2CAC3E366E}" type="presParOf" srcId="{95BA4FE6-367A-4CFF-931A-D81FA21751BD}" destId="{DA95872C-4988-426F-8AD9-4F603F4ACAE7}" srcOrd="2" destOrd="0" presId="urn:microsoft.com/office/officeart/2005/8/layout/hierarchy4"/>
    <dgm:cxn modelId="{6B1B62B3-4CC8-4443-961B-7277A49B0494}" type="presParOf" srcId="{DA95872C-4988-426F-8AD9-4F603F4ACAE7}" destId="{1C83A54A-F09E-4BD4-B033-4CDD9B400C7A}" srcOrd="0" destOrd="0" presId="urn:microsoft.com/office/officeart/2005/8/layout/hierarchy4"/>
    <dgm:cxn modelId="{21ADED5D-6B39-48A7-B5DB-9B0B6554334D}" type="presParOf" srcId="{DA95872C-4988-426F-8AD9-4F603F4ACAE7}" destId="{9D546F18-D460-40A8-97CA-07977C99E060}" srcOrd="1" destOrd="0" presId="urn:microsoft.com/office/officeart/2005/8/layout/hierarchy4"/>
    <dgm:cxn modelId="{7CDEDD53-0C85-4D1F-B7B2-77F2ABC2B1AC}" type="presParOf" srcId="{DA95872C-4988-426F-8AD9-4F603F4ACAE7}" destId="{F0B23E6F-EAC1-450F-BB59-CA6752261F45}" srcOrd="2" destOrd="0" presId="urn:microsoft.com/office/officeart/2005/8/layout/hierarchy4"/>
    <dgm:cxn modelId="{E16B90AD-5775-4B7E-982E-2F07928129AF}" type="presParOf" srcId="{F0B23E6F-EAC1-450F-BB59-CA6752261F45}" destId="{0D211061-D0F8-483A-8988-C35AFCC3A884}" srcOrd="0" destOrd="0" presId="urn:microsoft.com/office/officeart/2005/8/layout/hierarchy4"/>
    <dgm:cxn modelId="{9E87D04E-86A6-4DF8-869A-0FA7DE25684D}" type="presParOf" srcId="{0D211061-D0F8-483A-8988-C35AFCC3A884}" destId="{4024F3F1-0235-4193-8A5C-7EBE83DCCB08}" srcOrd="0" destOrd="0" presId="urn:microsoft.com/office/officeart/2005/8/layout/hierarchy4"/>
    <dgm:cxn modelId="{7DC10BA2-F547-4C81-BC4D-A3308239FE79}" type="presParOf" srcId="{0D211061-D0F8-483A-8988-C35AFCC3A884}" destId="{965494E1-9FD7-4E4D-8C28-77EF39BD9CD9}" srcOrd="1" destOrd="0" presId="urn:microsoft.com/office/officeart/2005/8/layout/hierarchy4"/>
    <dgm:cxn modelId="{12D0681A-2763-4A0B-B134-F67E5042AE94}" type="presParOf" srcId="{95BA4FE6-367A-4CFF-931A-D81FA21751BD}" destId="{735B3F05-B6ED-4C6D-9A21-06A85FA3D301}" srcOrd="3" destOrd="0" presId="urn:microsoft.com/office/officeart/2005/8/layout/hierarchy4"/>
    <dgm:cxn modelId="{16B274B9-1858-4C63-A4FD-BF81444400B9}" type="presParOf" srcId="{95BA4FE6-367A-4CFF-931A-D81FA21751BD}" destId="{5B1DF4DE-2CC3-4A9A-92AF-6FFFCE71D58D}" srcOrd="4" destOrd="0" presId="urn:microsoft.com/office/officeart/2005/8/layout/hierarchy4"/>
    <dgm:cxn modelId="{935027E5-C0A9-42EF-BAB0-CAD1DF4DDCAD}" type="presParOf" srcId="{5B1DF4DE-2CC3-4A9A-92AF-6FFFCE71D58D}" destId="{341BD9DC-3C29-4C1F-A040-4804CD20A7FF}" srcOrd="0" destOrd="0" presId="urn:microsoft.com/office/officeart/2005/8/layout/hierarchy4"/>
    <dgm:cxn modelId="{F742470B-1F80-47C4-9095-B8853F794C1A}" type="presParOf" srcId="{5B1DF4DE-2CC3-4A9A-92AF-6FFFCE71D58D}" destId="{A9B2CC8D-FA7B-4893-AA4F-A62148FF10A5}" srcOrd="1" destOrd="0" presId="urn:microsoft.com/office/officeart/2005/8/layout/hierarchy4"/>
    <dgm:cxn modelId="{D475B693-12FA-4952-B482-ECE65C42ECB8}" type="presParOf" srcId="{5B1DF4DE-2CC3-4A9A-92AF-6FFFCE71D58D}" destId="{3FCC817D-168F-4617-9416-C03E7F803580}" srcOrd="2" destOrd="0" presId="urn:microsoft.com/office/officeart/2005/8/layout/hierarchy4"/>
    <dgm:cxn modelId="{15FDD4D3-FE9B-42F5-A3FD-518323A60809}" type="presParOf" srcId="{3FCC817D-168F-4617-9416-C03E7F803580}" destId="{D24ACDDB-4ECA-4073-8D9F-E260EF0BBBBD}" srcOrd="0" destOrd="0" presId="urn:microsoft.com/office/officeart/2005/8/layout/hierarchy4"/>
    <dgm:cxn modelId="{C63CF0C8-08B3-4FE8-901D-B28D005DE5C3}" type="presParOf" srcId="{D24ACDDB-4ECA-4073-8D9F-E260EF0BBBBD}" destId="{CCF4EC52-E247-40F5-AC90-6B3836169A58}" srcOrd="0" destOrd="0" presId="urn:microsoft.com/office/officeart/2005/8/layout/hierarchy4"/>
    <dgm:cxn modelId="{6600C917-28E5-4751-A370-2CE12984D0BE}" type="presParOf" srcId="{D24ACDDB-4ECA-4073-8D9F-E260EF0BBBBD}" destId="{B192CE01-56BA-4EC1-976D-9BA2249E086F}" srcOrd="1" destOrd="0" presId="urn:microsoft.com/office/officeart/2005/8/layout/hierarchy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26F1AB-E1C4-4A7E-9005-203814DD24BC}">
      <dsp:nvSpPr>
        <dsp:cNvPr id="0" name=""/>
        <dsp:cNvSpPr/>
      </dsp:nvSpPr>
      <dsp:spPr>
        <a:xfrm>
          <a:off x="0" y="0"/>
          <a:ext cx="7915931" cy="1067645"/>
        </a:xfrm>
        <a:prstGeom prst="roundRect">
          <a:avLst>
            <a:gd name="adj" fmla="val 10000"/>
          </a:avLst>
        </a:prstGeom>
        <a:solidFill>
          <a:schemeClr val="accent1">
            <a:alpha val="8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21920" tIns="121920" rIns="121920" bIns="121920" numCol="1" spcCol="1270" anchor="ctr" anchorCtr="0">
          <a:noAutofit/>
        </a:bodyPr>
        <a:lstStyle/>
        <a:p>
          <a:pPr lvl="0" algn="ctr" defTabSz="1422400">
            <a:lnSpc>
              <a:spcPct val="90000"/>
            </a:lnSpc>
            <a:spcBef>
              <a:spcPct val="0"/>
            </a:spcBef>
            <a:spcAft>
              <a:spcPct val="35000"/>
            </a:spcAft>
          </a:pPr>
          <a:r>
            <a:rPr lang="en-GB" sz="3200" kern="1200" dirty="0" smtClean="0">
              <a:solidFill>
                <a:schemeClr val="tx1"/>
              </a:solidFill>
            </a:rPr>
            <a:t>Overall quality</a:t>
          </a:r>
          <a:endParaRPr lang="en-GB" sz="3200" kern="1200" dirty="0">
            <a:solidFill>
              <a:schemeClr val="tx1"/>
            </a:solidFill>
          </a:endParaRPr>
        </a:p>
      </dsp:txBody>
      <dsp:txXfrm>
        <a:off x="31270" y="31270"/>
        <a:ext cx="7853391" cy="1005105"/>
      </dsp:txXfrm>
    </dsp:sp>
    <dsp:sp modelId="{1095B457-A8A3-4F88-A884-4265FEF36CDE}">
      <dsp:nvSpPr>
        <dsp:cNvPr id="0" name=""/>
        <dsp:cNvSpPr/>
      </dsp:nvSpPr>
      <dsp:spPr>
        <a:xfrm>
          <a:off x="10573" y="1256891"/>
          <a:ext cx="2493837" cy="841557"/>
        </a:xfrm>
        <a:prstGeom prst="roundRect">
          <a:avLst>
            <a:gd name="adj" fmla="val 10000"/>
          </a:avLst>
        </a:prstGeom>
        <a:solidFill>
          <a:schemeClr val="accent1">
            <a:alpha val="7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solidFill>
                <a:schemeClr val="tx1"/>
              </a:solidFill>
            </a:rPr>
            <a:t>Outputs</a:t>
          </a:r>
          <a:endParaRPr lang="en-GB" sz="2400" b="1" kern="1200" dirty="0">
            <a:solidFill>
              <a:schemeClr val="tx1"/>
            </a:solidFill>
          </a:endParaRPr>
        </a:p>
      </dsp:txBody>
      <dsp:txXfrm>
        <a:off x="35221" y="1281539"/>
        <a:ext cx="2444541" cy="792261"/>
      </dsp:txXfrm>
    </dsp:sp>
    <dsp:sp modelId="{2D7F5482-7DBC-43BA-A7BD-EBF3A0083EEC}">
      <dsp:nvSpPr>
        <dsp:cNvPr id="0" name=""/>
        <dsp:cNvSpPr/>
      </dsp:nvSpPr>
      <dsp:spPr>
        <a:xfrm>
          <a:off x="10573" y="2285814"/>
          <a:ext cx="2493837" cy="1672744"/>
        </a:xfrm>
        <a:prstGeom prst="roundRect">
          <a:avLst>
            <a:gd name="adj" fmla="val 10000"/>
          </a:avLst>
        </a:prstGeom>
        <a:solidFill>
          <a:schemeClr val="accent1">
            <a:alpha val="5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800" kern="1200" dirty="0" smtClean="0">
              <a:solidFill>
                <a:schemeClr val="tx1"/>
              </a:solidFill>
            </a:rPr>
            <a:t>4 outputs per researcher</a:t>
          </a:r>
          <a:endParaRPr lang="en-GB" sz="1800" kern="1200" dirty="0">
            <a:solidFill>
              <a:schemeClr val="tx1"/>
            </a:solidFill>
          </a:endParaRPr>
        </a:p>
      </dsp:txBody>
      <dsp:txXfrm>
        <a:off x="59566" y="2334807"/>
        <a:ext cx="2395851" cy="1574758"/>
      </dsp:txXfrm>
    </dsp:sp>
    <dsp:sp modelId="{1C83A54A-F09E-4BD4-B033-4CDD9B400C7A}">
      <dsp:nvSpPr>
        <dsp:cNvPr id="0" name=""/>
        <dsp:cNvSpPr/>
      </dsp:nvSpPr>
      <dsp:spPr>
        <a:xfrm>
          <a:off x="2713893" y="1256891"/>
          <a:ext cx="2493837" cy="841540"/>
        </a:xfrm>
        <a:prstGeom prst="roundRect">
          <a:avLst>
            <a:gd name="adj" fmla="val 10000"/>
          </a:avLst>
        </a:prstGeom>
        <a:solidFill>
          <a:schemeClr val="accent1">
            <a:alpha val="7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solidFill>
                <a:schemeClr val="tx1"/>
              </a:solidFill>
              <a:latin typeface="+mn-lt"/>
            </a:rPr>
            <a:t>Impact</a:t>
          </a:r>
          <a:endParaRPr lang="en-GB" sz="2400" b="1" kern="1200" dirty="0">
            <a:solidFill>
              <a:schemeClr val="tx1"/>
            </a:solidFill>
          </a:endParaRPr>
        </a:p>
      </dsp:txBody>
      <dsp:txXfrm>
        <a:off x="2738541" y="1281539"/>
        <a:ext cx="2444541" cy="792244"/>
      </dsp:txXfrm>
    </dsp:sp>
    <dsp:sp modelId="{4024F3F1-0235-4193-8A5C-7EBE83DCCB08}">
      <dsp:nvSpPr>
        <dsp:cNvPr id="0" name=""/>
        <dsp:cNvSpPr/>
      </dsp:nvSpPr>
      <dsp:spPr>
        <a:xfrm>
          <a:off x="2713893" y="2285797"/>
          <a:ext cx="2493837" cy="1672744"/>
        </a:xfrm>
        <a:prstGeom prst="roundRect">
          <a:avLst>
            <a:gd name="adj" fmla="val 10000"/>
          </a:avLst>
        </a:prstGeom>
        <a:solidFill>
          <a:schemeClr val="accent1">
            <a:alpha val="5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800" kern="1200" dirty="0" smtClean="0">
              <a:solidFill>
                <a:schemeClr val="tx1"/>
              </a:solidFill>
            </a:rPr>
            <a:t>Impact template and case studies</a:t>
          </a:r>
        </a:p>
      </dsp:txBody>
      <dsp:txXfrm>
        <a:off x="2762886" y="2334790"/>
        <a:ext cx="2395851" cy="1574758"/>
      </dsp:txXfrm>
    </dsp:sp>
    <dsp:sp modelId="{341BD9DC-3C29-4C1F-A040-4804CD20A7FF}">
      <dsp:nvSpPr>
        <dsp:cNvPr id="0" name=""/>
        <dsp:cNvSpPr/>
      </dsp:nvSpPr>
      <dsp:spPr>
        <a:xfrm>
          <a:off x="5417213" y="1256891"/>
          <a:ext cx="2493837" cy="841540"/>
        </a:xfrm>
        <a:prstGeom prst="roundRect">
          <a:avLst>
            <a:gd name="adj" fmla="val 10000"/>
          </a:avLst>
        </a:prstGeom>
        <a:solidFill>
          <a:schemeClr val="accent1">
            <a:alpha val="7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91440" tIns="91440" rIns="91440" bIns="91440" numCol="1" spcCol="1270" anchor="ctr" anchorCtr="0">
          <a:noAutofit/>
        </a:bodyPr>
        <a:lstStyle/>
        <a:p>
          <a:pPr lvl="0" algn="ctr" defTabSz="1066800">
            <a:lnSpc>
              <a:spcPct val="90000"/>
            </a:lnSpc>
            <a:spcBef>
              <a:spcPct val="0"/>
            </a:spcBef>
            <a:spcAft>
              <a:spcPct val="35000"/>
            </a:spcAft>
          </a:pPr>
          <a:r>
            <a:rPr lang="en-GB" sz="2400" b="1" kern="1200" dirty="0" smtClean="0">
              <a:solidFill>
                <a:schemeClr val="tx1"/>
              </a:solidFill>
            </a:rPr>
            <a:t>Environment</a:t>
          </a:r>
          <a:endParaRPr lang="en-GB" sz="2400" b="1" kern="1200" dirty="0">
            <a:solidFill>
              <a:schemeClr val="tx1"/>
            </a:solidFill>
          </a:endParaRPr>
        </a:p>
      </dsp:txBody>
      <dsp:txXfrm>
        <a:off x="5441861" y="1281539"/>
        <a:ext cx="2444541" cy="792244"/>
      </dsp:txXfrm>
    </dsp:sp>
    <dsp:sp modelId="{CCF4EC52-E247-40F5-AC90-6B3836169A58}">
      <dsp:nvSpPr>
        <dsp:cNvPr id="0" name=""/>
        <dsp:cNvSpPr/>
      </dsp:nvSpPr>
      <dsp:spPr>
        <a:xfrm>
          <a:off x="5417213" y="2285797"/>
          <a:ext cx="2493837" cy="1672744"/>
        </a:xfrm>
        <a:prstGeom prst="roundRect">
          <a:avLst>
            <a:gd name="adj" fmla="val 10000"/>
          </a:avLst>
        </a:prstGeom>
        <a:solidFill>
          <a:schemeClr val="accent1">
            <a:alpha val="50000"/>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1800" kern="1200" dirty="0" smtClean="0">
              <a:solidFill>
                <a:schemeClr val="tx1"/>
              </a:solidFill>
            </a:rPr>
            <a:t>Environment data and template </a:t>
          </a:r>
        </a:p>
      </dsp:txBody>
      <dsp:txXfrm>
        <a:off x="5466206" y="2334790"/>
        <a:ext cx="2395851" cy="157475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07/05/2017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B01530B-B7D5-414E-8760-6C47658A42A8}" type="datetimeFigureOut">
              <a:rPr lang="en-GB" smtClean="0"/>
              <a:t>07/05/2017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F0DA898-C46D-4691-862B-5CC043E73061}" type="slidenum">
              <a:rPr lang="en-GB" smtClean="0"/>
              <a:t>‹#›</a:t>
            </a:fld>
            <a:endParaRPr lang="en-GB"/>
          </a:p>
        </p:txBody>
      </p:sp>
    </p:spTree>
    <p:extLst>
      <p:ext uri="{BB962C8B-B14F-4D97-AF65-F5344CB8AC3E}">
        <p14:creationId xmlns:p14="http://schemas.microsoft.com/office/powerpoint/2010/main" val="180059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a:ln/>
        </p:spPr>
        <p:txBody>
          <a:bodyPr/>
          <a:lstStyle/>
          <a:p>
            <a:endParaRPr lang="en-US" smtClean="0"/>
          </a:p>
        </p:txBody>
      </p:sp>
      <p:sp>
        <p:nvSpPr>
          <p:cNvPr id="32772" name="Slide Number Placeholder 3"/>
          <p:cNvSpPr>
            <a:spLocks noGrp="1"/>
          </p:cNvSpPr>
          <p:nvPr>
            <p:ph type="sldNum" sz="quarter" idx="5"/>
          </p:nvPr>
        </p:nvSpPr>
        <p:spPr>
          <a:noFill/>
        </p:spPr>
        <p:txBody>
          <a:bodyPr/>
          <a:lstStyle/>
          <a:p>
            <a:fld id="{09C0981D-5904-4119-A3B0-1EF005858410}" type="slidenum">
              <a:rPr lang="en-US" smtClean="0"/>
              <a:pPr/>
              <a:t>19</a:t>
            </a:fld>
            <a:endParaRPr lang="en-US"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a:ln/>
        </p:spPr>
      </p:sp>
      <p:sp>
        <p:nvSpPr>
          <p:cNvPr id="33795" name="Notes Placeholder 2"/>
          <p:cNvSpPr>
            <a:spLocks noGrp="1"/>
          </p:cNvSpPr>
          <p:nvPr>
            <p:ph type="body" idx="1"/>
          </p:nvPr>
        </p:nvSpPr>
        <p:spPr>
          <a:noFill/>
          <a:ln/>
        </p:spPr>
        <p:txBody>
          <a:bodyPr/>
          <a:lstStyle/>
          <a:p>
            <a:endParaRPr lang="en-GB" smtClean="0"/>
          </a:p>
        </p:txBody>
      </p:sp>
      <p:sp>
        <p:nvSpPr>
          <p:cNvPr id="33796" name="Slide Number Placeholder 3"/>
          <p:cNvSpPr>
            <a:spLocks noGrp="1"/>
          </p:cNvSpPr>
          <p:nvPr>
            <p:ph type="sldNum" sz="quarter" idx="5"/>
          </p:nvPr>
        </p:nvSpPr>
        <p:spPr>
          <a:noFill/>
        </p:spPr>
        <p:txBody>
          <a:bodyPr/>
          <a:lstStyle/>
          <a:p>
            <a:fld id="{F92CB9A1-BFE8-4857-8D3D-7C0C1C3657AC}" type="slidenum">
              <a:rPr lang="en-US" smtClean="0"/>
              <a:pPr/>
              <a:t>28</a:t>
            </a:fld>
            <a:endParaRPr lang="en-US"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22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smtClean="0"/>
          </a:p>
        </p:txBody>
      </p:sp>
      <p:sp>
        <p:nvSpPr>
          <p:cNvPr id="22221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fld id="{AD80B7FF-5F5C-444B-8998-B172405DAAAD}" type="slidenum">
              <a:rPr lang="en-GB" altLang="en-US">
                <a:latin typeface="Calibri" pitchFamily="34" charset="0"/>
              </a:rPr>
              <a:pPr/>
              <a:t>32</a:t>
            </a:fld>
            <a:endParaRPr lang="en-GB" altLang="en-US">
              <a:latin typeface="Calibri"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07/05/2017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07/05/2017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07/05/2017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07/05/2017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07/05/2017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07/05/2017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07/05/2017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07/05/2017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07/05/2017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07/05/2017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07/05/2017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a:prstGeom prst="rect">
            <a:avLst/>
          </a:prstGeo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25963"/>
          </a:xfrm>
          <a:prstGeom prst="rect">
            <a:avLst/>
          </a:prstGeo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600200"/>
            <a:ext cx="4038600" cy="4525963"/>
          </a:xfrm>
          <a:prstGeom prst="rect">
            <a:avLst/>
          </a:prstGeom>
        </p:spPr>
        <p:txBody>
          <a:bodyPr rtlCol="0">
            <a:normAutofit/>
          </a:bodyPr>
          <a:lstStyle/>
          <a:p>
            <a:pPr lvl="0"/>
            <a:endParaRPr lang="en-US" noProof="0" smtClean="0"/>
          </a:p>
        </p:txBody>
      </p:sp>
      <p:sp>
        <p:nvSpPr>
          <p:cNvPr id="5" name="Date Placeholder 4"/>
          <p:cNvSpPr>
            <a:spLocks noGrp="1" noChangeArrowheads="1"/>
          </p:cNvSpPr>
          <p:nvPr>
            <p:ph type="dt" sz="half" idx="10"/>
          </p:nvPr>
        </p:nvSpPr>
        <p:spPr>
          <a:xfrm>
            <a:off x="457200" y="6245225"/>
            <a:ext cx="2133600" cy="476250"/>
          </a:xfrm>
        </p:spPr>
        <p:txBody>
          <a:bodyPr/>
          <a:lstStyle>
            <a:lvl1pPr>
              <a:defRPr/>
            </a:lvl1pPr>
          </a:lstStyle>
          <a:p>
            <a:pPr>
              <a:defRPr/>
            </a:pPr>
            <a:endParaRPr lang="en-US"/>
          </a:p>
        </p:txBody>
      </p:sp>
      <p:sp>
        <p:nvSpPr>
          <p:cNvPr id="6" name="Footer Placeholder 5"/>
          <p:cNvSpPr>
            <a:spLocks noGrp="1" noChangeArrowheads="1"/>
          </p:cNvSpPr>
          <p:nvPr>
            <p:ph type="ftr" sz="quarter" idx="11"/>
          </p:nvPr>
        </p:nvSpPr>
        <p:spPr>
          <a:xfrm>
            <a:off x="3124200" y="6245225"/>
            <a:ext cx="2895600" cy="476250"/>
          </a:xfrm>
          <a:prstGeom prst="rect">
            <a:avLst/>
          </a:prstGeom>
        </p:spPr>
        <p:txBody>
          <a:bodyPr/>
          <a:lstStyle>
            <a:lvl1pPr eaLnBrk="1" fontAlgn="auto" hangingPunct="1">
              <a:spcBef>
                <a:spcPts val="0"/>
              </a:spcBef>
              <a:spcAft>
                <a:spcPts val="0"/>
              </a:spcAft>
              <a:defRPr>
                <a:latin typeface="+mn-lt"/>
              </a:defRPr>
            </a:lvl1pPr>
          </a:lstStyle>
          <a:p>
            <a:pPr>
              <a:defRPr/>
            </a:pPr>
            <a:endParaRPr lang="en-US"/>
          </a:p>
        </p:txBody>
      </p:sp>
      <p:sp>
        <p:nvSpPr>
          <p:cNvPr id="7" name="Slide Number Placeholder 6"/>
          <p:cNvSpPr>
            <a:spLocks noGrp="1" noChangeArrowheads="1"/>
          </p:cNvSpPr>
          <p:nvPr>
            <p:ph type="sldNum" sz="quarter" idx="12"/>
          </p:nvPr>
        </p:nvSpPr>
        <p:spPr>
          <a:xfrm>
            <a:off x="6553200" y="6245225"/>
            <a:ext cx="2133600" cy="476250"/>
          </a:xfrm>
        </p:spPr>
        <p:txBody>
          <a:bodyPr/>
          <a:lstStyle>
            <a:lvl1pPr>
              <a:defRPr smtClean="0"/>
            </a:lvl1pPr>
          </a:lstStyle>
          <a:p>
            <a:pPr>
              <a:defRPr/>
            </a:pPr>
            <a:fld id="{A7C97FB4-4D7B-488A-9F68-F8396B055DAC}" type="slidenum">
              <a:rPr lang="en-US" altLang="en-US"/>
              <a:pPr>
                <a:defRPr/>
              </a:pPr>
              <a:t>‹#›</a:t>
            </a:fld>
            <a:endParaRPr lang="en-US" altLang="en-US"/>
          </a:p>
        </p:txBody>
      </p:sp>
    </p:spTree>
    <p:extLst>
      <p:ext uri="{BB962C8B-B14F-4D97-AF65-F5344CB8AC3E}">
        <p14:creationId xmlns:p14="http://schemas.microsoft.com/office/powerpoint/2010/main" val="3918331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07/05/2017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8" Type="http://schemas.openxmlformats.org/officeDocument/2006/relationships/hyperlink" Target="http://www.elsevier.com/locate/fundingbodies" TargetMode="External"/><Relationship Id="rId3" Type="http://schemas.openxmlformats.org/officeDocument/2006/relationships/hyperlink" Target="http://nl.sitestat.com/elsevier/elsevier-com/s?EES&amp;ns_type=clickout&amp;ns_url=http://ees.elsevier.com/gloplacha/" TargetMode="External"/><Relationship Id="rId7" Type="http://schemas.openxmlformats.org/officeDocument/2006/relationships/hyperlink" Target="http://www.elsevier.com/locate/authorsrights" TargetMode="External"/><Relationship Id="rId2" Type="http://schemas.openxmlformats.org/officeDocument/2006/relationships/hyperlink" Target="http://www.elsevier.com/locate/authors" TargetMode="External"/><Relationship Id="rId1" Type="http://schemas.openxmlformats.org/officeDocument/2006/relationships/slideLayout" Target="../slideLayouts/slideLayout7.xml"/><Relationship Id="rId6" Type="http://schemas.openxmlformats.org/officeDocument/2006/relationships/hyperlink" Target="http://www.elsevier.com/artworkinstructions" TargetMode="External"/><Relationship Id="rId5" Type="http://schemas.openxmlformats.org/officeDocument/2006/relationships/hyperlink" Target="http://www.elsevier.com/wps/find/journaldescription.cws_home/503335/authorinstructions" TargetMode="External"/><Relationship Id="rId4" Type="http://schemas.openxmlformats.org/officeDocument/2006/relationships/hyperlink" Target="http://nl.sitestat.com/elsevier/elsevier-com/s?TrackPaper&amp;ns_type=clickout" TargetMode="External"/><Relationship Id="rId9" Type="http://schemas.openxmlformats.org/officeDocument/2006/relationships/image" Target="../media/image4.jpeg"/></Relationships>
</file>

<file path=ppt/slides/_rels/slide2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www.alignedstrategy.com/weblog/StrategicPlanGovernance0520.jpg" TargetMode="Externa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700808"/>
            <a:ext cx="8492480" cy="1470025"/>
          </a:xfrm>
        </p:spPr>
        <p:txBody>
          <a:bodyPr>
            <a:normAutofit fontScale="90000"/>
          </a:bodyPr>
          <a:lstStyle/>
          <a:p>
            <a:r>
              <a:rPr lang="en-GB" sz="5300" b="1" dirty="0" smtClean="0"/>
              <a:t>Research Development Day</a:t>
            </a:r>
            <a:br>
              <a:rPr lang="en-GB" sz="5300" b="1" dirty="0" smtClean="0"/>
            </a:br>
            <a:r>
              <a:rPr lang="en-GB" sz="5300" b="1" dirty="0" smtClean="0"/>
              <a:t>8</a:t>
            </a:r>
            <a:r>
              <a:rPr lang="en-GB" sz="5300" b="1" baseline="30000" dirty="0" smtClean="0"/>
              <a:t>th</a:t>
            </a:r>
            <a:r>
              <a:rPr lang="en-GB" sz="5300" b="1" dirty="0" smtClean="0"/>
              <a:t> May, 2017.</a:t>
            </a:r>
            <a:br>
              <a:rPr lang="en-GB" sz="5300" b="1" dirty="0" smtClean="0"/>
            </a:br>
            <a:r>
              <a:rPr lang="en-GB" sz="5300" b="1" dirty="0" smtClean="0"/>
              <a:t/>
            </a:r>
            <a:br>
              <a:rPr lang="en-GB" sz="5300" b="1" dirty="0" smtClean="0"/>
            </a:br>
            <a:r>
              <a:rPr lang="en-GB" b="1" dirty="0" smtClean="0"/>
              <a:t>How </a:t>
            </a:r>
            <a:r>
              <a:rPr lang="en-GB" b="1" dirty="0"/>
              <a:t>to Write a Journal Article</a:t>
            </a:r>
          </a:p>
        </p:txBody>
      </p:sp>
      <p:sp>
        <p:nvSpPr>
          <p:cNvPr id="3" name="Subtitle 2"/>
          <p:cNvSpPr>
            <a:spLocks noGrp="1"/>
          </p:cNvSpPr>
          <p:nvPr>
            <p:ph type="subTitle" idx="1"/>
          </p:nvPr>
        </p:nvSpPr>
        <p:spPr>
          <a:xfrm>
            <a:off x="1403648" y="4149080"/>
            <a:ext cx="6400800" cy="1752600"/>
          </a:xfrm>
        </p:spPr>
        <p:txBody>
          <a:bodyPr>
            <a:normAutofit fontScale="92500" lnSpcReduction="20000"/>
          </a:bodyPr>
          <a:lstStyle/>
          <a:p>
            <a:r>
              <a:rPr lang="en-GB" dirty="0" smtClean="0">
                <a:solidFill>
                  <a:schemeClr val="tx1"/>
                </a:solidFill>
              </a:rPr>
              <a:t>Professor Mike Phillips</a:t>
            </a:r>
          </a:p>
          <a:p>
            <a:r>
              <a:rPr lang="en-GB" dirty="0" smtClean="0">
                <a:solidFill>
                  <a:schemeClr val="tx1"/>
                </a:solidFill>
              </a:rPr>
              <a:t>Pro Vice-Chancellor </a:t>
            </a:r>
          </a:p>
          <a:p>
            <a:r>
              <a:rPr lang="en-GB" dirty="0" smtClean="0">
                <a:solidFill>
                  <a:schemeClr val="tx1"/>
                </a:solidFill>
              </a:rPr>
              <a:t>(Research, Innovation, Enterprise and Commercialisation)</a:t>
            </a:r>
            <a:endParaRPr lang="en-GB" dirty="0">
              <a:solidFill>
                <a:schemeClr val="tx1"/>
              </a:solidFill>
            </a:endParaRPr>
          </a:p>
        </p:txBody>
      </p:sp>
      <p:pic>
        <p:nvPicPr>
          <p:cNvPr id="4" name="Picture 14" descr="ATT429654"/>
          <p:cNvPicPr>
            <a:picLocks noChangeAspect="1" noChangeArrowheads="1"/>
          </p:cNvPicPr>
          <p:nvPr/>
        </p:nvPicPr>
        <p:blipFill rotWithShape="1">
          <a:blip r:embed="rId2" cstate="print"/>
          <a:srcRect l="17395" r="26733"/>
          <a:stretch/>
        </p:blipFill>
        <p:spPr bwMode="auto">
          <a:xfrm>
            <a:off x="7710752" y="4173891"/>
            <a:ext cx="1181728" cy="1585126"/>
          </a:xfrm>
          <a:prstGeom prst="rect">
            <a:avLst/>
          </a:prstGeom>
          <a:noFill/>
          <a:ln w="12700">
            <a:solidFill>
              <a:srgbClr val="FF0000"/>
            </a:solidFill>
            <a:miter lim="800000"/>
            <a:headEnd/>
            <a:tailEnd/>
          </a:ln>
        </p:spPr>
      </p:pic>
      <p:pic>
        <p:nvPicPr>
          <p:cNvPr id="5" name="Picture 15" descr="http://ecx.images-amazon.com/images/I/51S4KSB9MHL.jpg"/>
          <p:cNvPicPr>
            <a:picLocks noChangeAspect="1" noChangeArrowheads="1"/>
          </p:cNvPicPr>
          <p:nvPr/>
        </p:nvPicPr>
        <p:blipFill>
          <a:blip r:embed="rId3" cstate="print"/>
          <a:srcRect/>
          <a:stretch>
            <a:fillRect/>
          </a:stretch>
        </p:blipFill>
        <p:spPr bwMode="auto">
          <a:xfrm>
            <a:off x="240354" y="4149080"/>
            <a:ext cx="1137166" cy="1545530"/>
          </a:xfrm>
          <a:prstGeom prst="rect">
            <a:avLst/>
          </a:prstGeom>
          <a:noFill/>
          <a:ln w="9525">
            <a:noFill/>
            <a:miter lim="800000"/>
            <a:headEnd/>
            <a:tailEnd/>
          </a:ln>
        </p:spPr>
      </p:pic>
    </p:spTree>
    <p:extLst>
      <p:ext uri="{BB962C8B-B14F-4D97-AF65-F5344CB8AC3E}">
        <p14:creationId xmlns:p14="http://schemas.microsoft.com/office/powerpoint/2010/main" val="3138630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Presentation</a:t>
            </a:r>
            <a:endParaRPr lang="en-GB" dirty="0"/>
          </a:p>
        </p:txBody>
      </p:sp>
      <p:sp>
        <p:nvSpPr>
          <p:cNvPr id="4" name="Content Placeholder 3"/>
          <p:cNvSpPr>
            <a:spLocks noGrp="1"/>
          </p:cNvSpPr>
          <p:nvPr>
            <p:ph idx="1"/>
          </p:nvPr>
        </p:nvSpPr>
        <p:spPr>
          <a:xfrm>
            <a:off x="5364088" y="1600201"/>
            <a:ext cx="3322712" cy="3917032"/>
          </a:xfrm>
        </p:spPr>
        <p:txBody>
          <a:bodyPr/>
          <a:lstStyle/>
          <a:p>
            <a:r>
              <a:rPr lang="en-GB" dirty="0" smtClean="0"/>
              <a:t>Why?</a:t>
            </a:r>
          </a:p>
          <a:p>
            <a:pPr>
              <a:buFontTx/>
              <a:buChar char="•"/>
            </a:pPr>
            <a:r>
              <a:rPr lang="en-GB" dirty="0"/>
              <a:t>What?</a:t>
            </a:r>
          </a:p>
          <a:p>
            <a:pPr>
              <a:buFontTx/>
              <a:buChar char="•"/>
            </a:pPr>
            <a:r>
              <a:rPr lang="en-GB" dirty="0"/>
              <a:t>When?</a:t>
            </a:r>
          </a:p>
          <a:p>
            <a:pPr>
              <a:buFontTx/>
              <a:buChar char="•"/>
            </a:pPr>
            <a:r>
              <a:rPr lang="en-GB" dirty="0"/>
              <a:t>Where? </a:t>
            </a:r>
          </a:p>
          <a:p>
            <a:pPr>
              <a:buFontTx/>
              <a:buChar char="•"/>
            </a:pPr>
            <a:r>
              <a:rPr lang="en-GB" dirty="0"/>
              <a:t>How?</a:t>
            </a:r>
          </a:p>
          <a:p>
            <a:pPr>
              <a:buFontTx/>
              <a:buChar char="•"/>
            </a:pPr>
            <a:r>
              <a:rPr lang="en-GB" dirty="0"/>
              <a:t>Conclusions</a:t>
            </a:r>
          </a:p>
          <a:p>
            <a:endParaRPr lang="en-GB" dirty="0"/>
          </a:p>
        </p:txBody>
      </p:sp>
      <p:pic>
        <p:nvPicPr>
          <p:cNvPr id="5" name="Picture 13" descr="Shiu_6th_dimension_art07_s"/>
          <p:cNvPicPr>
            <a:picLocks noChangeAspect="1" noChangeArrowheads="1"/>
          </p:cNvPicPr>
          <p:nvPr/>
        </p:nvPicPr>
        <p:blipFill>
          <a:blip r:embed="rId2" cstate="print"/>
          <a:srcRect/>
          <a:stretch>
            <a:fillRect/>
          </a:stretch>
        </p:blipFill>
        <p:spPr bwMode="auto">
          <a:xfrm>
            <a:off x="467544" y="1484784"/>
            <a:ext cx="3981450" cy="3905250"/>
          </a:xfrm>
          <a:prstGeom prst="rect">
            <a:avLst/>
          </a:prstGeom>
          <a:noFill/>
          <a:ln w="9525">
            <a:noFill/>
            <a:miter lim="800000"/>
            <a:headEnd/>
            <a:tailEnd/>
          </a:ln>
        </p:spPr>
      </p:pic>
    </p:spTree>
    <p:extLst>
      <p:ext uri="{BB962C8B-B14F-4D97-AF65-F5344CB8AC3E}">
        <p14:creationId xmlns:p14="http://schemas.microsoft.com/office/powerpoint/2010/main" val="40936684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a:t>
            </a:r>
            <a:endParaRPr lang="en-GB" dirty="0"/>
          </a:p>
        </p:txBody>
      </p:sp>
      <p:sp>
        <p:nvSpPr>
          <p:cNvPr id="3" name="Content Placeholder 2"/>
          <p:cNvSpPr>
            <a:spLocks noGrp="1"/>
          </p:cNvSpPr>
          <p:nvPr>
            <p:ph idx="1"/>
          </p:nvPr>
        </p:nvSpPr>
        <p:spPr/>
        <p:txBody>
          <a:bodyPr>
            <a:normAutofit/>
          </a:bodyPr>
          <a:lstStyle/>
          <a:p>
            <a:pPr>
              <a:buFontTx/>
              <a:buChar char="•"/>
            </a:pPr>
            <a:r>
              <a:rPr lang="en-US" dirty="0" smtClean="0"/>
              <a:t>Personal development</a:t>
            </a:r>
          </a:p>
          <a:p>
            <a:pPr>
              <a:buFontTx/>
              <a:buChar char="•"/>
            </a:pPr>
            <a:r>
              <a:rPr lang="en-US" dirty="0" smtClean="0"/>
              <a:t>Raise University </a:t>
            </a:r>
            <a:r>
              <a:rPr lang="en-US" dirty="0"/>
              <a:t>profile</a:t>
            </a:r>
          </a:p>
          <a:p>
            <a:pPr>
              <a:buFontTx/>
              <a:buChar char="•"/>
            </a:pPr>
            <a:r>
              <a:rPr lang="en-US" dirty="0" smtClean="0"/>
              <a:t>Research </a:t>
            </a:r>
            <a:r>
              <a:rPr lang="en-US" dirty="0"/>
              <a:t>informed teaching (QAA</a:t>
            </a:r>
            <a:r>
              <a:rPr lang="en-US" dirty="0" smtClean="0"/>
              <a:t>)</a:t>
            </a:r>
            <a:endParaRPr lang="en-US" dirty="0"/>
          </a:p>
          <a:p>
            <a:pPr>
              <a:buFontTx/>
              <a:buChar char="•"/>
            </a:pPr>
            <a:r>
              <a:rPr lang="en-US" dirty="0" smtClean="0"/>
              <a:t>Externality/Collaboration</a:t>
            </a:r>
            <a:endParaRPr lang="en-US" dirty="0"/>
          </a:p>
          <a:p>
            <a:pPr>
              <a:buFontTx/>
              <a:buChar char="•"/>
            </a:pPr>
            <a:r>
              <a:rPr lang="en-US" dirty="0" smtClean="0"/>
              <a:t>Research </a:t>
            </a:r>
            <a:r>
              <a:rPr lang="en-US" dirty="0"/>
              <a:t>projects</a:t>
            </a:r>
            <a:endParaRPr lang="en-US" dirty="0" smtClean="0"/>
          </a:p>
          <a:p>
            <a:pPr>
              <a:buFontTx/>
              <a:buChar char="•"/>
            </a:pPr>
            <a:r>
              <a:rPr lang="en-US" dirty="0" smtClean="0"/>
              <a:t>Research Excellence Framework (REF)</a:t>
            </a:r>
            <a:endParaRPr lang="en-US" b="1" dirty="0"/>
          </a:p>
          <a:p>
            <a:endParaRPr lang="en-GB" dirty="0"/>
          </a:p>
        </p:txBody>
      </p:sp>
    </p:spTree>
    <p:extLst>
      <p:ext uri="{BB962C8B-B14F-4D97-AF65-F5344CB8AC3E}">
        <p14:creationId xmlns:p14="http://schemas.microsoft.com/office/powerpoint/2010/main" val="3804552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2" name="Rectangle 6"/>
          <p:cNvSpPr>
            <a:spLocks noGrp="1" noChangeArrowheads="1"/>
          </p:cNvSpPr>
          <p:nvPr>
            <p:ph type="title"/>
          </p:nvPr>
        </p:nvSpPr>
        <p:spPr>
          <a:xfrm>
            <a:off x="569118" y="260648"/>
            <a:ext cx="7921625" cy="827088"/>
          </a:xfrm>
          <a:noFill/>
          <a:ln/>
        </p:spPr>
        <p:txBody>
          <a:bodyPr>
            <a:normAutofit/>
          </a:bodyPr>
          <a:lstStyle/>
          <a:p>
            <a:pPr>
              <a:lnSpc>
                <a:spcPts val="3800"/>
              </a:lnSpc>
            </a:pPr>
            <a:r>
              <a:rPr lang="en-GB" sz="3400" b="1" dirty="0" smtClean="0"/>
              <a:t>REF2014 assessment framework</a:t>
            </a:r>
            <a:endParaRPr lang="en-US" sz="3400" b="1"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216304527"/>
              </p:ext>
            </p:extLst>
          </p:nvPr>
        </p:nvGraphicFramePr>
        <p:xfrm>
          <a:off x="611560" y="1268760"/>
          <a:ext cx="7921625" cy="39604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Oval 46"/>
          <p:cNvSpPr>
            <a:spLocks noChangeArrowheads="1"/>
          </p:cNvSpPr>
          <p:nvPr/>
        </p:nvSpPr>
        <p:spPr bwMode="auto">
          <a:xfrm>
            <a:off x="1331640" y="4869160"/>
            <a:ext cx="1096963" cy="974725"/>
          </a:xfrm>
          <a:prstGeom prst="ellipse">
            <a:avLst/>
          </a:prstGeom>
          <a:ln>
            <a:headEnd/>
            <a:tailEnd/>
          </a:ln>
        </p:spPr>
        <p:style>
          <a:lnRef idx="1">
            <a:schemeClr val="dk1"/>
          </a:lnRef>
          <a:fillRef idx="2">
            <a:schemeClr val="dk1"/>
          </a:fillRef>
          <a:effectRef idx="1">
            <a:schemeClr val="dk1"/>
          </a:effectRef>
          <a:fontRef idx="minor">
            <a:schemeClr val="dk1"/>
          </a:fontRef>
        </p:style>
        <p:txBody>
          <a:bodyPr wrap="none" anchor="ctr"/>
          <a:lstStyle/>
          <a:p>
            <a:pPr algn="ctr"/>
            <a:r>
              <a:rPr lang="en-GB" sz="2400" b="1" dirty="0">
                <a:cs typeface="Arial" charset="0"/>
              </a:rPr>
              <a:t>65%</a:t>
            </a:r>
          </a:p>
        </p:txBody>
      </p:sp>
      <p:sp>
        <p:nvSpPr>
          <p:cNvPr id="8" name="Oval 91"/>
          <p:cNvSpPr>
            <a:spLocks noChangeArrowheads="1"/>
          </p:cNvSpPr>
          <p:nvPr/>
        </p:nvSpPr>
        <p:spPr bwMode="auto">
          <a:xfrm>
            <a:off x="3987798" y="4941168"/>
            <a:ext cx="1084263" cy="974725"/>
          </a:xfrm>
          <a:prstGeom prst="ellipse">
            <a:avLst/>
          </a:prstGeom>
          <a:solidFill>
            <a:schemeClr val="bg1">
              <a:lumMod val="85000"/>
            </a:schemeClr>
          </a:solidFill>
          <a:ln w="9525">
            <a:solidFill>
              <a:schemeClr val="tx1"/>
            </a:solidFill>
            <a:round/>
            <a:headEnd/>
            <a:tailEnd/>
          </a:ln>
        </p:spPr>
        <p:txBody>
          <a:bodyPr wrap="none" anchor="ctr"/>
          <a:lstStyle/>
          <a:p>
            <a:pPr algn="ctr"/>
            <a:r>
              <a:rPr lang="en-GB" sz="2400" b="1" dirty="0" smtClean="0">
                <a:cs typeface="Arial" charset="0"/>
              </a:rPr>
              <a:t>20%</a:t>
            </a:r>
            <a:endParaRPr lang="en-GB" sz="2400" b="1" dirty="0">
              <a:cs typeface="Arial" charset="0"/>
            </a:endParaRPr>
          </a:p>
        </p:txBody>
      </p:sp>
      <p:sp>
        <p:nvSpPr>
          <p:cNvPr id="11" name="Oval 92"/>
          <p:cNvSpPr>
            <a:spLocks noChangeArrowheads="1"/>
          </p:cNvSpPr>
          <p:nvPr/>
        </p:nvSpPr>
        <p:spPr bwMode="auto">
          <a:xfrm>
            <a:off x="6732240" y="4954132"/>
            <a:ext cx="1082675" cy="974725"/>
          </a:xfrm>
          <a:prstGeom prst="ellipse">
            <a:avLst/>
          </a:prstGeom>
          <a:solidFill>
            <a:schemeClr val="bg1">
              <a:lumMod val="85000"/>
            </a:schemeClr>
          </a:solidFill>
          <a:ln w="9525">
            <a:solidFill>
              <a:schemeClr val="tx1"/>
            </a:solidFill>
            <a:round/>
            <a:headEnd/>
            <a:tailEnd/>
          </a:ln>
        </p:spPr>
        <p:txBody>
          <a:bodyPr wrap="none" anchor="ctr"/>
          <a:lstStyle/>
          <a:p>
            <a:pPr algn="ctr"/>
            <a:r>
              <a:rPr lang="en-GB" sz="2400" b="1" dirty="0" smtClean="0">
                <a:cs typeface="Arial" charset="0"/>
              </a:rPr>
              <a:t>15%</a:t>
            </a:r>
            <a:endParaRPr lang="en-GB" sz="2400" b="1" dirty="0">
              <a:cs typeface="Arial" charset="0"/>
            </a:endParaRPr>
          </a:p>
        </p:txBody>
      </p:sp>
    </p:spTree>
    <p:extLst>
      <p:ext uri="{BB962C8B-B14F-4D97-AF65-F5344CB8AC3E}">
        <p14:creationId xmlns:p14="http://schemas.microsoft.com/office/powerpoint/2010/main" val="13091756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9392"/>
            <a:ext cx="8229600" cy="1143000"/>
          </a:xfrm>
        </p:spPr>
        <p:txBody>
          <a:bodyPr/>
          <a:lstStyle/>
          <a:p>
            <a:r>
              <a:rPr lang="en-GB" b="1" dirty="0" smtClean="0"/>
              <a:t>Outputs</a:t>
            </a:r>
            <a:endParaRPr lang="en-GB"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03499735"/>
              </p:ext>
            </p:extLst>
          </p:nvPr>
        </p:nvGraphicFramePr>
        <p:xfrm>
          <a:off x="395536" y="836712"/>
          <a:ext cx="8208912" cy="4813634"/>
        </p:xfrm>
        <a:graphic>
          <a:graphicData uri="http://schemas.openxmlformats.org/drawingml/2006/table">
            <a:tbl>
              <a:tblPr firstRow="1" firstCol="1" lastRow="1" lastCol="1" bandRow="1" bandCol="1">
                <a:tableStyleId>{B301B821-A1FF-4177-AEE7-76D212191A09}</a:tableStyleId>
              </a:tblPr>
              <a:tblGrid>
                <a:gridCol w="1131440"/>
                <a:gridCol w="7077472"/>
              </a:tblGrid>
              <a:tr h="828312">
                <a:tc gridSpan="2">
                  <a:txBody>
                    <a:bodyPr/>
                    <a:lstStyle/>
                    <a:p>
                      <a:pPr>
                        <a:lnSpc>
                          <a:spcPct val="115000"/>
                        </a:lnSpc>
                        <a:spcAft>
                          <a:spcPts val="0"/>
                        </a:spcAft>
                      </a:pPr>
                      <a:r>
                        <a:rPr lang="en-GB" sz="2000" dirty="0" smtClean="0">
                          <a:effectLst/>
                        </a:rPr>
                        <a:t>The </a:t>
                      </a:r>
                      <a:r>
                        <a:rPr lang="en-GB" sz="2000" dirty="0">
                          <a:effectLst/>
                        </a:rPr>
                        <a:t>criteria for assessing the quality of outputs are </a:t>
                      </a:r>
                      <a:r>
                        <a:rPr lang="en-GB" sz="2000" dirty="0" smtClean="0">
                          <a:effectLst/>
                        </a:rPr>
                        <a:t>‘originality</a:t>
                      </a:r>
                      <a:r>
                        <a:rPr lang="en-GB" sz="2000" dirty="0">
                          <a:effectLst/>
                        </a:rPr>
                        <a:t>, significance and rigour’.</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r>
              <a:tr h="343997">
                <a:tc>
                  <a:txBody>
                    <a:bodyPr/>
                    <a:lstStyle/>
                    <a:p>
                      <a:pPr>
                        <a:lnSpc>
                          <a:spcPct val="115000"/>
                        </a:lnSpc>
                        <a:spcAft>
                          <a:spcPts val="0"/>
                        </a:spcAft>
                      </a:pPr>
                      <a:r>
                        <a:rPr lang="en-GB" sz="1800" dirty="0">
                          <a:effectLst/>
                        </a:rPr>
                        <a:t>4*</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1800" dirty="0">
                          <a:effectLst/>
                        </a:rPr>
                        <a:t>Quality that is world-leading in terms of originality, significance and rigour.</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687995">
                <a:tc>
                  <a:txBody>
                    <a:bodyPr/>
                    <a:lstStyle/>
                    <a:p>
                      <a:pPr>
                        <a:lnSpc>
                          <a:spcPct val="115000"/>
                        </a:lnSpc>
                        <a:spcAft>
                          <a:spcPts val="0"/>
                        </a:spcAft>
                      </a:pPr>
                      <a:r>
                        <a:rPr lang="en-GB" sz="1800" dirty="0">
                          <a:effectLst/>
                        </a:rPr>
                        <a:t>3*</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1800" dirty="0">
                          <a:effectLst/>
                        </a:rPr>
                        <a:t>Quality that is internationally excellent in terms of originality, significance and rigour but which falls short of the highest standards of excellence.</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687995">
                <a:tc>
                  <a:txBody>
                    <a:bodyPr/>
                    <a:lstStyle/>
                    <a:p>
                      <a:pPr>
                        <a:lnSpc>
                          <a:spcPct val="115000"/>
                        </a:lnSpc>
                        <a:spcAft>
                          <a:spcPts val="0"/>
                        </a:spcAft>
                      </a:pPr>
                      <a:r>
                        <a:rPr lang="en-GB" sz="1800" dirty="0">
                          <a:effectLst/>
                        </a:rPr>
                        <a:t>2*</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1800" dirty="0">
                          <a:effectLst/>
                        </a:rPr>
                        <a:t>Quality that is recognised internationally in terms of originality, significance and rigour.</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687995">
                <a:tc>
                  <a:txBody>
                    <a:bodyPr/>
                    <a:lstStyle/>
                    <a:p>
                      <a:pPr>
                        <a:lnSpc>
                          <a:spcPct val="115000"/>
                        </a:lnSpc>
                        <a:spcAft>
                          <a:spcPts val="0"/>
                        </a:spcAft>
                      </a:pPr>
                      <a:r>
                        <a:rPr lang="en-GB" sz="1800" dirty="0" smtClean="0">
                          <a:effectLst/>
                        </a:rPr>
                        <a:t>1*</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1800" dirty="0">
                          <a:effectLst/>
                        </a:rPr>
                        <a:t>Quality that is recognised nationally in terms of originality, significance and rigour.</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1031992">
                <a:tc>
                  <a:txBody>
                    <a:bodyPr/>
                    <a:lstStyle/>
                    <a:p>
                      <a:pPr>
                        <a:lnSpc>
                          <a:spcPct val="115000"/>
                        </a:lnSpc>
                        <a:spcAft>
                          <a:spcPts val="0"/>
                        </a:spcAft>
                      </a:pPr>
                      <a:r>
                        <a:rPr lang="en-GB" sz="1800" dirty="0" err="1" smtClean="0">
                          <a:effectLst/>
                        </a:rPr>
                        <a:t>Uc</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1800" dirty="0">
                          <a:effectLst/>
                        </a:rPr>
                        <a:t>Quality that falls below the standard of nationally recognised work. Or work which does not meet the published definition of research for the purposes of this assessment.</a:t>
                      </a: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7492745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Impact </a:t>
            </a:r>
            <a:endParaRPr lang="en-GB"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55016242"/>
              </p:ext>
            </p:extLst>
          </p:nvPr>
        </p:nvGraphicFramePr>
        <p:xfrm>
          <a:off x="683568" y="1196752"/>
          <a:ext cx="7848872" cy="4322513"/>
        </p:xfrm>
        <a:graphic>
          <a:graphicData uri="http://schemas.openxmlformats.org/drawingml/2006/table">
            <a:tbl>
              <a:tblPr firstRow="1" firstCol="1" lastRow="1" lastCol="1" bandRow="1" bandCol="1">
                <a:tableStyleId>{B301B821-A1FF-4177-AEE7-76D212191A09}</a:tableStyleId>
              </a:tblPr>
              <a:tblGrid>
                <a:gridCol w="654073"/>
                <a:gridCol w="7194799"/>
              </a:tblGrid>
              <a:tr h="431821">
                <a:tc gridSpan="2">
                  <a:txBody>
                    <a:bodyPr/>
                    <a:lstStyle/>
                    <a:p>
                      <a:pPr>
                        <a:lnSpc>
                          <a:spcPct val="115000"/>
                        </a:lnSpc>
                        <a:spcAft>
                          <a:spcPts val="0"/>
                        </a:spcAft>
                      </a:pPr>
                      <a:r>
                        <a:rPr lang="en-GB" sz="2000" dirty="0" smtClean="0">
                          <a:effectLst/>
                        </a:rPr>
                        <a:t>The </a:t>
                      </a:r>
                      <a:r>
                        <a:rPr lang="en-GB" sz="2000" dirty="0">
                          <a:effectLst/>
                        </a:rPr>
                        <a:t>criteria for assessing impacts are ‘reach’ and ‘significance’: </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r>
              <a:tr h="458715">
                <a:tc>
                  <a:txBody>
                    <a:bodyPr/>
                    <a:lstStyle/>
                    <a:p>
                      <a:pPr>
                        <a:lnSpc>
                          <a:spcPct val="115000"/>
                        </a:lnSpc>
                        <a:spcAft>
                          <a:spcPts val="0"/>
                        </a:spcAft>
                      </a:pPr>
                      <a:r>
                        <a:rPr lang="en-GB" sz="2000">
                          <a:effectLst/>
                        </a:rPr>
                        <a:t>4*</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2000">
                          <a:effectLst/>
                        </a:rPr>
                        <a:t>Outstanding impacts in terms of their reach and significance.</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58715">
                <a:tc>
                  <a:txBody>
                    <a:bodyPr/>
                    <a:lstStyle/>
                    <a:p>
                      <a:pPr>
                        <a:lnSpc>
                          <a:spcPct val="115000"/>
                        </a:lnSpc>
                        <a:spcAft>
                          <a:spcPts val="0"/>
                        </a:spcAft>
                      </a:pPr>
                      <a:r>
                        <a:rPr lang="en-GB" sz="2000">
                          <a:effectLst/>
                        </a:rPr>
                        <a:t>3*</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2000" dirty="0">
                          <a:effectLst/>
                        </a:rPr>
                        <a:t>Very considerable impacts in terms of their reach and significance.</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458715">
                <a:tc>
                  <a:txBody>
                    <a:bodyPr/>
                    <a:lstStyle/>
                    <a:p>
                      <a:pPr>
                        <a:lnSpc>
                          <a:spcPct val="115000"/>
                        </a:lnSpc>
                        <a:spcAft>
                          <a:spcPts val="0"/>
                        </a:spcAft>
                      </a:pPr>
                      <a:r>
                        <a:rPr lang="en-GB" sz="2000" dirty="0">
                          <a:effectLst/>
                        </a:rPr>
                        <a:t>2*</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2000" dirty="0">
                          <a:effectLst/>
                        </a:rPr>
                        <a:t>Considerable impacts in terms of their reach and significance.</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715029">
                <a:tc>
                  <a:txBody>
                    <a:bodyPr/>
                    <a:lstStyle/>
                    <a:p>
                      <a:pPr>
                        <a:lnSpc>
                          <a:spcPct val="115000"/>
                        </a:lnSpc>
                        <a:spcAft>
                          <a:spcPts val="0"/>
                        </a:spcAft>
                      </a:pPr>
                      <a:r>
                        <a:rPr lang="en-GB" sz="2000">
                          <a:effectLst/>
                        </a:rPr>
                        <a:t>1*</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2000" dirty="0">
                          <a:effectLst/>
                        </a:rPr>
                        <a:t>Recognised but modest impacts in terms of their reach and significance. </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1072543">
                <a:tc>
                  <a:txBody>
                    <a:bodyPr/>
                    <a:lstStyle/>
                    <a:p>
                      <a:pPr>
                        <a:lnSpc>
                          <a:spcPct val="115000"/>
                        </a:lnSpc>
                        <a:spcAft>
                          <a:spcPts val="0"/>
                        </a:spcAft>
                      </a:pPr>
                      <a:r>
                        <a:rPr lang="en-GB" sz="2000" dirty="0" err="1" smtClean="0">
                          <a:effectLst/>
                        </a:rPr>
                        <a:t>Uc</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2000" dirty="0">
                          <a:effectLst/>
                        </a:rPr>
                        <a:t>The impact is of little or no reach and significance; or the impact was not eligible; or the impact was not underpinned by excellent research.</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312091834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229600" cy="792088"/>
          </a:xfrm>
        </p:spPr>
        <p:txBody>
          <a:bodyPr>
            <a:normAutofit/>
          </a:bodyPr>
          <a:lstStyle/>
          <a:p>
            <a:r>
              <a:rPr lang="en-GB" b="1" dirty="0" smtClean="0"/>
              <a:t>Environment </a:t>
            </a:r>
            <a:endParaRPr lang="en-GB" b="1"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07007086"/>
              </p:ext>
            </p:extLst>
          </p:nvPr>
        </p:nvGraphicFramePr>
        <p:xfrm>
          <a:off x="251520" y="1052736"/>
          <a:ext cx="8640959" cy="4556760"/>
        </p:xfrm>
        <a:graphic>
          <a:graphicData uri="http://schemas.openxmlformats.org/drawingml/2006/table">
            <a:tbl>
              <a:tblPr firstRow="1" firstCol="1" lastRow="1" lastCol="1" bandRow="1" bandCol="1">
                <a:tableStyleId>{B301B821-A1FF-4177-AEE7-76D212191A09}</a:tableStyleId>
              </a:tblPr>
              <a:tblGrid>
                <a:gridCol w="770526"/>
                <a:gridCol w="7870433"/>
              </a:tblGrid>
              <a:tr h="421759">
                <a:tc gridSpan="2">
                  <a:txBody>
                    <a:bodyPr/>
                    <a:lstStyle/>
                    <a:p>
                      <a:pPr>
                        <a:lnSpc>
                          <a:spcPct val="115000"/>
                        </a:lnSpc>
                        <a:spcAft>
                          <a:spcPts val="0"/>
                        </a:spcAft>
                      </a:pPr>
                      <a:r>
                        <a:rPr lang="en-GB" sz="2000" dirty="0" smtClean="0">
                          <a:effectLst/>
                        </a:rPr>
                        <a:t>The </a:t>
                      </a:r>
                      <a:r>
                        <a:rPr lang="en-GB" sz="2000" dirty="0">
                          <a:effectLst/>
                        </a:rPr>
                        <a:t>research environment will be assessed in terms of its ‘vitality and </a:t>
                      </a:r>
                      <a:r>
                        <a:rPr lang="en-GB" sz="2000" dirty="0" smtClean="0">
                          <a:effectLst/>
                        </a:rPr>
                        <a:t>sustainability’</a:t>
                      </a:r>
                      <a:r>
                        <a:rPr lang="en-GB" sz="2000" baseline="0" dirty="0" smtClean="0">
                          <a:effectLst/>
                        </a:rPr>
                        <a:t> (</a:t>
                      </a:r>
                      <a:r>
                        <a:rPr lang="en-GB" sz="2000" dirty="0" smtClean="0">
                          <a:effectLst/>
                        </a:rPr>
                        <a:t>submitted </a:t>
                      </a:r>
                      <a:r>
                        <a:rPr lang="en-GB" sz="2000" dirty="0">
                          <a:effectLst/>
                        </a:rPr>
                        <a:t>unit, and </a:t>
                      </a:r>
                      <a:r>
                        <a:rPr lang="en-GB" sz="2000" dirty="0" smtClean="0">
                          <a:effectLst/>
                        </a:rPr>
                        <a:t>contribution </a:t>
                      </a:r>
                      <a:r>
                        <a:rPr lang="en-GB" sz="2000" dirty="0">
                          <a:effectLst/>
                        </a:rPr>
                        <a:t>to </a:t>
                      </a:r>
                      <a:r>
                        <a:rPr lang="en-GB" sz="2000" dirty="0" smtClean="0">
                          <a:effectLst/>
                        </a:rPr>
                        <a:t>the</a:t>
                      </a:r>
                      <a:r>
                        <a:rPr lang="en-GB" sz="2000" baseline="0" dirty="0" smtClean="0">
                          <a:effectLst/>
                        </a:rPr>
                        <a:t> </a:t>
                      </a:r>
                      <a:r>
                        <a:rPr lang="en-GB" sz="2000" dirty="0" smtClean="0">
                          <a:effectLst/>
                        </a:rPr>
                        <a:t>wider </a:t>
                      </a:r>
                      <a:r>
                        <a:rPr lang="en-GB" sz="2000" dirty="0">
                          <a:effectLst/>
                        </a:rPr>
                        <a:t>research </a:t>
                      </a:r>
                      <a:r>
                        <a:rPr lang="en-GB" sz="2000" dirty="0" smtClean="0">
                          <a:effectLst/>
                        </a:rPr>
                        <a:t>base).</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hMerge="1">
                  <a:txBody>
                    <a:bodyPr/>
                    <a:lstStyle/>
                    <a:p>
                      <a:endParaRPr lang="en-GB"/>
                    </a:p>
                  </a:txBody>
                  <a:tcPr/>
                </a:tc>
              </a:tr>
              <a:tr h="534917">
                <a:tc>
                  <a:txBody>
                    <a:bodyPr/>
                    <a:lstStyle/>
                    <a:p>
                      <a:pPr>
                        <a:lnSpc>
                          <a:spcPct val="115000"/>
                        </a:lnSpc>
                        <a:spcAft>
                          <a:spcPts val="0"/>
                        </a:spcAft>
                      </a:pPr>
                      <a:r>
                        <a:rPr lang="en-GB" sz="2000">
                          <a:effectLst/>
                        </a:rPr>
                        <a:t>4*</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2000" dirty="0">
                          <a:effectLst/>
                        </a:rPr>
                        <a:t>An environment that is conducive to producing research of world-leading quality, in terms of its vitality and sustainability. </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534917">
                <a:tc>
                  <a:txBody>
                    <a:bodyPr/>
                    <a:lstStyle/>
                    <a:p>
                      <a:pPr>
                        <a:lnSpc>
                          <a:spcPct val="115000"/>
                        </a:lnSpc>
                        <a:spcAft>
                          <a:spcPts val="0"/>
                        </a:spcAft>
                      </a:pPr>
                      <a:r>
                        <a:rPr lang="en-GB" sz="2000">
                          <a:effectLst/>
                        </a:rPr>
                        <a:t>3*</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2000" dirty="0">
                          <a:effectLst/>
                        </a:rPr>
                        <a:t>An environment that is conducive to producing research of internationally excellent </a:t>
                      </a:r>
                      <a:r>
                        <a:rPr lang="en-GB" sz="2000" dirty="0" smtClean="0">
                          <a:effectLst/>
                        </a:rPr>
                        <a:t>quality….</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534917">
                <a:tc>
                  <a:txBody>
                    <a:bodyPr/>
                    <a:lstStyle/>
                    <a:p>
                      <a:pPr>
                        <a:lnSpc>
                          <a:spcPct val="115000"/>
                        </a:lnSpc>
                        <a:spcAft>
                          <a:spcPts val="0"/>
                        </a:spcAft>
                      </a:pPr>
                      <a:r>
                        <a:rPr lang="en-GB" sz="2000">
                          <a:effectLst/>
                        </a:rPr>
                        <a:t>2*</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2000" dirty="0">
                          <a:effectLst/>
                        </a:rPr>
                        <a:t>An environment that is conducive to producing research of internationally recognised </a:t>
                      </a:r>
                      <a:r>
                        <a:rPr lang="en-GB" sz="2000" dirty="0" smtClean="0">
                          <a:effectLst/>
                        </a:rPr>
                        <a:t>quality….</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534917">
                <a:tc>
                  <a:txBody>
                    <a:bodyPr/>
                    <a:lstStyle/>
                    <a:p>
                      <a:pPr>
                        <a:lnSpc>
                          <a:spcPct val="115000"/>
                        </a:lnSpc>
                        <a:spcAft>
                          <a:spcPts val="0"/>
                        </a:spcAft>
                      </a:pPr>
                      <a:r>
                        <a:rPr lang="en-GB" sz="2000">
                          <a:effectLst/>
                        </a:rPr>
                        <a:t>1*</a:t>
                      </a:r>
                      <a:endParaRPr lang="en-GB" sz="200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2000" dirty="0">
                          <a:effectLst/>
                        </a:rPr>
                        <a:t>An environment that is conducive to producing research of nationally recognised </a:t>
                      </a:r>
                      <a:r>
                        <a:rPr lang="en-GB" sz="2000" dirty="0" smtClean="0">
                          <a:effectLst/>
                        </a:rPr>
                        <a:t>quality….</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r h="534917">
                <a:tc>
                  <a:txBody>
                    <a:bodyPr/>
                    <a:lstStyle/>
                    <a:p>
                      <a:pPr>
                        <a:lnSpc>
                          <a:spcPct val="115000"/>
                        </a:lnSpc>
                        <a:spcAft>
                          <a:spcPts val="0"/>
                        </a:spcAft>
                      </a:pPr>
                      <a:r>
                        <a:rPr lang="en-GB" sz="2000" dirty="0" err="1" smtClean="0">
                          <a:effectLst/>
                        </a:rPr>
                        <a:t>Uc</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c>
                  <a:txBody>
                    <a:bodyPr/>
                    <a:lstStyle/>
                    <a:p>
                      <a:pPr>
                        <a:lnSpc>
                          <a:spcPct val="115000"/>
                        </a:lnSpc>
                        <a:spcAft>
                          <a:spcPts val="0"/>
                        </a:spcAft>
                      </a:pPr>
                      <a:r>
                        <a:rPr lang="en-GB" sz="2000" dirty="0">
                          <a:effectLst/>
                        </a:rPr>
                        <a:t>An environment that is not conducive to producing research of nationally recognised quality. </a:t>
                      </a:r>
                      <a:endParaRPr lang="en-GB" sz="20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68580" marR="68580" marT="0" marB="0"/>
                </a:tc>
              </a:tr>
            </a:tbl>
          </a:graphicData>
        </a:graphic>
      </p:graphicFrame>
    </p:spTree>
    <p:extLst>
      <p:ext uri="{BB962C8B-B14F-4D97-AF65-F5344CB8AC3E}">
        <p14:creationId xmlns:p14="http://schemas.microsoft.com/office/powerpoint/2010/main" val="8036860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Environment </a:t>
            </a:r>
            <a:endParaRPr lang="en-GB" b="1" dirty="0"/>
          </a:p>
        </p:txBody>
      </p:sp>
      <p:sp>
        <p:nvSpPr>
          <p:cNvPr id="3" name="Content Placeholder 2"/>
          <p:cNvSpPr>
            <a:spLocks noGrp="1"/>
          </p:cNvSpPr>
          <p:nvPr>
            <p:ph idx="1"/>
          </p:nvPr>
        </p:nvSpPr>
        <p:spPr>
          <a:xfrm>
            <a:off x="457200" y="1484784"/>
            <a:ext cx="8229600" cy="4005913"/>
          </a:xfrm>
        </p:spPr>
        <p:txBody>
          <a:bodyPr>
            <a:normAutofit lnSpcReduction="10000"/>
          </a:bodyPr>
          <a:lstStyle/>
          <a:p>
            <a:r>
              <a:rPr lang="en-GB" dirty="0" smtClean="0"/>
              <a:t>Research Strategy </a:t>
            </a:r>
          </a:p>
          <a:p>
            <a:r>
              <a:rPr lang="en-GB" dirty="0" smtClean="0"/>
              <a:t>Grant Capture / Commercialisation </a:t>
            </a:r>
          </a:p>
          <a:p>
            <a:r>
              <a:rPr lang="en-GB" dirty="0" smtClean="0"/>
              <a:t>PGR Provision</a:t>
            </a:r>
          </a:p>
          <a:p>
            <a:r>
              <a:rPr lang="en-GB" dirty="0" smtClean="0"/>
              <a:t>Staff Development</a:t>
            </a:r>
          </a:p>
          <a:p>
            <a:r>
              <a:rPr lang="en-GB" dirty="0" smtClean="0"/>
              <a:t>Infrastructure </a:t>
            </a:r>
          </a:p>
          <a:p>
            <a:r>
              <a:rPr lang="en-GB" dirty="0" smtClean="0"/>
              <a:t>Collaboration </a:t>
            </a:r>
          </a:p>
          <a:p>
            <a:r>
              <a:rPr lang="en-GB" dirty="0" smtClean="0"/>
              <a:t>Contribution to the discipline </a:t>
            </a:r>
          </a:p>
          <a:p>
            <a:endParaRPr lang="en-GB" dirty="0"/>
          </a:p>
        </p:txBody>
      </p:sp>
    </p:spTree>
    <p:extLst>
      <p:ext uri="{BB962C8B-B14F-4D97-AF65-F5344CB8AC3E}">
        <p14:creationId xmlns:p14="http://schemas.microsoft.com/office/powerpoint/2010/main" val="38056136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UWTSD Overall Results    </a:t>
            </a:r>
            <a:br>
              <a:rPr lang="en-GB" b="1" dirty="0" smtClean="0"/>
            </a:br>
            <a:r>
              <a:rPr lang="en-GB" dirty="0" smtClean="0"/>
              <a:t>(all </a:t>
            </a:r>
            <a:r>
              <a:rPr lang="en-GB" dirty="0" err="1" smtClean="0"/>
              <a:t>UoAs</a:t>
            </a:r>
            <a:r>
              <a:rPr lang="en-GB" dirty="0" smtClean="0"/>
              <a:t> combined)</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71041340"/>
              </p:ext>
            </p:extLst>
          </p:nvPr>
        </p:nvGraphicFramePr>
        <p:xfrm>
          <a:off x="457202" y="1772816"/>
          <a:ext cx="7010397" cy="2132659"/>
        </p:xfrm>
        <a:graphic>
          <a:graphicData uri="http://schemas.openxmlformats.org/drawingml/2006/table">
            <a:tbl>
              <a:tblPr firstRow="1" firstCol="1" bandRow="1">
                <a:tableStyleId>{69012ECD-51FC-41F1-AA8D-1B2483CD663E}</a:tableStyleId>
              </a:tblPr>
              <a:tblGrid>
                <a:gridCol w="1994919"/>
                <a:gridCol w="1082958"/>
                <a:gridCol w="738379"/>
                <a:gridCol w="738379"/>
                <a:gridCol w="738379"/>
                <a:gridCol w="741504"/>
                <a:gridCol w="975879"/>
              </a:tblGrid>
              <a:tr h="450163">
                <a:tc>
                  <a:txBody>
                    <a:bodyPr/>
                    <a:lstStyle/>
                    <a:p>
                      <a:pPr>
                        <a:lnSpc>
                          <a:spcPct val="115000"/>
                        </a:lnSpc>
                        <a:spcAft>
                          <a:spcPts val="0"/>
                        </a:spcAft>
                      </a:pPr>
                      <a:r>
                        <a:rPr lang="en-GB" sz="2400" dirty="0">
                          <a:effectLst/>
                        </a:rPr>
                        <a:t> </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4*</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3*</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2*</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1*</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U/C</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4*/3*</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r>
              <a:tr h="420624">
                <a:tc>
                  <a:txBody>
                    <a:bodyPr/>
                    <a:lstStyle/>
                    <a:p>
                      <a:pPr>
                        <a:lnSpc>
                          <a:spcPct val="115000"/>
                        </a:lnSpc>
                        <a:spcAft>
                          <a:spcPts val="0"/>
                        </a:spcAft>
                      </a:pPr>
                      <a:r>
                        <a:rPr lang="en-GB" sz="2400" dirty="0">
                          <a:effectLst/>
                        </a:rPr>
                        <a:t>Institutional </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13</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34</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39</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12</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2</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47</a:t>
                      </a:r>
                      <a:endParaRPr lang="en-GB" sz="24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r>
              <a:tr h="420624">
                <a:tc>
                  <a:txBody>
                    <a:bodyPr/>
                    <a:lstStyle/>
                    <a:p>
                      <a:pPr>
                        <a:lnSpc>
                          <a:spcPct val="115000"/>
                        </a:lnSpc>
                        <a:spcAft>
                          <a:spcPts val="0"/>
                        </a:spcAft>
                      </a:pPr>
                      <a:r>
                        <a:rPr lang="en-GB" sz="2400">
                          <a:effectLst/>
                        </a:rPr>
                        <a:t>Outputs</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10</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35</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46</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9</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0</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45</a:t>
                      </a:r>
                      <a:endParaRPr lang="en-GB" sz="24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r>
              <a:tr h="420624">
                <a:tc>
                  <a:txBody>
                    <a:bodyPr/>
                    <a:lstStyle/>
                    <a:p>
                      <a:pPr>
                        <a:lnSpc>
                          <a:spcPct val="115000"/>
                        </a:lnSpc>
                        <a:spcAft>
                          <a:spcPts val="0"/>
                        </a:spcAft>
                      </a:pPr>
                      <a:r>
                        <a:rPr lang="en-GB" sz="2400">
                          <a:effectLst/>
                        </a:rPr>
                        <a:t>Impact</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23</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37</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18</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15</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7</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60</a:t>
                      </a:r>
                      <a:endParaRPr lang="en-GB" sz="24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r>
              <a:tr h="420624">
                <a:tc>
                  <a:txBody>
                    <a:bodyPr/>
                    <a:lstStyle/>
                    <a:p>
                      <a:pPr>
                        <a:lnSpc>
                          <a:spcPct val="115000"/>
                        </a:lnSpc>
                        <a:spcAft>
                          <a:spcPts val="0"/>
                        </a:spcAft>
                      </a:pPr>
                      <a:r>
                        <a:rPr lang="en-GB" sz="2400">
                          <a:effectLst/>
                        </a:rPr>
                        <a:t>Environment</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10</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a:effectLst/>
                        </a:rPr>
                        <a:t>28</a:t>
                      </a:r>
                      <a:endParaRPr lang="en-GB" sz="240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39</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23</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0</a:t>
                      </a:r>
                      <a:endParaRPr lang="en-GB" sz="2400"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c>
                  <a:txBody>
                    <a:bodyPr/>
                    <a:lstStyle/>
                    <a:p>
                      <a:pPr>
                        <a:lnSpc>
                          <a:spcPct val="115000"/>
                        </a:lnSpc>
                        <a:spcAft>
                          <a:spcPts val="0"/>
                        </a:spcAft>
                      </a:pPr>
                      <a:r>
                        <a:rPr lang="en-GB" sz="2400" dirty="0">
                          <a:effectLst/>
                        </a:rPr>
                        <a:t>38</a:t>
                      </a:r>
                      <a:endParaRPr lang="en-GB" sz="2400" b="1" dirty="0">
                        <a:effectLst/>
                        <a:latin typeface="Calibri" panose="020F0502020204030204" pitchFamily="34" charset="0"/>
                        <a:ea typeface="Times New Roman" panose="02020603050405020304" pitchFamily="18" charset="0"/>
                        <a:cs typeface="Times New Roman" panose="02020603050405020304" pitchFamily="18" charset="0"/>
                      </a:endParaRPr>
                    </a:p>
                  </a:txBody>
                  <a:tcPr marL="51435" marR="51435" marT="0" marB="0"/>
                </a:tc>
              </a:tr>
            </a:tbl>
          </a:graphicData>
        </a:graphic>
      </p:graphicFrame>
      <p:sp>
        <p:nvSpPr>
          <p:cNvPr id="5" name="Rectangle 1"/>
          <p:cNvSpPr>
            <a:spLocks noChangeArrowheads="1"/>
          </p:cNvSpPr>
          <p:nvPr/>
        </p:nvSpPr>
        <p:spPr bwMode="auto">
          <a:xfrm>
            <a:off x="-3707476" y="-971490"/>
            <a:ext cx="12914130" cy="40395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68580" tIns="34290" rIns="68580" bIns="34290" numCol="1" anchor="ctr" anchorCtr="0" compatLnSpc="1">
            <a:prstTxWarp prst="textNoShape">
              <a:avLst/>
            </a:prstTxWarp>
            <a:spAutoFit/>
          </a:bodyPr>
          <a:lstStyle/>
          <a:p>
            <a:pPr defTabSz="685800" eaLnBrk="0" fontAlgn="base" hangingPunct="0">
              <a:spcBef>
                <a:spcPct val="0"/>
              </a:spcBef>
              <a:spcAft>
                <a:spcPct val="0"/>
              </a:spcAft>
            </a:pPr>
            <a:r>
              <a:rPr lang="en-GB" altLang="en-US" sz="825" b="1">
                <a:latin typeface="Calibri" panose="020F0502020204030204" pitchFamily="34" charset="0"/>
                <a:ea typeface="Times New Roman" panose="02020603050405020304" pitchFamily="18" charset="0"/>
                <a:cs typeface="Times New Roman" panose="02020603050405020304" pitchFamily="18" charset="0"/>
              </a:rPr>
              <a:t>Table 1: Overall Performance</a:t>
            </a:r>
            <a:endParaRPr lang="en-GB" altLang="en-US" sz="600"/>
          </a:p>
          <a:p>
            <a:pPr defTabSz="685800" eaLnBrk="0" fontAlgn="base" hangingPunct="0">
              <a:spcBef>
                <a:spcPct val="0"/>
              </a:spcBef>
              <a:spcAft>
                <a:spcPct val="0"/>
              </a:spcAft>
            </a:pPr>
            <a:endParaRPr lang="en-GB" altLang="en-US" sz="1350">
              <a:latin typeface="Arial" panose="020B0604020202020204" pitchFamily="34" charset="0"/>
            </a:endParaRPr>
          </a:p>
        </p:txBody>
      </p:sp>
      <p:sp>
        <p:nvSpPr>
          <p:cNvPr id="6" name="Rectangle 5"/>
          <p:cNvSpPr/>
          <p:nvPr/>
        </p:nvSpPr>
        <p:spPr>
          <a:xfrm>
            <a:off x="611560" y="4437112"/>
            <a:ext cx="5810250" cy="923330"/>
          </a:xfrm>
          <a:prstGeom prst="rect">
            <a:avLst/>
          </a:prstGeom>
        </p:spPr>
        <p:txBody>
          <a:bodyPr wrap="square">
            <a:spAutoFit/>
          </a:bodyPr>
          <a:lstStyle/>
          <a:p>
            <a:r>
              <a:rPr lang="en-GB" sz="2700" dirty="0"/>
              <a:t>20.5% increase on 2008</a:t>
            </a:r>
            <a:br>
              <a:rPr lang="en-GB" sz="2700" dirty="0"/>
            </a:br>
            <a:r>
              <a:rPr lang="en-GB" sz="2700" dirty="0"/>
              <a:t>26.5% at 3* and 4* to 47% in 2014</a:t>
            </a:r>
          </a:p>
        </p:txBody>
      </p:sp>
    </p:spTree>
    <p:extLst>
      <p:ext uri="{BB962C8B-B14F-4D97-AF65-F5344CB8AC3E}">
        <p14:creationId xmlns:p14="http://schemas.microsoft.com/office/powerpoint/2010/main" val="9199974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22314"/>
          </a:xfrm>
        </p:spPr>
        <p:txBody>
          <a:bodyPr>
            <a:normAutofit/>
          </a:bodyPr>
          <a:lstStyle/>
          <a:p>
            <a:r>
              <a:rPr lang="en-GB" sz="6000" b="1" dirty="0" smtClean="0"/>
              <a:t>New Policy Requirements </a:t>
            </a:r>
            <a:endParaRPr lang="en-GB" sz="6000" b="1" dirty="0"/>
          </a:p>
        </p:txBody>
      </p:sp>
    </p:spTree>
    <p:extLst>
      <p:ext uri="{BB962C8B-B14F-4D97-AF65-F5344CB8AC3E}">
        <p14:creationId xmlns:p14="http://schemas.microsoft.com/office/powerpoint/2010/main" val="78215724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Open Access Publishing </a:t>
            </a:r>
            <a:endParaRPr lang="en-GB" b="1" dirty="0"/>
          </a:p>
        </p:txBody>
      </p:sp>
      <p:sp>
        <p:nvSpPr>
          <p:cNvPr id="7" name="Content Placeholder 2"/>
          <p:cNvSpPr txBox="1">
            <a:spLocks noGrp="1"/>
          </p:cNvSpPr>
          <p:nvPr>
            <p:ph idx="1"/>
          </p:nvPr>
        </p:nvSpPr>
        <p:spPr bwMode="auto">
          <a:xfrm>
            <a:off x="539552" y="1450267"/>
            <a:ext cx="8229600" cy="3917032"/>
          </a:xfrm>
          <a:prstGeom prst="rect">
            <a:avLst/>
          </a:prstGeom>
          <a:solidFill>
            <a:schemeClr val="bg1">
              <a:alpha val="20000"/>
            </a:schemeClr>
          </a:solidFill>
          <a:ln w="9525">
            <a:noFill/>
            <a:miter lim="800000"/>
            <a:headEnd/>
            <a:tailEnd/>
          </a:ln>
        </p:spPr>
        <p:txBody>
          <a:bodyPr lIns="180000" tIns="180000" rIns="180000" bIns="180000">
            <a:normAutofit/>
          </a:bodyPr>
          <a:lstStyle/>
          <a:p>
            <a:pPr defTabSz="912813">
              <a:buClr>
                <a:srgbClr val="558ED5"/>
              </a:buClr>
              <a:defRPr/>
            </a:pPr>
            <a:r>
              <a:rPr lang="en-GB" sz="2800" b="1" dirty="0" smtClean="0">
                <a:solidFill>
                  <a:prstClr val="black"/>
                </a:solidFill>
                <a:latin typeface="Calibri" pitchFamily="34" charset="0"/>
              </a:rPr>
              <a:t>REF policy </a:t>
            </a:r>
            <a:r>
              <a:rPr lang="en-GB" sz="2800" b="1" dirty="0">
                <a:solidFill>
                  <a:prstClr val="black"/>
                </a:solidFill>
                <a:latin typeface="Calibri" pitchFamily="34" charset="0"/>
              </a:rPr>
              <a:t>states that certain outputs must be available in an open-access form to be eligible for submission to the next REF. </a:t>
            </a:r>
          </a:p>
          <a:p>
            <a:pPr marL="0" indent="0" defTabSz="912813">
              <a:buClr>
                <a:srgbClr val="558ED5"/>
              </a:buClr>
              <a:buNone/>
              <a:defRPr/>
            </a:pPr>
            <a:endParaRPr lang="en-GB" sz="2800" b="1" dirty="0">
              <a:solidFill>
                <a:prstClr val="black"/>
              </a:solidFill>
              <a:latin typeface="Calibri" pitchFamily="34" charset="0"/>
            </a:endParaRPr>
          </a:p>
          <a:p>
            <a:pPr marL="358775" lvl="1" indent="-358775" defTabSz="912813" fontAlgn="auto">
              <a:spcBef>
                <a:spcPts val="0"/>
              </a:spcBef>
              <a:spcAft>
                <a:spcPts val="1000"/>
              </a:spcAft>
              <a:buClr>
                <a:srgbClr val="1464BE"/>
              </a:buClr>
              <a:defRPr/>
            </a:pPr>
            <a:endParaRPr lang="en-US" sz="2200" dirty="0">
              <a:solidFill>
                <a:srgbClr val="000000"/>
              </a:solidFill>
              <a:latin typeface="Calibri" pitchFamily="34" charset="0"/>
              <a:cs typeface="+mn-cs"/>
            </a:endParaRPr>
          </a:p>
        </p:txBody>
      </p:sp>
      <p:pic>
        <p:nvPicPr>
          <p:cNvPr id="8" name="Picture 7"/>
          <p:cNvPicPr>
            <a:picLocks noChangeAspect="1"/>
          </p:cNvPicPr>
          <p:nvPr/>
        </p:nvPicPr>
        <p:blipFill>
          <a:blip r:embed="rId2"/>
          <a:stretch>
            <a:fillRect/>
          </a:stretch>
        </p:blipFill>
        <p:spPr>
          <a:xfrm>
            <a:off x="539552" y="3209128"/>
            <a:ext cx="8029128" cy="2158171"/>
          </a:xfrm>
          <a:prstGeom prst="rect">
            <a:avLst/>
          </a:prstGeom>
        </p:spPr>
      </p:pic>
    </p:spTree>
    <p:extLst>
      <p:ext uri="{BB962C8B-B14F-4D97-AF65-F5344CB8AC3E}">
        <p14:creationId xmlns:p14="http://schemas.microsoft.com/office/powerpoint/2010/main" val="201747224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358775" lvl="1" indent="-358775" defTabSz="912813" fontAlgn="auto">
              <a:spcBef>
                <a:spcPts val="0"/>
              </a:spcBef>
              <a:spcAft>
                <a:spcPts val="1000"/>
              </a:spcAft>
              <a:buClr>
                <a:srgbClr val="1464BE"/>
              </a:buClr>
              <a:defRPr/>
            </a:pPr>
            <a:r>
              <a:rPr lang="en-GB" sz="2400" b="1" i="1" dirty="0">
                <a:solidFill>
                  <a:prstClr val="black"/>
                </a:solidFill>
                <a:latin typeface="Calibri" pitchFamily="34" charset="0"/>
              </a:rPr>
              <a:t>The following outputs are therefore out of scope: </a:t>
            </a:r>
          </a:p>
        </p:txBody>
      </p:sp>
      <p:sp>
        <p:nvSpPr>
          <p:cNvPr id="8" name="Rectangle 5"/>
          <p:cNvSpPr>
            <a:spLocks noGrp="1" noChangeArrowheads="1"/>
          </p:cNvSpPr>
          <p:nvPr>
            <p:ph idx="1"/>
          </p:nvPr>
        </p:nvSpPr>
        <p:spPr bwMode="auto">
          <a:xfrm>
            <a:off x="457200" y="1600201"/>
            <a:ext cx="8229600" cy="3556991"/>
          </a:xfrm>
          <a:prstGeom prst="rect">
            <a:avLst/>
          </a:prstGeom>
          <a:solidFill>
            <a:srgbClr val="1464BE">
              <a:alpha val="20000"/>
            </a:srgbClr>
          </a:solidFill>
          <a:ln w="9525">
            <a:noFill/>
            <a:miter lim="800000"/>
            <a:headEnd/>
            <a:tailEnd/>
          </a:ln>
        </p:spPr>
        <p:txBody>
          <a:bodyPr lIns="180000" tIns="180000" rIns="180000" bIns="180000"/>
          <a:lstStyle/>
          <a:p>
            <a:pPr marL="358775" lvl="1" indent="-358775" defTabSz="912813" fontAlgn="auto">
              <a:spcBef>
                <a:spcPts val="0"/>
              </a:spcBef>
              <a:spcAft>
                <a:spcPts val="1000"/>
              </a:spcAft>
              <a:buClr>
                <a:srgbClr val="1464BE"/>
              </a:buClr>
              <a:buFont typeface="Arial" panose="020B0604020202020204" pitchFamily="34" charset="0"/>
              <a:buChar char="•"/>
              <a:defRPr/>
            </a:pPr>
            <a:r>
              <a:rPr lang="en-GB" sz="2400" b="1" dirty="0" smtClean="0">
                <a:solidFill>
                  <a:prstClr val="black"/>
                </a:solidFill>
                <a:latin typeface="Calibri" pitchFamily="34" charset="0"/>
                <a:cs typeface="+mn-cs"/>
              </a:rPr>
              <a:t>Monographs </a:t>
            </a:r>
            <a:r>
              <a:rPr lang="en-GB" sz="2400" b="1" dirty="0">
                <a:solidFill>
                  <a:prstClr val="black"/>
                </a:solidFill>
                <a:latin typeface="Calibri" pitchFamily="34" charset="0"/>
                <a:cs typeface="+mn-cs"/>
              </a:rPr>
              <a:t>and other long-form publications </a:t>
            </a:r>
          </a:p>
          <a:p>
            <a:pPr marL="358775" lvl="1" indent="-358775" defTabSz="912813" fontAlgn="auto">
              <a:spcBef>
                <a:spcPts val="0"/>
              </a:spcBef>
              <a:spcAft>
                <a:spcPts val="1000"/>
              </a:spcAft>
              <a:buClr>
                <a:srgbClr val="1464BE"/>
              </a:buClr>
              <a:buFont typeface="Arial" panose="020B0604020202020204" pitchFamily="34" charset="0"/>
              <a:buChar char="•"/>
              <a:defRPr/>
            </a:pPr>
            <a:r>
              <a:rPr lang="en-GB" sz="2400" b="1" dirty="0">
                <a:solidFill>
                  <a:prstClr val="black"/>
                </a:solidFill>
                <a:latin typeface="Calibri" pitchFamily="34" charset="0"/>
                <a:cs typeface="+mn-cs"/>
              </a:rPr>
              <a:t>Non-text, creative and practice-based research</a:t>
            </a:r>
          </a:p>
          <a:p>
            <a:pPr marL="358775" lvl="1" indent="-358775" defTabSz="912813" fontAlgn="auto">
              <a:spcBef>
                <a:spcPts val="0"/>
              </a:spcBef>
              <a:spcAft>
                <a:spcPts val="1000"/>
              </a:spcAft>
              <a:buClr>
                <a:srgbClr val="1464BE"/>
              </a:buClr>
              <a:buFont typeface="Arial" panose="020B0604020202020204" pitchFamily="34" charset="0"/>
              <a:buChar char="•"/>
              <a:defRPr/>
            </a:pPr>
            <a:r>
              <a:rPr lang="en-GB" sz="2400" b="1" dirty="0">
                <a:solidFill>
                  <a:prstClr val="black"/>
                </a:solidFill>
                <a:latin typeface="Calibri" pitchFamily="34" charset="0"/>
                <a:cs typeface="+mn-cs"/>
              </a:rPr>
              <a:t>Research data</a:t>
            </a:r>
          </a:p>
          <a:p>
            <a:pPr marL="0" lvl="1" defTabSz="912813" fontAlgn="auto">
              <a:spcBef>
                <a:spcPts val="0"/>
              </a:spcBef>
              <a:spcAft>
                <a:spcPts val="1000"/>
              </a:spcAft>
              <a:buClr>
                <a:srgbClr val="1464BE"/>
              </a:buClr>
              <a:defRPr/>
            </a:pPr>
            <a:r>
              <a:rPr lang="en-GB" sz="2400" dirty="0">
                <a:solidFill>
                  <a:prstClr val="black"/>
                </a:solidFill>
                <a:latin typeface="Calibri" pitchFamily="34" charset="0"/>
                <a:cs typeface="+mn-cs"/>
              </a:rPr>
              <a:t>However, where an institution can demonstrate that it has taken steps towards enabling open access for outputs outside the scope of this definition, credit will be given in the research environment component of the post-2014 REF. </a:t>
            </a:r>
            <a:endParaRPr lang="en-US" sz="2400" dirty="0">
              <a:solidFill>
                <a:prstClr val="black"/>
              </a:solidFill>
              <a:latin typeface="Calibri" pitchFamily="34" charset="0"/>
              <a:cs typeface="+mn-cs"/>
            </a:endParaRPr>
          </a:p>
        </p:txBody>
      </p:sp>
    </p:spTree>
    <p:extLst>
      <p:ext uri="{BB962C8B-B14F-4D97-AF65-F5344CB8AC3E}">
        <p14:creationId xmlns:p14="http://schemas.microsoft.com/office/powerpoint/2010/main" val="33093050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Since REF 2014</a:t>
            </a:r>
            <a:endParaRPr lang="en-GB" b="1" dirty="0"/>
          </a:p>
        </p:txBody>
      </p:sp>
      <p:sp>
        <p:nvSpPr>
          <p:cNvPr id="3" name="Content Placeholder 2"/>
          <p:cNvSpPr>
            <a:spLocks noGrp="1"/>
          </p:cNvSpPr>
          <p:nvPr>
            <p:ph idx="1"/>
          </p:nvPr>
        </p:nvSpPr>
        <p:spPr>
          <a:xfrm>
            <a:off x="457200" y="1700808"/>
            <a:ext cx="8229600" cy="3917032"/>
          </a:xfrm>
        </p:spPr>
        <p:txBody>
          <a:bodyPr/>
          <a:lstStyle/>
          <a:p>
            <a:r>
              <a:rPr lang="en-GB" b="1" dirty="0" err="1" smtClean="0"/>
              <a:t>Eprints</a:t>
            </a:r>
            <a:r>
              <a:rPr lang="en-GB" b="1" dirty="0" smtClean="0"/>
              <a:t> repository </a:t>
            </a:r>
          </a:p>
          <a:p>
            <a:r>
              <a:rPr lang="en-GB" b="1" dirty="0" smtClean="0"/>
              <a:t>RIES coordination </a:t>
            </a:r>
          </a:p>
          <a:p>
            <a:r>
              <a:rPr lang="en-GB" b="1" dirty="0" smtClean="0"/>
              <a:t>Library support </a:t>
            </a:r>
          </a:p>
          <a:p>
            <a:r>
              <a:rPr lang="en-GB" b="1" dirty="0" smtClean="0"/>
              <a:t>Policy </a:t>
            </a:r>
          </a:p>
          <a:p>
            <a:r>
              <a:rPr lang="en-GB" b="1" dirty="0" smtClean="0"/>
              <a:t>Staff Development </a:t>
            </a:r>
            <a:endParaRPr lang="en-GB" b="1" dirty="0"/>
          </a:p>
        </p:txBody>
      </p:sp>
    </p:spTree>
    <p:extLst>
      <p:ext uri="{BB962C8B-B14F-4D97-AF65-F5344CB8AC3E}">
        <p14:creationId xmlns:p14="http://schemas.microsoft.com/office/powerpoint/2010/main" val="386090284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Research Data Management </a:t>
            </a:r>
            <a:endParaRPr lang="en-GB" b="1" dirty="0"/>
          </a:p>
        </p:txBody>
      </p:sp>
      <p:sp>
        <p:nvSpPr>
          <p:cNvPr id="3" name="Content Placeholder 2"/>
          <p:cNvSpPr>
            <a:spLocks noGrp="1"/>
          </p:cNvSpPr>
          <p:nvPr>
            <p:ph idx="1"/>
          </p:nvPr>
        </p:nvSpPr>
        <p:spPr/>
        <p:txBody>
          <a:bodyPr>
            <a:normAutofit lnSpcReduction="10000"/>
          </a:bodyPr>
          <a:lstStyle/>
          <a:p>
            <a:r>
              <a:rPr lang="en-GB" dirty="0" smtClean="0"/>
              <a:t>Not REF policy at present</a:t>
            </a:r>
          </a:p>
          <a:p>
            <a:r>
              <a:rPr lang="en-GB" dirty="0" smtClean="0"/>
              <a:t>Driven by RCUK (EPSRC, ESRC in particular)</a:t>
            </a:r>
          </a:p>
          <a:p>
            <a:r>
              <a:rPr lang="en-GB" dirty="0" smtClean="0"/>
              <a:t>Wellcome Trust</a:t>
            </a:r>
          </a:p>
          <a:p>
            <a:r>
              <a:rPr lang="en-GB" dirty="0" smtClean="0"/>
              <a:t>Europe (pilot)</a:t>
            </a:r>
          </a:p>
          <a:p>
            <a:endParaRPr lang="en-GB" dirty="0"/>
          </a:p>
          <a:p>
            <a:r>
              <a:rPr lang="en-GB" dirty="0"/>
              <a:t>E</a:t>
            </a:r>
            <a:r>
              <a:rPr lang="en-GB" dirty="0" smtClean="0"/>
              <a:t>ssential part of research environment </a:t>
            </a:r>
          </a:p>
        </p:txBody>
      </p:sp>
    </p:spTree>
    <p:extLst>
      <p:ext uri="{BB962C8B-B14F-4D97-AF65-F5344CB8AC3E}">
        <p14:creationId xmlns:p14="http://schemas.microsoft.com/office/powerpoint/2010/main" val="356652032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0399"/>
            <a:ext cx="8229600" cy="1143000"/>
          </a:xfrm>
        </p:spPr>
        <p:txBody>
          <a:bodyPr/>
          <a:lstStyle/>
          <a:p>
            <a:r>
              <a:rPr lang="en-GB" b="1" dirty="0" smtClean="0"/>
              <a:t>RDM Expectations:</a:t>
            </a:r>
            <a:endParaRPr lang="en-GB" b="1" dirty="0"/>
          </a:p>
        </p:txBody>
      </p:sp>
      <p:sp>
        <p:nvSpPr>
          <p:cNvPr id="5" name="Content Placeholder 4"/>
          <p:cNvSpPr>
            <a:spLocks noGrp="1"/>
          </p:cNvSpPr>
          <p:nvPr>
            <p:ph idx="1"/>
          </p:nvPr>
        </p:nvSpPr>
        <p:spPr>
          <a:xfrm>
            <a:off x="498376" y="1092601"/>
            <a:ext cx="8147248" cy="1684783"/>
          </a:xfrm>
          <a:solidFill>
            <a:schemeClr val="tx2">
              <a:lumMod val="20000"/>
              <a:lumOff val="80000"/>
            </a:schemeClr>
          </a:solidFill>
        </p:spPr>
        <p:txBody>
          <a:bodyPr>
            <a:normAutofit fontScale="92500"/>
          </a:bodyPr>
          <a:lstStyle/>
          <a:p>
            <a:pPr marL="0" indent="0">
              <a:buNone/>
            </a:pPr>
            <a:r>
              <a:rPr lang="en-GB" sz="2400" dirty="0" smtClean="0"/>
              <a:t>Publicly </a:t>
            </a:r>
            <a:r>
              <a:rPr lang="en-GB" sz="2400" dirty="0"/>
              <a:t>funded research data are a public good, produced in the public interest. These should be made openly available with as few restrictions as possible in a timely and responsible manner that does not harm intellectual </a:t>
            </a:r>
            <a:r>
              <a:rPr lang="en-GB" sz="2400" dirty="0" smtClean="0"/>
              <a:t>property</a:t>
            </a:r>
            <a:endParaRPr lang="en-GB" sz="2400" dirty="0"/>
          </a:p>
        </p:txBody>
      </p:sp>
      <p:sp>
        <p:nvSpPr>
          <p:cNvPr id="6" name="Rectangle 5"/>
          <p:cNvSpPr/>
          <p:nvPr/>
        </p:nvSpPr>
        <p:spPr>
          <a:xfrm>
            <a:off x="498376" y="3061420"/>
            <a:ext cx="8147248" cy="1200329"/>
          </a:xfrm>
          <a:prstGeom prst="rect">
            <a:avLst/>
          </a:prstGeom>
          <a:solidFill>
            <a:schemeClr val="tx2">
              <a:lumMod val="20000"/>
              <a:lumOff val="80000"/>
            </a:schemeClr>
          </a:solidFill>
        </p:spPr>
        <p:txBody>
          <a:bodyPr wrap="square">
            <a:spAutoFit/>
          </a:bodyPr>
          <a:lstStyle/>
          <a:p>
            <a:r>
              <a:rPr lang="en-GB" sz="2400" dirty="0"/>
              <a:t>D</a:t>
            </a:r>
            <a:r>
              <a:rPr lang="en-GB" sz="2400" dirty="0" smtClean="0"/>
              <a:t>ata </a:t>
            </a:r>
            <a:r>
              <a:rPr lang="en-GB" sz="2400" dirty="0"/>
              <a:t>with acknowledged long-term value should be preserved and remain accessible and usable for future </a:t>
            </a:r>
            <a:r>
              <a:rPr lang="en-GB" sz="2400" dirty="0" smtClean="0"/>
              <a:t>research</a:t>
            </a:r>
            <a:endParaRPr lang="en-GB" sz="2400" dirty="0"/>
          </a:p>
        </p:txBody>
      </p:sp>
      <p:sp>
        <p:nvSpPr>
          <p:cNvPr id="7" name="Content Placeholder 2"/>
          <p:cNvSpPr txBox="1">
            <a:spLocks/>
          </p:cNvSpPr>
          <p:nvPr/>
        </p:nvSpPr>
        <p:spPr>
          <a:xfrm>
            <a:off x="485606" y="4437113"/>
            <a:ext cx="8229600" cy="1008112"/>
          </a:xfrm>
          <a:prstGeom prst="rect">
            <a:avLst/>
          </a:prstGeom>
          <a:solidFill>
            <a:schemeClr val="tx2">
              <a:lumMod val="20000"/>
              <a:lumOff val="80000"/>
            </a:schemeClr>
          </a:solidFill>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smtClean="0"/>
              <a:t>Published results should always include information on how to access the supporting data</a:t>
            </a:r>
          </a:p>
          <a:p>
            <a:pPr marL="0" indent="0">
              <a:buFont typeface="Arial" pitchFamily="34" charset="0"/>
              <a:buNone/>
            </a:pPr>
            <a:endParaRPr lang="en-GB" dirty="0"/>
          </a:p>
        </p:txBody>
      </p:sp>
    </p:spTree>
    <p:extLst>
      <p:ext uri="{BB962C8B-B14F-4D97-AF65-F5344CB8AC3E}">
        <p14:creationId xmlns:p14="http://schemas.microsoft.com/office/powerpoint/2010/main" val="58141152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Direction of Travel</a:t>
            </a:r>
            <a:endParaRPr lang="en-GB" dirty="0"/>
          </a:p>
        </p:txBody>
      </p:sp>
      <p:sp>
        <p:nvSpPr>
          <p:cNvPr id="3" name="Content Placeholder 2"/>
          <p:cNvSpPr>
            <a:spLocks noGrp="1"/>
          </p:cNvSpPr>
          <p:nvPr>
            <p:ph idx="1"/>
          </p:nvPr>
        </p:nvSpPr>
        <p:spPr/>
        <p:txBody>
          <a:bodyPr/>
          <a:lstStyle/>
          <a:p>
            <a:r>
              <a:rPr lang="en-GB" dirty="0" smtClean="0"/>
              <a:t>Each Faculty has produced a Research and Commercialisation Strategy</a:t>
            </a:r>
          </a:p>
          <a:p>
            <a:r>
              <a:rPr lang="en-GB" dirty="0" smtClean="0"/>
              <a:t>Education submission for next REF</a:t>
            </a:r>
          </a:p>
          <a:p>
            <a:r>
              <a:rPr lang="en-GB" dirty="0" smtClean="0"/>
              <a:t>Collaborations similar to WIRAD?</a:t>
            </a:r>
          </a:p>
          <a:p>
            <a:r>
              <a:rPr lang="en-GB" dirty="0" smtClean="0"/>
              <a:t>Decisions will be taken strategically</a:t>
            </a:r>
          </a:p>
          <a:p>
            <a:endParaRPr lang="en-GB" dirty="0"/>
          </a:p>
        </p:txBody>
      </p:sp>
    </p:spTree>
    <p:extLst>
      <p:ext uri="{BB962C8B-B14F-4D97-AF65-F5344CB8AC3E}">
        <p14:creationId xmlns:p14="http://schemas.microsoft.com/office/powerpoint/2010/main" val="36571170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To increase the number of staff publishing</a:t>
            </a:r>
          </a:p>
          <a:p>
            <a:r>
              <a:rPr lang="en-GB" dirty="0" smtClean="0"/>
              <a:t>Set ambitious but realistic personal goals</a:t>
            </a:r>
          </a:p>
          <a:p>
            <a:r>
              <a:rPr lang="en-GB" dirty="0" smtClean="0"/>
              <a:t>Increase future capacity and critical mass for research submissions, including REF</a:t>
            </a:r>
          </a:p>
          <a:p>
            <a:r>
              <a:rPr lang="en-GB" dirty="0" smtClean="0"/>
              <a:t>Increase research and commercial income</a:t>
            </a:r>
          </a:p>
          <a:p>
            <a:r>
              <a:rPr lang="en-GB" dirty="0" smtClean="0"/>
              <a:t>Increase number of international/European projects</a:t>
            </a:r>
          </a:p>
          <a:p>
            <a:r>
              <a:rPr lang="en-GB" b="1" dirty="0" smtClean="0"/>
              <a:t>IT ALL STARTS WITH PUBLISHING</a:t>
            </a:r>
          </a:p>
          <a:p>
            <a:endParaRPr lang="en-GB" dirty="0"/>
          </a:p>
        </p:txBody>
      </p:sp>
    </p:spTree>
    <p:extLst>
      <p:ext uri="{BB962C8B-B14F-4D97-AF65-F5344CB8AC3E}">
        <p14:creationId xmlns:p14="http://schemas.microsoft.com/office/powerpoint/2010/main" val="3970147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9" name="Rectangle 9"/>
          <p:cNvSpPr>
            <a:spLocks noChangeArrowheads="1"/>
          </p:cNvSpPr>
          <p:nvPr/>
        </p:nvSpPr>
        <p:spPr bwMode="auto">
          <a:xfrm>
            <a:off x="5004048" y="452735"/>
            <a:ext cx="3963988" cy="4967287"/>
          </a:xfrm>
          <a:prstGeom prst="rect">
            <a:avLst/>
          </a:prstGeom>
          <a:noFill/>
          <a:ln w="9525">
            <a:noFill/>
            <a:miter lim="800000"/>
            <a:headEnd/>
            <a:tailEnd/>
          </a:ln>
        </p:spPr>
        <p:txBody>
          <a:bodyPr/>
          <a:lstStyle/>
          <a:p>
            <a:pPr marL="342900" indent="-342900">
              <a:spcBef>
                <a:spcPct val="20000"/>
              </a:spcBef>
            </a:pPr>
            <a:r>
              <a:rPr lang="tr-TR" sz="1400" b="1" dirty="0"/>
              <a:t>	 </a:t>
            </a:r>
            <a:r>
              <a:rPr lang="en-GB" sz="1400" b="1" dirty="0"/>
              <a:t>	</a:t>
            </a:r>
            <a:r>
              <a:rPr lang="en-US" sz="4000" dirty="0"/>
              <a:t>WHAT </a:t>
            </a:r>
            <a:r>
              <a:rPr lang="en-US" sz="4000" dirty="0">
                <a:solidFill>
                  <a:schemeClr val="bg1"/>
                </a:solidFill>
              </a:rPr>
              <a:t>?</a:t>
            </a:r>
          </a:p>
          <a:p>
            <a:pPr marL="342900" indent="-342900">
              <a:spcBef>
                <a:spcPct val="20000"/>
              </a:spcBef>
              <a:buFont typeface="Arial" charset="0"/>
              <a:buChar char="•"/>
            </a:pPr>
            <a:r>
              <a:rPr lang="en-GB" sz="2400" dirty="0" smtClean="0"/>
              <a:t>PhD/MSc </a:t>
            </a:r>
            <a:r>
              <a:rPr lang="en-GB" sz="2400" dirty="0"/>
              <a:t>findings</a:t>
            </a:r>
            <a:endParaRPr lang="en-US" sz="2400" dirty="0"/>
          </a:p>
          <a:p>
            <a:pPr marL="342900" indent="-342900">
              <a:spcBef>
                <a:spcPct val="20000"/>
              </a:spcBef>
              <a:buFont typeface="Arial" charset="0"/>
              <a:buChar char="•"/>
            </a:pPr>
            <a:r>
              <a:rPr lang="en-US" sz="2400" dirty="0"/>
              <a:t>Review</a:t>
            </a:r>
          </a:p>
          <a:p>
            <a:pPr marL="342900" indent="-342900">
              <a:spcBef>
                <a:spcPct val="20000"/>
              </a:spcBef>
              <a:buFont typeface="Arial" charset="0"/>
              <a:buChar char="•"/>
            </a:pPr>
            <a:r>
              <a:rPr lang="en-US" sz="2400" dirty="0"/>
              <a:t>New methodology, process, application.</a:t>
            </a:r>
          </a:p>
          <a:p>
            <a:pPr marL="342900" indent="-342900">
              <a:spcBef>
                <a:spcPct val="20000"/>
              </a:spcBef>
              <a:buFont typeface="Arial" charset="0"/>
              <a:buChar char="•"/>
            </a:pPr>
            <a:r>
              <a:rPr lang="en-US" sz="2400" dirty="0" smtClean="0"/>
              <a:t>Validation/modification </a:t>
            </a:r>
            <a:r>
              <a:rPr lang="en-US" sz="2400" dirty="0"/>
              <a:t>of methodology</a:t>
            </a:r>
          </a:p>
          <a:p>
            <a:pPr marL="342900" indent="-342900">
              <a:spcBef>
                <a:spcPct val="20000"/>
              </a:spcBef>
              <a:buFont typeface="Arial" charset="0"/>
              <a:buChar char="•"/>
            </a:pPr>
            <a:r>
              <a:rPr lang="en-US" sz="2400" dirty="0"/>
              <a:t>Application of </a:t>
            </a:r>
            <a:r>
              <a:rPr lang="en-US" sz="2400" dirty="0" smtClean="0"/>
              <a:t>methodology</a:t>
            </a:r>
          </a:p>
          <a:p>
            <a:pPr marL="342900" indent="-342900">
              <a:spcBef>
                <a:spcPct val="20000"/>
              </a:spcBef>
              <a:buFont typeface="Arial" charset="0"/>
              <a:buChar char="•"/>
            </a:pPr>
            <a:r>
              <a:rPr lang="en-US" sz="2400" dirty="0" smtClean="0"/>
              <a:t>Temporal data</a:t>
            </a:r>
            <a:endParaRPr lang="en-US" sz="2400" dirty="0"/>
          </a:p>
          <a:p>
            <a:pPr marL="342900" indent="-342900">
              <a:spcBef>
                <a:spcPct val="20000"/>
              </a:spcBef>
            </a:pPr>
            <a:r>
              <a:rPr lang="en-US" sz="2800" dirty="0"/>
              <a:t>	</a:t>
            </a:r>
            <a:r>
              <a:rPr lang="en-US" sz="4000" dirty="0"/>
              <a:t>‘Original work’</a:t>
            </a:r>
          </a:p>
          <a:p>
            <a:pPr marL="342900" indent="-342900">
              <a:spcBef>
                <a:spcPct val="20000"/>
              </a:spcBef>
            </a:pPr>
            <a:r>
              <a:rPr lang="en-US" sz="2000" dirty="0"/>
              <a:t> </a:t>
            </a:r>
          </a:p>
        </p:txBody>
      </p:sp>
      <p:pic>
        <p:nvPicPr>
          <p:cNvPr id="10251" name="Picture 13" descr="Question_Mark2"/>
          <p:cNvPicPr>
            <a:picLocks noChangeAspect="1" noChangeArrowheads="1"/>
          </p:cNvPicPr>
          <p:nvPr/>
        </p:nvPicPr>
        <p:blipFill>
          <a:blip r:embed="rId2" cstate="print"/>
          <a:srcRect/>
          <a:stretch>
            <a:fillRect/>
          </a:stretch>
        </p:blipFill>
        <p:spPr bwMode="auto">
          <a:xfrm>
            <a:off x="323528" y="260648"/>
            <a:ext cx="4392612" cy="5351463"/>
          </a:xfrm>
          <a:prstGeom prst="rect">
            <a:avLst/>
          </a:prstGeom>
          <a:noFill/>
          <a:ln w="9525">
            <a:noFill/>
            <a:miter lim="800000"/>
            <a:headEnd/>
            <a:tailEnd/>
          </a:ln>
        </p:spPr>
      </p:pic>
    </p:spTree>
    <p:extLst>
      <p:ext uri="{BB962C8B-B14F-4D97-AF65-F5344CB8AC3E}">
        <p14:creationId xmlns:p14="http://schemas.microsoft.com/office/powerpoint/2010/main" val="96941337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5" name="Rectangle 9"/>
          <p:cNvSpPr>
            <a:spLocks noChangeArrowheads="1"/>
          </p:cNvSpPr>
          <p:nvPr/>
        </p:nvSpPr>
        <p:spPr bwMode="auto">
          <a:xfrm>
            <a:off x="4499992" y="345573"/>
            <a:ext cx="4429125" cy="5183981"/>
          </a:xfrm>
          <a:prstGeom prst="rect">
            <a:avLst/>
          </a:prstGeom>
          <a:noFill/>
          <a:ln w="9525">
            <a:noFill/>
            <a:miter lim="800000"/>
            <a:headEnd/>
            <a:tailEnd/>
          </a:ln>
        </p:spPr>
        <p:txBody>
          <a:bodyPr/>
          <a:lstStyle/>
          <a:p>
            <a:pPr marL="342900" indent="-342900">
              <a:spcBef>
                <a:spcPct val="20000"/>
              </a:spcBef>
              <a:defRPr/>
            </a:pPr>
            <a:r>
              <a:rPr lang="tr-TR" sz="1400" b="1" dirty="0"/>
              <a:t>	</a:t>
            </a:r>
            <a:endParaRPr lang="en-GB" sz="1400" b="1" dirty="0"/>
          </a:p>
          <a:p>
            <a:pPr marL="342900" indent="-342900">
              <a:spcBef>
                <a:spcPct val="20000"/>
              </a:spcBef>
              <a:defRPr/>
            </a:pPr>
            <a:r>
              <a:rPr lang="en-GB" sz="2000" b="1" dirty="0"/>
              <a:t>	</a:t>
            </a:r>
            <a:r>
              <a:rPr lang="en-GB" sz="2400" b="1" dirty="0"/>
              <a:t>WHEN?</a:t>
            </a:r>
          </a:p>
          <a:p>
            <a:pPr marL="342900" indent="-342900">
              <a:spcBef>
                <a:spcPct val="20000"/>
              </a:spcBef>
              <a:defRPr/>
            </a:pPr>
            <a:endParaRPr lang="en-GB" sz="1200" b="1" dirty="0"/>
          </a:p>
          <a:p>
            <a:pPr marL="342900" indent="-342900">
              <a:spcBef>
                <a:spcPct val="20000"/>
              </a:spcBef>
              <a:defRPr/>
            </a:pPr>
            <a:r>
              <a:rPr lang="en-GB" sz="2400" b="1" dirty="0"/>
              <a:t>	Following or concurrently with a  research programme or </a:t>
            </a:r>
            <a:r>
              <a:rPr lang="en-GB" sz="2400" b="1" dirty="0" smtClean="0"/>
              <a:t>study</a:t>
            </a:r>
          </a:p>
          <a:p>
            <a:pPr marL="342900" indent="-342900">
              <a:spcBef>
                <a:spcPct val="20000"/>
              </a:spcBef>
              <a:defRPr/>
            </a:pPr>
            <a:endParaRPr lang="en-GB" sz="1200" b="1" dirty="0" smtClean="0"/>
          </a:p>
          <a:p>
            <a:pPr marL="342900" indent="-342900">
              <a:spcBef>
                <a:spcPct val="20000"/>
              </a:spcBef>
              <a:defRPr/>
            </a:pPr>
            <a:r>
              <a:rPr lang="en-GB" sz="2400" b="1" dirty="0" smtClean="0"/>
              <a:t>	In your non teaching period</a:t>
            </a:r>
            <a:endParaRPr lang="en-GB" sz="2400" b="1" dirty="0"/>
          </a:p>
          <a:p>
            <a:pPr marL="342900" indent="-342900">
              <a:spcBef>
                <a:spcPct val="20000"/>
              </a:spcBef>
              <a:defRPr/>
            </a:pPr>
            <a:endParaRPr lang="en-GB" sz="1200" b="1" dirty="0"/>
          </a:p>
          <a:p>
            <a:pPr marL="342900" indent="-342900">
              <a:spcBef>
                <a:spcPct val="20000"/>
              </a:spcBef>
              <a:defRPr/>
            </a:pPr>
            <a:r>
              <a:rPr lang="en-GB" sz="2400" b="1" dirty="0"/>
              <a:t>	As soon as possible</a:t>
            </a:r>
          </a:p>
          <a:p>
            <a:pPr marL="342900" indent="-342900">
              <a:spcBef>
                <a:spcPct val="20000"/>
              </a:spcBef>
              <a:defRPr/>
            </a:pPr>
            <a:endParaRPr lang="en-GB" sz="1200" b="1" dirty="0"/>
          </a:p>
          <a:p>
            <a:pPr marL="342900" indent="-342900">
              <a:spcBef>
                <a:spcPct val="20000"/>
              </a:spcBef>
              <a:defRPr/>
            </a:pPr>
            <a:r>
              <a:rPr lang="en-GB" sz="2400" b="1" dirty="0"/>
              <a:t>	No time like the present</a:t>
            </a:r>
          </a:p>
          <a:p>
            <a:pPr marL="342900" indent="-342900">
              <a:spcBef>
                <a:spcPct val="20000"/>
              </a:spcBef>
              <a:defRPr/>
            </a:pPr>
            <a:endParaRPr lang="en-GB" sz="1200" b="1" dirty="0"/>
          </a:p>
          <a:p>
            <a:pPr marL="342900" indent="-342900">
              <a:spcBef>
                <a:spcPct val="20000"/>
              </a:spcBef>
              <a:defRPr/>
            </a:pPr>
            <a:r>
              <a:rPr lang="en-GB" sz="2400" b="1" dirty="0"/>
              <a:t>	</a:t>
            </a:r>
            <a:r>
              <a:rPr lang="en-GB" sz="2400" b="1" dirty="0" smtClean="0"/>
              <a:t>Why wait?</a:t>
            </a:r>
            <a:endParaRPr lang="en-GB" sz="2400" b="1" dirty="0"/>
          </a:p>
          <a:p>
            <a:pPr marL="342900" indent="-342900">
              <a:spcBef>
                <a:spcPct val="20000"/>
              </a:spcBef>
              <a:defRPr/>
            </a:pPr>
            <a:endParaRPr lang="en-GB" sz="2400" b="1" dirty="0">
              <a:solidFill>
                <a:schemeClr val="bg1"/>
              </a:solidFill>
            </a:endParaRPr>
          </a:p>
          <a:p>
            <a:pPr marL="342900" indent="-342900">
              <a:spcBef>
                <a:spcPct val="20000"/>
              </a:spcBef>
              <a:defRPr/>
            </a:pPr>
            <a:r>
              <a:rPr lang="en-GB" sz="2400" b="1" dirty="0">
                <a:solidFill>
                  <a:schemeClr val="bg1"/>
                </a:solidFill>
              </a:rPr>
              <a:t>	</a:t>
            </a:r>
          </a:p>
          <a:p>
            <a:pPr marL="342900" indent="-342900">
              <a:spcBef>
                <a:spcPct val="20000"/>
              </a:spcBef>
              <a:defRPr/>
            </a:pPr>
            <a:endParaRPr lang="en-GB" sz="2000" b="1" dirty="0">
              <a:solidFill>
                <a:schemeClr val="bg1"/>
              </a:solidFill>
            </a:endParaRPr>
          </a:p>
          <a:p>
            <a:pPr marL="342900" indent="-342900">
              <a:spcBef>
                <a:spcPct val="20000"/>
              </a:spcBef>
              <a:defRPr/>
            </a:pPr>
            <a:r>
              <a:rPr lang="en-GB" sz="2000" b="1" dirty="0">
                <a:solidFill>
                  <a:schemeClr val="bg1"/>
                </a:solidFill>
              </a:rPr>
              <a:t>	</a:t>
            </a:r>
            <a:endParaRPr lang="en-US" sz="2000" b="1" dirty="0">
              <a:solidFill>
                <a:srgbClr val="FF6600"/>
              </a:solidFill>
            </a:endParaRPr>
          </a:p>
        </p:txBody>
      </p:sp>
      <p:pic>
        <p:nvPicPr>
          <p:cNvPr id="13323" name="Picture 14" descr="http://thomallison1.files.wordpress.com/2009/07/dalitime.jpg"/>
          <p:cNvPicPr>
            <a:picLocks noChangeAspect="1" noChangeArrowheads="1"/>
          </p:cNvPicPr>
          <p:nvPr/>
        </p:nvPicPr>
        <p:blipFill>
          <a:blip r:embed="rId3" cstate="print"/>
          <a:srcRect/>
          <a:stretch>
            <a:fillRect/>
          </a:stretch>
        </p:blipFill>
        <p:spPr bwMode="auto">
          <a:xfrm>
            <a:off x="323528" y="557504"/>
            <a:ext cx="3867150" cy="4972050"/>
          </a:xfrm>
          <a:prstGeom prst="rect">
            <a:avLst/>
          </a:prstGeom>
          <a:noFill/>
          <a:ln w="9525">
            <a:noFill/>
            <a:miter lim="800000"/>
            <a:headEnd/>
            <a:tailEnd/>
          </a:ln>
        </p:spPr>
      </p:pic>
    </p:spTree>
    <p:extLst>
      <p:ext uri="{BB962C8B-B14F-4D97-AF65-F5344CB8AC3E}">
        <p14:creationId xmlns:p14="http://schemas.microsoft.com/office/powerpoint/2010/main" val="2904513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4825">
                                            <p:txEl>
                                              <p:pRg st="3" end="3"/>
                                            </p:txEl>
                                          </p:spTgt>
                                        </p:tgtEl>
                                        <p:attrNameLst>
                                          <p:attrName>style.visibility</p:attrName>
                                        </p:attrNameLst>
                                      </p:cBhvr>
                                      <p:to>
                                        <p:strVal val="visible"/>
                                      </p:to>
                                    </p:set>
                                    <p:anim calcmode="lin" valueType="num">
                                      <p:cBhvr additive="base">
                                        <p:cTn id="7" dur="500" fill="hold"/>
                                        <p:tgtEl>
                                          <p:spTgt spid="34825">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482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4825">
                                            <p:txEl>
                                              <p:pRg st="5" end="5"/>
                                            </p:txEl>
                                          </p:spTgt>
                                        </p:tgtEl>
                                        <p:attrNameLst>
                                          <p:attrName>style.visibility</p:attrName>
                                        </p:attrNameLst>
                                      </p:cBhvr>
                                      <p:to>
                                        <p:strVal val="visible"/>
                                      </p:to>
                                    </p:set>
                                    <p:anim calcmode="lin" valueType="num">
                                      <p:cBhvr additive="base">
                                        <p:cTn id="13" dur="500" fill="hold"/>
                                        <p:tgtEl>
                                          <p:spTgt spid="34825">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482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4825">
                                            <p:txEl>
                                              <p:pRg st="7" end="7"/>
                                            </p:txEl>
                                          </p:spTgt>
                                        </p:tgtEl>
                                        <p:attrNameLst>
                                          <p:attrName>style.visibility</p:attrName>
                                        </p:attrNameLst>
                                      </p:cBhvr>
                                      <p:to>
                                        <p:strVal val="visible"/>
                                      </p:to>
                                    </p:set>
                                    <p:anim calcmode="lin" valueType="num">
                                      <p:cBhvr additive="base">
                                        <p:cTn id="19" dur="500" fill="hold"/>
                                        <p:tgtEl>
                                          <p:spTgt spid="34825">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482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4825">
                                            <p:txEl>
                                              <p:pRg st="9" end="9"/>
                                            </p:txEl>
                                          </p:spTgt>
                                        </p:tgtEl>
                                        <p:attrNameLst>
                                          <p:attrName>style.visibility</p:attrName>
                                        </p:attrNameLst>
                                      </p:cBhvr>
                                      <p:to>
                                        <p:strVal val="visible"/>
                                      </p:to>
                                    </p:set>
                                    <p:anim calcmode="lin" valueType="num">
                                      <p:cBhvr additive="base">
                                        <p:cTn id="25" dur="500" fill="hold"/>
                                        <p:tgtEl>
                                          <p:spTgt spid="34825">
                                            <p:txEl>
                                              <p:pRg st="9" end="9"/>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4825">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4825">
                                            <p:txEl>
                                              <p:pRg st="11" end="11"/>
                                            </p:txEl>
                                          </p:spTgt>
                                        </p:tgtEl>
                                        <p:attrNameLst>
                                          <p:attrName>style.visibility</p:attrName>
                                        </p:attrNameLst>
                                      </p:cBhvr>
                                      <p:to>
                                        <p:strVal val="visible"/>
                                      </p:to>
                                    </p:set>
                                    <p:anim calcmode="lin" valueType="num">
                                      <p:cBhvr additive="base">
                                        <p:cTn id="31" dur="500" fill="hold"/>
                                        <p:tgtEl>
                                          <p:spTgt spid="34825">
                                            <p:txEl>
                                              <p:pRg st="11" end="1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4825">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45" name="Rectangle 9"/>
          <p:cNvSpPr>
            <a:spLocks noChangeArrowheads="1"/>
          </p:cNvSpPr>
          <p:nvPr/>
        </p:nvSpPr>
        <p:spPr bwMode="auto">
          <a:xfrm>
            <a:off x="4283968" y="548680"/>
            <a:ext cx="4643437" cy="4967287"/>
          </a:xfrm>
          <a:prstGeom prst="rect">
            <a:avLst/>
          </a:prstGeom>
          <a:noFill/>
          <a:ln w="9525">
            <a:noFill/>
            <a:miter lim="800000"/>
            <a:headEnd/>
            <a:tailEnd/>
          </a:ln>
        </p:spPr>
        <p:txBody>
          <a:bodyPr/>
          <a:lstStyle/>
          <a:p>
            <a:pPr marL="342900" indent="-342900">
              <a:spcBef>
                <a:spcPct val="20000"/>
              </a:spcBef>
            </a:pPr>
            <a:r>
              <a:rPr lang="en-GB" sz="4000" b="1" dirty="0"/>
              <a:t>WHERE?</a:t>
            </a:r>
          </a:p>
          <a:p>
            <a:pPr marL="342900" indent="-342900">
              <a:spcBef>
                <a:spcPct val="20000"/>
              </a:spcBef>
            </a:pPr>
            <a:endParaRPr lang="en-GB" sz="4000" b="1" dirty="0"/>
          </a:p>
          <a:p>
            <a:pPr marL="342900" indent="-342900">
              <a:spcBef>
                <a:spcPct val="20000"/>
              </a:spcBef>
            </a:pPr>
            <a:r>
              <a:rPr lang="en-GB" sz="4000" b="1" dirty="0"/>
              <a:t>Conferences</a:t>
            </a:r>
          </a:p>
          <a:p>
            <a:pPr marL="342900" indent="-342900">
              <a:spcBef>
                <a:spcPct val="20000"/>
              </a:spcBef>
            </a:pPr>
            <a:endParaRPr lang="en-GB" sz="4000" b="1" dirty="0"/>
          </a:p>
          <a:p>
            <a:pPr marL="342900" indent="-342900">
              <a:spcBef>
                <a:spcPct val="20000"/>
              </a:spcBef>
            </a:pPr>
            <a:r>
              <a:rPr lang="en-GB" sz="4000" b="1" dirty="0"/>
              <a:t>Journals</a:t>
            </a:r>
          </a:p>
          <a:p>
            <a:pPr marL="342900" indent="-342900">
              <a:spcBef>
                <a:spcPct val="20000"/>
              </a:spcBef>
            </a:pPr>
            <a:endParaRPr lang="en-GB" sz="4000" b="1" dirty="0"/>
          </a:p>
          <a:p>
            <a:pPr marL="342900" indent="-342900">
              <a:spcBef>
                <a:spcPct val="20000"/>
              </a:spcBef>
            </a:pPr>
            <a:r>
              <a:rPr lang="en-GB" sz="4000" b="1" dirty="0"/>
              <a:t>Books</a:t>
            </a:r>
          </a:p>
          <a:p>
            <a:pPr marL="342900" indent="-342900">
              <a:spcBef>
                <a:spcPct val="20000"/>
              </a:spcBef>
            </a:pPr>
            <a:endParaRPr lang="en-US" sz="2400" b="1" dirty="0">
              <a:solidFill>
                <a:srgbClr val="FF6600"/>
              </a:solidFill>
            </a:endParaRPr>
          </a:p>
        </p:txBody>
      </p:sp>
      <p:pic>
        <p:nvPicPr>
          <p:cNvPr id="14347" name="Picture 13" descr="blue_data"/>
          <p:cNvPicPr>
            <a:picLocks noChangeAspect="1" noChangeArrowheads="1"/>
          </p:cNvPicPr>
          <p:nvPr/>
        </p:nvPicPr>
        <p:blipFill>
          <a:blip r:embed="rId2" cstate="print"/>
          <a:srcRect/>
          <a:stretch>
            <a:fillRect/>
          </a:stretch>
        </p:blipFill>
        <p:spPr bwMode="auto">
          <a:xfrm>
            <a:off x="395536" y="188640"/>
            <a:ext cx="3622675" cy="5394325"/>
          </a:xfrm>
          <a:prstGeom prst="rect">
            <a:avLst/>
          </a:prstGeom>
          <a:noFill/>
          <a:ln w="9525">
            <a:noFill/>
            <a:miter lim="800000"/>
            <a:headEnd/>
            <a:tailEnd/>
          </a:ln>
        </p:spPr>
      </p:pic>
    </p:spTree>
    <p:extLst>
      <p:ext uri="{BB962C8B-B14F-4D97-AF65-F5344CB8AC3E}">
        <p14:creationId xmlns:p14="http://schemas.microsoft.com/office/powerpoint/2010/main" val="178776136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9" name="Rectangle 9"/>
          <p:cNvSpPr>
            <a:spLocks noChangeArrowheads="1"/>
          </p:cNvSpPr>
          <p:nvPr/>
        </p:nvSpPr>
        <p:spPr bwMode="auto">
          <a:xfrm>
            <a:off x="5005906" y="620688"/>
            <a:ext cx="3929062" cy="4879975"/>
          </a:xfrm>
          <a:prstGeom prst="rect">
            <a:avLst/>
          </a:prstGeom>
          <a:noFill/>
          <a:ln w="9525">
            <a:noFill/>
            <a:miter lim="800000"/>
            <a:headEnd/>
            <a:tailEnd/>
          </a:ln>
        </p:spPr>
        <p:txBody>
          <a:bodyPr/>
          <a:lstStyle/>
          <a:p>
            <a:pPr marL="342900" indent="-342900" algn="ctr">
              <a:spcBef>
                <a:spcPct val="20000"/>
              </a:spcBef>
              <a:defRPr/>
            </a:pPr>
            <a:endParaRPr lang="en-GB" sz="2800" dirty="0">
              <a:latin typeface="Arial" pitchFamily="34" charset="0"/>
            </a:endParaRPr>
          </a:p>
          <a:p>
            <a:pPr marL="342900" indent="-342900" algn="ctr">
              <a:spcBef>
                <a:spcPct val="20000"/>
              </a:spcBef>
              <a:defRPr/>
            </a:pPr>
            <a:r>
              <a:rPr lang="en-GB" sz="2800" dirty="0">
                <a:latin typeface="Arial" pitchFamily="34" charset="0"/>
              </a:rPr>
              <a:t>International / National Conferences</a:t>
            </a:r>
          </a:p>
          <a:p>
            <a:pPr marL="342900" indent="-342900">
              <a:spcBef>
                <a:spcPct val="20000"/>
              </a:spcBef>
              <a:defRPr/>
            </a:pPr>
            <a:endParaRPr lang="en-GB" sz="2800" dirty="0">
              <a:latin typeface="Arial" pitchFamily="34" charset="0"/>
            </a:endParaRPr>
          </a:p>
          <a:p>
            <a:pPr marL="514350" indent="-514350">
              <a:spcBef>
                <a:spcPct val="20000"/>
              </a:spcBef>
              <a:buFont typeface="+mj-lt"/>
              <a:buAutoNum type="arabicPeriod"/>
              <a:defRPr/>
            </a:pPr>
            <a:r>
              <a:rPr lang="en-GB" sz="2800" dirty="0">
                <a:latin typeface="Arial" pitchFamily="34" charset="0"/>
              </a:rPr>
              <a:t>Published Abstracts</a:t>
            </a:r>
          </a:p>
          <a:p>
            <a:pPr marL="514350" indent="-514350">
              <a:spcBef>
                <a:spcPct val="20000"/>
              </a:spcBef>
              <a:buFont typeface="+mj-lt"/>
              <a:buAutoNum type="arabicPeriod"/>
              <a:defRPr/>
            </a:pPr>
            <a:r>
              <a:rPr lang="en-GB" sz="2800" dirty="0">
                <a:latin typeface="Arial" pitchFamily="34" charset="0"/>
              </a:rPr>
              <a:t>Conference Proceedings</a:t>
            </a:r>
          </a:p>
          <a:p>
            <a:pPr marL="514350" indent="-514350">
              <a:spcBef>
                <a:spcPct val="20000"/>
              </a:spcBef>
              <a:buFont typeface="+mj-lt"/>
              <a:buAutoNum type="arabicPeriod"/>
              <a:defRPr/>
            </a:pPr>
            <a:r>
              <a:rPr lang="en-GB" sz="2800" dirty="0">
                <a:latin typeface="Arial" pitchFamily="34" charset="0"/>
              </a:rPr>
              <a:t>Special Issue of a Journal (Best)</a:t>
            </a:r>
            <a:endParaRPr lang="en-GB" sz="2000" dirty="0">
              <a:latin typeface="Arial" pitchFamily="34" charset="0"/>
            </a:endParaRPr>
          </a:p>
        </p:txBody>
      </p:sp>
      <p:pic>
        <p:nvPicPr>
          <p:cNvPr id="15371" name="Picture 14" descr="http://www.een.bris.ac.uk/cost288/pdf/conferences.jpg"/>
          <p:cNvPicPr>
            <a:picLocks noChangeAspect="1" noChangeArrowheads="1"/>
          </p:cNvPicPr>
          <p:nvPr/>
        </p:nvPicPr>
        <p:blipFill>
          <a:blip r:embed="rId2" cstate="print"/>
          <a:srcRect/>
          <a:stretch>
            <a:fillRect/>
          </a:stretch>
        </p:blipFill>
        <p:spPr bwMode="auto">
          <a:xfrm>
            <a:off x="285750" y="1268760"/>
            <a:ext cx="4721225" cy="3236913"/>
          </a:xfrm>
          <a:prstGeom prst="rect">
            <a:avLst/>
          </a:prstGeom>
          <a:noFill/>
          <a:ln w="9525">
            <a:noFill/>
            <a:miter lim="800000"/>
            <a:headEnd/>
            <a:tailEnd/>
          </a:ln>
        </p:spPr>
      </p:pic>
    </p:spTree>
    <p:extLst>
      <p:ext uri="{BB962C8B-B14F-4D97-AF65-F5344CB8AC3E}">
        <p14:creationId xmlns:p14="http://schemas.microsoft.com/office/powerpoint/2010/main" val="182069141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93" name="Rectangle 9"/>
          <p:cNvSpPr>
            <a:spLocks noChangeArrowheads="1"/>
          </p:cNvSpPr>
          <p:nvPr/>
        </p:nvSpPr>
        <p:spPr bwMode="auto">
          <a:xfrm>
            <a:off x="4499992" y="404664"/>
            <a:ext cx="4033838" cy="4951412"/>
          </a:xfrm>
          <a:prstGeom prst="rect">
            <a:avLst/>
          </a:prstGeom>
          <a:noFill/>
          <a:ln w="9525">
            <a:noFill/>
            <a:miter lim="800000"/>
            <a:headEnd/>
            <a:tailEnd/>
          </a:ln>
        </p:spPr>
        <p:txBody>
          <a:bodyPr/>
          <a:lstStyle/>
          <a:p>
            <a:pPr marL="342900" indent="-342900">
              <a:spcBef>
                <a:spcPct val="20000"/>
              </a:spcBef>
            </a:pPr>
            <a:r>
              <a:rPr lang="en-GB" sz="3200" b="1" dirty="0" smtClean="0"/>
              <a:t>	Benefits</a:t>
            </a:r>
            <a:endParaRPr lang="en-GB" sz="3200" b="1" dirty="0"/>
          </a:p>
          <a:p>
            <a:pPr marL="342900" indent="-342900">
              <a:spcBef>
                <a:spcPct val="20000"/>
              </a:spcBef>
            </a:pPr>
            <a:endParaRPr lang="en-GB" sz="1000" dirty="0"/>
          </a:p>
          <a:p>
            <a:pPr marL="342900" indent="-342900">
              <a:spcBef>
                <a:spcPct val="20000"/>
              </a:spcBef>
            </a:pPr>
            <a:r>
              <a:rPr lang="en-GB" sz="3200" dirty="0"/>
              <a:t>	</a:t>
            </a:r>
            <a:r>
              <a:rPr lang="en-GB" sz="2800" dirty="0"/>
              <a:t>Increased Confidence</a:t>
            </a:r>
          </a:p>
          <a:p>
            <a:pPr marL="342900" indent="-342900">
              <a:spcBef>
                <a:spcPct val="20000"/>
              </a:spcBef>
            </a:pPr>
            <a:endParaRPr lang="en-GB" sz="1000" dirty="0"/>
          </a:p>
          <a:p>
            <a:pPr marL="342900" indent="-342900">
              <a:spcBef>
                <a:spcPct val="20000"/>
              </a:spcBef>
            </a:pPr>
            <a:r>
              <a:rPr lang="en-GB" sz="2800" dirty="0"/>
              <a:t>	Networking</a:t>
            </a:r>
          </a:p>
          <a:p>
            <a:pPr marL="342900" indent="-342900">
              <a:spcBef>
                <a:spcPct val="20000"/>
              </a:spcBef>
            </a:pPr>
            <a:endParaRPr lang="en-GB" sz="1000" dirty="0"/>
          </a:p>
          <a:p>
            <a:pPr marL="342900" indent="-342900">
              <a:spcBef>
                <a:spcPct val="20000"/>
              </a:spcBef>
            </a:pPr>
            <a:r>
              <a:rPr lang="en-GB" sz="2800" dirty="0"/>
              <a:t>	Feedback</a:t>
            </a:r>
            <a:endParaRPr lang="en-GB" sz="1000" dirty="0"/>
          </a:p>
          <a:p>
            <a:pPr marL="342900" indent="-342900">
              <a:spcBef>
                <a:spcPct val="20000"/>
              </a:spcBef>
            </a:pPr>
            <a:r>
              <a:rPr lang="en-GB" sz="1000" dirty="0"/>
              <a:t>	</a:t>
            </a:r>
          </a:p>
          <a:p>
            <a:pPr marL="342900" indent="-342900">
              <a:spcBef>
                <a:spcPct val="20000"/>
              </a:spcBef>
            </a:pPr>
            <a:r>
              <a:rPr lang="en-GB" sz="2800" dirty="0"/>
              <a:t>	Externality</a:t>
            </a:r>
            <a:endParaRPr lang="en-GB" sz="1000" dirty="0"/>
          </a:p>
          <a:p>
            <a:pPr marL="342900" indent="-342900">
              <a:spcBef>
                <a:spcPct val="20000"/>
              </a:spcBef>
            </a:pPr>
            <a:r>
              <a:rPr lang="en-GB" sz="1000" dirty="0"/>
              <a:t>	</a:t>
            </a:r>
          </a:p>
          <a:p>
            <a:pPr marL="342900" indent="-342900">
              <a:spcBef>
                <a:spcPct val="20000"/>
              </a:spcBef>
            </a:pPr>
            <a:r>
              <a:rPr lang="en-GB" sz="2800" dirty="0"/>
              <a:t>	New ideas for future work</a:t>
            </a:r>
          </a:p>
        </p:txBody>
      </p:sp>
      <p:pic>
        <p:nvPicPr>
          <p:cNvPr id="16395" name="Picture 14" descr="http://www.efepa.org/files/CIMG2641.JPG"/>
          <p:cNvPicPr>
            <a:picLocks noChangeAspect="1" noChangeArrowheads="1"/>
          </p:cNvPicPr>
          <p:nvPr/>
        </p:nvPicPr>
        <p:blipFill>
          <a:blip r:embed="rId2" cstate="print"/>
          <a:srcRect/>
          <a:stretch>
            <a:fillRect/>
          </a:stretch>
        </p:blipFill>
        <p:spPr bwMode="auto">
          <a:xfrm>
            <a:off x="323528" y="188640"/>
            <a:ext cx="3378200" cy="2533650"/>
          </a:xfrm>
          <a:prstGeom prst="rect">
            <a:avLst/>
          </a:prstGeom>
          <a:noFill/>
          <a:ln w="9525">
            <a:noFill/>
            <a:miter lim="800000"/>
            <a:headEnd/>
            <a:tailEnd/>
          </a:ln>
        </p:spPr>
      </p:pic>
      <p:pic>
        <p:nvPicPr>
          <p:cNvPr id="16396" name="Picture 16" descr="http://www.greensleeves.co.za/durban/gallery/conferences-01.jpg"/>
          <p:cNvPicPr>
            <a:picLocks noChangeAspect="1" noChangeArrowheads="1"/>
          </p:cNvPicPr>
          <p:nvPr/>
        </p:nvPicPr>
        <p:blipFill>
          <a:blip r:embed="rId3" cstate="print"/>
          <a:srcRect/>
          <a:stretch>
            <a:fillRect/>
          </a:stretch>
        </p:blipFill>
        <p:spPr bwMode="auto">
          <a:xfrm>
            <a:off x="291778" y="2996952"/>
            <a:ext cx="3409950" cy="2532063"/>
          </a:xfrm>
          <a:prstGeom prst="rect">
            <a:avLst/>
          </a:prstGeom>
          <a:noFill/>
          <a:ln w="9525">
            <a:noFill/>
            <a:miter lim="800000"/>
            <a:headEnd/>
            <a:tailEnd/>
          </a:ln>
        </p:spPr>
      </p:pic>
    </p:spTree>
    <p:extLst>
      <p:ext uri="{BB962C8B-B14F-4D97-AF65-F5344CB8AC3E}">
        <p14:creationId xmlns:p14="http://schemas.microsoft.com/office/powerpoint/2010/main" val="3469929052"/>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41" name="Rectangle 9"/>
          <p:cNvSpPr>
            <a:spLocks noChangeArrowheads="1"/>
          </p:cNvSpPr>
          <p:nvPr/>
        </p:nvSpPr>
        <p:spPr bwMode="auto">
          <a:xfrm>
            <a:off x="4624636" y="404664"/>
            <a:ext cx="4214812" cy="5040312"/>
          </a:xfrm>
          <a:prstGeom prst="rect">
            <a:avLst/>
          </a:prstGeom>
          <a:noFill/>
          <a:ln w="9525">
            <a:noFill/>
            <a:miter lim="800000"/>
            <a:headEnd/>
            <a:tailEnd/>
          </a:ln>
        </p:spPr>
        <p:txBody>
          <a:bodyPr/>
          <a:lstStyle/>
          <a:p>
            <a:pPr marL="342900" indent="-342900" algn="ctr">
              <a:spcBef>
                <a:spcPct val="20000"/>
              </a:spcBef>
              <a:defRPr/>
            </a:pPr>
            <a:r>
              <a:rPr lang="tr-TR" sz="1400" b="1" dirty="0">
                <a:latin typeface="Arial" pitchFamily="34" charset="0"/>
              </a:rPr>
              <a:t>	 </a:t>
            </a:r>
            <a:endParaRPr lang="en-GB" sz="1400" b="1" dirty="0">
              <a:latin typeface="Arial" pitchFamily="34" charset="0"/>
            </a:endParaRPr>
          </a:p>
          <a:p>
            <a:pPr marL="342900" indent="-342900" algn="ctr">
              <a:spcBef>
                <a:spcPct val="20000"/>
              </a:spcBef>
              <a:defRPr/>
            </a:pPr>
            <a:endParaRPr lang="en-GB" sz="1400" b="1" dirty="0">
              <a:latin typeface="Arial" pitchFamily="34" charset="0"/>
            </a:endParaRPr>
          </a:p>
          <a:p>
            <a:pPr>
              <a:defRPr/>
            </a:pPr>
            <a:r>
              <a:rPr lang="en-GB" sz="3200" b="1" dirty="0">
                <a:latin typeface="Arial" pitchFamily="34" charset="0"/>
              </a:rPr>
              <a:t>Journals</a:t>
            </a:r>
          </a:p>
          <a:p>
            <a:pPr>
              <a:defRPr/>
            </a:pPr>
            <a:endParaRPr lang="en-GB" b="1" dirty="0">
              <a:latin typeface="Arial" pitchFamily="34" charset="0"/>
            </a:endParaRPr>
          </a:p>
          <a:p>
            <a:pPr>
              <a:defRPr/>
            </a:pPr>
            <a:r>
              <a:rPr lang="en-GB" sz="2400" b="1" dirty="0">
                <a:latin typeface="Arial" pitchFamily="34" charset="0"/>
              </a:rPr>
              <a:t>Journal publishing isn’t linear, but rather a cycle facilitating communication, creating community and feeding continuous discovery and achievement.</a:t>
            </a:r>
            <a:endParaRPr lang="en-GB" sz="2000" b="1" dirty="0">
              <a:latin typeface="Arial" pitchFamily="34" charset="0"/>
            </a:endParaRPr>
          </a:p>
          <a:p>
            <a:pPr algn="r">
              <a:defRPr/>
            </a:pPr>
            <a:r>
              <a:rPr lang="en-GB" sz="2000" b="1" dirty="0">
                <a:latin typeface="Arial" pitchFamily="34" charset="0"/>
              </a:rPr>
              <a:t>Elsevier (2010)</a:t>
            </a:r>
          </a:p>
          <a:p>
            <a:pPr marL="342900" indent="-342900" algn="ctr">
              <a:spcBef>
                <a:spcPct val="20000"/>
              </a:spcBef>
              <a:defRPr/>
            </a:pPr>
            <a:endParaRPr lang="en-US" sz="2000" b="1" dirty="0">
              <a:latin typeface="Arial" pitchFamily="34" charset="0"/>
            </a:endParaRPr>
          </a:p>
          <a:p>
            <a:pPr marL="342900" indent="-342900" algn="ctr">
              <a:spcBef>
                <a:spcPct val="20000"/>
              </a:spcBef>
              <a:buFontTx/>
              <a:buChar char="•"/>
              <a:defRPr/>
            </a:pPr>
            <a:endParaRPr lang="en-US" sz="2000" b="1" dirty="0">
              <a:latin typeface="Arial" pitchFamily="34" charset="0"/>
            </a:endParaRPr>
          </a:p>
        </p:txBody>
      </p:sp>
      <p:pic>
        <p:nvPicPr>
          <p:cNvPr id="17419" name="Picture 17" descr="http://libraryconnect.elsevier.com/lcp/1001/images/lcp100102_circle.jpg"/>
          <p:cNvPicPr>
            <a:picLocks noChangeAspect="1" noChangeArrowheads="1"/>
          </p:cNvPicPr>
          <p:nvPr/>
        </p:nvPicPr>
        <p:blipFill>
          <a:blip r:embed="rId2" cstate="print"/>
          <a:srcRect/>
          <a:stretch>
            <a:fillRect/>
          </a:stretch>
        </p:blipFill>
        <p:spPr bwMode="auto">
          <a:xfrm>
            <a:off x="251520" y="1219051"/>
            <a:ext cx="4229100" cy="3411537"/>
          </a:xfrm>
          <a:prstGeom prst="rect">
            <a:avLst/>
          </a:prstGeom>
          <a:noFill/>
          <a:ln w="9525">
            <a:noFill/>
            <a:miter lim="800000"/>
            <a:headEnd/>
            <a:tailEnd/>
          </a:ln>
        </p:spPr>
      </p:pic>
    </p:spTree>
    <p:extLst>
      <p:ext uri="{BB962C8B-B14F-4D97-AF65-F5344CB8AC3E}">
        <p14:creationId xmlns:p14="http://schemas.microsoft.com/office/powerpoint/2010/main" val="298549241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41" name="Rectangle 9"/>
          <p:cNvSpPr>
            <a:spLocks noChangeArrowheads="1"/>
          </p:cNvSpPr>
          <p:nvPr/>
        </p:nvSpPr>
        <p:spPr bwMode="auto">
          <a:xfrm>
            <a:off x="4427984" y="205758"/>
            <a:ext cx="4465638" cy="5040312"/>
          </a:xfrm>
          <a:prstGeom prst="rect">
            <a:avLst/>
          </a:prstGeom>
          <a:noFill/>
          <a:ln w="9525">
            <a:noFill/>
            <a:miter lim="800000"/>
            <a:headEnd/>
            <a:tailEnd/>
          </a:ln>
        </p:spPr>
        <p:txBody>
          <a:bodyPr/>
          <a:lstStyle/>
          <a:p>
            <a:pPr marL="342900" indent="-342900">
              <a:spcBef>
                <a:spcPct val="20000"/>
              </a:spcBef>
            </a:pPr>
            <a:r>
              <a:rPr lang="tr-TR" sz="1400" b="1" dirty="0">
                <a:solidFill>
                  <a:schemeClr val="bg1"/>
                </a:solidFill>
              </a:rPr>
              <a:t>	</a:t>
            </a:r>
            <a:r>
              <a:rPr lang="en-GB" sz="2800" b="1" dirty="0"/>
              <a:t>Journal Choice / Ranking</a:t>
            </a:r>
          </a:p>
          <a:p>
            <a:pPr marL="342900" indent="-342900">
              <a:spcBef>
                <a:spcPct val="20000"/>
              </a:spcBef>
            </a:pPr>
            <a:r>
              <a:rPr lang="en-GB" sz="3200" b="1" dirty="0"/>
              <a:t>	</a:t>
            </a:r>
            <a:r>
              <a:rPr lang="en-GB" sz="2400" b="1" dirty="0"/>
              <a:t>Based on Impact Factors</a:t>
            </a:r>
            <a:r>
              <a:rPr lang="en-GB" sz="1000" b="1" dirty="0"/>
              <a:t/>
            </a:r>
            <a:br>
              <a:rPr lang="en-GB" sz="1000" b="1" dirty="0"/>
            </a:br>
            <a:r>
              <a:rPr lang="en-GB" sz="1000" b="1" dirty="0"/>
              <a:t/>
            </a:r>
            <a:br>
              <a:rPr lang="en-GB" sz="1000" b="1" dirty="0"/>
            </a:br>
            <a:r>
              <a:rPr lang="en-GB" sz="2000" b="1" dirty="0"/>
              <a:t>A = the number of times articles published in </a:t>
            </a:r>
            <a:r>
              <a:rPr lang="en-GB" sz="2000" b="1" dirty="0" smtClean="0"/>
              <a:t>2014-15 </a:t>
            </a:r>
            <a:r>
              <a:rPr lang="en-GB" sz="2000" b="1" dirty="0"/>
              <a:t>were cited in indexed journals during </a:t>
            </a:r>
            <a:r>
              <a:rPr lang="en-GB" sz="2000" b="1" dirty="0" smtClean="0"/>
              <a:t>2016</a:t>
            </a:r>
            <a:r>
              <a:rPr lang="en-GB" sz="1000" b="1" dirty="0"/>
              <a:t/>
            </a:r>
            <a:br>
              <a:rPr lang="en-GB" sz="1000" b="1" dirty="0"/>
            </a:br>
            <a:r>
              <a:rPr lang="en-GB" sz="1000" b="1" dirty="0"/>
              <a:t/>
            </a:r>
            <a:br>
              <a:rPr lang="en-GB" sz="1000" b="1" dirty="0"/>
            </a:br>
            <a:r>
              <a:rPr lang="en-GB" sz="2000" b="1" dirty="0"/>
              <a:t>B = the number of articles, reviews, proceedings or notes published in </a:t>
            </a:r>
            <a:r>
              <a:rPr lang="en-GB" sz="2000" b="1" dirty="0" smtClean="0"/>
              <a:t>2014-2015</a:t>
            </a:r>
            <a:r>
              <a:rPr lang="en-GB" sz="1000" b="1" dirty="0"/>
              <a:t/>
            </a:r>
            <a:br>
              <a:rPr lang="en-GB" sz="1000" b="1" dirty="0"/>
            </a:br>
            <a:r>
              <a:rPr lang="en-GB" sz="1000" b="1" dirty="0"/>
              <a:t/>
            </a:r>
            <a:br>
              <a:rPr lang="en-GB" sz="1000" b="1" dirty="0"/>
            </a:br>
            <a:r>
              <a:rPr lang="en-GB" sz="2000" b="1" dirty="0"/>
              <a:t>Impact factor </a:t>
            </a:r>
            <a:r>
              <a:rPr lang="en-GB" sz="2000" b="1" dirty="0" smtClean="0"/>
              <a:t>2016 </a:t>
            </a:r>
            <a:r>
              <a:rPr lang="en-GB" sz="2000" b="1" dirty="0"/>
              <a:t>= A/B</a:t>
            </a:r>
            <a:endParaRPr lang="en-GB" sz="1000" b="1" dirty="0"/>
          </a:p>
          <a:p>
            <a:pPr marL="342900" indent="-342900">
              <a:spcBef>
                <a:spcPct val="20000"/>
              </a:spcBef>
            </a:pPr>
            <a:endParaRPr lang="en-GB" sz="1000" b="1" dirty="0"/>
          </a:p>
          <a:p>
            <a:pPr marL="342900" indent="-342900">
              <a:spcBef>
                <a:spcPct val="20000"/>
              </a:spcBef>
            </a:pPr>
            <a:r>
              <a:rPr lang="en-GB" sz="2000" b="1" dirty="0"/>
              <a:t>	</a:t>
            </a:r>
            <a:r>
              <a:rPr lang="en-GB" sz="2000" b="1" dirty="0" smtClean="0"/>
              <a:t>Normally, the higher the impact factor, the better the journal</a:t>
            </a:r>
            <a:endParaRPr lang="en-GB" sz="1000" b="1" dirty="0"/>
          </a:p>
          <a:p>
            <a:pPr marL="342900" indent="-342900">
              <a:spcBef>
                <a:spcPct val="20000"/>
              </a:spcBef>
            </a:pPr>
            <a:endParaRPr lang="en-GB" sz="1000" b="1" dirty="0"/>
          </a:p>
          <a:p>
            <a:pPr marL="342900" indent="-342900" algn="r">
              <a:spcBef>
                <a:spcPct val="20000"/>
              </a:spcBef>
            </a:pPr>
            <a:r>
              <a:rPr lang="en-GB" sz="1600" b="1" dirty="0"/>
              <a:t>JCR Thomson ISI (</a:t>
            </a:r>
            <a:r>
              <a:rPr lang="en-GB" sz="1600" b="1" dirty="0" smtClean="0"/>
              <a:t>2016)</a:t>
            </a:r>
            <a:r>
              <a:rPr lang="en-GB" sz="1600" b="1" dirty="0"/>
              <a:t/>
            </a:r>
            <a:br>
              <a:rPr lang="en-GB" sz="1600" b="1" dirty="0"/>
            </a:br>
            <a:endParaRPr lang="en-US" sz="1600" b="1" dirty="0"/>
          </a:p>
        </p:txBody>
      </p:sp>
      <p:pic>
        <p:nvPicPr>
          <p:cNvPr id="18443" name="Picture 13" descr="question"/>
          <p:cNvPicPr>
            <a:picLocks noChangeAspect="1" noChangeArrowheads="1"/>
          </p:cNvPicPr>
          <p:nvPr/>
        </p:nvPicPr>
        <p:blipFill>
          <a:blip r:embed="rId2" cstate="print"/>
          <a:srcRect/>
          <a:stretch>
            <a:fillRect/>
          </a:stretch>
        </p:blipFill>
        <p:spPr bwMode="auto">
          <a:xfrm>
            <a:off x="340280" y="188640"/>
            <a:ext cx="3606800" cy="5403850"/>
          </a:xfrm>
          <a:prstGeom prst="rect">
            <a:avLst/>
          </a:prstGeom>
          <a:noFill/>
          <a:ln w="9525">
            <a:noFill/>
            <a:miter lim="800000"/>
            <a:headEnd/>
            <a:tailEnd/>
          </a:ln>
        </p:spPr>
      </p:pic>
    </p:spTree>
    <p:extLst>
      <p:ext uri="{BB962C8B-B14F-4D97-AF65-F5344CB8AC3E}">
        <p14:creationId xmlns:p14="http://schemas.microsoft.com/office/powerpoint/2010/main" val="3032620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33" name="Rectangle 9"/>
          <p:cNvSpPr>
            <a:spLocks noChangeArrowheads="1"/>
          </p:cNvSpPr>
          <p:nvPr/>
        </p:nvSpPr>
        <p:spPr bwMode="auto">
          <a:xfrm>
            <a:off x="4067216" y="116632"/>
            <a:ext cx="4786312" cy="5094287"/>
          </a:xfrm>
          <a:prstGeom prst="rect">
            <a:avLst/>
          </a:prstGeom>
          <a:noFill/>
          <a:ln w="9525">
            <a:noFill/>
            <a:miter lim="800000"/>
            <a:headEnd/>
            <a:tailEnd/>
          </a:ln>
        </p:spPr>
        <p:txBody>
          <a:bodyPr/>
          <a:lstStyle/>
          <a:p>
            <a:r>
              <a:rPr lang="en-US" sz="2400" b="1" dirty="0"/>
              <a:t>Article Submission</a:t>
            </a:r>
          </a:p>
          <a:p>
            <a:endParaRPr lang="en-US" sz="1600" b="1" dirty="0"/>
          </a:p>
          <a:p>
            <a:r>
              <a:rPr lang="en-US" sz="1600" dirty="0"/>
              <a:t>An ever changing global system defines the scientific and social problems and issues of our time. The majority of these problems clearly cross traditional scientific boundaries. The objective of the journal Global and Planetary Change is to achieve a multidisciplinary view of the causes, processes ... click here for full Aims &amp; Scope </a:t>
            </a:r>
          </a:p>
          <a:p>
            <a:r>
              <a:rPr lang="en-US" sz="1600" dirty="0"/>
              <a:t/>
            </a:r>
            <a:br>
              <a:rPr lang="en-US" sz="1600" dirty="0"/>
            </a:br>
            <a:r>
              <a:rPr lang="en-US" sz="1600" dirty="0"/>
              <a:t>Key criteria for manuscripts are global scope or implications for global scale problems, significance beyond a single discipline and a focus on the causes, processes and limits of planetary change. Manuscripts can be submitted as either research contributions or as review articles. Extra effort should be directed towards presenting problems and results for a broad readership. Part of the intent of </a:t>
            </a:r>
            <a:r>
              <a:rPr lang="en-US" sz="1600" i="1" dirty="0"/>
              <a:t>Global and Planetary Change</a:t>
            </a:r>
            <a:r>
              <a:rPr lang="en-US" sz="1600" dirty="0"/>
              <a:t> is for new discoveries or progress in one discipline to foster advances, or act as a catalyst, in understanding the earth as a system. </a:t>
            </a:r>
            <a:endParaRPr lang="en-US" baseline="-25000" dirty="0"/>
          </a:p>
        </p:txBody>
      </p:sp>
      <p:sp>
        <p:nvSpPr>
          <p:cNvPr id="26636" name="TextBox 14"/>
          <p:cNvSpPr txBox="1">
            <a:spLocks noChangeArrowheads="1"/>
          </p:cNvSpPr>
          <p:nvPr/>
        </p:nvSpPr>
        <p:spPr bwMode="auto">
          <a:xfrm>
            <a:off x="363782" y="2821607"/>
            <a:ext cx="3143250" cy="2893100"/>
          </a:xfrm>
          <a:prstGeom prst="rect">
            <a:avLst/>
          </a:prstGeom>
          <a:noFill/>
          <a:ln w="9525">
            <a:noFill/>
            <a:miter lim="800000"/>
            <a:headEnd/>
            <a:tailEnd/>
          </a:ln>
        </p:spPr>
        <p:txBody>
          <a:bodyPr>
            <a:spAutoFit/>
          </a:bodyPr>
          <a:lstStyle/>
          <a:p>
            <a:r>
              <a:rPr lang="en-US" sz="1400" dirty="0">
                <a:hlinkClick r:id="rId2" action="ppaction://hlinkfile"/>
              </a:rPr>
              <a:t>Authors Home</a:t>
            </a:r>
            <a:r>
              <a:rPr lang="en-US" sz="1400" dirty="0"/>
              <a:t> </a:t>
            </a:r>
            <a:br>
              <a:rPr lang="en-US" sz="1400" dirty="0"/>
            </a:br>
            <a:endParaRPr lang="en-US" sz="1400" dirty="0"/>
          </a:p>
          <a:p>
            <a:r>
              <a:rPr lang="en-US" sz="1400" dirty="0">
                <a:hlinkClick r:id="rId3"/>
              </a:rPr>
              <a:t>Submit an Article</a:t>
            </a:r>
            <a:r>
              <a:rPr lang="en-US" sz="1400" dirty="0"/>
              <a:t> </a:t>
            </a:r>
            <a:br>
              <a:rPr lang="en-US" sz="1400" dirty="0"/>
            </a:br>
            <a:endParaRPr lang="en-US" sz="1400" dirty="0"/>
          </a:p>
          <a:p>
            <a:r>
              <a:rPr lang="en-US" sz="1400" dirty="0">
                <a:hlinkClick r:id="rId4"/>
              </a:rPr>
              <a:t>Track Your Accepted Articles</a:t>
            </a:r>
            <a:r>
              <a:rPr lang="en-US" sz="1400" dirty="0"/>
              <a:t> </a:t>
            </a:r>
            <a:br>
              <a:rPr lang="en-US" sz="1400" dirty="0"/>
            </a:br>
            <a:endParaRPr lang="en-US" sz="1400" dirty="0"/>
          </a:p>
          <a:p>
            <a:r>
              <a:rPr lang="en-US" sz="1400" dirty="0">
                <a:hlinkClick r:id="rId5" action="ppaction://hlinkfile"/>
              </a:rPr>
              <a:t>Guide for Authors</a:t>
            </a:r>
            <a:r>
              <a:rPr lang="en-US" sz="1400" dirty="0"/>
              <a:t> </a:t>
            </a:r>
            <a:br>
              <a:rPr lang="en-US" sz="1400" dirty="0"/>
            </a:br>
            <a:endParaRPr lang="en-US" sz="1400" dirty="0"/>
          </a:p>
          <a:p>
            <a:r>
              <a:rPr lang="en-US" sz="1400" dirty="0">
                <a:hlinkClick r:id="rId6"/>
              </a:rPr>
              <a:t>Artwork instructions</a:t>
            </a:r>
            <a:r>
              <a:rPr lang="en-US" sz="1400" dirty="0"/>
              <a:t> </a:t>
            </a:r>
            <a:br>
              <a:rPr lang="en-US" sz="1400" dirty="0"/>
            </a:br>
            <a:endParaRPr lang="en-US" sz="1400" dirty="0"/>
          </a:p>
          <a:p>
            <a:r>
              <a:rPr lang="en-US" sz="1400" dirty="0">
                <a:hlinkClick r:id="rId7" action="ppaction://hlinkfile"/>
              </a:rPr>
              <a:t>Authors Rights</a:t>
            </a:r>
            <a:r>
              <a:rPr lang="en-US" sz="1400" dirty="0"/>
              <a:t> </a:t>
            </a:r>
            <a:br>
              <a:rPr lang="en-US" sz="1400" dirty="0"/>
            </a:br>
            <a:endParaRPr lang="en-US" sz="1400" dirty="0"/>
          </a:p>
          <a:p>
            <a:r>
              <a:rPr lang="en-US" sz="1400" dirty="0">
                <a:hlinkClick r:id="rId8" action="ppaction://hlinkfile"/>
              </a:rPr>
              <a:t>Funding Bodies Compliance</a:t>
            </a:r>
            <a:endParaRPr lang="en-US" sz="1400" dirty="0"/>
          </a:p>
        </p:txBody>
      </p:sp>
      <p:pic>
        <p:nvPicPr>
          <p:cNvPr id="26637" name="Picture 15" descr="http://ecx.images-amazon.com/images/I/51S4KSB9MHL.jpg"/>
          <p:cNvPicPr>
            <a:picLocks noChangeAspect="1" noChangeArrowheads="1"/>
          </p:cNvPicPr>
          <p:nvPr/>
        </p:nvPicPr>
        <p:blipFill>
          <a:blip r:embed="rId9" cstate="print"/>
          <a:srcRect/>
          <a:stretch>
            <a:fillRect/>
          </a:stretch>
        </p:blipFill>
        <p:spPr bwMode="auto">
          <a:xfrm>
            <a:off x="363782" y="260648"/>
            <a:ext cx="1822450" cy="2476500"/>
          </a:xfrm>
          <a:prstGeom prst="rect">
            <a:avLst/>
          </a:prstGeom>
          <a:noFill/>
          <a:ln w="9525">
            <a:noFill/>
            <a:miter lim="800000"/>
            <a:headEnd/>
            <a:tailEnd/>
          </a:ln>
        </p:spPr>
      </p:pic>
      <p:sp>
        <p:nvSpPr>
          <p:cNvPr id="16" name="Rectangle 15"/>
          <p:cNvSpPr/>
          <p:nvPr/>
        </p:nvSpPr>
        <p:spPr>
          <a:xfrm>
            <a:off x="2328439" y="261671"/>
            <a:ext cx="1728192" cy="3323987"/>
          </a:xfrm>
          <a:prstGeom prst="rect">
            <a:avLst/>
          </a:prstGeom>
        </p:spPr>
        <p:txBody>
          <a:bodyPr wrap="square">
            <a:spAutoFit/>
          </a:bodyPr>
          <a:lstStyle/>
          <a:p>
            <a:r>
              <a:rPr lang="en-GB" sz="1400" dirty="0"/>
              <a:t>Journal </a:t>
            </a:r>
            <a:r>
              <a:rPr lang="en-GB" sz="1400" dirty="0" smtClean="0"/>
              <a:t>2015 </a:t>
            </a:r>
            <a:r>
              <a:rPr lang="en-GB" sz="1400" dirty="0" err="1" smtClean="0"/>
              <a:t>MetricsCiteScore</a:t>
            </a:r>
            <a:r>
              <a:rPr lang="en-GB" sz="1400" dirty="0"/>
              <a:t>: </a:t>
            </a:r>
            <a:r>
              <a:rPr lang="en-GB" sz="1400" b="1" dirty="0"/>
              <a:t>3.67</a:t>
            </a:r>
            <a:r>
              <a:rPr lang="en-GB" sz="1400" dirty="0"/>
              <a:t> </a:t>
            </a:r>
            <a:r>
              <a:rPr lang="en-GB" sz="1400" dirty="0" smtClean="0"/>
              <a:t> </a:t>
            </a:r>
          </a:p>
          <a:p>
            <a:r>
              <a:rPr lang="en-GB" sz="1400" dirty="0" smtClean="0"/>
              <a:t>Impact </a:t>
            </a:r>
            <a:r>
              <a:rPr lang="en-GB" sz="1400" dirty="0"/>
              <a:t>Factor: </a:t>
            </a:r>
            <a:r>
              <a:rPr lang="en-GB" sz="1400" b="1" dirty="0" smtClean="0"/>
              <a:t>3.548</a:t>
            </a:r>
            <a:r>
              <a:rPr lang="en-GB" sz="1400" dirty="0" smtClean="0"/>
              <a:t> </a:t>
            </a:r>
            <a:endParaRPr lang="en-GB" sz="1400" dirty="0"/>
          </a:p>
          <a:p>
            <a:r>
              <a:rPr lang="en-GB" sz="1400" dirty="0"/>
              <a:t>5-Year Impact Factor: </a:t>
            </a:r>
            <a:endParaRPr lang="en-GB" sz="1400" dirty="0" smtClean="0"/>
          </a:p>
          <a:p>
            <a:r>
              <a:rPr lang="en-GB" sz="1400" b="1" dirty="0" smtClean="0"/>
              <a:t>4.018</a:t>
            </a:r>
            <a:r>
              <a:rPr lang="en-GB" sz="1400" dirty="0" smtClean="0"/>
              <a:t> </a:t>
            </a:r>
          </a:p>
          <a:p>
            <a:r>
              <a:rPr lang="en-GB" sz="1400" dirty="0" smtClean="0"/>
              <a:t>Source </a:t>
            </a:r>
            <a:r>
              <a:rPr lang="en-GB" sz="1400" dirty="0"/>
              <a:t>Normalized Impact per Paper (SNIP): </a:t>
            </a:r>
            <a:endParaRPr lang="en-GB" sz="1400" dirty="0" smtClean="0"/>
          </a:p>
          <a:p>
            <a:r>
              <a:rPr lang="en-GB" sz="1400" b="1" dirty="0" smtClean="0"/>
              <a:t>1.356</a:t>
            </a:r>
            <a:r>
              <a:rPr lang="en-GB" sz="1400" dirty="0" smtClean="0"/>
              <a:t> </a:t>
            </a:r>
          </a:p>
          <a:p>
            <a:r>
              <a:rPr lang="en-GB" sz="1400" dirty="0" err="1" smtClean="0"/>
              <a:t>SCImago</a:t>
            </a:r>
            <a:r>
              <a:rPr lang="en-GB" sz="1400" dirty="0" smtClean="0"/>
              <a:t> </a:t>
            </a:r>
            <a:r>
              <a:rPr lang="en-GB" sz="1400" dirty="0"/>
              <a:t>Journal Rank (SJR): </a:t>
            </a:r>
            <a:endParaRPr lang="en-GB" sz="1400" dirty="0" smtClean="0"/>
          </a:p>
          <a:p>
            <a:r>
              <a:rPr lang="en-GB" sz="1400" b="1" dirty="0" smtClean="0"/>
              <a:t>1.885</a:t>
            </a:r>
            <a:endParaRPr lang="en-GB" sz="1400" dirty="0"/>
          </a:p>
        </p:txBody>
      </p:sp>
    </p:spTree>
    <p:extLst>
      <p:ext uri="{BB962C8B-B14F-4D97-AF65-F5344CB8AC3E}">
        <p14:creationId xmlns:p14="http://schemas.microsoft.com/office/powerpoint/2010/main" val="269482047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5" name="Rectangle 9"/>
          <p:cNvSpPr>
            <a:spLocks noChangeArrowheads="1"/>
          </p:cNvSpPr>
          <p:nvPr/>
        </p:nvSpPr>
        <p:spPr bwMode="auto">
          <a:xfrm>
            <a:off x="4427984" y="272836"/>
            <a:ext cx="4535488" cy="5111973"/>
          </a:xfrm>
          <a:prstGeom prst="rect">
            <a:avLst/>
          </a:prstGeom>
          <a:noFill/>
          <a:ln w="9525">
            <a:noFill/>
            <a:miter lim="800000"/>
            <a:headEnd/>
            <a:tailEnd/>
          </a:ln>
        </p:spPr>
        <p:txBody>
          <a:bodyPr/>
          <a:lstStyle/>
          <a:p>
            <a:pPr marL="342900" indent="-342900">
              <a:spcBef>
                <a:spcPct val="20000"/>
              </a:spcBef>
            </a:pPr>
            <a:r>
              <a:rPr lang="en-US" sz="2800" b="1" dirty="0">
                <a:solidFill>
                  <a:srgbClr val="FF0000"/>
                </a:solidFill>
              </a:rPr>
              <a:t>	</a:t>
            </a:r>
            <a:r>
              <a:rPr lang="en-US" sz="2800" b="1" dirty="0"/>
              <a:t>BOOKS</a:t>
            </a:r>
          </a:p>
          <a:p>
            <a:pPr marL="342900" indent="-342900" algn="just">
              <a:spcBef>
                <a:spcPct val="20000"/>
              </a:spcBef>
              <a:buFontTx/>
              <a:buChar char="•"/>
            </a:pPr>
            <a:endParaRPr lang="en-US" sz="2000" b="1" dirty="0"/>
          </a:p>
          <a:p>
            <a:pPr marL="342900" indent="-342900" algn="just">
              <a:spcBef>
                <a:spcPct val="20000"/>
              </a:spcBef>
              <a:buFontTx/>
              <a:buChar char="•"/>
            </a:pPr>
            <a:r>
              <a:rPr lang="en-US" sz="2000" b="1" dirty="0"/>
              <a:t>Book Chapter  - when you’re </a:t>
            </a:r>
            <a:r>
              <a:rPr lang="en-US" sz="2000" b="1" dirty="0" err="1"/>
              <a:t>recognised</a:t>
            </a:r>
            <a:r>
              <a:rPr lang="en-US" sz="2000" b="1" dirty="0"/>
              <a:t> in your discipline, you may be asked to contribute to an edited collection. </a:t>
            </a:r>
          </a:p>
          <a:p>
            <a:pPr marL="342900" indent="-342900" algn="just">
              <a:spcBef>
                <a:spcPct val="20000"/>
              </a:spcBef>
              <a:buFontTx/>
              <a:buChar char="•"/>
            </a:pPr>
            <a:r>
              <a:rPr lang="en-US" sz="2000" b="1" dirty="0"/>
              <a:t>Book (single or multiple authors) – theory and practice, may be when a new text is needed in an established discipline or when  new techniques have been </a:t>
            </a:r>
            <a:r>
              <a:rPr lang="en-US" sz="2000" b="1" dirty="0" smtClean="0"/>
              <a:t>developed, e.g. remote sensing, etc.</a:t>
            </a:r>
            <a:endParaRPr lang="en-US" sz="2000" b="1" dirty="0"/>
          </a:p>
          <a:p>
            <a:pPr marL="342900" indent="-342900" algn="just">
              <a:spcBef>
                <a:spcPct val="20000"/>
              </a:spcBef>
              <a:buFontTx/>
              <a:buChar char="•"/>
            </a:pPr>
            <a:r>
              <a:rPr lang="en-US" sz="2000" b="1" dirty="0"/>
              <a:t>Book – Author/Editor of an Edited collection – normally a focused theme.</a:t>
            </a:r>
          </a:p>
        </p:txBody>
      </p:sp>
      <p:pic>
        <p:nvPicPr>
          <p:cNvPr id="19467" name="Picture 13" descr="grounded theory"/>
          <p:cNvPicPr>
            <a:picLocks noChangeAspect="1" noChangeArrowheads="1"/>
          </p:cNvPicPr>
          <p:nvPr/>
        </p:nvPicPr>
        <p:blipFill>
          <a:blip r:embed="rId2" cstate="print"/>
          <a:srcRect/>
          <a:stretch>
            <a:fillRect/>
          </a:stretch>
        </p:blipFill>
        <p:spPr bwMode="auto">
          <a:xfrm>
            <a:off x="323528" y="260648"/>
            <a:ext cx="3708400" cy="5241925"/>
          </a:xfrm>
          <a:prstGeom prst="rect">
            <a:avLst/>
          </a:prstGeom>
          <a:noFill/>
          <a:ln w="9525">
            <a:noFill/>
            <a:miter lim="800000"/>
            <a:headEnd/>
            <a:tailEnd/>
          </a:ln>
        </p:spPr>
      </p:pic>
    </p:spTree>
    <p:extLst>
      <p:ext uri="{BB962C8B-B14F-4D97-AF65-F5344CB8AC3E}">
        <p14:creationId xmlns:p14="http://schemas.microsoft.com/office/powerpoint/2010/main" val="855394567"/>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41" name="Rectangle 9"/>
          <p:cNvSpPr>
            <a:spLocks noChangeArrowheads="1"/>
          </p:cNvSpPr>
          <p:nvPr/>
        </p:nvSpPr>
        <p:spPr bwMode="auto">
          <a:xfrm>
            <a:off x="5002603" y="392963"/>
            <a:ext cx="3924300" cy="4879975"/>
          </a:xfrm>
          <a:prstGeom prst="rect">
            <a:avLst/>
          </a:prstGeom>
          <a:noFill/>
          <a:ln w="9525">
            <a:noFill/>
            <a:miter lim="800000"/>
            <a:headEnd/>
            <a:tailEnd/>
          </a:ln>
        </p:spPr>
        <p:txBody>
          <a:bodyPr/>
          <a:lstStyle/>
          <a:p>
            <a:pPr marL="342900" indent="-342900">
              <a:spcBef>
                <a:spcPct val="20000"/>
              </a:spcBef>
            </a:pPr>
            <a:r>
              <a:rPr lang="en-US" sz="1600" b="1" dirty="0">
                <a:solidFill>
                  <a:srgbClr val="FFFF00"/>
                </a:solidFill>
              </a:rPr>
              <a:t>	</a:t>
            </a:r>
            <a:r>
              <a:rPr lang="en-US" sz="2800" b="1" dirty="0"/>
              <a:t>HOW? </a:t>
            </a:r>
          </a:p>
          <a:p>
            <a:pPr marL="342900" indent="-342900">
              <a:spcBef>
                <a:spcPct val="20000"/>
              </a:spcBef>
            </a:pPr>
            <a:endParaRPr lang="en-US" sz="1000" b="1" dirty="0"/>
          </a:p>
          <a:p>
            <a:pPr marL="342900" indent="-342900">
              <a:spcBef>
                <a:spcPct val="20000"/>
              </a:spcBef>
              <a:buFont typeface="Arial" charset="0"/>
              <a:buChar char="•"/>
            </a:pPr>
            <a:r>
              <a:rPr lang="en-US" sz="2400" b="1" dirty="0"/>
              <a:t>Know your subject</a:t>
            </a:r>
          </a:p>
          <a:p>
            <a:pPr marL="342900" indent="-342900">
              <a:spcBef>
                <a:spcPct val="20000"/>
              </a:spcBef>
              <a:buFont typeface="Arial" charset="0"/>
              <a:buChar char="•"/>
            </a:pPr>
            <a:r>
              <a:rPr lang="en-US" sz="2400" b="1" dirty="0"/>
              <a:t>Read journals to be aware of ‘state of the art’</a:t>
            </a:r>
          </a:p>
          <a:p>
            <a:pPr marL="342900" indent="-342900">
              <a:spcBef>
                <a:spcPct val="20000"/>
              </a:spcBef>
              <a:buFont typeface="Arial" charset="0"/>
              <a:buChar char="•"/>
            </a:pPr>
            <a:r>
              <a:rPr lang="en-US" sz="2400" b="1" dirty="0"/>
              <a:t>Be aware of current research needs</a:t>
            </a:r>
          </a:p>
          <a:p>
            <a:pPr marL="342900" indent="-342900">
              <a:spcBef>
                <a:spcPct val="20000"/>
              </a:spcBef>
              <a:buFont typeface="Arial" charset="0"/>
              <a:buChar char="•"/>
            </a:pPr>
            <a:r>
              <a:rPr lang="en-US" sz="2400" b="1" dirty="0"/>
              <a:t>Design a research framework</a:t>
            </a:r>
          </a:p>
          <a:p>
            <a:pPr marL="342900" indent="-342900">
              <a:spcBef>
                <a:spcPct val="20000"/>
              </a:spcBef>
              <a:buFont typeface="Arial" charset="0"/>
              <a:buChar char="•"/>
            </a:pPr>
            <a:r>
              <a:rPr lang="en-US" sz="2400" b="1" dirty="0"/>
              <a:t>Consider Interdisciplinary approaches</a:t>
            </a:r>
            <a:endParaRPr lang="en-GB" sz="2400" b="1" dirty="0"/>
          </a:p>
        </p:txBody>
      </p:sp>
      <p:pic>
        <p:nvPicPr>
          <p:cNvPr id="20491" name="Picture 12" descr="examples"/>
          <p:cNvPicPr>
            <a:picLocks noChangeAspect="1" noChangeArrowheads="1"/>
          </p:cNvPicPr>
          <p:nvPr/>
        </p:nvPicPr>
        <p:blipFill>
          <a:blip r:embed="rId2" cstate="print"/>
          <a:srcRect/>
          <a:stretch>
            <a:fillRect/>
          </a:stretch>
        </p:blipFill>
        <p:spPr bwMode="auto">
          <a:xfrm>
            <a:off x="265503" y="404664"/>
            <a:ext cx="4737100" cy="4727575"/>
          </a:xfrm>
          <a:prstGeom prst="rect">
            <a:avLst/>
          </a:prstGeom>
          <a:noFill/>
          <a:ln w="9525">
            <a:noFill/>
            <a:miter lim="800000"/>
            <a:headEnd/>
            <a:tailEnd/>
          </a:ln>
        </p:spPr>
      </p:pic>
    </p:spTree>
    <p:extLst>
      <p:ext uri="{BB962C8B-B14F-4D97-AF65-F5344CB8AC3E}">
        <p14:creationId xmlns:p14="http://schemas.microsoft.com/office/powerpoint/2010/main" val="3431173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441">
                                            <p:txEl>
                                              <p:pRg st="2" end="2"/>
                                            </p:txEl>
                                          </p:spTgt>
                                        </p:tgtEl>
                                        <p:attrNameLst>
                                          <p:attrName>style.visibility</p:attrName>
                                        </p:attrNameLst>
                                      </p:cBhvr>
                                      <p:to>
                                        <p:strVal val="visible"/>
                                      </p:to>
                                    </p:set>
                                    <p:anim calcmode="lin" valueType="num">
                                      <p:cBhvr additive="base">
                                        <p:cTn id="7" dur="500" fill="hold"/>
                                        <p:tgtEl>
                                          <p:spTgt spid="18441">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4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441">
                                            <p:txEl>
                                              <p:pRg st="3" end="3"/>
                                            </p:txEl>
                                          </p:spTgt>
                                        </p:tgtEl>
                                        <p:attrNameLst>
                                          <p:attrName>style.visibility</p:attrName>
                                        </p:attrNameLst>
                                      </p:cBhvr>
                                      <p:to>
                                        <p:strVal val="visible"/>
                                      </p:to>
                                    </p:set>
                                    <p:anim calcmode="lin" valueType="num">
                                      <p:cBhvr additive="base">
                                        <p:cTn id="13" dur="500" fill="hold"/>
                                        <p:tgtEl>
                                          <p:spTgt spid="18441">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4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441">
                                            <p:txEl>
                                              <p:pRg st="4" end="4"/>
                                            </p:txEl>
                                          </p:spTgt>
                                        </p:tgtEl>
                                        <p:attrNameLst>
                                          <p:attrName>style.visibility</p:attrName>
                                        </p:attrNameLst>
                                      </p:cBhvr>
                                      <p:to>
                                        <p:strVal val="visible"/>
                                      </p:to>
                                    </p:set>
                                    <p:anim calcmode="lin" valueType="num">
                                      <p:cBhvr additive="base">
                                        <p:cTn id="19" dur="500" fill="hold"/>
                                        <p:tgtEl>
                                          <p:spTgt spid="18441">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4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8441">
                                            <p:txEl>
                                              <p:pRg st="5" end="5"/>
                                            </p:txEl>
                                          </p:spTgt>
                                        </p:tgtEl>
                                        <p:attrNameLst>
                                          <p:attrName>style.visibility</p:attrName>
                                        </p:attrNameLst>
                                      </p:cBhvr>
                                      <p:to>
                                        <p:strVal val="visible"/>
                                      </p:to>
                                    </p:set>
                                    <p:anim calcmode="lin" valueType="num">
                                      <p:cBhvr additive="base">
                                        <p:cTn id="25" dur="500" fill="hold"/>
                                        <p:tgtEl>
                                          <p:spTgt spid="18441">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8441">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8441">
                                            <p:txEl>
                                              <p:pRg st="6" end="6"/>
                                            </p:txEl>
                                          </p:spTgt>
                                        </p:tgtEl>
                                        <p:attrNameLst>
                                          <p:attrName>style.visibility</p:attrName>
                                        </p:attrNameLst>
                                      </p:cBhvr>
                                      <p:to>
                                        <p:strVal val="visible"/>
                                      </p:to>
                                    </p:set>
                                    <p:anim calcmode="lin" valueType="num">
                                      <p:cBhvr additive="base">
                                        <p:cTn id="31" dur="500" fill="hold"/>
                                        <p:tgtEl>
                                          <p:spTgt spid="18441">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8441">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5" name="Rectangle 9"/>
          <p:cNvSpPr>
            <a:spLocks noChangeArrowheads="1"/>
          </p:cNvSpPr>
          <p:nvPr/>
        </p:nvSpPr>
        <p:spPr bwMode="auto">
          <a:xfrm>
            <a:off x="4445196" y="144261"/>
            <a:ext cx="4714875" cy="4970239"/>
          </a:xfrm>
          <a:prstGeom prst="rect">
            <a:avLst/>
          </a:prstGeom>
          <a:noFill/>
          <a:ln w="9525">
            <a:noFill/>
            <a:miter lim="800000"/>
            <a:headEnd/>
            <a:tailEnd/>
          </a:ln>
        </p:spPr>
        <p:txBody>
          <a:bodyPr/>
          <a:lstStyle/>
          <a:p>
            <a:pPr marL="342900" indent="-342900">
              <a:spcBef>
                <a:spcPct val="20000"/>
              </a:spcBef>
              <a:buFont typeface="Arial" charset="0"/>
              <a:buChar char="•"/>
            </a:pPr>
            <a:r>
              <a:rPr lang="en-GB" sz="2000" b="1" dirty="0"/>
              <a:t>Abstract (most important) – concise overview of article and findings. Articulates contribution to discipline.</a:t>
            </a:r>
          </a:p>
          <a:p>
            <a:pPr marL="342900" indent="-342900">
              <a:spcBef>
                <a:spcPct val="20000"/>
              </a:spcBef>
              <a:buFont typeface="Arial" charset="0"/>
              <a:buChar char="•"/>
            </a:pPr>
            <a:r>
              <a:rPr lang="en-GB" sz="2000" b="1" dirty="0"/>
              <a:t>Introduction – Sets the scene and shows relevance of the </a:t>
            </a:r>
            <a:r>
              <a:rPr lang="en-GB" sz="2000" b="1" dirty="0" smtClean="0"/>
              <a:t>article.</a:t>
            </a:r>
            <a:endParaRPr lang="en-GB" sz="2000" b="1" dirty="0"/>
          </a:p>
          <a:p>
            <a:pPr marL="342900" indent="-342900">
              <a:spcBef>
                <a:spcPct val="20000"/>
              </a:spcBef>
              <a:buFont typeface="Arial" charset="0"/>
              <a:buChar char="•"/>
            </a:pPr>
            <a:r>
              <a:rPr lang="en-GB" sz="2000" b="1" dirty="0"/>
              <a:t>Physical Background – sets the context within which the study is </a:t>
            </a:r>
            <a:r>
              <a:rPr lang="en-GB" sz="2000" b="1" dirty="0" smtClean="0"/>
              <a:t>undertaken.</a:t>
            </a:r>
            <a:endParaRPr lang="en-GB" sz="2000" b="1" dirty="0"/>
          </a:p>
          <a:p>
            <a:pPr marL="342900" indent="-342900">
              <a:spcBef>
                <a:spcPct val="20000"/>
              </a:spcBef>
              <a:buFont typeface="Arial" charset="0"/>
              <a:buChar char="•"/>
            </a:pPr>
            <a:r>
              <a:rPr lang="en-GB" sz="2000" b="1" dirty="0"/>
              <a:t>Methodology – shows how data were collected (and justifies</a:t>
            </a:r>
            <a:r>
              <a:rPr lang="en-GB" sz="2000" b="1" dirty="0" smtClean="0"/>
              <a:t>).  </a:t>
            </a:r>
            <a:endParaRPr lang="en-GB" sz="2000" b="1" dirty="0"/>
          </a:p>
          <a:p>
            <a:pPr marL="342900" indent="-342900">
              <a:spcBef>
                <a:spcPct val="20000"/>
              </a:spcBef>
              <a:buFont typeface="Arial" charset="0"/>
              <a:buChar char="•"/>
            </a:pPr>
            <a:r>
              <a:rPr lang="en-GB" sz="2000" b="1" dirty="0"/>
              <a:t>Results/Discussion – can be separate depending on </a:t>
            </a:r>
            <a:r>
              <a:rPr lang="en-GB" sz="2000" b="1" dirty="0" smtClean="0"/>
              <a:t>article but must show contribution.</a:t>
            </a:r>
            <a:endParaRPr lang="en-GB" sz="2000" b="1" dirty="0"/>
          </a:p>
          <a:p>
            <a:pPr marL="342900" indent="-342900">
              <a:spcBef>
                <a:spcPct val="20000"/>
              </a:spcBef>
              <a:buFont typeface="Arial" charset="0"/>
              <a:buChar char="•"/>
            </a:pPr>
            <a:r>
              <a:rPr lang="en-GB" sz="2000" b="1" dirty="0"/>
              <a:t>Conclusions (and recommendations) – nothing new!</a:t>
            </a:r>
          </a:p>
          <a:p>
            <a:pPr marL="342900" indent="-342900">
              <a:spcBef>
                <a:spcPct val="20000"/>
              </a:spcBef>
              <a:buFont typeface="Arial" charset="0"/>
              <a:buChar char="•"/>
            </a:pPr>
            <a:r>
              <a:rPr lang="en-GB" sz="2000" b="1" dirty="0"/>
              <a:t>References (e.g. Harvard)</a:t>
            </a:r>
          </a:p>
        </p:txBody>
      </p:sp>
      <p:sp>
        <p:nvSpPr>
          <p:cNvPr id="21515" name="TextBox 13"/>
          <p:cNvSpPr txBox="1">
            <a:spLocks noChangeArrowheads="1"/>
          </p:cNvSpPr>
          <p:nvPr/>
        </p:nvSpPr>
        <p:spPr bwMode="auto">
          <a:xfrm>
            <a:off x="323527" y="143386"/>
            <a:ext cx="3857625" cy="461962"/>
          </a:xfrm>
          <a:prstGeom prst="rect">
            <a:avLst/>
          </a:prstGeom>
          <a:noFill/>
          <a:ln w="9525">
            <a:noFill/>
            <a:miter lim="800000"/>
            <a:headEnd/>
            <a:tailEnd/>
          </a:ln>
        </p:spPr>
        <p:txBody>
          <a:bodyPr>
            <a:spAutoFit/>
          </a:bodyPr>
          <a:lstStyle/>
          <a:p>
            <a:pPr algn="ctr"/>
            <a:r>
              <a:rPr lang="en-GB" sz="2400" b="1" dirty="0"/>
              <a:t>Paper Structure</a:t>
            </a:r>
          </a:p>
        </p:txBody>
      </p:sp>
      <p:pic>
        <p:nvPicPr>
          <p:cNvPr id="21516" name="Picture 15" descr="http://www.brodeur.com/openblog/wp-content/uploads/paper-pile-lg.jpg"/>
          <p:cNvPicPr>
            <a:picLocks noChangeAspect="1" noChangeArrowheads="1"/>
          </p:cNvPicPr>
          <p:nvPr/>
        </p:nvPicPr>
        <p:blipFill>
          <a:blip r:embed="rId3" cstate="print"/>
          <a:srcRect/>
          <a:stretch>
            <a:fillRect/>
          </a:stretch>
        </p:blipFill>
        <p:spPr bwMode="auto">
          <a:xfrm>
            <a:off x="342465" y="605348"/>
            <a:ext cx="3857625" cy="4929187"/>
          </a:xfrm>
          <a:prstGeom prst="rect">
            <a:avLst/>
          </a:prstGeom>
          <a:noFill/>
          <a:ln w="9525">
            <a:noFill/>
            <a:miter lim="800000"/>
            <a:headEnd/>
            <a:tailEnd/>
          </a:ln>
        </p:spPr>
      </p:pic>
    </p:spTree>
    <p:extLst>
      <p:ext uri="{BB962C8B-B14F-4D97-AF65-F5344CB8AC3E}">
        <p14:creationId xmlns:p14="http://schemas.microsoft.com/office/powerpoint/2010/main" val="901128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465">
                                            <p:txEl>
                                              <p:pRg st="0" end="0"/>
                                            </p:txEl>
                                          </p:spTgt>
                                        </p:tgtEl>
                                        <p:attrNameLst>
                                          <p:attrName>style.visibility</p:attrName>
                                        </p:attrNameLst>
                                      </p:cBhvr>
                                      <p:to>
                                        <p:strVal val="visible"/>
                                      </p:to>
                                    </p:set>
                                    <p:anim calcmode="lin" valueType="num">
                                      <p:cBhvr additive="base">
                                        <p:cTn id="7" dur="500" fill="hold"/>
                                        <p:tgtEl>
                                          <p:spTgt spid="1946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46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465">
                                            <p:txEl>
                                              <p:pRg st="1" end="1"/>
                                            </p:txEl>
                                          </p:spTgt>
                                        </p:tgtEl>
                                        <p:attrNameLst>
                                          <p:attrName>style.visibility</p:attrName>
                                        </p:attrNameLst>
                                      </p:cBhvr>
                                      <p:to>
                                        <p:strVal val="visible"/>
                                      </p:to>
                                    </p:set>
                                    <p:anim calcmode="lin" valueType="num">
                                      <p:cBhvr additive="base">
                                        <p:cTn id="13" dur="500" fill="hold"/>
                                        <p:tgtEl>
                                          <p:spTgt spid="1946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46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9465">
                                            <p:txEl>
                                              <p:pRg st="2" end="2"/>
                                            </p:txEl>
                                          </p:spTgt>
                                        </p:tgtEl>
                                        <p:attrNameLst>
                                          <p:attrName>style.visibility</p:attrName>
                                        </p:attrNameLst>
                                      </p:cBhvr>
                                      <p:to>
                                        <p:strVal val="visible"/>
                                      </p:to>
                                    </p:set>
                                    <p:anim calcmode="lin" valueType="num">
                                      <p:cBhvr additive="base">
                                        <p:cTn id="19" dur="500" fill="hold"/>
                                        <p:tgtEl>
                                          <p:spTgt spid="1946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46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9465">
                                            <p:txEl>
                                              <p:pRg st="3" end="3"/>
                                            </p:txEl>
                                          </p:spTgt>
                                        </p:tgtEl>
                                        <p:attrNameLst>
                                          <p:attrName>style.visibility</p:attrName>
                                        </p:attrNameLst>
                                      </p:cBhvr>
                                      <p:to>
                                        <p:strVal val="visible"/>
                                      </p:to>
                                    </p:set>
                                    <p:anim calcmode="lin" valueType="num">
                                      <p:cBhvr additive="base">
                                        <p:cTn id="25" dur="500" fill="hold"/>
                                        <p:tgtEl>
                                          <p:spTgt spid="1946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46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9465">
                                            <p:txEl>
                                              <p:pRg st="4" end="4"/>
                                            </p:txEl>
                                          </p:spTgt>
                                        </p:tgtEl>
                                        <p:attrNameLst>
                                          <p:attrName>style.visibility</p:attrName>
                                        </p:attrNameLst>
                                      </p:cBhvr>
                                      <p:to>
                                        <p:strVal val="visible"/>
                                      </p:to>
                                    </p:set>
                                    <p:anim calcmode="lin" valueType="num">
                                      <p:cBhvr additive="base">
                                        <p:cTn id="31" dur="500" fill="hold"/>
                                        <p:tgtEl>
                                          <p:spTgt spid="1946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946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465">
                                            <p:txEl>
                                              <p:pRg st="5" end="5"/>
                                            </p:txEl>
                                          </p:spTgt>
                                        </p:tgtEl>
                                        <p:attrNameLst>
                                          <p:attrName>style.visibility</p:attrName>
                                        </p:attrNameLst>
                                      </p:cBhvr>
                                      <p:to>
                                        <p:strVal val="visible"/>
                                      </p:to>
                                    </p:set>
                                    <p:anim calcmode="lin" valueType="num">
                                      <p:cBhvr additive="base">
                                        <p:cTn id="37" dur="500" fill="hold"/>
                                        <p:tgtEl>
                                          <p:spTgt spid="1946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946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19465">
                                            <p:txEl>
                                              <p:pRg st="6" end="6"/>
                                            </p:txEl>
                                          </p:spTgt>
                                        </p:tgtEl>
                                        <p:attrNameLst>
                                          <p:attrName>style.visibility</p:attrName>
                                        </p:attrNameLst>
                                      </p:cBhvr>
                                      <p:to>
                                        <p:strVal val="visible"/>
                                      </p:to>
                                    </p:set>
                                    <p:anim calcmode="lin" valueType="num">
                                      <p:cBhvr additive="base">
                                        <p:cTn id="43" dur="500" fill="hold"/>
                                        <p:tgtEl>
                                          <p:spTgt spid="1946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946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7" name="Rectangle 9"/>
          <p:cNvSpPr>
            <a:spLocks noChangeArrowheads="1"/>
          </p:cNvSpPr>
          <p:nvPr/>
        </p:nvSpPr>
        <p:spPr bwMode="auto">
          <a:xfrm>
            <a:off x="4726964" y="22385"/>
            <a:ext cx="4249613" cy="5041900"/>
          </a:xfrm>
          <a:prstGeom prst="rect">
            <a:avLst/>
          </a:prstGeom>
          <a:noFill/>
          <a:ln w="9525">
            <a:noFill/>
            <a:miter lim="800000"/>
            <a:headEnd/>
            <a:tailEnd/>
          </a:ln>
        </p:spPr>
        <p:txBody>
          <a:bodyPr/>
          <a:lstStyle/>
          <a:p>
            <a:pPr marL="342900" indent="-342900">
              <a:spcBef>
                <a:spcPct val="20000"/>
              </a:spcBef>
            </a:pPr>
            <a:r>
              <a:rPr lang="en-US" sz="2800" b="1" dirty="0">
                <a:solidFill>
                  <a:srgbClr val="FF0000"/>
                </a:solidFill>
              </a:rPr>
              <a:t>	</a:t>
            </a:r>
            <a:r>
              <a:rPr lang="en-US" sz="2800" b="1" dirty="0"/>
              <a:t>Data Acquisition (some examples)</a:t>
            </a:r>
          </a:p>
          <a:p>
            <a:pPr marL="342900" indent="-342900">
              <a:spcBef>
                <a:spcPct val="20000"/>
              </a:spcBef>
              <a:buFont typeface="Arial" charset="0"/>
              <a:buChar char="•"/>
            </a:pPr>
            <a:r>
              <a:rPr lang="en-US" sz="2800" b="1" dirty="0" smtClean="0"/>
              <a:t>Your </a:t>
            </a:r>
            <a:r>
              <a:rPr lang="en-US" sz="2800" b="1" dirty="0"/>
              <a:t>own </a:t>
            </a:r>
            <a:r>
              <a:rPr lang="en-US" sz="2800" b="1" dirty="0" smtClean="0"/>
              <a:t>research</a:t>
            </a:r>
          </a:p>
          <a:p>
            <a:pPr marL="342900" indent="-342900">
              <a:spcBef>
                <a:spcPct val="20000"/>
              </a:spcBef>
              <a:buFont typeface="Arial" charset="0"/>
              <a:buChar char="•"/>
            </a:pPr>
            <a:r>
              <a:rPr lang="en-US" sz="2800" b="1" dirty="0" smtClean="0"/>
              <a:t>Questionnaires, etc.</a:t>
            </a:r>
            <a:endParaRPr lang="en-US" sz="2800" b="1" dirty="0"/>
          </a:p>
          <a:p>
            <a:pPr marL="342900" indent="-342900">
              <a:spcBef>
                <a:spcPct val="20000"/>
              </a:spcBef>
              <a:buFont typeface="Arial" charset="0"/>
              <a:buChar char="•"/>
            </a:pPr>
            <a:r>
              <a:rPr lang="en-US" sz="2800" b="1" dirty="0"/>
              <a:t>Interdisciplinary </a:t>
            </a:r>
            <a:r>
              <a:rPr lang="en-US" sz="2800" b="1" dirty="0" smtClean="0"/>
              <a:t>work</a:t>
            </a:r>
            <a:endParaRPr lang="en-US" sz="2800" b="1" dirty="0"/>
          </a:p>
          <a:p>
            <a:pPr marL="342900" indent="-342900">
              <a:spcBef>
                <a:spcPct val="20000"/>
              </a:spcBef>
              <a:buFont typeface="Arial" charset="0"/>
              <a:buChar char="•"/>
            </a:pPr>
            <a:r>
              <a:rPr lang="en-US" sz="2800" b="1" dirty="0"/>
              <a:t>Applying new methodology </a:t>
            </a:r>
            <a:r>
              <a:rPr lang="en-US" sz="2800" b="1" dirty="0" smtClean="0"/>
              <a:t>to </a:t>
            </a:r>
            <a:r>
              <a:rPr lang="en-US" sz="2800" b="1" dirty="0"/>
              <a:t>existing datasets. </a:t>
            </a:r>
          </a:p>
          <a:p>
            <a:pPr marL="342900" indent="-342900">
              <a:spcBef>
                <a:spcPct val="20000"/>
              </a:spcBef>
              <a:buFont typeface="Arial" charset="0"/>
              <a:buChar char="•"/>
            </a:pPr>
            <a:r>
              <a:rPr lang="en-US" sz="2800" b="1" dirty="0" smtClean="0"/>
              <a:t>Individual student research or temporal accumulation of class data </a:t>
            </a:r>
            <a:endParaRPr lang="en-GB" sz="1400" b="1" dirty="0"/>
          </a:p>
          <a:p>
            <a:pPr marL="342900" indent="-342900">
              <a:spcBef>
                <a:spcPct val="20000"/>
              </a:spcBef>
            </a:pPr>
            <a:endParaRPr lang="en-GB" sz="1400" b="1" dirty="0">
              <a:solidFill>
                <a:schemeClr val="bg1"/>
              </a:solidFill>
            </a:endParaRPr>
          </a:p>
          <a:p>
            <a:pPr marL="342900" indent="-342900">
              <a:spcBef>
                <a:spcPct val="20000"/>
              </a:spcBef>
            </a:pPr>
            <a:endParaRPr lang="tr-TR" sz="1300" dirty="0">
              <a:solidFill>
                <a:schemeClr val="bg1"/>
              </a:solidFill>
            </a:endParaRPr>
          </a:p>
        </p:txBody>
      </p:sp>
      <p:pic>
        <p:nvPicPr>
          <p:cNvPr id="22539" name="Picture 13" descr="http://www-dse.ec.unipi.it/persone/ricercatori/Guerrazzi/Pictures/Data.jpg"/>
          <p:cNvPicPr>
            <a:picLocks noChangeAspect="1" noChangeArrowheads="1"/>
          </p:cNvPicPr>
          <p:nvPr/>
        </p:nvPicPr>
        <p:blipFill>
          <a:blip r:embed="rId2" cstate="print"/>
          <a:srcRect l="10983" r="9480"/>
          <a:stretch>
            <a:fillRect/>
          </a:stretch>
        </p:blipFill>
        <p:spPr bwMode="auto">
          <a:xfrm>
            <a:off x="302611" y="777156"/>
            <a:ext cx="4414837" cy="4152900"/>
          </a:xfrm>
          <a:prstGeom prst="rect">
            <a:avLst/>
          </a:prstGeom>
          <a:noFill/>
          <a:ln w="9525">
            <a:noFill/>
            <a:miter lim="800000"/>
            <a:headEnd/>
            <a:tailEnd/>
          </a:ln>
        </p:spPr>
      </p:pic>
    </p:spTree>
    <p:extLst>
      <p:ext uri="{BB962C8B-B14F-4D97-AF65-F5344CB8AC3E}">
        <p14:creationId xmlns:p14="http://schemas.microsoft.com/office/powerpoint/2010/main" val="307672349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5" name="Rectangle 9"/>
          <p:cNvSpPr>
            <a:spLocks noChangeArrowheads="1"/>
          </p:cNvSpPr>
          <p:nvPr/>
        </p:nvSpPr>
        <p:spPr bwMode="auto">
          <a:xfrm>
            <a:off x="4499992" y="548680"/>
            <a:ext cx="4464496" cy="5041900"/>
          </a:xfrm>
          <a:prstGeom prst="rect">
            <a:avLst/>
          </a:prstGeom>
          <a:noFill/>
          <a:ln w="9525">
            <a:noFill/>
            <a:miter lim="800000"/>
            <a:headEnd/>
            <a:tailEnd/>
          </a:ln>
        </p:spPr>
        <p:txBody>
          <a:bodyPr/>
          <a:lstStyle/>
          <a:p>
            <a:pPr marL="342900" indent="-342900">
              <a:spcBef>
                <a:spcPct val="20000"/>
              </a:spcBef>
            </a:pPr>
            <a:r>
              <a:rPr lang="tr-TR" sz="1400" b="1" dirty="0">
                <a:solidFill>
                  <a:schemeClr val="bg1"/>
                </a:solidFill>
              </a:rPr>
              <a:t>	</a:t>
            </a:r>
            <a:endParaRPr lang="en-GB" sz="1400" b="1" dirty="0">
              <a:solidFill>
                <a:schemeClr val="bg1"/>
              </a:solidFill>
            </a:endParaRPr>
          </a:p>
          <a:p>
            <a:pPr marL="342900" indent="-342900">
              <a:spcBef>
                <a:spcPct val="20000"/>
              </a:spcBef>
            </a:pPr>
            <a:r>
              <a:rPr lang="en-GB" sz="2400" dirty="0">
                <a:solidFill>
                  <a:srgbClr val="FF6600"/>
                </a:solidFill>
              </a:rPr>
              <a:t>	</a:t>
            </a:r>
            <a:r>
              <a:rPr lang="en-GB" sz="2800" b="1" dirty="0" smtClean="0"/>
              <a:t>Be </a:t>
            </a:r>
            <a:r>
              <a:rPr lang="en-GB" sz="2800" b="1" dirty="0"/>
              <a:t>confident and not ‘woolly’ in your </a:t>
            </a:r>
            <a:r>
              <a:rPr lang="en-GB" sz="2800" b="1" dirty="0" smtClean="0"/>
              <a:t>writing</a:t>
            </a:r>
          </a:p>
          <a:p>
            <a:pPr marL="342900" indent="-342900">
              <a:spcBef>
                <a:spcPct val="20000"/>
              </a:spcBef>
            </a:pPr>
            <a:endParaRPr lang="en-GB" sz="2800" b="1" dirty="0"/>
          </a:p>
          <a:p>
            <a:pPr marL="342900" indent="-342900">
              <a:spcBef>
                <a:spcPct val="20000"/>
              </a:spcBef>
            </a:pPr>
            <a:r>
              <a:rPr lang="en-US" sz="2800" b="1" dirty="0"/>
              <a:t>	e.g. ‘could enable an integrated approach to maritime governance</a:t>
            </a:r>
            <a:r>
              <a:rPr lang="en-US" sz="2800" b="1" dirty="0" smtClean="0"/>
              <a:t>’.</a:t>
            </a:r>
          </a:p>
          <a:p>
            <a:pPr marL="342900" indent="-342900">
              <a:spcBef>
                <a:spcPct val="20000"/>
              </a:spcBef>
            </a:pPr>
            <a:r>
              <a:rPr lang="en-US" sz="2800" b="1" dirty="0" smtClean="0"/>
              <a:t> </a:t>
            </a:r>
            <a:endParaRPr lang="en-US" sz="2800" b="1" dirty="0"/>
          </a:p>
          <a:p>
            <a:pPr marL="342900" indent="-342900">
              <a:spcBef>
                <a:spcPct val="20000"/>
              </a:spcBef>
            </a:pPr>
            <a:r>
              <a:rPr lang="en-US" sz="2800" b="1" dirty="0"/>
              <a:t>	‘enables integrated maritime governance’.</a:t>
            </a:r>
          </a:p>
          <a:p>
            <a:pPr marL="342900" indent="-342900">
              <a:spcBef>
                <a:spcPct val="20000"/>
              </a:spcBef>
            </a:pPr>
            <a:r>
              <a:rPr lang="en-US" sz="2400" b="1" dirty="0">
                <a:solidFill>
                  <a:srgbClr val="FF0000"/>
                </a:solidFill>
              </a:rPr>
              <a:t> </a:t>
            </a:r>
          </a:p>
        </p:txBody>
      </p:sp>
      <p:pic>
        <p:nvPicPr>
          <p:cNvPr id="25611" name="Picture 14" descr="See full size image">
            <a:hlinkClick r:id="rId2"/>
          </p:cNvPr>
          <p:cNvPicPr>
            <a:picLocks noChangeAspect="1" noChangeArrowheads="1"/>
          </p:cNvPicPr>
          <p:nvPr/>
        </p:nvPicPr>
        <p:blipFill>
          <a:blip r:embed="rId3" cstate="print"/>
          <a:srcRect/>
          <a:stretch>
            <a:fillRect/>
          </a:stretch>
        </p:blipFill>
        <p:spPr bwMode="auto">
          <a:xfrm>
            <a:off x="467544" y="692696"/>
            <a:ext cx="3638550" cy="4619625"/>
          </a:xfrm>
          <a:prstGeom prst="rect">
            <a:avLst/>
          </a:prstGeom>
          <a:noFill/>
          <a:ln w="9525">
            <a:noFill/>
            <a:miter lim="800000"/>
            <a:headEnd/>
            <a:tailEnd/>
          </a:ln>
        </p:spPr>
      </p:pic>
    </p:spTree>
    <p:extLst>
      <p:ext uri="{BB962C8B-B14F-4D97-AF65-F5344CB8AC3E}">
        <p14:creationId xmlns:p14="http://schemas.microsoft.com/office/powerpoint/2010/main" val="930152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4585">
                                            <p:txEl>
                                              <p:pRg st="3" end="3"/>
                                            </p:txEl>
                                          </p:spTgt>
                                        </p:tgtEl>
                                        <p:attrNameLst>
                                          <p:attrName>style.visibility</p:attrName>
                                        </p:attrNameLst>
                                      </p:cBhvr>
                                      <p:to>
                                        <p:strVal val="visible"/>
                                      </p:to>
                                    </p:set>
                                    <p:anim calcmode="lin" valueType="num">
                                      <p:cBhvr additive="base">
                                        <p:cTn id="7" dur="500" fill="hold"/>
                                        <p:tgtEl>
                                          <p:spTgt spid="24585">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458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4585">
                                            <p:txEl>
                                              <p:pRg st="4" end="4"/>
                                            </p:txEl>
                                          </p:spTgt>
                                        </p:tgtEl>
                                        <p:attrNameLst>
                                          <p:attrName>style.visibility</p:attrName>
                                        </p:attrNameLst>
                                      </p:cBhvr>
                                      <p:to>
                                        <p:strVal val="visible"/>
                                      </p:to>
                                    </p:set>
                                    <p:anim calcmode="lin" valueType="num">
                                      <p:cBhvr additive="base">
                                        <p:cTn id="13" dur="500" fill="hold"/>
                                        <p:tgtEl>
                                          <p:spTgt spid="24585">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458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4585">
                                            <p:txEl>
                                              <p:pRg st="5" end="5"/>
                                            </p:txEl>
                                          </p:spTgt>
                                        </p:tgtEl>
                                        <p:attrNameLst>
                                          <p:attrName>style.visibility</p:attrName>
                                        </p:attrNameLst>
                                      </p:cBhvr>
                                      <p:to>
                                        <p:strVal val="visible"/>
                                      </p:to>
                                    </p:set>
                                    <p:anim calcmode="lin" valueType="num">
                                      <p:cBhvr additive="base">
                                        <p:cTn id="19" dur="500" fill="hold"/>
                                        <p:tgtEl>
                                          <p:spTgt spid="24585">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4585">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705" name="Rectangle 9"/>
          <p:cNvSpPr>
            <a:spLocks noChangeArrowheads="1"/>
          </p:cNvSpPr>
          <p:nvPr/>
        </p:nvSpPr>
        <p:spPr bwMode="auto">
          <a:xfrm>
            <a:off x="4357688" y="260646"/>
            <a:ext cx="4786312" cy="5326063"/>
          </a:xfrm>
          <a:prstGeom prst="rect">
            <a:avLst/>
          </a:prstGeom>
          <a:noFill/>
          <a:ln w="9525">
            <a:noFill/>
            <a:miter lim="800000"/>
            <a:headEnd/>
            <a:tailEnd/>
          </a:ln>
        </p:spPr>
        <p:txBody>
          <a:bodyPr/>
          <a:lstStyle/>
          <a:p>
            <a:pPr marL="342900" indent="-342900">
              <a:spcBef>
                <a:spcPct val="20000"/>
              </a:spcBef>
              <a:defRPr/>
            </a:pPr>
            <a:r>
              <a:rPr lang="en-GB" sz="2000" b="1" smtClean="0"/>
              <a:t>	CONCLUSIONS</a:t>
            </a:r>
            <a:endParaRPr lang="en-GB" sz="2000" dirty="0"/>
          </a:p>
          <a:p>
            <a:pPr marL="342900" indent="-342900">
              <a:spcBef>
                <a:spcPct val="20000"/>
              </a:spcBef>
              <a:buFontTx/>
              <a:buChar char="•"/>
              <a:defRPr/>
            </a:pPr>
            <a:r>
              <a:rPr lang="en-GB" sz="2000" b="1" dirty="0"/>
              <a:t>Engagement with research will not be an option (</a:t>
            </a:r>
            <a:r>
              <a:rPr lang="en-GB" sz="2000" b="1" dirty="0" smtClean="0"/>
              <a:t>Quality of provision, personal </a:t>
            </a:r>
            <a:r>
              <a:rPr lang="en-GB" sz="2000" b="1" dirty="0"/>
              <a:t>development, </a:t>
            </a:r>
            <a:r>
              <a:rPr lang="en-GB" sz="2000" b="1" dirty="0" smtClean="0"/>
              <a:t>externality, </a:t>
            </a:r>
            <a:r>
              <a:rPr lang="en-GB" sz="2000" b="1" dirty="0"/>
              <a:t>etc);</a:t>
            </a:r>
          </a:p>
          <a:p>
            <a:pPr marL="342900" indent="-342900">
              <a:spcBef>
                <a:spcPct val="20000"/>
              </a:spcBef>
              <a:buFontTx/>
              <a:buChar char="•"/>
              <a:defRPr/>
            </a:pPr>
            <a:r>
              <a:rPr lang="en-GB" sz="2000" b="1" dirty="0"/>
              <a:t>Know your subject;</a:t>
            </a:r>
          </a:p>
          <a:p>
            <a:pPr marL="342900" indent="-342900">
              <a:spcBef>
                <a:spcPct val="20000"/>
              </a:spcBef>
              <a:buFontTx/>
              <a:buChar char="•"/>
              <a:defRPr/>
            </a:pPr>
            <a:r>
              <a:rPr lang="en-GB" sz="2000" b="1" dirty="0"/>
              <a:t>Develop methodological frameworks / collect data (including student projects);</a:t>
            </a:r>
          </a:p>
          <a:p>
            <a:pPr marL="342900" indent="-342900">
              <a:spcBef>
                <a:spcPct val="20000"/>
              </a:spcBef>
              <a:buFontTx/>
              <a:buChar char="•"/>
              <a:defRPr/>
            </a:pPr>
            <a:r>
              <a:rPr lang="en-GB" sz="2000" b="1" dirty="0"/>
              <a:t>Develop external networks;</a:t>
            </a:r>
          </a:p>
          <a:p>
            <a:pPr marL="342900" indent="-342900">
              <a:spcBef>
                <a:spcPct val="20000"/>
              </a:spcBef>
              <a:buFontTx/>
              <a:buChar char="•"/>
              <a:defRPr/>
            </a:pPr>
            <a:r>
              <a:rPr lang="en-GB" sz="2000" b="1" dirty="0"/>
              <a:t>Investigate </a:t>
            </a:r>
            <a:r>
              <a:rPr lang="en-GB" sz="2000" b="1" dirty="0" smtClean="0"/>
              <a:t>collaborative and inter-disciplinary </a:t>
            </a:r>
            <a:r>
              <a:rPr lang="en-GB" sz="2000" b="1" dirty="0"/>
              <a:t>research</a:t>
            </a:r>
          </a:p>
          <a:p>
            <a:pPr marL="342900" indent="-342900">
              <a:spcBef>
                <a:spcPct val="20000"/>
              </a:spcBef>
              <a:buFontTx/>
              <a:buChar char="•"/>
              <a:defRPr/>
            </a:pPr>
            <a:r>
              <a:rPr lang="en-GB" sz="2000" b="1" dirty="0"/>
              <a:t>Evaluate your writing style;</a:t>
            </a:r>
          </a:p>
          <a:p>
            <a:pPr marL="342900" indent="-342900">
              <a:spcBef>
                <a:spcPct val="20000"/>
              </a:spcBef>
              <a:buFontTx/>
              <a:buChar char="•"/>
              <a:defRPr/>
            </a:pPr>
            <a:r>
              <a:rPr lang="en-GB" sz="2000" b="1" dirty="0"/>
              <a:t>Be confident in your ability;</a:t>
            </a:r>
          </a:p>
          <a:p>
            <a:pPr marL="342900" indent="-342900">
              <a:spcBef>
                <a:spcPct val="20000"/>
              </a:spcBef>
              <a:buFontTx/>
              <a:buChar char="•"/>
              <a:defRPr/>
            </a:pPr>
            <a:r>
              <a:rPr lang="en-GB" sz="2000" b="1" dirty="0"/>
              <a:t>Engage as soon as possible;</a:t>
            </a:r>
          </a:p>
          <a:p>
            <a:pPr marL="342900" indent="-342900">
              <a:spcBef>
                <a:spcPct val="20000"/>
              </a:spcBef>
              <a:buFontTx/>
              <a:buChar char="•"/>
              <a:defRPr/>
            </a:pPr>
            <a:r>
              <a:rPr lang="en-GB" sz="2000" b="1" dirty="0" smtClean="0"/>
              <a:t>It’s </a:t>
            </a:r>
            <a:r>
              <a:rPr lang="en-GB" sz="2000" b="1" dirty="0"/>
              <a:t>your FUTURE!</a:t>
            </a:r>
          </a:p>
        </p:txBody>
      </p:sp>
      <p:sp>
        <p:nvSpPr>
          <p:cNvPr id="27659" name="TextBox 13"/>
          <p:cNvSpPr txBox="1">
            <a:spLocks noChangeArrowheads="1"/>
          </p:cNvSpPr>
          <p:nvPr/>
        </p:nvSpPr>
        <p:spPr bwMode="auto">
          <a:xfrm>
            <a:off x="214313" y="1214438"/>
            <a:ext cx="4143375" cy="584200"/>
          </a:xfrm>
          <a:prstGeom prst="rect">
            <a:avLst/>
          </a:prstGeom>
          <a:noFill/>
          <a:ln w="9525">
            <a:noFill/>
            <a:miter lim="800000"/>
            <a:headEnd/>
            <a:tailEnd/>
          </a:ln>
        </p:spPr>
        <p:txBody>
          <a:bodyPr>
            <a:spAutoFit/>
          </a:bodyPr>
          <a:lstStyle/>
          <a:p>
            <a:pPr algn="ctr"/>
            <a:r>
              <a:rPr lang="en-GB" sz="3200" b="1">
                <a:solidFill>
                  <a:schemeClr val="bg1"/>
                </a:solidFill>
              </a:rPr>
              <a:t>Conclusions</a:t>
            </a:r>
            <a:endParaRPr lang="en-GB" sz="3200"/>
          </a:p>
        </p:txBody>
      </p:sp>
      <p:pic>
        <p:nvPicPr>
          <p:cNvPr id="27660" name="Picture 16" descr="http://promote-my-site.com/images/jump_to_conclusions.jpg"/>
          <p:cNvPicPr>
            <a:picLocks noChangeAspect="1" noChangeArrowheads="1"/>
          </p:cNvPicPr>
          <p:nvPr/>
        </p:nvPicPr>
        <p:blipFill>
          <a:blip r:embed="rId2" cstate="print"/>
          <a:srcRect/>
          <a:stretch>
            <a:fillRect/>
          </a:stretch>
        </p:blipFill>
        <p:spPr bwMode="auto">
          <a:xfrm>
            <a:off x="168275" y="1024355"/>
            <a:ext cx="4235450" cy="3971925"/>
          </a:xfrm>
          <a:prstGeom prst="rect">
            <a:avLst/>
          </a:prstGeom>
          <a:noFill/>
          <a:ln w="9525">
            <a:noFill/>
            <a:miter lim="800000"/>
            <a:headEnd/>
            <a:tailEnd/>
          </a:ln>
        </p:spPr>
      </p:pic>
    </p:spTree>
    <p:extLst>
      <p:ext uri="{BB962C8B-B14F-4D97-AF65-F5344CB8AC3E}">
        <p14:creationId xmlns:p14="http://schemas.microsoft.com/office/powerpoint/2010/main" val="3148306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9705">
                                            <p:txEl>
                                              <p:pRg st="1" end="1"/>
                                            </p:txEl>
                                          </p:spTgt>
                                        </p:tgtEl>
                                        <p:attrNameLst>
                                          <p:attrName>style.visibility</p:attrName>
                                        </p:attrNameLst>
                                      </p:cBhvr>
                                      <p:to>
                                        <p:strVal val="visible"/>
                                      </p:to>
                                    </p:set>
                                    <p:anim calcmode="lin" valueType="num">
                                      <p:cBhvr additive="base">
                                        <p:cTn id="7" dur="500" fill="hold"/>
                                        <p:tgtEl>
                                          <p:spTgt spid="2970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970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9705">
                                            <p:txEl>
                                              <p:pRg st="0" end="0"/>
                                            </p:txEl>
                                          </p:spTgt>
                                        </p:tgtEl>
                                        <p:attrNameLst>
                                          <p:attrName>style.visibility</p:attrName>
                                        </p:attrNameLst>
                                      </p:cBhvr>
                                      <p:to>
                                        <p:strVal val="visible"/>
                                      </p:to>
                                    </p:set>
                                    <p:anim calcmode="lin" valueType="num">
                                      <p:cBhvr additive="base">
                                        <p:cTn id="13" dur="500" fill="hold"/>
                                        <p:tgtEl>
                                          <p:spTgt spid="2970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970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9705">
                                            <p:txEl>
                                              <p:pRg st="2" end="2"/>
                                            </p:txEl>
                                          </p:spTgt>
                                        </p:tgtEl>
                                        <p:attrNameLst>
                                          <p:attrName>style.visibility</p:attrName>
                                        </p:attrNameLst>
                                      </p:cBhvr>
                                      <p:to>
                                        <p:strVal val="visible"/>
                                      </p:to>
                                    </p:set>
                                    <p:anim calcmode="lin" valueType="num">
                                      <p:cBhvr additive="base">
                                        <p:cTn id="19" dur="500" fill="hold"/>
                                        <p:tgtEl>
                                          <p:spTgt spid="2970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970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9705">
                                            <p:txEl>
                                              <p:pRg st="3" end="3"/>
                                            </p:txEl>
                                          </p:spTgt>
                                        </p:tgtEl>
                                        <p:attrNameLst>
                                          <p:attrName>style.visibility</p:attrName>
                                        </p:attrNameLst>
                                      </p:cBhvr>
                                      <p:to>
                                        <p:strVal val="visible"/>
                                      </p:to>
                                    </p:set>
                                    <p:anim calcmode="lin" valueType="num">
                                      <p:cBhvr additive="base">
                                        <p:cTn id="25" dur="500" fill="hold"/>
                                        <p:tgtEl>
                                          <p:spTgt spid="29705">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970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9705">
                                            <p:txEl>
                                              <p:pRg st="4" end="4"/>
                                            </p:txEl>
                                          </p:spTgt>
                                        </p:tgtEl>
                                        <p:attrNameLst>
                                          <p:attrName>style.visibility</p:attrName>
                                        </p:attrNameLst>
                                      </p:cBhvr>
                                      <p:to>
                                        <p:strVal val="visible"/>
                                      </p:to>
                                    </p:set>
                                    <p:anim calcmode="lin" valueType="num">
                                      <p:cBhvr additive="base">
                                        <p:cTn id="31" dur="500" fill="hold"/>
                                        <p:tgtEl>
                                          <p:spTgt spid="29705">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970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9705">
                                            <p:txEl>
                                              <p:pRg st="5" end="5"/>
                                            </p:txEl>
                                          </p:spTgt>
                                        </p:tgtEl>
                                        <p:attrNameLst>
                                          <p:attrName>style.visibility</p:attrName>
                                        </p:attrNameLst>
                                      </p:cBhvr>
                                      <p:to>
                                        <p:strVal val="visible"/>
                                      </p:to>
                                    </p:set>
                                    <p:anim calcmode="lin" valueType="num">
                                      <p:cBhvr additive="base">
                                        <p:cTn id="37" dur="500" fill="hold"/>
                                        <p:tgtEl>
                                          <p:spTgt spid="29705">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9705">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9705">
                                            <p:txEl>
                                              <p:pRg st="6" end="6"/>
                                            </p:txEl>
                                          </p:spTgt>
                                        </p:tgtEl>
                                        <p:attrNameLst>
                                          <p:attrName>style.visibility</p:attrName>
                                        </p:attrNameLst>
                                      </p:cBhvr>
                                      <p:to>
                                        <p:strVal val="visible"/>
                                      </p:to>
                                    </p:set>
                                    <p:anim calcmode="lin" valueType="num">
                                      <p:cBhvr additive="base">
                                        <p:cTn id="43" dur="500" fill="hold"/>
                                        <p:tgtEl>
                                          <p:spTgt spid="2970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970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9705">
                                            <p:txEl>
                                              <p:pRg st="7" end="7"/>
                                            </p:txEl>
                                          </p:spTgt>
                                        </p:tgtEl>
                                        <p:attrNameLst>
                                          <p:attrName>style.visibility</p:attrName>
                                        </p:attrNameLst>
                                      </p:cBhvr>
                                      <p:to>
                                        <p:strVal val="visible"/>
                                      </p:to>
                                    </p:set>
                                    <p:anim calcmode="lin" valueType="num">
                                      <p:cBhvr additive="base">
                                        <p:cTn id="49" dur="500" fill="hold"/>
                                        <p:tgtEl>
                                          <p:spTgt spid="29705">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970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9705">
                                            <p:txEl>
                                              <p:pRg st="8" end="8"/>
                                            </p:txEl>
                                          </p:spTgt>
                                        </p:tgtEl>
                                        <p:attrNameLst>
                                          <p:attrName>style.visibility</p:attrName>
                                        </p:attrNameLst>
                                      </p:cBhvr>
                                      <p:to>
                                        <p:strVal val="visible"/>
                                      </p:to>
                                    </p:set>
                                    <p:anim calcmode="lin" valueType="num">
                                      <p:cBhvr additive="base">
                                        <p:cTn id="55" dur="500" fill="hold"/>
                                        <p:tgtEl>
                                          <p:spTgt spid="29705">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9705">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9705">
                                            <p:txEl>
                                              <p:pRg st="9" end="9"/>
                                            </p:txEl>
                                          </p:spTgt>
                                        </p:tgtEl>
                                        <p:attrNameLst>
                                          <p:attrName>style.visibility</p:attrName>
                                        </p:attrNameLst>
                                      </p:cBhvr>
                                      <p:to>
                                        <p:strVal val="visible"/>
                                      </p:to>
                                    </p:set>
                                    <p:anim calcmode="lin" valueType="num">
                                      <p:cBhvr additive="base">
                                        <p:cTn id="61" dur="500" fill="hold"/>
                                        <p:tgtEl>
                                          <p:spTgt spid="29705">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970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9"/>
          <p:cNvSpPr>
            <a:spLocks noChangeArrowheads="1"/>
          </p:cNvSpPr>
          <p:nvPr/>
        </p:nvSpPr>
        <p:spPr bwMode="auto">
          <a:xfrm>
            <a:off x="509588" y="2060575"/>
            <a:ext cx="8210550" cy="3892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itchFamily="34" charset="0"/>
              <a:buChar char="•"/>
              <a:defRPr sz="3200">
                <a:solidFill>
                  <a:schemeClr val="tx1"/>
                </a:solidFill>
                <a:latin typeface="Myriad Pro"/>
              </a:defRPr>
            </a:lvl1pPr>
            <a:lvl2pPr marL="742950" indent="-285750">
              <a:spcBef>
                <a:spcPct val="20000"/>
              </a:spcBef>
              <a:buFont typeface="Arial" pitchFamily="34" charset="0"/>
              <a:buChar char="–"/>
              <a:defRPr sz="2800">
                <a:solidFill>
                  <a:schemeClr val="tx1"/>
                </a:solidFill>
                <a:latin typeface="Myriad Pro"/>
              </a:defRPr>
            </a:lvl2pPr>
            <a:lvl3pPr marL="1143000" indent="-228600">
              <a:spcBef>
                <a:spcPct val="20000"/>
              </a:spcBef>
              <a:buFont typeface="Arial" pitchFamily="34" charset="0"/>
              <a:buChar char="•"/>
              <a:defRPr sz="2400">
                <a:solidFill>
                  <a:schemeClr val="tx1"/>
                </a:solidFill>
                <a:latin typeface="Myriad Pro"/>
              </a:defRPr>
            </a:lvl3pPr>
            <a:lvl4pPr marL="1600200" indent="-228600">
              <a:spcBef>
                <a:spcPct val="20000"/>
              </a:spcBef>
              <a:buFont typeface="Arial" pitchFamily="34" charset="0"/>
              <a:buChar char="–"/>
              <a:defRPr sz="2000">
                <a:solidFill>
                  <a:schemeClr val="tx1"/>
                </a:solidFill>
                <a:latin typeface="Myriad Pro"/>
              </a:defRPr>
            </a:lvl4pPr>
            <a:lvl5pPr marL="2057400" indent="-228600">
              <a:spcBef>
                <a:spcPct val="20000"/>
              </a:spcBef>
              <a:buFont typeface="Arial"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itchFamily="34" charset="0"/>
              <a:buChar char="»"/>
              <a:defRPr sz="2000">
                <a:solidFill>
                  <a:schemeClr val="tx1"/>
                </a:solidFill>
                <a:latin typeface="Myriad Pro"/>
              </a:defRPr>
            </a:lvl9pPr>
          </a:lstStyle>
          <a:p>
            <a:pPr eaLnBrk="1" hangingPunct="1">
              <a:buFontTx/>
              <a:buNone/>
            </a:pPr>
            <a:r>
              <a:rPr lang="tr-TR" altLang="en-US" sz="1400" b="1" dirty="0">
                <a:solidFill>
                  <a:schemeClr val="bg1"/>
                </a:solidFill>
                <a:latin typeface="Arial" pitchFamily="34" charset="0"/>
              </a:rPr>
              <a:t>	</a:t>
            </a:r>
            <a:endParaRPr lang="en-GB" altLang="en-US" sz="1400" b="1" dirty="0">
              <a:solidFill>
                <a:schemeClr val="bg1"/>
              </a:solidFill>
              <a:latin typeface="Arial" pitchFamily="34" charset="0"/>
            </a:endParaRPr>
          </a:p>
          <a:p>
            <a:pPr eaLnBrk="1" hangingPunct="1">
              <a:buFontTx/>
              <a:buNone/>
            </a:pPr>
            <a:r>
              <a:rPr lang="en-GB" altLang="en-US" sz="1400" b="1" dirty="0">
                <a:solidFill>
                  <a:schemeClr val="bg1"/>
                </a:solidFill>
                <a:latin typeface="Arial" pitchFamily="34" charset="0"/>
              </a:rPr>
              <a:t>	</a:t>
            </a:r>
            <a:endParaRPr lang="en-GB" altLang="en-US" sz="1400" b="1" dirty="0">
              <a:latin typeface="Arial" pitchFamily="34" charset="0"/>
            </a:endParaRPr>
          </a:p>
          <a:p>
            <a:pPr eaLnBrk="1" hangingPunct="1">
              <a:buFontTx/>
              <a:buNone/>
            </a:pPr>
            <a:endParaRPr lang="en-GB" altLang="en-US" sz="2000" b="1" dirty="0">
              <a:latin typeface="Arial" pitchFamily="34" charset="0"/>
            </a:endParaRPr>
          </a:p>
          <a:p>
            <a:pPr eaLnBrk="1" hangingPunct="1">
              <a:buFontTx/>
              <a:buNone/>
            </a:pPr>
            <a:endParaRPr lang="en-GB" altLang="en-US" sz="2000" b="1" dirty="0">
              <a:latin typeface="Arial" pitchFamily="34" charset="0"/>
            </a:endParaRPr>
          </a:p>
          <a:p>
            <a:pPr eaLnBrk="1" hangingPunct="1">
              <a:buFontTx/>
              <a:buNone/>
            </a:pPr>
            <a:endParaRPr lang="en-GB" altLang="en-US" sz="2000" b="1" dirty="0">
              <a:latin typeface="Arial" pitchFamily="34" charset="0"/>
            </a:endParaRPr>
          </a:p>
          <a:p>
            <a:pPr algn="ctr" eaLnBrk="1" hangingPunct="1">
              <a:buFontTx/>
              <a:buNone/>
            </a:pPr>
            <a:r>
              <a:rPr lang="en-GB" altLang="en-US" b="1" dirty="0">
                <a:latin typeface="Arial" pitchFamily="34" charset="0"/>
              </a:rPr>
              <a:t>	</a:t>
            </a:r>
          </a:p>
          <a:p>
            <a:pPr algn="ctr" eaLnBrk="1" hangingPunct="1">
              <a:buFontTx/>
              <a:buNone/>
            </a:pPr>
            <a:r>
              <a:rPr lang="en-GB" altLang="en-US" b="1" dirty="0">
                <a:latin typeface="Arial" pitchFamily="34" charset="0"/>
              </a:rPr>
              <a:t>Thank you for </a:t>
            </a:r>
            <a:r>
              <a:rPr lang="en-GB" altLang="en-US" b="1" dirty="0" smtClean="0">
                <a:latin typeface="Arial" pitchFamily="34" charset="0"/>
              </a:rPr>
              <a:t>attending</a:t>
            </a:r>
            <a:r>
              <a:rPr lang="en-GB" altLang="en-US" b="1" dirty="0">
                <a:latin typeface="Arial" pitchFamily="34" charset="0"/>
              </a:rPr>
              <a:t>. </a:t>
            </a:r>
          </a:p>
          <a:p>
            <a:pPr algn="ctr" eaLnBrk="1" hangingPunct="1">
              <a:buFontTx/>
              <a:buNone/>
            </a:pPr>
            <a:r>
              <a:rPr lang="en-GB" altLang="en-US" b="1" dirty="0">
                <a:latin typeface="Arial" pitchFamily="34" charset="0"/>
              </a:rPr>
              <a:t>Any questions?</a:t>
            </a:r>
          </a:p>
          <a:p>
            <a:pPr algn="ctr" eaLnBrk="1" hangingPunct="1">
              <a:buFontTx/>
              <a:buNone/>
            </a:pPr>
            <a:endParaRPr lang="en-GB" altLang="en-US" b="1" dirty="0">
              <a:latin typeface="Arial" pitchFamily="34" charset="0"/>
            </a:endParaRPr>
          </a:p>
        </p:txBody>
      </p:sp>
      <p:pic>
        <p:nvPicPr>
          <p:cNvPr id="112643" name="Content Placeholder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87450" y="117475"/>
            <a:ext cx="6989763"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4707030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8th July</Template>
  <TotalTime>1596</TotalTime>
  <Words>942</Words>
  <Application>Microsoft Office PowerPoint</Application>
  <PresentationFormat>On-screen Show (4:3)</PresentationFormat>
  <Paragraphs>283</Paragraphs>
  <Slides>32</Slides>
  <Notes>3</Notes>
  <HiddenSlides>0</HiddenSlides>
  <MMClips>0</MMClip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20140311PresentationUWTSDTemplate</vt:lpstr>
      <vt:lpstr>Research Development Day 8th May, 2017.  How to Write a Journal Article</vt:lpstr>
      <vt:lpstr>Presentation</vt:lpstr>
      <vt:lpstr>Why?</vt:lpstr>
      <vt:lpstr>REF2014 assessment framework</vt:lpstr>
      <vt:lpstr>Outputs</vt:lpstr>
      <vt:lpstr>Impact </vt:lpstr>
      <vt:lpstr>Environment </vt:lpstr>
      <vt:lpstr>Environment </vt:lpstr>
      <vt:lpstr>UWTSD Overall Results     (all UoAs combined)</vt:lpstr>
      <vt:lpstr>New Policy Requirements </vt:lpstr>
      <vt:lpstr>Open Access Publishing </vt:lpstr>
      <vt:lpstr>The following outputs are therefore out of scope: </vt:lpstr>
      <vt:lpstr>Since REF 2014</vt:lpstr>
      <vt:lpstr>Research Data Management </vt:lpstr>
      <vt:lpstr>RDM Expectations:</vt:lpstr>
      <vt:lpstr>Direction of Travel</vt:lpstr>
      <vt:lpstr>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Matthew Briggs</dc:creator>
  <cp:lastModifiedBy>Mike</cp:lastModifiedBy>
  <cp:revision>49</cp:revision>
  <dcterms:created xsi:type="dcterms:W3CDTF">2015-07-16T11:51:37Z</dcterms:created>
  <dcterms:modified xsi:type="dcterms:W3CDTF">2017-05-07T13:20:07Z</dcterms:modified>
</cp:coreProperties>
</file>