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89750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794" autoAdjust="0"/>
  </p:normalViewPr>
  <p:slideViewPr>
    <p:cSldViewPr snapToGrid="0">
      <p:cViewPr varScale="1">
        <p:scale>
          <a:sx n="72" d="100"/>
          <a:sy n="72" d="100"/>
        </p:scale>
        <p:origin x="110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022F461E-7B69-4785-9AF8-B0B7FD146CF8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1F513F8-CD6A-47C5-8A00-057ADAC3D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862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077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508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283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6072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299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0518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35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defTabSz="966155"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 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2988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430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00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281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707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405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F513F8-CD6A-47C5-8A00-057ADAC3DE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501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0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18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12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380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13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805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9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507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637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4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88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BCE21-CDD3-4358-B674-FBC8462ECF71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62A10-ED2D-4013-84F8-F69EF92F8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4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ved=2ahUKEwjugevkxL7iAhUD0uAKHamjA0YQjRx6BAgBEAU&amp;url=https%3A%2F%2Fwww.telegraph.co.uk%2Fnews%2F2016%2F04%2F18%2Fbritain-did-not-steal-most-famous-diamond-in-crown-jewels-from-i%2F&amp;psig=AOvVaw1x5nKGAYCgitTdM-5ft4iq&amp;ust=1559143609130798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able, indoor, doughnut, food&#10;&#10;Description automatically generated">
            <a:extLst>
              <a:ext uri="{FF2B5EF4-FFF2-40B4-BE49-F238E27FC236}">
                <a16:creationId xmlns:a16="http://schemas.microsoft.com/office/drawing/2014/main" id="{28CB31AB-CB2C-4CD6-8CED-4B46210AC3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28" r="9091" b="43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2">
            <a:extLst>
              <a:ext uri="{FF2B5EF4-FFF2-40B4-BE49-F238E27FC236}">
                <a16:creationId xmlns:a16="http://schemas.microsoft.com/office/drawing/2014/main" id="{0496ACED-9F6B-4CC5-A927-FB932E0FA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3764612"/>
            <a:ext cx="5442280" cy="225621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45C38-5FC9-4B55-8AD6-F1FD0C18C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4025589"/>
            <a:ext cx="4610932" cy="1415839"/>
          </a:xfrm>
        </p:spPr>
        <p:txBody>
          <a:bodyPr>
            <a:normAutofit/>
          </a:bodyPr>
          <a:lstStyle/>
          <a:p>
            <a:r>
              <a:rPr lang="en-GB" sz="4000" dirty="0" err="1"/>
              <a:t>Koh-i-Noor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6C18B6-4B0D-4E51-941E-A78542B4C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8" y="5441429"/>
            <a:ext cx="4610933" cy="379507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+mj-lt"/>
              </a:rPr>
              <a:t>“The Mountain of Light”</a:t>
            </a:r>
          </a:p>
        </p:txBody>
      </p:sp>
    </p:spTree>
    <p:extLst>
      <p:ext uri="{BB962C8B-B14F-4D97-AF65-F5344CB8AC3E}">
        <p14:creationId xmlns:p14="http://schemas.microsoft.com/office/powerpoint/2010/main" val="401446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C1BCB-7D00-4361-AC6C-316206B2F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54BC7F66-368A-4967-BCD4-A7065CC7A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 lnSpcReduction="10000"/>
          </a:bodyPr>
          <a:lstStyle/>
          <a:p>
            <a:r>
              <a:rPr lang="en-US" sz="2000" dirty="0"/>
              <a:t>Origins</a:t>
            </a:r>
          </a:p>
          <a:p>
            <a:r>
              <a:rPr lang="en-US" sz="2000" dirty="0"/>
              <a:t>The Peacock Throne</a:t>
            </a:r>
          </a:p>
          <a:p>
            <a:r>
              <a:rPr lang="en-US" sz="2000" dirty="0"/>
              <a:t>The Sacking of Delhi </a:t>
            </a:r>
          </a:p>
          <a:p>
            <a:r>
              <a:rPr lang="en-US" sz="2000" dirty="0"/>
              <a:t>Changing Hands</a:t>
            </a:r>
          </a:p>
          <a:p>
            <a:r>
              <a:rPr lang="en-US" sz="2000" dirty="0"/>
              <a:t>British Acquisition </a:t>
            </a:r>
          </a:p>
          <a:p>
            <a:r>
              <a:rPr lang="en-US" sz="2000" dirty="0"/>
              <a:t>Public Reaction</a:t>
            </a:r>
          </a:p>
          <a:p>
            <a:r>
              <a:rPr lang="en-US" sz="2000" dirty="0"/>
              <a:t>Crown Jewel</a:t>
            </a:r>
          </a:p>
          <a:p>
            <a:r>
              <a:rPr lang="en-US" sz="2000" dirty="0"/>
              <a:t>Dispute of Ownership</a:t>
            </a:r>
          </a:p>
          <a:p>
            <a:r>
              <a:rPr lang="en-US" sz="2000" dirty="0"/>
              <a:t>Conclusion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476D6259-80FA-4F08-BAD3-50A500161F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7" r="25053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7346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3DBF-651A-43A7-93D6-823203BBC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7018" y="-613252"/>
            <a:ext cx="2236734" cy="18365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Origins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31026E-ADAC-4462-839E-229C22B25A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27" r="1" b="1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6C587A-D191-4403-9112-31F47969FFFA}"/>
              </a:ext>
            </a:extLst>
          </p:cNvPr>
          <p:cNvSpPr txBox="1"/>
          <p:nvPr/>
        </p:nvSpPr>
        <p:spPr>
          <a:xfrm>
            <a:off x="6388443" y="1408670"/>
            <a:ext cx="535047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Indian diamond mining originated between 800 and 600 B.C.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India was the only diamond source in the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Believed to have been mined in the </a:t>
            </a:r>
            <a:r>
              <a:rPr lang="en-GB" sz="2800" dirty="0" err="1"/>
              <a:t>Kollur</a:t>
            </a:r>
            <a:r>
              <a:rPr lang="en-GB" sz="2800" dirty="0"/>
              <a:t> Mine, India.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One of the largest cut diamonds in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Believed to have originally weighed 186 carats.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807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DD358-7287-4DAF-89EB-7CBF9C41F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Peacock Throne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2BF922FC-3210-4BB3-B550-58EB442E9F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Shah Jahan commissions the Peacock Throne in 1682</a:t>
            </a:r>
          </a:p>
          <a:p>
            <a:r>
              <a:rPr lang="en-US" sz="2400" dirty="0">
                <a:solidFill>
                  <a:schemeClr val="bg1"/>
                </a:solidFill>
              </a:rPr>
              <a:t>Built to house the </a:t>
            </a:r>
            <a:r>
              <a:rPr lang="en-US" sz="2400" dirty="0" err="1">
                <a:solidFill>
                  <a:schemeClr val="bg1"/>
                </a:solidFill>
              </a:rPr>
              <a:t>Koh-i-Noor</a:t>
            </a:r>
            <a:r>
              <a:rPr lang="en-US" sz="2400" dirty="0">
                <a:solidFill>
                  <a:schemeClr val="bg1"/>
                </a:solidFill>
              </a:rPr>
              <a:t> diamond</a:t>
            </a:r>
          </a:p>
          <a:p>
            <a:r>
              <a:rPr lang="en-US" sz="2400" dirty="0">
                <a:solidFill>
                  <a:schemeClr val="bg1"/>
                </a:solidFill>
              </a:rPr>
              <a:t>Inspired by the fabled throne of Solomon</a:t>
            </a:r>
          </a:p>
          <a:p>
            <a:r>
              <a:rPr lang="en-US" sz="2400" dirty="0">
                <a:solidFill>
                  <a:schemeClr val="bg1"/>
                </a:solidFill>
              </a:rPr>
              <a:t>Symbolized the wealth of the Mughal Empire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19" name="Content Placeholder 15" descr="A picture containing building&#10;&#10;Description automatically generated">
            <a:extLst>
              <a:ext uri="{FF2B5EF4-FFF2-40B4-BE49-F238E27FC236}">
                <a16:creationId xmlns:a16="http://schemas.microsoft.com/office/drawing/2014/main" id="{3FE4263D-85E4-4D53-8E15-579D7F2B33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1" r="-2" b="7031"/>
          <a:stretch/>
        </p:blipFill>
        <p:spPr>
          <a:xfrm>
            <a:off x="6090612" y="10"/>
            <a:ext cx="6101387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97980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E501E7E-2145-4646-A803-87138C88832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73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897DB1-9483-4A9F-81C5-3795CC76EA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7328" y="640082"/>
            <a:ext cx="6274591" cy="178184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Sacking of Delhi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B0B03-7831-40C3-B691-256E3CCAB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6574" y="2578316"/>
            <a:ext cx="6274592" cy="380121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Persian ruler Nader Shah hears of Delhi’s diamonds and vast wealth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Sacked the city in 1739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Thousands killed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Strips the city of all its treasure and wealth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Removed the </a:t>
            </a:r>
            <a:r>
              <a:rPr lang="en-GB" dirty="0" err="1">
                <a:solidFill>
                  <a:schemeClr val="bg1"/>
                </a:solidFill>
              </a:rPr>
              <a:t>Koh-i-Noor</a:t>
            </a:r>
            <a:r>
              <a:rPr lang="en-GB" dirty="0">
                <a:solidFill>
                  <a:schemeClr val="bg1"/>
                </a:solidFill>
              </a:rPr>
              <a:t> and placed it on his armband</a:t>
            </a: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238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4260-4733-4BC9-8075-2B607ADC0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Changing Hands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7221A20-BADC-4D65-891E-A0D365080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Nader Shah assassinated in 1747, </a:t>
            </a:r>
            <a:r>
              <a:rPr lang="en-GB" dirty="0" err="1">
                <a:solidFill>
                  <a:schemeClr val="bg1"/>
                </a:solidFill>
              </a:rPr>
              <a:t>Koh-i-Noor</a:t>
            </a:r>
            <a:r>
              <a:rPr lang="en-GB" dirty="0">
                <a:solidFill>
                  <a:schemeClr val="bg1"/>
                </a:solidFill>
              </a:rPr>
              <a:t> passes to his grandson</a:t>
            </a:r>
          </a:p>
          <a:p>
            <a:r>
              <a:rPr lang="en-GB" dirty="0">
                <a:solidFill>
                  <a:schemeClr val="bg1"/>
                </a:solidFill>
              </a:rPr>
              <a:t>He bestows it to Ahmed Shah </a:t>
            </a:r>
            <a:r>
              <a:rPr lang="en-GB" dirty="0" err="1">
                <a:solidFill>
                  <a:schemeClr val="bg1"/>
                </a:solidFill>
              </a:rPr>
              <a:t>Durrani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Eventually passes to </a:t>
            </a:r>
            <a:r>
              <a:rPr lang="en-GB" dirty="0" err="1">
                <a:solidFill>
                  <a:schemeClr val="bg1"/>
                </a:solidFill>
              </a:rPr>
              <a:t>Shuja</a:t>
            </a:r>
            <a:r>
              <a:rPr lang="en-GB" dirty="0">
                <a:solidFill>
                  <a:schemeClr val="bg1"/>
                </a:solidFill>
              </a:rPr>
              <a:t> Shah </a:t>
            </a:r>
            <a:r>
              <a:rPr lang="en-GB" dirty="0" err="1">
                <a:solidFill>
                  <a:schemeClr val="bg1"/>
                </a:solidFill>
              </a:rPr>
              <a:t>Durrani</a:t>
            </a:r>
            <a:r>
              <a:rPr lang="en-GB" dirty="0">
                <a:solidFill>
                  <a:schemeClr val="bg1"/>
                </a:solidFill>
              </a:rPr>
              <a:t> (Ahmed’s descendant)</a:t>
            </a:r>
          </a:p>
          <a:p>
            <a:r>
              <a:rPr lang="en-GB" dirty="0" err="1">
                <a:solidFill>
                  <a:schemeClr val="bg1"/>
                </a:solidFill>
              </a:rPr>
              <a:t>Shuja</a:t>
            </a:r>
            <a:r>
              <a:rPr lang="en-GB" dirty="0">
                <a:solidFill>
                  <a:schemeClr val="bg1"/>
                </a:solidFill>
              </a:rPr>
              <a:t> is overthrown in 1809 and fled into exile to Lahore with the diamond</a:t>
            </a:r>
          </a:p>
          <a:p>
            <a:r>
              <a:rPr lang="en-GB" dirty="0">
                <a:solidFill>
                  <a:schemeClr val="bg1"/>
                </a:solidFill>
              </a:rPr>
              <a:t>Forced to relinquish ownership of the diamond to Ranjit Singh in 1813</a:t>
            </a:r>
          </a:p>
          <a:p>
            <a:r>
              <a:rPr lang="en-GB" dirty="0">
                <a:solidFill>
                  <a:schemeClr val="bg1"/>
                </a:solidFill>
              </a:rPr>
              <a:t>Singh believed the </a:t>
            </a:r>
            <a:r>
              <a:rPr lang="en-GB" dirty="0" err="1">
                <a:solidFill>
                  <a:schemeClr val="bg1"/>
                </a:solidFill>
              </a:rPr>
              <a:t>Koh-i-Noor</a:t>
            </a:r>
            <a:r>
              <a:rPr lang="en-GB" dirty="0">
                <a:solidFill>
                  <a:schemeClr val="bg1"/>
                </a:solidFill>
              </a:rPr>
              <a:t> was symbol of power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178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CA8CCF-8517-41F6-9C34-0DED58B82F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969" y="643467"/>
            <a:ext cx="956406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367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3CF56-8F07-4EC5-A44B-95D581F5F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British Acquisition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8E17-3BCA-469E-99EA-D46075EE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British East India Trading Company were expanding their territorial control</a:t>
            </a:r>
          </a:p>
          <a:p>
            <a:r>
              <a:rPr lang="en-GB" dirty="0">
                <a:solidFill>
                  <a:schemeClr val="bg1"/>
                </a:solidFill>
              </a:rPr>
              <a:t> Turned their attention to the </a:t>
            </a:r>
            <a:r>
              <a:rPr lang="en-GB" dirty="0" err="1">
                <a:solidFill>
                  <a:schemeClr val="bg1"/>
                </a:solidFill>
              </a:rPr>
              <a:t>Koh-i-Noor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Ranjit willed the diamond to the Jagannath Temple in </a:t>
            </a:r>
            <a:r>
              <a:rPr lang="en-GB" dirty="0" err="1">
                <a:solidFill>
                  <a:schemeClr val="bg1"/>
                </a:solidFill>
              </a:rPr>
              <a:t>Puri</a:t>
            </a:r>
            <a:r>
              <a:rPr lang="en-GB" dirty="0">
                <a:solidFill>
                  <a:schemeClr val="bg1"/>
                </a:solidFill>
              </a:rPr>
              <a:t>, India (will was not executed)</a:t>
            </a:r>
          </a:p>
          <a:p>
            <a:r>
              <a:rPr lang="en-GB" dirty="0">
                <a:solidFill>
                  <a:schemeClr val="bg1"/>
                </a:solidFill>
              </a:rPr>
              <a:t>Eventually passed down to ten year old </a:t>
            </a:r>
            <a:r>
              <a:rPr lang="en-GB" dirty="0" err="1">
                <a:solidFill>
                  <a:schemeClr val="bg1"/>
                </a:solidFill>
              </a:rPr>
              <a:t>Duleep</a:t>
            </a:r>
            <a:r>
              <a:rPr lang="en-GB" dirty="0">
                <a:solidFill>
                  <a:schemeClr val="bg1"/>
                </a:solidFill>
              </a:rPr>
              <a:t> Singh</a:t>
            </a:r>
          </a:p>
          <a:p>
            <a:r>
              <a:rPr lang="en-GB" dirty="0">
                <a:solidFill>
                  <a:schemeClr val="bg1"/>
                </a:solidFill>
              </a:rPr>
              <a:t>Forced by the British to sign over the diamond in The Last Treaty of Lahore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970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newspaper&#10;&#10;Description automatically generated">
            <a:extLst>
              <a:ext uri="{FF2B5EF4-FFF2-40B4-BE49-F238E27FC236}">
                <a16:creationId xmlns:a16="http://schemas.microsoft.com/office/drawing/2014/main" id="{4C8BCDAE-DA06-4570-9E18-4D96D20A00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4" b="9078"/>
          <a:stretch/>
        </p:blipFill>
        <p:spPr>
          <a:xfrm>
            <a:off x="446572" y="179426"/>
            <a:ext cx="11554037" cy="6499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465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791F3-251E-4D2D-AF4F-35EFE170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4496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Public Reaction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884B-9021-4566-87D0-0E1C91BC4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2576"/>
            <a:ext cx="6254496" cy="3858768"/>
          </a:xfrm>
        </p:spPr>
        <p:txBody>
          <a:bodyPr>
            <a:normAutofit/>
          </a:bodyPr>
          <a:lstStyle/>
          <a:p>
            <a:r>
              <a:rPr lang="en-GB" sz="2400" dirty="0"/>
              <a:t>Presented to Queen Victoria on July 3</a:t>
            </a:r>
            <a:r>
              <a:rPr lang="en-GB" sz="2400" baseline="30000" dirty="0"/>
              <a:t>rd</a:t>
            </a:r>
            <a:r>
              <a:rPr lang="en-GB" sz="2400" dirty="0"/>
              <a:t> 1850</a:t>
            </a:r>
          </a:p>
          <a:p>
            <a:r>
              <a:rPr lang="en-GB" sz="2400" dirty="0"/>
              <a:t>Went on display at the 1851 Great Exhibition in London</a:t>
            </a:r>
          </a:p>
          <a:p>
            <a:r>
              <a:rPr lang="en-GB" sz="2400" dirty="0"/>
              <a:t>Public reaction was disappointing</a:t>
            </a:r>
          </a:p>
          <a:p>
            <a:r>
              <a:rPr lang="en-GB" sz="2400" dirty="0"/>
              <a:t>Prince Albert ordered the stone to be recut and polished </a:t>
            </a:r>
          </a:p>
          <a:p>
            <a:r>
              <a:rPr lang="en-GB" sz="2400" dirty="0"/>
              <a:t>The newly recut diamond was worn by Victoria as a brooch</a:t>
            </a:r>
            <a:br>
              <a:rPr lang="en-GB" sz="2400" dirty="0"/>
            </a:br>
            <a:endParaRPr lang="en-GB" sz="2400" dirty="0"/>
          </a:p>
          <a:p>
            <a:endParaRPr lang="en-GB" sz="2400" dirty="0"/>
          </a:p>
        </p:txBody>
      </p:sp>
      <p:pic>
        <p:nvPicPr>
          <p:cNvPr id="5" name="Picture 4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D234FAB7-28CC-45F3-B56D-08ED24E872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35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962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7D7259F-226C-4BE9-8107-17661488A2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3" r="-3" b="17249"/>
          <a:stretch/>
        </p:blipFill>
        <p:spPr>
          <a:xfrm>
            <a:off x="4296867" y="5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7" name="Picture 6" descr="A picture containing indoor, table, cake, person&#10;&#10;Description automatically generated">
            <a:extLst>
              <a:ext uri="{FF2B5EF4-FFF2-40B4-BE49-F238E27FC236}">
                <a16:creationId xmlns:a16="http://schemas.microsoft.com/office/drawing/2014/main" id="{B0BB8C17-19E6-4A65-9FC8-272CD92E03B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6" r="19536"/>
          <a:stretch/>
        </p:blipFill>
        <p:spPr>
          <a:xfrm>
            <a:off x="4041994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E5ED37-3CA0-441C-B641-80CE7DC38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Crown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4000" dirty="0">
                <a:solidFill>
                  <a:schemeClr val="bg1"/>
                </a:solidFill>
              </a:rPr>
              <a:t>Jewel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42C97-8EDA-4468-A133-134B05A8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4107317" cy="3328735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Victoria decided to make the diamond a part of the Crown Jewels</a:t>
            </a:r>
          </a:p>
          <a:p>
            <a:r>
              <a:rPr lang="en-GB" sz="1800" dirty="0">
                <a:solidFill>
                  <a:schemeClr val="bg1"/>
                </a:solidFill>
              </a:rPr>
              <a:t>The diamond first resided in the crown of Queen Alexandria</a:t>
            </a:r>
          </a:p>
          <a:p>
            <a:r>
              <a:rPr lang="en-GB" sz="1800" dirty="0">
                <a:solidFill>
                  <a:schemeClr val="bg1"/>
                </a:solidFill>
              </a:rPr>
              <a:t>The diamond then resided in the crown of Queen Mary</a:t>
            </a:r>
          </a:p>
          <a:p>
            <a:r>
              <a:rPr lang="en-GB" sz="1800" dirty="0">
                <a:solidFill>
                  <a:schemeClr val="bg1"/>
                </a:solidFill>
              </a:rPr>
              <a:t>In 1937, the </a:t>
            </a:r>
            <a:r>
              <a:rPr lang="en-GB" sz="1800" dirty="0" err="1">
                <a:solidFill>
                  <a:schemeClr val="bg1"/>
                </a:solidFill>
              </a:rPr>
              <a:t>Koh-i-Noor</a:t>
            </a:r>
            <a:r>
              <a:rPr lang="en-GB" sz="1800" dirty="0">
                <a:solidFill>
                  <a:schemeClr val="bg1"/>
                </a:solidFill>
              </a:rPr>
              <a:t> was placed at the front of The Queen Mother’s crown</a:t>
            </a:r>
          </a:p>
          <a:p>
            <a:r>
              <a:rPr lang="en-GB" sz="1800" dirty="0">
                <a:solidFill>
                  <a:schemeClr val="bg1"/>
                </a:solidFill>
              </a:rPr>
              <a:t>The </a:t>
            </a:r>
            <a:r>
              <a:rPr lang="en-GB" sz="1800" dirty="0" err="1">
                <a:solidFill>
                  <a:schemeClr val="bg1"/>
                </a:solidFill>
              </a:rPr>
              <a:t>Koh-i-Noor</a:t>
            </a:r>
            <a:r>
              <a:rPr lang="en-GB" sz="1800" dirty="0">
                <a:solidFill>
                  <a:schemeClr val="bg1"/>
                </a:solidFill>
              </a:rPr>
              <a:t> made its last public appearance in 2002</a:t>
            </a:r>
          </a:p>
          <a:p>
            <a:r>
              <a:rPr lang="en-GB" sz="1800" dirty="0">
                <a:solidFill>
                  <a:schemeClr val="bg1"/>
                </a:solidFill>
              </a:rPr>
              <a:t>Currently on display in the Jewel Room at the Tower of London</a:t>
            </a:r>
          </a:p>
        </p:txBody>
      </p:sp>
    </p:spTree>
    <p:extLst>
      <p:ext uri="{BB962C8B-B14F-4D97-AF65-F5344CB8AC3E}">
        <p14:creationId xmlns:p14="http://schemas.microsoft.com/office/powerpoint/2010/main" val="99247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7DCEC-0CAD-4BAB-B25C-DB4B1A789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9314" y="1396289"/>
            <a:ext cx="437558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dirty="0"/>
              <a:t>Dispute of 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68A8D-E718-47CE-AFE5-14494C24C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313" y="2871982"/>
            <a:ext cx="4375579" cy="3100193"/>
          </a:xfrm>
        </p:spPr>
        <p:txBody>
          <a:bodyPr anchor="t">
            <a:normAutofit/>
          </a:bodyPr>
          <a:lstStyle/>
          <a:p>
            <a:r>
              <a:rPr lang="en-GB" sz="2000" dirty="0"/>
              <a:t>India believe the diamond was illegally taken and have demanded its return</a:t>
            </a:r>
          </a:p>
          <a:p>
            <a:r>
              <a:rPr lang="en-GB" sz="2000" dirty="0"/>
              <a:t>Afghanistan believe the diamond is rightfully theirs </a:t>
            </a:r>
          </a:p>
          <a:p>
            <a:r>
              <a:rPr lang="en-GB" sz="2000" dirty="0"/>
              <a:t>Pakistan believes they are the legitimate owners of the diamond</a:t>
            </a:r>
          </a:p>
          <a:p>
            <a:r>
              <a:rPr lang="en-GB" sz="2000" dirty="0"/>
              <a:t>Britain maintain the diamond was not stolen and its return is non-negotiable </a:t>
            </a:r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1B1090-66BD-4E2D-8B2E-C530E6C072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2" r="16671" b="4"/>
          <a:stretch/>
        </p:blipFill>
        <p:spPr>
          <a:xfrm>
            <a:off x="4700396" y="617591"/>
            <a:ext cx="1691640" cy="1691640"/>
          </a:xfrm>
          <a:custGeom>
            <a:avLst/>
            <a:gdLst>
              <a:gd name="connsiteX0" fmla="*/ 822960 w 1645920"/>
              <a:gd name="connsiteY0" fmla="*/ 0 h 1645920"/>
              <a:gd name="connsiteX1" fmla="*/ 1645920 w 1645920"/>
              <a:gd name="connsiteY1" fmla="*/ 822960 h 1645920"/>
              <a:gd name="connsiteX2" fmla="*/ 822960 w 1645920"/>
              <a:gd name="connsiteY2" fmla="*/ 1645920 h 1645920"/>
              <a:gd name="connsiteX3" fmla="*/ 0 w 1645920"/>
              <a:gd name="connsiteY3" fmla="*/ 822960 h 1645920"/>
              <a:gd name="connsiteX4" fmla="*/ 822960 w 1645920"/>
              <a:gd name="connsiteY4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45920" h="1645920">
                <a:moveTo>
                  <a:pt x="822960" y="0"/>
                </a:moveTo>
                <a:cubicBezTo>
                  <a:pt x="1277468" y="0"/>
                  <a:pt x="1645920" y="368452"/>
                  <a:pt x="1645920" y="822960"/>
                </a:cubicBezTo>
                <a:cubicBezTo>
                  <a:pt x="1645920" y="1277468"/>
                  <a:pt x="1277468" y="1645920"/>
                  <a:pt x="822960" y="1645920"/>
                </a:cubicBezTo>
                <a:cubicBezTo>
                  <a:pt x="368452" y="1645920"/>
                  <a:pt x="0" y="1277468"/>
                  <a:pt x="0" y="822960"/>
                </a:cubicBezTo>
                <a:cubicBezTo>
                  <a:pt x="0" y="368452"/>
                  <a:pt x="368452" y="0"/>
                  <a:pt x="822960" y="0"/>
                </a:cubicBezTo>
                <a:close/>
              </a:path>
            </a:pathLst>
          </a:custGeom>
        </p:spPr>
      </p:pic>
      <p:pic>
        <p:nvPicPr>
          <p:cNvPr id="10" name="Picture 9" descr="A picture containing ax&#10;&#10;Description automatically generated">
            <a:extLst>
              <a:ext uri="{FF2B5EF4-FFF2-40B4-BE49-F238E27FC236}">
                <a16:creationId xmlns:a16="http://schemas.microsoft.com/office/drawing/2014/main" id="{6A5B9263-B833-4A63-ADA2-83363BD195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7" r="10375" b="3"/>
          <a:stretch/>
        </p:blipFill>
        <p:spPr>
          <a:xfrm>
            <a:off x="3666823" y="3157870"/>
            <a:ext cx="2384160" cy="2384160"/>
          </a:xfrm>
          <a:custGeom>
            <a:avLst/>
            <a:gdLst>
              <a:gd name="connsiteX0" fmla="*/ 1252728 w 2505456"/>
              <a:gd name="connsiteY0" fmla="*/ 0 h 2505456"/>
              <a:gd name="connsiteX1" fmla="*/ 2505456 w 2505456"/>
              <a:gd name="connsiteY1" fmla="*/ 1252728 h 2505456"/>
              <a:gd name="connsiteX2" fmla="*/ 1252728 w 2505456"/>
              <a:gd name="connsiteY2" fmla="*/ 2505456 h 2505456"/>
              <a:gd name="connsiteX3" fmla="*/ 0 w 2505456"/>
              <a:gd name="connsiteY3" fmla="*/ 1252728 h 2505456"/>
              <a:gd name="connsiteX4" fmla="*/ 1252728 w 2505456"/>
              <a:gd name="connsiteY4" fmla="*/ 0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05456" h="2505456">
                <a:moveTo>
                  <a:pt x="1252728" y="0"/>
                </a:moveTo>
                <a:cubicBezTo>
                  <a:pt x="1944591" y="0"/>
                  <a:pt x="2505456" y="560865"/>
                  <a:pt x="2505456" y="1252728"/>
                </a:cubicBezTo>
                <a:cubicBezTo>
                  <a:pt x="2505456" y="1944591"/>
                  <a:pt x="1944591" y="2505456"/>
                  <a:pt x="1252728" y="2505456"/>
                </a:cubicBezTo>
                <a:cubicBezTo>
                  <a:pt x="560865" y="2505456"/>
                  <a:pt x="0" y="1944591"/>
                  <a:pt x="0" y="1252728"/>
                </a:cubicBezTo>
                <a:cubicBezTo>
                  <a:pt x="0" y="560865"/>
                  <a:pt x="560865" y="0"/>
                  <a:pt x="1252728" y="0"/>
                </a:cubicBezTo>
                <a:close/>
              </a:path>
            </a:pathLst>
          </a:cu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D4B2A4CF-109A-4FE6-8FB7-63CC376ED4D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86" r="18895" b="6"/>
          <a:stretch/>
        </p:blipFill>
        <p:spPr>
          <a:xfrm>
            <a:off x="20" y="10"/>
            <a:ext cx="3904480" cy="3318836"/>
          </a:xfrm>
          <a:custGeom>
            <a:avLst/>
            <a:gdLst>
              <a:gd name="connsiteX0" fmla="*/ 0 w 3904500"/>
              <a:gd name="connsiteY0" fmla="*/ 0 h 3318846"/>
              <a:gd name="connsiteX1" fmla="*/ 3550823 w 3904500"/>
              <a:gd name="connsiteY1" fmla="*/ 0 h 3318846"/>
              <a:gd name="connsiteX2" fmla="*/ 3646046 w 3904500"/>
              <a:gd name="connsiteY2" fmla="*/ 156742 h 3318846"/>
              <a:gd name="connsiteX3" fmla="*/ 3904500 w 3904500"/>
              <a:gd name="connsiteY3" fmla="*/ 1177456 h 3318846"/>
              <a:gd name="connsiteX4" fmla="*/ 1763110 w 3904500"/>
              <a:gd name="connsiteY4" fmla="*/ 3318846 h 3318846"/>
              <a:gd name="connsiteX5" fmla="*/ 110709 w 3904500"/>
              <a:gd name="connsiteY5" fmla="*/ 2539579 h 3318846"/>
              <a:gd name="connsiteX6" fmla="*/ 0 w 3904500"/>
              <a:gd name="connsiteY6" fmla="*/ 2391530 h 3318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04500" h="3318846">
                <a:moveTo>
                  <a:pt x="0" y="0"/>
                </a:moveTo>
                <a:lnTo>
                  <a:pt x="3550823" y="0"/>
                </a:lnTo>
                <a:lnTo>
                  <a:pt x="3646046" y="156742"/>
                </a:lnTo>
                <a:cubicBezTo>
                  <a:pt x="3810874" y="460163"/>
                  <a:pt x="3904500" y="807876"/>
                  <a:pt x="3904500" y="1177456"/>
                </a:cubicBezTo>
                <a:cubicBezTo>
                  <a:pt x="3904500" y="2360113"/>
                  <a:pt x="2945767" y="3318846"/>
                  <a:pt x="1763110" y="3318846"/>
                </a:cubicBezTo>
                <a:cubicBezTo>
                  <a:pt x="1097866" y="3318846"/>
                  <a:pt x="503472" y="3015497"/>
                  <a:pt x="110709" y="2539579"/>
                </a:cubicBezTo>
                <a:lnTo>
                  <a:pt x="0" y="239153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4C9B93-2372-4BB7-B465-3EF1D46E4E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854" r="11449" b="4"/>
          <a:stretch/>
        </p:blipFill>
        <p:spPr>
          <a:xfrm>
            <a:off x="1" y="4207014"/>
            <a:ext cx="3050387" cy="2654675"/>
          </a:xfrm>
          <a:custGeom>
            <a:avLst/>
            <a:gdLst>
              <a:gd name="connsiteX0" fmla="*/ 1360112 w 3050387"/>
              <a:gd name="connsiteY0" fmla="*/ 0 h 2654675"/>
              <a:gd name="connsiteX1" fmla="*/ 3050387 w 3050387"/>
              <a:gd name="connsiteY1" fmla="*/ 1690275 h 2654675"/>
              <a:gd name="connsiteX2" fmla="*/ 2761715 w 3050387"/>
              <a:gd name="connsiteY2" fmla="*/ 2635324 h 2654675"/>
              <a:gd name="connsiteX3" fmla="*/ 2747244 w 3050387"/>
              <a:gd name="connsiteY3" fmla="*/ 2654675 h 2654675"/>
              <a:gd name="connsiteX4" fmla="*/ 0 w 3050387"/>
              <a:gd name="connsiteY4" fmla="*/ 2654675 h 2654675"/>
              <a:gd name="connsiteX5" fmla="*/ 0 w 3050387"/>
              <a:gd name="connsiteY5" fmla="*/ 689742 h 2654675"/>
              <a:gd name="connsiteX6" fmla="*/ 55814 w 3050387"/>
              <a:gd name="connsiteY6" fmla="*/ 615103 h 2654675"/>
              <a:gd name="connsiteX7" fmla="*/ 1360112 w 3050387"/>
              <a:gd name="connsiteY7" fmla="*/ 0 h 2654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50387" h="2654675">
                <a:moveTo>
                  <a:pt x="1360112" y="0"/>
                </a:moveTo>
                <a:cubicBezTo>
                  <a:pt x="2293625" y="0"/>
                  <a:pt x="3050387" y="756762"/>
                  <a:pt x="3050387" y="1690275"/>
                </a:cubicBezTo>
                <a:cubicBezTo>
                  <a:pt x="3050387" y="2040343"/>
                  <a:pt x="2943967" y="2365554"/>
                  <a:pt x="2761715" y="2635324"/>
                </a:cubicBezTo>
                <a:lnTo>
                  <a:pt x="2747244" y="2654675"/>
                </a:lnTo>
                <a:lnTo>
                  <a:pt x="0" y="2654675"/>
                </a:lnTo>
                <a:lnTo>
                  <a:pt x="0" y="689742"/>
                </a:lnTo>
                <a:lnTo>
                  <a:pt x="55814" y="615103"/>
                </a:lnTo>
                <a:cubicBezTo>
                  <a:pt x="365835" y="239445"/>
                  <a:pt x="835011" y="0"/>
                  <a:pt x="136011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57672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E6F29-4553-4FD9-8646-5676340A0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031" name="Content Placeholder 1030">
            <a:extLst>
              <a:ext uri="{FF2B5EF4-FFF2-40B4-BE49-F238E27FC236}">
                <a16:creationId xmlns:a16="http://schemas.microsoft.com/office/drawing/2014/main" id="{AE338B5E-AE0A-4F9E-B355-9EDC15D82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Originated in an Indian diamond mine</a:t>
            </a:r>
          </a:p>
          <a:p>
            <a:r>
              <a:rPr lang="en-US" sz="2000" dirty="0">
                <a:solidFill>
                  <a:schemeClr val="bg1"/>
                </a:solidFill>
              </a:rPr>
              <a:t>Become one of the most sought after diamonds in the world</a:t>
            </a:r>
          </a:p>
          <a:p>
            <a:r>
              <a:rPr lang="en-US" sz="2000" dirty="0">
                <a:solidFill>
                  <a:schemeClr val="bg1"/>
                </a:solidFill>
              </a:rPr>
              <a:t>Become a great symbol of power</a:t>
            </a:r>
          </a:p>
          <a:p>
            <a:r>
              <a:rPr lang="en-US" sz="2000" dirty="0">
                <a:solidFill>
                  <a:schemeClr val="bg1"/>
                </a:solidFill>
              </a:rPr>
              <a:t>Represents Britain’s colonial success</a:t>
            </a:r>
          </a:p>
          <a:p>
            <a:r>
              <a:rPr lang="en-US" sz="2000" dirty="0">
                <a:solidFill>
                  <a:schemeClr val="bg1"/>
                </a:solidFill>
              </a:rPr>
              <a:t>An ever present staple in the British Crown Jewels</a:t>
            </a:r>
          </a:p>
          <a:p>
            <a:r>
              <a:rPr lang="en-US" sz="2000" dirty="0">
                <a:solidFill>
                  <a:schemeClr val="bg1"/>
                </a:solidFill>
              </a:rPr>
              <a:t>Ownership claims demonstrates its rich and bloody history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029" name="Picture 2" descr="Image result for koh-i-noor">
            <a:hlinkClick r:id="rId3"/>
            <a:extLst>
              <a:ext uri="{FF2B5EF4-FFF2-40B4-BE49-F238E27FC236}">
                <a16:creationId xmlns:a16="http://schemas.microsoft.com/office/drawing/2014/main" id="{8EFBCB93-C91C-4BCD-98D5-EEA3AC9B9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0" r="5293"/>
          <a:stretch/>
        </p:blipFill>
        <p:spPr bwMode="auto">
          <a:xfrm>
            <a:off x="6090612" y="10"/>
            <a:ext cx="6101387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332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D062F-5313-4174-833D-0A22D2E5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Bibliography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149F7-8F32-4F16-B4FE-5EF517F2E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Dalrymple. W, </a:t>
            </a:r>
            <a:r>
              <a:rPr lang="en-GB" i="1" dirty="0" err="1">
                <a:solidFill>
                  <a:schemeClr val="bg1"/>
                </a:solidFill>
              </a:rPr>
              <a:t>Koh-i-Noor</a:t>
            </a:r>
            <a:r>
              <a:rPr lang="en-GB" i="1" dirty="0">
                <a:solidFill>
                  <a:schemeClr val="bg1"/>
                </a:solidFill>
              </a:rPr>
              <a:t>: The History of the World's Most Infamous Diamond</a:t>
            </a:r>
            <a:r>
              <a:rPr lang="en-GB" dirty="0">
                <a:solidFill>
                  <a:schemeClr val="bg1"/>
                </a:solidFill>
              </a:rPr>
              <a:t> (London: Bloomsbury Publishing PLC, 2017).</a:t>
            </a:r>
          </a:p>
          <a:p>
            <a:r>
              <a:rPr lang="en-GB" dirty="0">
                <a:solidFill>
                  <a:schemeClr val="bg1"/>
                </a:solidFill>
              </a:rPr>
              <a:t>McCarthy. J. R, </a:t>
            </a:r>
            <a:r>
              <a:rPr lang="en-GB" i="1" dirty="0">
                <a:solidFill>
                  <a:schemeClr val="bg1"/>
                </a:solidFill>
              </a:rPr>
              <a:t>Fire in the Earth</a:t>
            </a:r>
            <a:r>
              <a:rPr lang="en-GB" dirty="0">
                <a:solidFill>
                  <a:schemeClr val="bg1"/>
                </a:solidFill>
              </a:rPr>
              <a:t> (New York: Harper, 1942).</a:t>
            </a:r>
          </a:p>
          <a:p>
            <a:r>
              <a:rPr lang="en-GB" dirty="0" err="1">
                <a:solidFill>
                  <a:schemeClr val="bg1"/>
                </a:solidFill>
              </a:rPr>
              <a:t>Sundaresan</a:t>
            </a:r>
            <a:r>
              <a:rPr lang="en-GB" dirty="0">
                <a:solidFill>
                  <a:schemeClr val="bg1"/>
                </a:solidFill>
              </a:rPr>
              <a:t>. I, </a:t>
            </a:r>
            <a:r>
              <a:rPr lang="en-GB" i="1" dirty="0">
                <a:solidFill>
                  <a:schemeClr val="bg1"/>
                </a:solidFill>
              </a:rPr>
              <a:t>The Mountain of Light: A Novel</a:t>
            </a:r>
            <a:r>
              <a:rPr lang="en-GB" dirty="0">
                <a:solidFill>
                  <a:schemeClr val="bg1"/>
                </a:solidFill>
              </a:rPr>
              <a:t> (New York: Washington Square Press, 2013).</a:t>
            </a:r>
          </a:p>
          <a:p>
            <a:r>
              <a:rPr lang="en-GB" dirty="0">
                <a:solidFill>
                  <a:schemeClr val="bg1"/>
                </a:solidFill>
              </a:rPr>
              <a:t>Young. P, 'The Kohinoor, the Crystal Palace, and the Mission to Make Sense of British India', </a:t>
            </a:r>
            <a:r>
              <a:rPr lang="en-GB" i="1" dirty="0">
                <a:solidFill>
                  <a:schemeClr val="bg1"/>
                </a:solidFill>
              </a:rPr>
              <a:t>Nineteenth‐Century Contexts</a:t>
            </a:r>
            <a:r>
              <a:rPr lang="en-GB" dirty="0">
                <a:solidFill>
                  <a:schemeClr val="bg1"/>
                </a:solidFill>
              </a:rPr>
              <a:t>, 29.4, (2007).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98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590</Words>
  <Application>Microsoft Office PowerPoint</Application>
  <PresentationFormat>Widescreen</PresentationFormat>
  <Paragraphs>94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Koh-i-Noor</vt:lpstr>
      <vt:lpstr>Introduction</vt:lpstr>
      <vt:lpstr>Origins</vt:lpstr>
      <vt:lpstr>The Peacock Throne</vt:lpstr>
      <vt:lpstr>The Sacking of Delhi </vt:lpstr>
      <vt:lpstr>Changing Hands</vt:lpstr>
      <vt:lpstr>PowerPoint Presentation</vt:lpstr>
      <vt:lpstr>British Acquisition </vt:lpstr>
      <vt:lpstr>PowerPoint Presentation</vt:lpstr>
      <vt:lpstr>Public Reaction</vt:lpstr>
      <vt:lpstr>Crown Jewel</vt:lpstr>
      <vt:lpstr>Dispute of Ownership</vt:lpstr>
      <vt:lpstr>Conclusion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Koh-i-Noor</dc:title>
  <dc:creator>Chris Griffiths</dc:creator>
  <cp:lastModifiedBy>Chris Griffiths</cp:lastModifiedBy>
  <cp:revision>4</cp:revision>
  <dcterms:created xsi:type="dcterms:W3CDTF">2019-05-29T14:25:56Z</dcterms:created>
  <dcterms:modified xsi:type="dcterms:W3CDTF">2019-05-30T07:49:01Z</dcterms:modified>
</cp:coreProperties>
</file>