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BBD8"/>
    <a:srgbClr val="D888D4"/>
    <a:srgbClr val="4FE773"/>
    <a:srgbClr val="F5454D"/>
    <a:srgbClr val="7EBA56"/>
    <a:srgbClr val="A468E6"/>
    <a:srgbClr val="6BDF8F"/>
    <a:srgbClr val="F44E99"/>
    <a:srgbClr val="D3D5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80" d="100"/>
          <a:sy n="80" d="100"/>
        </p:scale>
        <p:origin x="3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BC25-D328-441E-A3BD-DBF8D426BE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9AD4A6-BEF6-4FC4-87EC-E54702B168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6A93F1-D7F5-4D31-8D2C-5C498DE5C0CB}"/>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5" name="Footer Placeholder 4">
            <a:extLst>
              <a:ext uri="{FF2B5EF4-FFF2-40B4-BE49-F238E27FC236}">
                <a16:creationId xmlns:a16="http://schemas.microsoft.com/office/drawing/2014/main" id="{CA1861CE-183F-4E15-9097-D6AFD7CCCC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26FF8A-8262-4789-93D7-2D9C87FE459E}"/>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303750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EC244-5D2B-436C-8146-7541CF9C42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5899E5-9912-42EA-896C-5BF9D62DA45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AB8EB8-1D02-4B23-B23C-829CAE3DFD68}"/>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5" name="Footer Placeholder 4">
            <a:extLst>
              <a:ext uri="{FF2B5EF4-FFF2-40B4-BE49-F238E27FC236}">
                <a16:creationId xmlns:a16="http://schemas.microsoft.com/office/drawing/2014/main" id="{FD3BC1B1-C416-4839-B0B1-2793EFA2E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2B371-72CF-4772-861F-598B2906D454}"/>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2078223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B865-85EA-49D0-89B9-AD3CFD5662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2B9C5C-A229-4FF5-AEF9-C5D89485F9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4FC12A-E5E9-4EF4-8944-4DFB5A73CEC4}"/>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5" name="Footer Placeholder 4">
            <a:extLst>
              <a:ext uri="{FF2B5EF4-FFF2-40B4-BE49-F238E27FC236}">
                <a16:creationId xmlns:a16="http://schemas.microsoft.com/office/drawing/2014/main" id="{BDDED4F6-864C-4489-A936-96BB32A215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3EF2F4-8D8A-433A-A317-6821DF8D5F81}"/>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2988002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48425-314B-47E6-8D31-B38CDDD196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0E7FE0-3C3E-42AB-B44C-C81F188B15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9C4061-39F0-40EA-A7C7-9C4E519C4D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7E66FB-2110-469F-A6DA-E89EF24CC2CC}"/>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6" name="Footer Placeholder 5">
            <a:extLst>
              <a:ext uri="{FF2B5EF4-FFF2-40B4-BE49-F238E27FC236}">
                <a16:creationId xmlns:a16="http://schemas.microsoft.com/office/drawing/2014/main" id="{3DC3294C-E3A1-4241-B49B-3A41902081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84DFC2-6B65-44A7-B3B9-BE106C552EFB}"/>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745944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34BC4-0AD8-45DD-94FD-1C8AAAABED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2196DC-6908-47BE-91A8-CB56E879BB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B5BAE7-0F15-4FA0-AF5D-A9119572EC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7ECB2C-300A-42F9-AA9F-0515054B2D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7BD597-FAC3-4138-BC22-C7EF385779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1B7976-9CCD-41FE-B388-1217B534D585}"/>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8" name="Footer Placeholder 7">
            <a:extLst>
              <a:ext uri="{FF2B5EF4-FFF2-40B4-BE49-F238E27FC236}">
                <a16:creationId xmlns:a16="http://schemas.microsoft.com/office/drawing/2014/main" id="{46B68D5A-4F1C-46BD-B217-2171463479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771C02-EEFD-4510-ACC8-4AEFE8446BD0}"/>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1825766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4875-8650-4011-B5EB-402065F15B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E16D4C-7E63-46E8-90AF-2B2243F9C399}"/>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4" name="Footer Placeholder 3">
            <a:extLst>
              <a:ext uri="{FF2B5EF4-FFF2-40B4-BE49-F238E27FC236}">
                <a16:creationId xmlns:a16="http://schemas.microsoft.com/office/drawing/2014/main" id="{5FA95802-DF66-49CD-AE98-4E79F18B01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2A4348-D00A-4DC7-983A-FF9326C80BA7}"/>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2443542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401FA9-A144-4238-8869-279987A55808}"/>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3" name="Footer Placeholder 2">
            <a:extLst>
              <a:ext uri="{FF2B5EF4-FFF2-40B4-BE49-F238E27FC236}">
                <a16:creationId xmlns:a16="http://schemas.microsoft.com/office/drawing/2014/main" id="{C3315741-0395-4083-B2C0-FA9A9488EA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AECF04-7BAF-4D30-85D2-C73EF8359BD8}"/>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623253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F8A86-B727-45B6-A470-AE31C5ED76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57F19C-FDF1-407B-92BD-29C1A92167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135D55-EAF4-4379-B9C6-178C73E28F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B4CCAF-C06B-451F-B16E-5DAF05D27772}"/>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6" name="Footer Placeholder 5">
            <a:extLst>
              <a:ext uri="{FF2B5EF4-FFF2-40B4-BE49-F238E27FC236}">
                <a16:creationId xmlns:a16="http://schemas.microsoft.com/office/drawing/2014/main" id="{FC810DF4-437C-4E3D-BB60-19ABFDFEF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4D52F9-22E5-421C-A4E8-6A69D11FAB6E}"/>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4093143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0D443-8C4D-4341-A452-8750588BE6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0A3B96-4B91-4D26-821F-495D01F5A0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7A6AE9-9509-45B9-9FB5-F2E09E96E1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A11172-9057-45CB-BD0E-FF5EEDC218C9}"/>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6" name="Footer Placeholder 5">
            <a:extLst>
              <a:ext uri="{FF2B5EF4-FFF2-40B4-BE49-F238E27FC236}">
                <a16:creationId xmlns:a16="http://schemas.microsoft.com/office/drawing/2014/main" id="{BD7B82BF-862C-4452-9A2F-787270F479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02E655-2EF2-4ED6-AB39-C9131A4BEED6}"/>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183975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90E41-8465-4853-994A-C58FD6E049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CB2E53-A36D-4807-A56C-4BC8698412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CFFB53-1A11-4B34-AC68-1FE51A43D426}"/>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5" name="Footer Placeholder 4">
            <a:extLst>
              <a:ext uri="{FF2B5EF4-FFF2-40B4-BE49-F238E27FC236}">
                <a16:creationId xmlns:a16="http://schemas.microsoft.com/office/drawing/2014/main" id="{1CB82D76-CE5F-4743-8BCC-3EF3CFE09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E3199-3B1B-4889-8846-80CC92686524}"/>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3999568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B4C9D7-4267-4E93-B73D-D9B385E04B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164ADD-F51C-48F7-9B53-B28DE115DF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0725F2-7BCB-44AF-8802-4ECEE266957D}"/>
              </a:ext>
            </a:extLst>
          </p:cNvPr>
          <p:cNvSpPr>
            <a:spLocks noGrp="1"/>
          </p:cNvSpPr>
          <p:nvPr>
            <p:ph type="dt" sz="half" idx="10"/>
          </p:nvPr>
        </p:nvSpPr>
        <p:spPr/>
        <p:txBody>
          <a:bodyPr/>
          <a:lstStyle/>
          <a:p>
            <a:fld id="{74C2493E-1541-4CF6-8967-27B340D421DA}" type="datetimeFigureOut">
              <a:rPr lang="en-GB" smtClean="0"/>
              <a:t>29/10/2019</a:t>
            </a:fld>
            <a:endParaRPr lang="en-GB"/>
          </a:p>
        </p:txBody>
      </p:sp>
      <p:sp>
        <p:nvSpPr>
          <p:cNvPr id="5" name="Footer Placeholder 4">
            <a:extLst>
              <a:ext uri="{FF2B5EF4-FFF2-40B4-BE49-F238E27FC236}">
                <a16:creationId xmlns:a16="http://schemas.microsoft.com/office/drawing/2014/main" id="{262C7A93-B675-430C-9712-2622CD56A7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8A3F01-8A52-41E2-88AC-110C0C3CD926}"/>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2938642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7FD25F-576E-40A8-82D9-B04F9656A5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66CC8D-8B65-43C1-83F9-A671A8AB36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D073D-A75D-4AE5-AC56-EF37DAA490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C2493E-1541-4CF6-8967-27B340D421DA}" type="datetimeFigureOut">
              <a:rPr lang="en-GB" smtClean="0"/>
              <a:t>29/10/2019</a:t>
            </a:fld>
            <a:endParaRPr lang="en-GB"/>
          </a:p>
        </p:txBody>
      </p:sp>
      <p:sp>
        <p:nvSpPr>
          <p:cNvPr id="5" name="Footer Placeholder 4">
            <a:extLst>
              <a:ext uri="{FF2B5EF4-FFF2-40B4-BE49-F238E27FC236}">
                <a16:creationId xmlns:a16="http://schemas.microsoft.com/office/drawing/2014/main" id="{6043F040-12EB-4701-9DBF-3E8E0EE510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629161C-AECA-492E-9E41-CB0F51D6CC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C1D497-28AE-430A-9EB0-BD19FB7B0EB5}" type="slidenum">
              <a:rPr lang="en-GB" smtClean="0"/>
              <a:t>‹#›</a:t>
            </a:fld>
            <a:endParaRPr lang="en-GB"/>
          </a:p>
        </p:txBody>
      </p:sp>
    </p:spTree>
    <p:extLst>
      <p:ext uri="{BB962C8B-B14F-4D97-AF65-F5344CB8AC3E}">
        <p14:creationId xmlns:p14="http://schemas.microsoft.com/office/powerpoint/2010/main" val="19018710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www.legislation.gov.uk/wsi/2010/2574/regulation/2/made" TargetMode="External"/><Relationship Id="rId3" Type="http://schemas.openxmlformats.org/officeDocument/2006/relationships/hyperlink" Target="http://www.childreninwales.org.uk/" TargetMode="External"/><Relationship Id="rId7" Type="http://schemas.openxmlformats.org/officeDocument/2006/relationships/hyperlink" Target="https://earlyyears.wales/our-work/central-support/general-data-protection-regulation-gdpr/" TargetMode="External"/><Relationship Id="rId2" Type="http://schemas.openxmlformats.org/officeDocument/2006/relationships/hyperlink" Target="https://www.savethechildren.org.uk/" TargetMode="External"/><Relationship Id="rId1" Type="http://schemas.openxmlformats.org/officeDocument/2006/relationships/slideLayout" Target="../slideLayouts/slideLayout2.xml"/><Relationship Id="rId6" Type="http://schemas.openxmlformats.org/officeDocument/2006/relationships/hyperlink" Target="https://careinspectorate.wales/" TargetMode="External"/><Relationship Id="rId5" Type="http://schemas.openxmlformats.org/officeDocument/2006/relationships/hyperlink" Target="https://www.childcomwales.org.uk/" TargetMode="External"/><Relationship Id="rId4" Type="http://schemas.openxmlformats.org/officeDocument/2006/relationships/hyperlink" Target="https://www.actionforchildren.org.uk/" TargetMode="External"/><Relationship Id="rId9" Type="http://schemas.openxmlformats.org/officeDocument/2006/relationships/hyperlink" Target="https://repository.cardiffmet.ac.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22316E-CC80-4BB8-AC53-612EC0C352BA}"/>
              </a:ext>
            </a:extLst>
          </p:cNvPr>
          <p:cNvSpPr/>
          <p:nvPr/>
        </p:nvSpPr>
        <p:spPr>
          <a:xfrm>
            <a:off x="112890" y="180621"/>
            <a:ext cx="11898488" cy="1086485"/>
          </a:xfrm>
          <a:prstGeom prst="rect">
            <a:avLst/>
          </a:prstGeom>
          <a:solidFill>
            <a:srgbClr val="FBBB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07000"/>
              </a:lnSpc>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The </a:t>
            </a:r>
            <a:r>
              <a:rPr lang="en-GB" sz="1200" b="1" dirty="0">
                <a:solidFill>
                  <a:srgbClr val="000000"/>
                </a:solidFill>
                <a:latin typeface="Arial" panose="020B0604020202020204" pitchFamily="34" charset="0"/>
                <a:ea typeface="Calibri" panose="020F0502020204030204" pitchFamily="34" charset="0"/>
                <a:cs typeface="Arial" panose="020B0604020202020204" pitchFamily="34" charset="0"/>
              </a:rPr>
              <a:t>United Nations Convention on the Rights of the Child</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b="1" dirty="0">
                <a:solidFill>
                  <a:srgbClr val="000000"/>
                </a:solidFill>
                <a:latin typeface="Arial" panose="020B0604020202020204" pitchFamily="34" charset="0"/>
                <a:ea typeface="Calibri" panose="020F0502020204030204" pitchFamily="34" charset="0"/>
                <a:cs typeface="Arial" panose="020B0604020202020204" pitchFamily="34" charset="0"/>
              </a:rPr>
              <a:t>(UNCRC)</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 was drawn up in 1989 to ensure that universal rights of children are upheld throughout the world (children in wales.org.uk)</a:t>
            </a:r>
            <a:r>
              <a:rPr lang="en-GB" sz="1200" dirty="0">
                <a:solidFill>
                  <a:srgbClr val="FFFFFF"/>
                </a:solidFill>
                <a:latin typeface="Arial" panose="020B0604020202020204" pitchFamily="34" charset="0"/>
                <a:ea typeface="Calibri" panose="020F0502020204030204" pitchFamily="34" charset="0"/>
                <a:cs typeface="Arial" panose="020B0604020202020204" pitchFamily="34" charset="0"/>
              </a:rPr>
              <a:t>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The UNCRC consists of </a:t>
            </a:r>
            <a:r>
              <a:rPr lang="en-GB" sz="1200" b="1" dirty="0">
                <a:solidFill>
                  <a:srgbClr val="000000"/>
                </a:solidFill>
                <a:latin typeface="Arial" panose="020B0604020202020204" pitchFamily="34" charset="0"/>
                <a:ea typeface="Calibri" panose="020F0502020204030204" pitchFamily="34" charset="0"/>
                <a:cs typeface="Arial" panose="020B0604020202020204" pitchFamily="34" charset="0"/>
              </a:rPr>
              <a:t>54 articles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that set out children’s rights and how governments should work together to make them </a:t>
            </a:r>
            <a:r>
              <a:rPr lang="en-GB" sz="1200" b="1" dirty="0">
                <a:solidFill>
                  <a:srgbClr val="000000"/>
                </a:solidFill>
                <a:latin typeface="Arial" panose="020B0604020202020204" pitchFamily="34" charset="0"/>
                <a:ea typeface="Calibri" panose="020F0502020204030204" pitchFamily="34" charset="0"/>
                <a:cs typeface="Arial" panose="020B0604020202020204" pitchFamily="34" charset="0"/>
              </a:rPr>
              <a:t>available to all children</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200" b="1" dirty="0">
                <a:solidFill>
                  <a:srgbClr val="000000"/>
                </a:solidFill>
                <a:latin typeface="Arial" panose="020B0604020202020204" pitchFamily="34" charset="0"/>
                <a:ea typeface="Calibri" panose="020F0502020204030204" pitchFamily="34" charset="0"/>
                <a:cs typeface="Arial" panose="020B0604020202020204" pitchFamily="34" charset="0"/>
              </a:rPr>
              <a:t>194 countries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have signed up to the UNCRC, with only two countries in the world still to ratify.</a:t>
            </a:r>
            <a:r>
              <a:rPr lang="en-GB" sz="1200" dirty="0">
                <a:solidFill>
                  <a:srgbClr val="FFFFFF"/>
                </a:solidFill>
                <a:latin typeface="Arial" panose="020B0604020202020204" pitchFamily="34" charset="0"/>
                <a:ea typeface="Times New Roman" panose="02020603050405020304" pitchFamily="18" charset="0"/>
                <a:cs typeface="Arial" panose="020B0604020202020204" pitchFamily="34" charset="0"/>
              </a:rPr>
              <a:t> </a:t>
            </a:r>
            <a:endParaRPr lang="en-GB" sz="1600" dirty="0">
              <a:solidFill>
                <a:schemeClr val="tx1"/>
              </a:solidFill>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272A84C2-64CC-4F2C-8097-C4BED488A62B}"/>
              </a:ext>
            </a:extLst>
          </p:cNvPr>
          <p:cNvSpPr/>
          <p:nvPr/>
        </p:nvSpPr>
        <p:spPr>
          <a:xfrm>
            <a:off x="6304547" y="1957871"/>
            <a:ext cx="5672964" cy="4770485"/>
          </a:xfrm>
          <a:prstGeom prst="roundRect">
            <a:avLst/>
          </a:prstGeom>
          <a:solidFill>
            <a:schemeClr val="accent6">
              <a:lumMod val="40000"/>
              <a:lumOff val="60000"/>
              <a:alpha val="72941"/>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lgn="just">
              <a:lnSpc>
                <a:spcPct val="106000"/>
              </a:lnSpc>
              <a:spcAft>
                <a:spcPts val="0"/>
              </a:spcAft>
              <a:buFont typeface="Arial" panose="020B0604020202020204" pitchFamily="34" charset="0"/>
              <a:buChar char="•"/>
            </a:pPr>
            <a:endParaRPr lang="en-GB" sz="1200" dirty="0">
              <a:solidFill>
                <a:srgbClr val="000000"/>
              </a:solidFill>
              <a:latin typeface="Open Sans"/>
              <a:ea typeface="Calibri" panose="020F0502020204030204" pitchFamily="34" charset="0"/>
              <a:cs typeface="Arial" panose="020B0604020202020204" pitchFamily="34" charset="0"/>
            </a:endParaRPr>
          </a:p>
          <a:p>
            <a:pPr marL="171450" indent="-171450" algn="just">
              <a:lnSpc>
                <a:spcPct val="106000"/>
              </a:lnSpc>
              <a:spcAft>
                <a:spcPts val="0"/>
              </a:spcAft>
              <a:buFont typeface="Arial" panose="020B0604020202020204" pitchFamily="34" charset="0"/>
              <a:buChar char="•"/>
            </a:pPr>
            <a:endParaRPr lang="en-GB" sz="1200"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7370B8E1-6F87-4A43-882E-42C6945313CD}"/>
              </a:ext>
            </a:extLst>
          </p:cNvPr>
          <p:cNvSpPr/>
          <p:nvPr/>
        </p:nvSpPr>
        <p:spPr>
          <a:xfrm>
            <a:off x="112888" y="1978292"/>
            <a:ext cx="6191659" cy="4795039"/>
          </a:xfrm>
          <a:prstGeom prst="roundRect">
            <a:avLst/>
          </a:prstGeom>
          <a:solidFill>
            <a:schemeClr val="accent6">
              <a:lumMod val="40000"/>
              <a:lumOff val="60000"/>
              <a:alpha val="6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99DDC72B-4290-4EBB-AEBF-598080AD3E67}"/>
              </a:ext>
            </a:extLst>
          </p:cNvPr>
          <p:cNvSpPr txBox="1"/>
          <p:nvPr/>
        </p:nvSpPr>
        <p:spPr>
          <a:xfrm>
            <a:off x="112887" y="1961186"/>
            <a:ext cx="6191660" cy="4739759"/>
          </a:xfrm>
          <a:prstGeom prst="rect">
            <a:avLst/>
          </a:prstGeom>
          <a:noFill/>
        </p:spPr>
        <p:txBody>
          <a:bodyPr wrap="square" rtlCol="0">
            <a:spAutoFit/>
          </a:bodyPr>
          <a:lstStyle/>
          <a:p>
            <a:pPr algn="ctr"/>
            <a:r>
              <a:rPr lang="en-GB" sz="1400" b="1" u="sng" dirty="0">
                <a:latin typeface="Arial" panose="020B0604020202020204" pitchFamily="34" charset="0"/>
                <a:cs typeface="Arial" panose="020B0604020202020204" pitchFamily="34" charset="0"/>
              </a:rPr>
              <a:t>Article 13</a:t>
            </a:r>
          </a:p>
          <a:p>
            <a:pPr algn="ctr"/>
            <a:r>
              <a:rPr lang="en-GB" sz="1200" b="1" dirty="0">
                <a:latin typeface="Arial" panose="020B0604020202020204" pitchFamily="34" charset="0"/>
                <a:cs typeface="Arial" panose="020B0604020202020204" pitchFamily="34" charset="0"/>
              </a:rPr>
              <a:t>You have the right to find out things and say what you think, through </a:t>
            </a:r>
          </a:p>
          <a:p>
            <a:pPr algn="ctr"/>
            <a:r>
              <a:rPr lang="en-GB" sz="1200" b="1" dirty="0">
                <a:latin typeface="Arial" panose="020B0604020202020204" pitchFamily="34" charset="0"/>
                <a:cs typeface="Arial" panose="020B0604020202020204" pitchFamily="34" charset="0"/>
              </a:rPr>
              <a:t>making art, speaking and writing, unless it breaks the rights of others.</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Lindon (2016) supports the use of keyworkers in settings this ensures the children feel secure and therefore able to express their feelings. John Bowlby’s attachment theory aids the child’s development, if important attachments are disrupted then the child becomes distressed. Attachment is vital for a young child’s well being (key concepts)</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When children feel able to act of their own accord in their nursery they express their feelings, and emanate vitality (Lindon 2016).</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Beckley (2012) high lights the importance of good relationships with the setting, parents, and school. As these relationships effect the child’s behaviour, development and learning. It is also policy of settings and a requirement of National Minimum Standards (2016).</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The Foundation Phase (2015) and National Minimum Standards (2016) state that children should be given activities that allow them to feel safe, secure, valued and become independent learners as well as thinkers. Also activities that encourage children to communicate and express their ideas as well as their values, different emotions together with feelings and establish the ability to express them in justly way.</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All Wales Child Protection Procedure (2008) ensures that the wishes and feelings of children and their families are listened to and recorded. All work with the service is child centred, and that the child’s safety as well as protection is paramount.</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It is a requirement of the National Minimum Standards (2016) and the Foundation Phase (2015) to support children to play and express them-selves, resources need to be readily available to children and staff, the adults must talk with the child, listen and value what the child says.</a:t>
            </a:r>
          </a:p>
        </p:txBody>
      </p:sp>
      <p:sp>
        <p:nvSpPr>
          <p:cNvPr id="6" name="Oval 5">
            <a:extLst>
              <a:ext uri="{FF2B5EF4-FFF2-40B4-BE49-F238E27FC236}">
                <a16:creationId xmlns:a16="http://schemas.microsoft.com/office/drawing/2014/main" id="{2C28F67E-A85D-4C7E-AAA4-611C93D96041}"/>
              </a:ext>
            </a:extLst>
          </p:cNvPr>
          <p:cNvSpPr/>
          <p:nvPr/>
        </p:nvSpPr>
        <p:spPr>
          <a:xfrm>
            <a:off x="112888" y="1329188"/>
            <a:ext cx="11864622" cy="58702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le 1">
            <a:extLst>
              <a:ext uri="{FF2B5EF4-FFF2-40B4-BE49-F238E27FC236}">
                <a16:creationId xmlns:a16="http://schemas.microsoft.com/office/drawing/2014/main" id="{73EB95BE-668F-4649-ACBD-A5FB59C60564}"/>
              </a:ext>
            </a:extLst>
          </p:cNvPr>
          <p:cNvSpPr>
            <a:spLocks noGrp="1"/>
          </p:cNvSpPr>
          <p:nvPr>
            <p:ph type="ctrTitle"/>
          </p:nvPr>
        </p:nvSpPr>
        <p:spPr>
          <a:xfrm>
            <a:off x="2190044" y="1085561"/>
            <a:ext cx="7811912" cy="855204"/>
          </a:xfrm>
        </p:spPr>
        <p:txBody>
          <a:bodyPr>
            <a:normAutofit/>
          </a:bodyPr>
          <a:lstStyle/>
          <a:p>
            <a:r>
              <a:rPr lang="en-GB" sz="3600" dirty="0">
                <a:solidFill>
                  <a:schemeClr val="bg1"/>
                </a:solidFill>
              </a:rPr>
              <a:t>Child’s voice and rights. Briefing Paper</a:t>
            </a:r>
          </a:p>
        </p:txBody>
      </p:sp>
      <p:sp>
        <p:nvSpPr>
          <p:cNvPr id="2" name="TextBox 1">
            <a:extLst>
              <a:ext uri="{FF2B5EF4-FFF2-40B4-BE49-F238E27FC236}">
                <a16:creationId xmlns:a16="http://schemas.microsoft.com/office/drawing/2014/main" id="{3A800534-11FA-4753-AB78-1BE2A9D61254}"/>
              </a:ext>
            </a:extLst>
          </p:cNvPr>
          <p:cNvSpPr txBox="1"/>
          <p:nvPr/>
        </p:nvSpPr>
        <p:spPr>
          <a:xfrm>
            <a:off x="6304546" y="1988597"/>
            <a:ext cx="5672964" cy="4811189"/>
          </a:xfrm>
          <a:prstGeom prst="rect">
            <a:avLst/>
          </a:prstGeom>
          <a:noFill/>
        </p:spPr>
        <p:txBody>
          <a:bodyPr wrap="square" rtlCol="0">
            <a:spAutoFit/>
          </a:bodyPr>
          <a:lstStyle/>
          <a:p>
            <a:pPr lvl="0" algn="ctr">
              <a:lnSpc>
                <a:spcPct val="107000"/>
              </a:lnSpc>
            </a:pPr>
            <a:r>
              <a:rPr lang="en-GB" sz="1400" b="1" u="sng"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Article 15</a:t>
            </a:r>
            <a:endParaRPr lang="en-GB" sz="14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pPr lvl="0" algn="ctr">
              <a:lnSpc>
                <a:spcPct val="106000"/>
              </a:lnSpc>
            </a:pPr>
            <a:r>
              <a:rPr lang="en-GB" sz="12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Your right to meet with friends and join groups and clubs, provided this doesn’t stop others enjoying their rights.</a:t>
            </a:r>
          </a:p>
          <a:p>
            <a:pPr marL="171450" lvl="0" indent="-171450" algn="just">
              <a:lnSpc>
                <a:spcPct val="106000"/>
              </a:lnSpc>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The Foundation Phase (2005) requires settings to provide children with experiences that allow children to carry out activities that allow them to adopt a range of roles, including leadership within a small group, paired learning or working within a team opportunities to form relationships and feel confident to play and work cooperatively • value friends and families and show care and consideration • appreciate what makes a good friend • develop a sense of belonging as part of different communities.</a:t>
            </a:r>
          </a:p>
          <a:p>
            <a:pPr marL="171450" lvl="0" indent="-171450" algn="just">
              <a:lnSpc>
                <a:spcPct val="106000"/>
              </a:lnSpc>
              <a:buFont typeface="Arial" panose="020B0604020202020204" pitchFamily="34" charset="0"/>
              <a:buChar char="•"/>
            </a:pPr>
            <a:r>
              <a:rPr lang="en-GB" sz="1200" dirty="0">
                <a:solidFill>
                  <a:srgbClr val="000000"/>
                </a:solidFill>
                <a:latin typeface="Open Sans"/>
                <a:ea typeface="Calibri" panose="020F0502020204030204" pitchFamily="34" charset="0"/>
                <a:cs typeface="Arial" panose="020B0604020202020204" pitchFamily="34" charset="0"/>
              </a:rPr>
              <a:t>Settings can uptake the Reggio approach which was based on community and citizenship, part of the Reggio approach Is to develop competent learners and the need for practitioners to listen to the child. (Nutbrown 2012)</a:t>
            </a:r>
          </a:p>
          <a:p>
            <a:pPr marL="171450" lvl="0" indent="-171450" algn="just">
              <a:lnSpc>
                <a:spcPct val="106000"/>
              </a:lnSpc>
              <a:buFont typeface="Arial" panose="020B0604020202020204" pitchFamily="34" charset="0"/>
              <a:buChar char="•"/>
            </a:pPr>
            <a:r>
              <a:rPr lang="en-GB" sz="1200" dirty="0">
                <a:solidFill>
                  <a:srgbClr val="000000"/>
                </a:solidFill>
                <a:latin typeface="Open Sans"/>
                <a:ea typeface="Calibri" panose="020F0502020204030204" pitchFamily="34" charset="0"/>
                <a:cs typeface="Arial" panose="020B0604020202020204" pitchFamily="34" charset="0"/>
              </a:rPr>
              <a:t>Social interactions are important to the development of a child’s ongoing social and emotional development according to Vygotsky (Evans 2019) EYFS has drawn on the theories of Piaget and Vygotsky (Parker-Rees 2019). Knowledge of theorist can help us to understand, and plan for children’s development (</a:t>
            </a:r>
            <a:r>
              <a:rPr lang="en-GB" sz="1200" dirty="0" err="1">
                <a:solidFill>
                  <a:srgbClr val="000000"/>
                </a:solidFill>
                <a:latin typeface="Open Sans"/>
                <a:ea typeface="Calibri" panose="020F0502020204030204" pitchFamily="34" charset="0"/>
                <a:cs typeface="Arial" panose="020B0604020202020204" pitchFamily="34" charset="0"/>
              </a:rPr>
              <a:t>Riddall</a:t>
            </a:r>
            <a:r>
              <a:rPr lang="en-GB" sz="1200" dirty="0">
                <a:solidFill>
                  <a:srgbClr val="000000"/>
                </a:solidFill>
                <a:latin typeface="Open Sans"/>
                <a:ea typeface="Calibri" panose="020F0502020204030204" pitchFamily="34" charset="0"/>
                <a:cs typeface="Arial" panose="020B0604020202020204" pitchFamily="34" charset="0"/>
              </a:rPr>
              <a:t>-Leech)</a:t>
            </a:r>
          </a:p>
          <a:p>
            <a:pPr marL="171450" indent="-171450" algn="just">
              <a:lnSpc>
                <a:spcPct val="106000"/>
              </a:lnSpc>
              <a:buFont typeface="Arial" panose="020B0604020202020204" pitchFamily="34" charset="0"/>
              <a:buChar char="•"/>
            </a:pPr>
            <a:r>
              <a:rPr lang="en-GB" sz="1200" dirty="0">
                <a:solidFill>
                  <a:srgbClr val="000000"/>
                </a:solidFill>
                <a:latin typeface="Open Sans"/>
                <a:ea typeface="Calibri" panose="020F0502020204030204" pitchFamily="34" charset="0"/>
                <a:cs typeface="Arial" panose="020B0604020202020204" pitchFamily="34" charset="0"/>
              </a:rPr>
              <a:t>Observing children is vital to understand the child normative behaviour and their stage of development as all children are unique (</a:t>
            </a:r>
            <a:r>
              <a:rPr lang="en-GB" sz="1200" dirty="0" err="1">
                <a:solidFill>
                  <a:srgbClr val="000000"/>
                </a:solidFill>
                <a:latin typeface="Open Sans"/>
                <a:ea typeface="Calibri" panose="020F0502020204030204" pitchFamily="34" charset="0"/>
                <a:cs typeface="Arial" panose="020B0604020202020204" pitchFamily="34" charset="0"/>
              </a:rPr>
              <a:t>Nutkins</a:t>
            </a:r>
            <a:r>
              <a:rPr lang="en-GB" sz="1200" dirty="0">
                <a:solidFill>
                  <a:srgbClr val="000000"/>
                </a:solidFill>
                <a:latin typeface="Open Sans"/>
                <a:ea typeface="Calibri" panose="020F0502020204030204" pitchFamily="34" charset="0"/>
                <a:cs typeface="Arial" panose="020B0604020202020204" pitchFamily="34" charset="0"/>
              </a:rPr>
              <a:t> 2013) and (Nutbrown 2012)</a:t>
            </a:r>
          </a:p>
          <a:p>
            <a:pPr marL="171450" lvl="0" indent="-171450" algn="just">
              <a:lnSpc>
                <a:spcPct val="106000"/>
              </a:lnSpc>
              <a:buFont typeface="Arial" panose="020B0604020202020204" pitchFamily="34" charset="0"/>
              <a:buChar char="•"/>
            </a:pPr>
            <a:r>
              <a:rPr lang="en-GB" sz="1200" dirty="0">
                <a:solidFill>
                  <a:srgbClr val="000000"/>
                </a:solidFill>
                <a:latin typeface="Open Sans"/>
                <a:ea typeface="Calibri" panose="020F0502020204030204" pitchFamily="34" charset="0"/>
                <a:cs typeface="Arial" panose="020B0604020202020204" pitchFamily="34" charset="0"/>
              </a:rPr>
              <a:t>From these observation we can help the child plan, children should be involved in planning giving them a voice, who they want to play with which activities they want to participate in, as required from the Foundation Phase (2015).</a:t>
            </a:r>
          </a:p>
        </p:txBody>
      </p:sp>
    </p:spTree>
    <p:extLst>
      <p:ext uri="{BB962C8B-B14F-4D97-AF65-F5344CB8AC3E}">
        <p14:creationId xmlns:p14="http://schemas.microsoft.com/office/powerpoint/2010/main" val="2898152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ADBB9-4A2C-4E86-90D3-89A12354910E}"/>
              </a:ext>
            </a:extLst>
          </p:cNvPr>
          <p:cNvSpPr>
            <a:spLocks noGrp="1"/>
          </p:cNvSpPr>
          <p:nvPr>
            <p:ph type="title"/>
          </p:nvPr>
        </p:nvSpPr>
        <p:spPr>
          <a:xfrm>
            <a:off x="3922295" y="1"/>
            <a:ext cx="3272590" cy="757988"/>
          </a:xfrm>
        </p:spPr>
        <p:txBody>
          <a:bodyPr/>
          <a:lstStyle/>
          <a:p>
            <a:r>
              <a:rPr lang="en-GB" dirty="0"/>
              <a:t>Reference list</a:t>
            </a:r>
          </a:p>
        </p:txBody>
      </p:sp>
      <p:sp>
        <p:nvSpPr>
          <p:cNvPr id="3" name="Content Placeholder 2">
            <a:extLst>
              <a:ext uri="{FF2B5EF4-FFF2-40B4-BE49-F238E27FC236}">
                <a16:creationId xmlns:a16="http://schemas.microsoft.com/office/drawing/2014/main" id="{B4B1BCB6-EC95-4282-8DB0-3133BDBD6D51}"/>
              </a:ext>
            </a:extLst>
          </p:cNvPr>
          <p:cNvSpPr>
            <a:spLocks noGrp="1"/>
          </p:cNvSpPr>
          <p:nvPr>
            <p:ph idx="1"/>
          </p:nvPr>
        </p:nvSpPr>
        <p:spPr>
          <a:xfrm>
            <a:off x="505325" y="842211"/>
            <a:ext cx="11225463" cy="5650663"/>
          </a:xfrm>
        </p:spPr>
        <p:txBody>
          <a:bodyPr>
            <a:normAutofit fontScale="25000" lnSpcReduction="20000"/>
          </a:bodyPr>
          <a:lstStyle/>
          <a:p>
            <a:r>
              <a:rPr lang="en-GB" sz="5600" dirty="0">
                <a:latin typeface="Arial" panose="020B0604020202020204" pitchFamily="34" charset="0"/>
                <a:cs typeface="Arial" panose="020B0604020202020204" pitchFamily="34" charset="0"/>
              </a:rPr>
              <a:t>Beckley, P. (2012) </a:t>
            </a:r>
            <a:r>
              <a:rPr lang="en-GB" sz="5600" i="1" dirty="0">
                <a:latin typeface="Arial" panose="020B0604020202020204" pitchFamily="34" charset="0"/>
                <a:cs typeface="Arial" panose="020B0604020202020204" pitchFamily="34" charset="0"/>
              </a:rPr>
              <a:t>Learning in Early Childhood</a:t>
            </a:r>
            <a:r>
              <a:rPr lang="en-GB" sz="5600" dirty="0">
                <a:latin typeface="Arial" panose="020B0604020202020204" pitchFamily="34" charset="0"/>
                <a:cs typeface="Arial" panose="020B0604020202020204" pitchFamily="34" charset="0"/>
              </a:rPr>
              <a:t>. London: SAGE Publications Ltd.</a:t>
            </a:r>
          </a:p>
          <a:p>
            <a:r>
              <a:rPr lang="en-GB" sz="5600" dirty="0">
                <a:latin typeface="Arial" panose="020B0604020202020204" pitchFamily="34" charset="0"/>
                <a:cs typeface="Arial" panose="020B0604020202020204" pitchFamily="34" charset="0"/>
              </a:rPr>
              <a:t>Save the Children (no date) </a:t>
            </a:r>
            <a:r>
              <a:rPr lang="en-GB" sz="5600" i="1" dirty="0">
                <a:latin typeface="Arial" panose="020B0604020202020204" pitchFamily="34" charset="0"/>
                <a:cs typeface="Arial" panose="020B0604020202020204" pitchFamily="34" charset="0"/>
              </a:rPr>
              <a:t>Children’s Rights. </a:t>
            </a:r>
            <a:r>
              <a:rPr lang="en-GB" sz="5600" dirty="0">
                <a:latin typeface="Arial" panose="020B0604020202020204" pitchFamily="34" charset="0"/>
                <a:cs typeface="Arial" panose="020B0604020202020204" pitchFamily="34" charset="0"/>
              </a:rPr>
              <a:t>Available at: </a:t>
            </a:r>
            <a:r>
              <a:rPr lang="en-GB" sz="5600" dirty="0">
                <a:latin typeface="Arial" panose="020B0604020202020204" pitchFamily="34" charset="0"/>
                <a:cs typeface="Arial" panose="020B0604020202020204" pitchFamily="34" charset="0"/>
                <a:hlinkClick r:id="rId2"/>
              </a:rPr>
              <a:t> </a:t>
            </a:r>
            <a:r>
              <a:rPr lang="en-GB" sz="5600" dirty="0">
                <a:latin typeface="Arial" panose="020B0604020202020204" pitchFamily="34" charset="0"/>
                <a:cs typeface="Arial" panose="020B0604020202020204" pitchFamily="34" charset="0"/>
                <a:hlinkClick r:id="rId2"/>
              </a:rPr>
              <a:t>https://www.savethechildren.org.uk</a:t>
            </a:r>
            <a:r>
              <a:rPr lang="en-GB" sz="5600" dirty="0">
                <a:latin typeface="Arial" panose="020B0604020202020204" pitchFamily="34" charset="0"/>
                <a:cs typeface="Arial" panose="020B0604020202020204" pitchFamily="34" charset="0"/>
              </a:rPr>
              <a:t> (Accessed: 26</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October 2019).</a:t>
            </a:r>
          </a:p>
          <a:p>
            <a:r>
              <a:rPr lang="en-GB" sz="5600" dirty="0">
                <a:latin typeface="Arial" panose="020B0604020202020204" pitchFamily="34" charset="0"/>
                <a:cs typeface="Arial" panose="020B0604020202020204" pitchFamily="34" charset="0"/>
              </a:rPr>
              <a:t>Children in Wales (no date) </a:t>
            </a:r>
            <a:r>
              <a:rPr lang="en-GB" sz="5600" i="1" dirty="0">
                <a:latin typeface="Arial" panose="020B0604020202020204" pitchFamily="34" charset="0"/>
                <a:cs typeface="Arial" panose="020B0604020202020204" pitchFamily="34" charset="0"/>
              </a:rPr>
              <a:t>Early years and family support</a:t>
            </a:r>
            <a:r>
              <a:rPr lang="en-GB" sz="5600" dirty="0">
                <a:latin typeface="Arial" panose="020B0604020202020204" pitchFamily="34" charset="0"/>
                <a:cs typeface="Arial" panose="020B0604020202020204" pitchFamily="34" charset="0"/>
              </a:rPr>
              <a:t>. Available at: </a:t>
            </a:r>
            <a:r>
              <a:rPr lang="en-GB" sz="5600" dirty="0">
                <a:latin typeface="Arial" panose="020B0604020202020204" pitchFamily="34" charset="0"/>
                <a:cs typeface="Arial" panose="020B0604020202020204" pitchFamily="34" charset="0"/>
                <a:hlinkClick r:id="rId3"/>
              </a:rPr>
              <a:t> </a:t>
            </a:r>
            <a:r>
              <a:rPr lang="en-GB" sz="5600" dirty="0">
                <a:latin typeface="Arial" panose="020B0604020202020204" pitchFamily="34" charset="0"/>
                <a:cs typeface="Arial" panose="020B0604020202020204" pitchFamily="34" charset="0"/>
                <a:hlinkClick r:id="rId3"/>
              </a:rPr>
              <a:t>http://www.childreninwales.org.uk</a:t>
            </a:r>
            <a:r>
              <a:rPr lang="en-GB" sz="5600" dirty="0">
                <a:latin typeface="Arial" panose="020B0604020202020204" pitchFamily="34" charset="0"/>
                <a:cs typeface="Arial" panose="020B0604020202020204" pitchFamily="34" charset="0"/>
              </a:rPr>
              <a:t> (Accessed: 26</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October 2019)</a:t>
            </a:r>
          </a:p>
          <a:p>
            <a:r>
              <a:rPr lang="en-GB" sz="5600" dirty="0">
                <a:latin typeface="Arial" panose="020B0604020202020204" pitchFamily="34" charset="0"/>
                <a:cs typeface="Arial" panose="020B0604020202020204" pitchFamily="34" charset="0"/>
              </a:rPr>
              <a:t>Action for children (no date) </a:t>
            </a:r>
            <a:r>
              <a:rPr lang="en-GB" sz="5600" i="1" dirty="0">
                <a:latin typeface="Arial" panose="020B0604020202020204" pitchFamily="34" charset="0"/>
                <a:cs typeface="Arial" panose="020B0604020202020204" pitchFamily="34" charset="0"/>
              </a:rPr>
              <a:t>What we do. </a:t>
            </a:r>
            <a:r>
              <a:rPr lang="en-GB" sz="5600" dirty="0">
                <a:latin typeface="Arial" panose="020B0604020202020204" pitchFamily="34" charset="0"/>
                <a:cs typeface="Arial" panose="020B0604020202020204" pitchFamily="34" charset="0"/>
              </a:rPr>
              <a:t>Available at:  </a:t>
            </a:r>
            <a:r>
              <a:rPr lang="en-GB" sz="5600" dirty="0">
                <a:latin typeface="Arial" panose="020B0604020202020204" pitchFamily="34" charset="0"/>
                <a:cs typeface="Arial" panose="020B0604020202020204" pitchFamily="34" charset="0"/>
                <a:hlinkClick r:id="rId4"/>
              </a:rPr>
              <a:t>https://www.actionforchildren.org.uk</a:t>
            </a:r>
            <a:r>
              <a:rPr lang="en-GB" sz="5600" dirty="0">
                <a:latin typeface="Arial" panose="020B0604020202020204" pitchFamily="34" charset="0"/>
                <a:cs typeface="Arial" panose="020B0604020202020204" pitchFamily="34" charset="0"/>
              </a:rPr>
              <a:t> (Accessed: 25</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October 2019)</a:t>
            </a:r>
          </a:p>
          <a:p>
            <a:r>
              <a:rPr lang="en-GB" sz="5600" dirty="0">
                <a:latin typeface="Arial" panose="020B0604020202020204" pitchFamily="34" charset="0"/>
                <a:cs typeface="Arial" panose="020B0604020202020204" pitchFamily="34" charset="0"/>
              </a:rPr>
              <a:t>Children’s Commissioner for Wales (2019) </a:t>
            </a:r>
            <a:r>
              <a:rPr lang="en-GB" sz="5600" i="1" dirty="0">
                <a:latin typeface="Arial" panose="020B0604020202020204" pitchFamily="34" charset="0"/>
                <a:cs typeface="Arial" panose="020B0604020202020204" pitchFamily="34" charset="0"/>
              </a:rPr>
              <a:t>charter for change protecting welsh children from the impact of poverty. Available at: </a:t>
            </a:r>
            <a:r>
              <a:rPr lang="en-GB" sz="5600" dirty="0">
                <a:latin typeface="Arial" panose="020B0604020202020204" pitchFamily="34" charset="0"/>
                <a:cs typeface="Arial" panose="020B0604020202020204" pitchFamily="34" charset="0"/>
                <a:hlinkClick r:id="rId5"/>
              </a:rPr>
              <a:t>https://www.childcomwales.org.uk</a:t>
            </a:r>
            <a:r>
              <a:rPr lang="en-GB" sz="5600" dirty="0">
                <a:latin typeface="Arial" panose="020B0604020202020204" pitchFamily="34" charset="0"/>
                <a:cs typeface="Arial" panose="020B0604020202020204" pitchFamily="34" charset="0"/>
              </a:rPr>
              <a:t> (Accessed: 27</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October 2019)</a:t>
            </a:r>
          </a:p>
          <a:p>
            <a:r>
              <a:rPr lang="en-GB" sz="5600" dirty="0">
                <a:latin typeface="Arial" panose="020B0604020202020204" pitchFamily="34" charset="0"/>
                <a:cs typeface="Arial" panose="020B0604020202020204" pitchFamily="34" charset="0"/>
              </a:rPr>
              <a:t>Lindon, J. and Brodie, K. (2016) </a:t>
            </a:r>
            <a:r>
              <a:rPr lang="en-GB" sz="5600" i="1" dirty="0">
                <a:latin typeface="Arial" panose="020B0604020202020204" pitchFamily="34" charset="0"/>
                <a:cs typeface="Arial" panose="020B0604020202020204" pitchFamily="34" charset="0"/>
              </a:rPr>
              <a:t>Understanding Child Development. 4</a:t>
            </a:r>
            <a:r>
              <a:rPr lang="en-GB" sz="5600" i="1" baseline="30000" dirty="0">
                <a:latin typeface="Arial" panose="020B0604020202020204" pitchFamily="34" charset="0"/>
                <a:cs typeface="Arial" panose="020B0604020202020204" pitchFamily="34" charset="0"/>
              </a:rPr>
              <a:t>th</a:t>
            </a:r>
            <a:r>
              <a:rPr lang="en-GB" sz="5600" i="1" dirty="0">
                <a:latin typeface="Arial" panose="020B0604020202020204" pitchFamily="34" charset="0"/>
                <a:cs typeface="Arial" panose="020B0604020202020204" pitchFamily="34" charset="0"/>
              </a:rPr>
              <a:t> Ed. London: Hodder Education</a:t>
            </a:r>
            <a:endParaRPr lang="en-GB" sz="5600" dirty="0">
              <a:latin typeface="Arial" panose="020B0604020202020204" pitchFamily="34" charset="0"/>
              <a:cs typeface="Arial" panose="020B0604020202020204" pitchFamily="34" charset="0"/>
            </a:endParaRPr>
          </a:p>
          <a:p>
            <a:r>
              <a:rPr lang="en-GB" sz="5600" dirty="0">
                <a:latin typeface="Arial" panose="020B0604020202020204" pitchFamily="34" charset="0"/>
                <a:cs typeface="Arial" panose="020B0604020202020204" pitchFamily="34" charset="0"/>
              </a:rPr>
              <a:t>Parker-Rees, R. et al. (2010) </a:t>
            </a:r>
            <a:r>
              <a:rPr lang="en-GB" sz="5600" i="1" dirty="0">
                <a:latin typeface="Arial" panose="020B0604020202020204" pitchFamily="34" charset="0"/>
                <a:cs typeface="Arial" panose="020B0604020202020204" pitchFamily="34" charset="0"/>
              </a:rPr>
              <a:t>Early Childhood Studies. </a:t>
            </a:r>
            <a:r>
              <a:rPr lang="en-GB" sz="5600" dirty="0">
                <a:latin typeface="Arial" panose="020B0604020202020204" pitchFamily="34" charset="0"/>
                <a:cs typeface="Arial" panose="020B0604020202020204" pitchFamily="34" charset="0"/>
              </a:rPr>
              <a:t>Exeter: Learning Matters Ltd.</a:t>
            </a:r>
          </a:p>
          <a:p>
            <a:r>
              <a:rPr lang="en-GB" sz="5600" dirty="0">
                <a:latin typeface="Arial" panose="020B0604020202020204" pitchFamily="34" charset="0"/>
                <a:cs typeface="Arial" panose="020B0604020202020204" pitchFamily="34" charset="0"/>
              </a:rPr>
              <a:t>Care inspectorate Wales (2019) </a:t>
            </a:r>
            <a:r>
              <a:rPr lang="en-GB" sz="5600" i="1" dirty="0">
                <a:latin typeface="Arial" panose="020B0604020202020204" pitchFamily="34" charset="0"/>
                <a:cs typeface="Arial" panose="020B0604020202020204" pitchFamily="34" charset="0"/>
              </a:rPr>
              <a:t>National Minimum Standards (2016). </a:t>
            </a:r>
            <a:r>
              <a:rPr lang="en-GB" sz="5600" dirty="0">
                <a:latin typeface="Arial" panose="020B0604020202020204" pitchFamily="34" charset="0"/>
                <a:cs typeface="Arial" panose="020B0604020202020204" pitchFamily="34" charset="0"/>
              </a:rPr>
              <a:t>Available at: </a:t>
            </a:r>
            <a:r>
              <a:rPr lang="en-GB" sz="5600" dirty="0">
                <a:latin typeface="Arial" panose="020B0604020202020204" pitchFamily="34" charset="0"/>
                <a:cs typeface="Arial" panose="020B0604020202020204" pitchFamily="34" charset="0"/>
                <a:hlinkClick r:id="rId6"/>
              </a:rPr>
              <a:t> </a:t>
            </a:r>
            <a:r>
              <a:rPr lang="en-GB" sz="5600" dirty="0">
                <a:latin typeface="Arial" panose="020B0604020202020204" pitchFamily="34" charset="0"/>
                <a:cs typeface="Arial" panose="020B0604020202020204" pitchFamily="34" charset="0"/>
                <a:hlinkClick r:id="rId6"/>
              </a:rPr>
              <a:t>https://careinspectorate.wales</a:t>
            </a:r>
            <a:r>
              <a:rPr lang="en-GB" sz="5600" dirty="0">
                <a:latin typeface="Arial" panose="020B0604020202020204" pitchFamily="34" charset="0"/>
                <a:cs typeface="Arial" panose="020B0604020202020204" pitchFamily="34" charset="0"/>
              </a:rPr>
              <a:t> (Accessed: 25</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October 2019)</a:t>
            </a:r>
            <a:endParaRPr lang="en-GB" sz="5600" dirty="0">
              <a:latin typeface="Arial" panose="020B0604020202020204" pitchFamily="34" charset="0"/>
              <a:ea typeface="Calibri" panose="020F0502020204030204" pitchFamily="34" charset="0"/>
              <a:cs typeface="Arial" panose="020B0604020202020204" pitchFamily="34" charset="0"/>
            </a:endParaRPr>
          </a:p>
          <a:p>
            <a:r>
              <a:rPr lang="en-GB" sz="5600" dirty="0">
                <a:latin typeface="Arial" panose="020B0604020202020204" pitchFamily="34" charset="0"/>
                <a:cs typeface="Arial" panose="020B0604020202020204" pitchFamily="34" charset="0"/>
              </a:rPr>
              <a:t>Early Years Wales (2018) </a:t>
            </a:r>
            <a:r>
              <a:rPr lang="en-GB" sz="5600" i="1" dirty="0">
                <a:latin typeface="Arial" panose="020B0604020202020204" pitchFamily="34" charset="0"/>
                <a:cs typeface="Arial" panose="020B0604020202020204" pitchFamily="34" charset="0"/>
              </a:rPr>
              <a:t>GDPR Article</a:t>
            </a:r>
            <a:r>
              <a:rPr lang="en-GB" sz="5600" dirty="0">
                <a:latin typeface="Arial" panose="020B0604020202020204" pitchFamily="34" charset="0"/>
                <a:cs typeface="Arial" panose="020B0604020202020204" pitchFamily="34" charset="0"/>
              </a:rPr>
              <a:t>. Available at: </a:t>
            </a:r>
            <a:r>
              <a:rPr lang="en-GB" sz="5600" dirty="0">
                <a:latin typeface="Arial" panose="020B0604020202020204" pitchFamily="34" charset="0"/>
                <a:cs typeface="Arial" panose="020B0604020202020204" pitchFamily="34" charset="0"/>
                <a:hlinkClick r:id="rId7"/>
              </a:rPr>
              <a:t>https://earlyyears.wales/our-work/central-support/general-data-protection-regulation-gdpr/</a:t>
            </a:r>
            <a:r>
              <a:rPr lang="en-GB" sz="5600" dirty="0">
                <a:latin typeface="Arial" panose="020B0604020202020204" pitchFamily="34" charset="0"/>
                <a:cs typeface="Arial" panose="020B0604020202020204" pitchFamily="34" charset="0"/>
              </a:rPr>
              <a:t> (Accessed: 28</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October 2019)</a:t>
            </a:r>
          </a:p>
          <a:p>
            <a:r>
              <a:rPr lang="en-GB" sz="5600" dirty="0">
                <a:solidFill>
                  <a:srgbClr val="000000"/>
                </a:solidFill>
                <a:latin typeface="Arial" panose="020B0604020202020204" pitchFamily="34" charset="0"/>
                <a:cs typeface="Arial" panose="020B0604020202020204" pitchFamily="34" charset="0"/>
              </a:rPr>
              <a:t>Legislation.gov ,</a:t>
            </a:r>
            <a:r>
              <a:rPr lang="en-GB" sz="5600" dirty="0" err="1">
                <a:solidFill>
                  <a:srgbClr val="000000"/>
                </a:solidFill>
                <a:latin typeface="Arial" panose="020B0604020202020204" pitchFamily="34" charset="0"/>
                <a:cs typeface="Arial" panose="020B0604020202020204" pitchFamily="34" charset="0"/>
              </a:rPr>
              <a:t>uk</a:t>
            </a:r>
            <a:r>
              <a:rPr lang="en-GB" sz="5600" dirty="0">
                <a:solidFill>
                  <a:srgbClr val="000000"/>
                </a:solidFill>
                <a:latin typeface="Arial" panose="020B0604020202020204" pitchFamily="34" charset="0"/>
                <a:cs typeface="Arial" panose="020B0604020202020204" pitchFamily="34" charset="0"/>
              </a:rPr>
              <a:t> (no date) </a:t>
            </a:r>
            <a:r>
              <a:rPr lang="en-GB" sz="5600" i="1" dirty="0">
                <a:solidFill>
                  <a:srgbClr val="000000"/>
                </a:solidFill>
                <a:latin typeface="Arial" panose="020B0604020202020204" pitchFamily="34" charset="0"/>
                <a:cs typeface="Arial" panose="020B0604020202020204" pitchFamily="34" charset="0"/>
              </a:rPr>
              <a:t>The Child Minding and Day Care (Wales) Regulations 2010. Available at: </a:t>
            </a:r>
            <a:r>
              <a:rPr lang="en-GB" sz="5600" dirty="0">
                <a:latin typeface="Arial" panose="020B0604020202020204" pitchFamily="34" charset="0"/>
                <a:cs typeface="Arial" panose="020B0604020202020204" pitchFamily="34" charset="0"/>
                <a:hlinkClick r:id="rId8"/>
              </a:rPr>
              <a:t>http://www.legislation.gov.uk/wsi/2010/2574/regulation/2/made</a:t>
            </a:r>
            <a:r>
              <a:rPr lang="en-GB" sz="5600" dirty="0">
                <a:latin typeface="Arial" panose="020B0604020202020204" pitchFamily="34" charset="0"/>
                <a:cs typeface="Arial" panose="020B0604020202020204" pitchFamily="34" charset="0"/>
              </a:rPr>
              <a:t> (Accessed: 25</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October 2019).</a:t>
            </a:r>
          </a:p>
          <a:p>
            <a:pPr>
              <a:lnSpc>
                <a:spcPct val="107000"/>
              </a:lnSpc>
              <a:spcAft>
                <a:spcPts val="800"/>
              </a:spcAft>
            </a:pPr>
            <a:r>
              <a:rPr lang="en-GB" sz="6000" dirty="0"/>
              <a:t>Lewis, A. et al. (no date) </a:t>
            </a:r>
            <a:r>
              <a:rPr lang="en-GB" sz="5600" i="1" dirty="0">
                <a:latin typeface="Arial" panose="020B0604020202020204" pitchFamily="34" charset="0"/>
                <a:cs typeface="Arial" panose="020B0604020202020204" pitchFamily="34" charset="0"/>
              </a:rPr>
              <a:t>Exploring the Extent of Enactment of Young Children’s Rights in the Education System in Wales.</a:t>
            </a:r>
            <a:r>
              <a:rPr lang="en-GB" sz="5600" dirty="0">
                <a:latin typeface="Arial" panose="020B0604020202020204" pitchFamily="34" charset="0"/>
                <a:cs typeface="Arial" panose="020B0604020202020204" pitchFamily="34" charset="0"/>
              </a:rPr>
              <a:t> Available at: </a:t>
            </a:r>
            <a:r>
              <a:rPr lang="en-GB" sz="6000" dirty="0">
                <a:hlinkClick r:id="rId9"/>
              </a:rPr>
              <a:t>https://repository.cardiffmet.ac.uk</a:t>
            </a:r>
            <a:r>
              <a:rPr lang="en-GB" sz="6000" dirty="0"/>
              <a:t> (Accessed 24</a:t>
            </a:r>
            <a:r>
              <a:rPr lang="en-GB" sz="6000" baseline="30000" dirty="0"/>
              <a:t>th</a:t>
            </a:r>
            <a:r>
              <a:rPr lang="en-GB" sz="6000" dirty="0"/>
              <a:t> October 2019).</a:t>
            </a:r>
            <a:endParaRPr lang="en-GB" sz="5600" dirty="0">
              <a:latin typeface="Arial" panose="020B0604020202020204" pitchFamily="34" charset="0"/>
              <a:cs typeface="Arial" panose="020B0604020202020204" pitchFamily="34" charset="0"/>
            </a:endParaRPr>
          </a:p>
          <a:p>
            <a:pPr>
              <a:lnSpc>
                <a:spcPct val="107000"/>
              </a:lnSpc>
              <a:spcAft>
                <a:spcPts val="800"/>
              </a:spcAft>
            </a:pPr>
            <a:r>
              <a:rPr lang="en-GB" sz="5600" dirty="0">
                <a:latin typeface="Arial" panose="020B0604020202020204" pitchFamily="34" charset="0"/>
                <a:ea typeface="Calibri" panose="020F0502020204030204" pitchFamily="34" charset="0"/>
                <a:cs typeface="Arial" panose="020B0604020202020204" pitchFamily="34" charset="0"/>
              </a:rPr>
              <a:t>Evans, H. (2019) </a:t>
            </a:r>
            <a:r>
              <a:rPr lang="en-GB" sz="5600" i="1" dirty="0" err="1">
                <a:latin typeface="Arial" panose="020B0604020202020204" pitchFamily="34" charset="0"/>
                <a:ea typeface="Calibri" panose="020F0502020204030204" pitchFamily="34" charset="0"/>
                <a:cs typeface="Arial" panose="020B0604020202020204" pitchFamily="34" charset="0"/>
              </a:rPr>
              <a:t>Attunement</a:t>
            </a:r>
            <a:r>
              <a:rPr lang="en-GB" sz="5600" i="1" dirty="0">
                <a:latin typeface="Arial" panose="020B0604020202020204" pitchFamily="34" charset="0"/>
                <a:ea typeface="Calibri" panose="020F0502020204030204" pitchFamily="34" charset="0"/>
                <a:cs typeface="Arial" panose="020B0604020202020204" pitchFamily="34" charset="0"/>
              </a:rPr>
              <a:t> and Attachment</a:t>
            </a:r>
            <a:r>
              <a:rPr lang="en-GB" sz="5600" dirty="0">
                <a:latin typeface="Arial" panose="020B0604020202020204" pitchFamily="34" charset="0"/>
                <a:ea typeface="Calibri" panose="020F0502020204030204" pitchFamily="34" charset="0"/>
                <a:cs typeface="Arial" panose="020B0604020202020204" pitchFamily="34" charset="0"/>
              </a:rPr>
              <a:t>. Archives, 15</a:t>
            </a:r>
            <a:r>
              <a:rPr lang="en-GB" sz="5600" baseline="30000" dirty="0">
                <a:latin typeface="Arial" panose="020B0604020202020204" pitchFamily="34" charset="0"/>
                <a:ea typeface="Calibri" panose="020F0502020204030204" pitchFamily="34" charset="0"/>
                <a:cs typeface="Arial" panose="020B0604020202020204" pitchFamily="34" charset="0"/>
              </a:rPr>
              <a:t>th</a:t>
            </a:r>
            <a:r>
              <a:rPr lang="en-GB" sz="5600" dirty="0">
                <a:latin typeface="Arial" panose="020B0604020202020204" pitchFamily="34" charset="0"/>
                <a:ea typeface="Calibri" panose="020F0502020204030204" pitchFamily="34" charset="0"/>
                <a:cs typeface="Arial" panose="020B0604020202020204" pitchFamily="34" charset="0"/>
              </a:rPr>
              <a:t> October 2019. Heidi Evans.</a:t>
            </a:r>
          </a:p>
          <a:p>
            <a:pPr>
              <a:lnSpc>
                <a:spcPct val="107000"/>
              </a:lnSpc>
              <a:spcAft>
                <a:spcPts val="800"/>
              </a:spcAft>
            </a:pPr>
            <a:r>
              <a:rPr lang="en-GB" sz="5600" dirty="0" err="1">
                <a:latin typeface="Arial" panose="020B0604020202020204" pitchFamily="34" charset="0"/>
                <a:ea typeface="Calibri" panose="020F0502020204030204" pitchFamily="34" charset="0"/>
                <a:cs typeface="Arial" panose="020B0604020202020204" pitchFamily="34" charset="0"/>
              </a:rPr>
              <a:t>Riddall</a:t>
            </a:r>
            <a:r>
              <a:rPr lang="en-GB" sz="5600" dirty="0">
                <a:latin typeface="Arial" panose="020B0604020202020204" pitchFamily="34" charset="0"/>
                <a:ea typeface="Calibri" panose="020F0502020204030204" pitchFamily="34" charset="0"/>
                <a:cs typeface="Arial" panose="020B0604020202020204" pitchFamily="34" charset="0"/>
              </a:rPr>
              <a:t>-Leech, S. (2008) </a:t>
            </a:r>
            <a:r>
              <a:rPr lang="en-GB" sz="5600" i="1" dirty="0">
                <a:latin typeface="Arial" panose="020B0604020202020204" pitchFamily="34" charset="0"/>
                <a:ea typeface="Calibri" panose="020F0502020204030204" pitchFamily="34" charset="0"/>
                <a:cs typeface="Arial" panose="020B0604020202020204" pitchFamily="34" charset="0"/>
              </a:rPr>
              <a:t>How to Observe Children</a:t>
            </a:r>
            <a:r>
              <a:rPr lang="en-GB" sz="5600" dirty="0">
                <a:latin typeface="Arial" panose="020B0604020202020204" pitchFamily="34" charset="0"/>
                <a:ea typeface="Calibri" panose="020F0502020204030204" pitchFamily="34" charset="0"/>
                <a:cs typeface="Arial" panose="020B0604020202020204" pitchFamily="34" charset="0"/>
              </a:rPr>
              <a:t>. 2</a:t>
            </a:r>
            <a:r>
              <a:rPr lang="en-GB" sz="5600" baseline="30000" dirty="0">
                <a:latin typeface="Arial" panose="020B0604020202020204" pitchFamily="34" charset="0"/>
                <a:ea typeface="Calibri" panose="020F0502020204030204" pitchFamily="34" charset="0"/>
                <a:cs typeface="Arial" panose="020B0604020202020204" pitchFamily="34" charset="0"/>
              </a:rPr>
              <a:t>nd</a:t>
            </a:r>
            <a:r>
              <a:rPr lang="en-GB" sz="5600" dirty="0">
                <a:latin typeface="Arial" panose="020B0604020202020204" pitchFamily="34" charset="0"/>
                <a:ea typeface="Calibri" panose="020F0502020204030204" pitchFamily="34" charset="0"/>
                <a:cs typeface="Arial" panose="020B0604020202020204" pitchFamily="34" charset="0"/>
              </a:rPr>
              <a:t> Ed. Oxford: Heinemann.</a:t>
            </a:r>
          </a:p>
          <a:p>
            <a:pPr>
              <a:lnSpc>
                <a:spcPct val="107000"/>
              </a:lnSpc>
              <a:spcAft>
                <a:spcPts val="800"/>
              </a:spcAft>
            </a:pPr>
            <a:r>
              <a:rPr lang="en-GB" sz="5600" dirty="0" err="1">
                <a:latin typeface="Arial" panose="020B0604020202020204" pitchFamily="34" charset="0"/>
                <a:ea typeface="Calibri" panose="020F0502020204030204" pitchFamily="34" charset="0"/>
                <a:cs typeface="Arial" panose="020B0604020202020204" pitchFamily="34" charset="0"/>
              </a:rPr>
              <a:t>Nutkins</a:t>
            </a:r>
            <a:r>
              <a:rPr lang="en-GB" sz="5600" dirty="0">
                <a:latin typeface="Arial" panose="020B0604020202020204" pitchFamily="34" charset="0"/>
                <a:ea typeface="Calibri" panose="020F0502020204030204" pitchFamily="34" charset="0"/>
                <a:cs typeface="Arial" panose="020B0604020202020204" pitchFamily="34" charset="0"/>
              </a:rPr>
              <a:t>, S. et al. (2013) </a:t>
            </a:r>
            <a:r>
              <a:rPr lang="en-GB" sz="5600" i="1" dirty="0">
                <a:latin typeface="Arial" panose="020B0604020202020204" pitchFamily="34" charset="0"/>
                <a:ea typeface="Calibri" panose="020F0502020204030204" pitchFamily="34" charset="0"/>
                <a:cs typeface="Arial" panose="020B0604020202020204" pitchFamily="34" charset="0"/>
              </a:rPr>
              <a:t>Early Childhood Education and Care</a:t>
            </a:r>
            <a:r>
              <a:rPr lang="en-GB" sz="5600" dirty="0">
                <a:latin typeface="Arial" panose="020B0604020202020204" pitchFamily="34" charset="0"/>
                <a:ea typeface="Calibri" panose="020F0502020204030204" pitchFamily="34" charset="0"/>
                <a:cs typeface="Arial" panose="020B0604020202020204" pitchFamily="34" charset="0"/>
              </a:rPr>
              <a:t>. London: SAGE Publications Ltd.</a:t>
            </a:r>
          </a:p>
          <a:p>
            <a:pPr>
              <a:lnSpc>
                <a:spcPct val="107000"/>
              </a:lnSpc>
              <a:spcAft>
                <a:spcPts val="800"/>
              </a:spcAft>
            </a:pPr>
            <a:r>
              <a:rPr lang="en-GB" sz="5600" dirty="0">
                <a:latin typeface="Arial" panose="020B0604020202020204" pitchFamily="34" charset="0"/>
                <a:ea typeface="Calibri" panose="020F0502020204030204" pitchFamily="34" charset="0"/>
                <a:cs typeface="Arial" panose="020B0604020202020204" pitchFamily="34" charset="0"/>
              </a:rPr>
              <a:t>Maynard, T. and Thomas, N. (2009) </a:t>
            </a:r>
            <a:r>
              <a:rPr lang="en-GB" sz="5600" i="1" dirty="0">
                <a:latin typeface="Arial" panose="020B0604020202020204" pitchFamily="34" charset="0"/>
                <a:ea typeface="Calibri" panose="020F0502020204030204" pitchFamily="34" charset="0"/>
                <a:cs typeface="Arial" panose="020B0604020202020204" pitchFamily="34" charset="0"/>
              </a:rPr>
              <a:t>Early Childhood Studies</a:t>
            </a:r>
            <a:r>
              <a:rPr lang="en-GB" sz="5600" dirty="0">
                <a:latin typeface="Arial" panose="020B0604020202020204" pitchFamily="34" charset="0"/>
                <a:ea typeface="Calibri" panose="020F0502020204030204" pitchFamily="34" charset="0"/>
                <a:cs typeface="Arial" panose="020B0604020202020204" pitchFamily="34" charset="0"/>
              </a:rPr>
              <a:t>. 2</a:t>
            </a:r>
            <a:r>
              <a:rPr lang="en-GB" sz="5600" baseline="30000" dirty="0">
                <a:latin typeface="Arial" panose="020B0604020202020204" pitchFamily="34" charset="0"/>
                <a:ea typeface="Calibri" panose="020F0502020204030204" pitchFamily="34" charset="0"/>
                <a:cs typeface="Arial" panose="020B0604020202020204" pitchFamily="34" charset="0"/>
              </a:rPr>
              <a:t>nd</a:t>
            </a:r>
            <a:r>
              <a:rPr lang="en-GB" sz="5600" dirty="0">
                <a:latin typeface="Arial" panose="020B0604020202020204" pitchFamily="34" charset="0"/>
                <a:ea typeface="Calibri" panose="020F0502020204030204" pitchFamily="34" charset="0"/>
                <a:cs typeface="Arial" panose="020B0604020202020204" pitchFamily="34" charset="0"/>
              </a:rPr>
              <a:t> Ed. London SAGE Publications Ltd.</a:t>
            </a:r>
          </a:p>
          <a:p>
            <a:pPr>
              <a:lnSpc>
                <a:spcPct val="107000"/>
              </a:lnSpc>
              <a:spcAft>
                <a:spcPts val="800"/>
              </a:spcAft>
            </a:pPr>
            <a:r>
              <a:rPr lang="en-GB" sz="5600" dirty="0" err="1">
                <a:latin typeface="Arial" panose="020B0604020202020204" pitchFamily="34" charset="0"/>
                <a:ea typeface="Calibri" panose="020F0502020204030204" pitchFamily="34" charset="0"/>
                <a:cs typeface="Arial" panose="020B0604020202020204" pitchFamily="34" charset="0"/>
              </a:rPr>
              <a:t>Nutbrowwn</a:t>
            </a:r>
            <a:r>
              <a:rPr lang="en-GB" sz="5600" dirty="0">
                <a:latin typeface="Arial" panose="020B0604020202020204" pitchFamily="34" charset="0"/>
                <a:ea typeface="Calibri" panose="020F0502020204030204" pitchFamily="34" charset="0"/>
                <a:cs typeface="Arial" panose="020B0604020202020204" pitchFamily="34" charset="0"/>
              </a:rPr>
              <a:t>, C (2012) </a:t>
            </a:r>
            <a:r>
              <a:rPr lang="en-GB" sz="5600" i="1" dirty="0">
                <a:latin typeface="Arial" panose="020B0604020202020204" pitchFamily="34" charset="0"/>
                <a:ea typeface="Calibri" panose="020F0502020204030204" pitchFamily="34" charset="0"/>
                <a:cs typeface="Arial" panose="020B0604020202020204" pitchFamily="34" charset="0"/>
              </a:rPr>
              <a:t>Key Concepts in Early Childhood Education and Care</a:t>
            </a:r>
            <a:r>
              <a:rPr lang="en-GB" sz="5600" dirty="0">
                <a:latin typeface="Arial" panose="020B0604020202020204" pitchFamily="34" charset="0"/>
                <a:ea typeface="Calibri" panose="020F0502020204030204" pitchFamily="34" charset="0"/>
                <a:cs typeface="Arial" panose="020B0604020202020204" pitchFamily="34" charset="0"/>
              </a:rPr>
              <a:t>. 2</a:t>
            </a:r>
            <a:r>
              <a:rPr lang="en-GB" sz="5600" baseline="30000" dirty="0">
                <a:latin typeface="Arial" panose="020B0604020202020204" pitchFamily="34" charset="0"/>
                <a:ea typeface="Calibri" panose="020F0502020204030204" pitchFamily="34" charset="0"/>
                <a:cs typeface="Arial" panose="020B0604020202020204" pitchFamily="34" charset="0"/>
              </a:rPr>
              <a:t>nd</a:t>
            </a:r>
            <a:r>
              <a:rPr lang="en-GB" sz="5600" dirty="0">
                <a:latin typeface="Arial" panose="020B0604020202020204" pitchFamily="34" charset="0"/>
                <a:ea typeface="Calibri" panose="020F0502020204030204" pitchFamily="34" charset="0"/>
                <a:cs typeface="Arial" panose="020B0604020202020204" pitchFamily="34" charset="0"/>
              </a:rPr>
              <a:t> Ed. London: SAGE Publication. </a:t>
            </a:r>
          </a:p>
          <a:p>
            <a:pPr marL="0" indent="0">
              <a:buNone/>
            </a:pPr>
            <a:endParaRPr lang="en-GB" sz="2900" dirty="0">
              <a:solidFill>
                <a:srgbClr val="00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140479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96B4461-9D8D-4F43-88C9-6A540A7974F3}"/>
              </a:ext>
            </a:extLst>
          </p:cNvPr>
          <p:cNvSpPr/>
          <p:nvPr/>
        </p:nvSpPr>
        <p:spPr>
          <a:xfrm>
            <a:off x="143933" y="195104"/>
            <a:ext cx="5782735" cy="5203436"/>
          </a:xfrm>
          <a:prstGeom prst="roundRect">
            <a:avLst/>
          </a:prstGeom>
          <a:solidFill>
            <a:schemeClr val="accent4">
              <a:lumMod val="60000"/>
              <a:lumOff val="40000"/>
              <a:alpha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0"/>
              </a:spcAft>
            </a:pP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9B3478DB-A72E-4E6A-900C-248054A05B39}"/>
              </a:ext>
            </a:extLst>
          </p:cNvPr>
          <p:cNvSpPr/>
          <p:nvPr/>
        </p:nvSpPr>
        <p:spPr>
          <a:xfrm>
            <a:off x="152396" y="5486400"/>
            <a:ext cx="5768624" cy="1176496"/>
          </a:xfrm>
          <a:prstGeom prst="rect">
            <a:avLst/>
          </a:prstGeom>
          <a:solidFill>
            <a:schemeClr val="accent5">
              <a:lumMod val="60000"/>
              <a:lumOff val="40000"/>
              <a:alpha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0"/>
              </a:spcAft>
            </a:pPr>
            <a:r>
              <a:rPr lang="en-GB" sz="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Conclusion</a:t>
            </a:r>
          </a:p>
          <a:p>
            <a:pPr>
              <a:lnSpc>
                <a:spcPct val="107000"/>
              </a:lnSpc>
              <a:spcAft>
                <a:spcPts val="0"/>
              </a:spcAft>
            </a:pPr>
            <a:r>
              <a:rPr lang="en-GB" sz="1200" dirty="0">
                <a:solidFill>
                  <a:schemeClr val="tx1"/>
                </a:solidFill>
                <a:latin typeface="Calibri" panose="020F0502020204030204" pitchFamily="34" charset="0"/>
                <a:ea typeface="Calibri" panose="020F0502020204030204" pitchFamily="34" charset="0"/>
                <a:cs typeface="Times New Roman" panose="02020603050405020304" pitchFamily="18" charset="0"/>
              </a:rPr>
              <a:t>Observing and Planning for each </a:t>
            </a:r>
            <a:r>
              <a:rPr lang="en-GB" sz="1200"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childs</a:t>
            </a:r>
            <a:r>
              <a:rPr lang="en-GB" sz="1200" dirty="0">
                <a:solidFill>
                  <a:schemeClr val="tx1"/>
                </a:solidFill>
                <a:latin typeface="Calibri" panose="020F0502020204030204" pitchFamily="34" charset="0"/>
                <a:ea typeface="Calibri" panose="020F0502020204030204" pitchFamily="34" charset="0"/>
                <a:cs typeface="Times New Roman" panose="02020603050405020304" pitchFamily="18" charset="0"/>
              </a:rPr>
              <a:t> individual needs is vital to aid the 7 areas of development of the child. Observing and planning are also vital in giving children a voice. </a:t>
            </a:r>
            <a:r>
              <a:rPr lang="en-GB" sz="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All articles in the UNCRC link to the Foundation Phase and regulations to ensure that children have a voice.</a:t>
            </a:r>
            <a:endParaRPr lang="en-GB"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The UNCRC Monitoring Group was established in 2002 and since May 2016 has been facilitated by Children in Wales (childreninwales.org.uk</a:t>
            </a:r>
            <a:endParaRPr lang="en-GB" sz="1200" dirty="0">
              <a:solidFill>
                <a:schemeClr val="tx1"/>
              </a:solidFill>
            </a:endParaRPr>
          </a:p>
        </p:txBody>
      </p:sp>
      <p:sp>
        <p:nvSpPr>
          <p:cNvPr id="8" name="Rectangle: Rounded Corners 7">
            <a:extLst>
              <a:ext uri="{FF2B5EF4-FFF2-40B4-BE49-F238E27FC236}">
                <a16:creationId xmlns:a16="http://schemas.microsoft.com/office/drawing/2014/main" id="{0CF3A585-3587-4D0F-8831-B1FC06662D87}"/>
              </a:ext>
            </a:extLst>
          </p:cNvPr>
          <p:cNvSpPr/>
          <p:nvPr/>
        </p:nvSpPr>
        <p:spPr>
          <a:xfrm>
            <a:off x="6016976" y="195104"/>
            <a:ext cx="6022625" cy="6536266"/>
          </a:xfrm>
          <a:prstGeom prst="roundRect">
            <a:avLst/>
          </a:prstGeom>
          <a:solidFill>
            <a:srgbClr val="D888D4">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solidFill>
                <a:schemeClr val="tx1"/>
              </a:solidFill>
              <a:latin typeface="Arial" panose="020B0604020202020204" pitchFamily="34" charset="0"/>
              <a:cs typeface="Arial" panose="020B0604020202020204" pitchFamily="34" charset="0"/>
            </a:endParaRPr>
          </a:p>
          <a:p>
            <a:pPr algn="ctr"/>
            <a:endParaRPr lang="en-GB" sz="1400" b="1" u="sng" dirty="0">
              <a:solidFill>
                <a:schemeClr val="tx1"/>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076DFBF8-E754-47CE-AD46-7D2DBBAF77D5}"/>
              </a:ext>
            </a:extLst>
          </p:cNvPr>
          <p:cNvSpPr txBox="1"/>
          <p:nvPr/>
        </p:nvSpPr>
        <p:spPr>
          <a:xfrm>
            <a:off x="152398" y="214490"/>
            <a:ext cx="5774270" cy="5293757"/>
          </a:xfrm>
          <a:prstGeom prst="rect">
            <a:avLst/>
          </a:prstGeom>
          <a:noFill/>
        </p:spPr>
        <p:txBody>
          <a:bodyPr wrap="square" rtlCol="0">
            <a:spAutoFit/>
          </a:bodyPr>
          <a:lstStyle/>
          <a:p>
            <a:pPr lvl="0" algn="ctr"/>
            <a:r>
              <a:rPr lang="en-GB" sz="1400" b="1" u="sng" dirty="0">
                <a:solidFill>
                  <a:srgbClr val="000000"/>
                </a:solidFill>
                <a:latin typeface="Arial" panose="020B0604020202020204" pitchFamily="34" charset="0"/>
                <a:ea typeface="Times New Roman" panose="02020603050405020304" pitchFamily="18" charset="0"/>
              </a:rPr>
              <a:t>Article 16</a:t>
            </a:r>
            <a:endParaRPr lang="en-GB" sz="1200" dirty="0">
              <a:solidFill>
                <a:prstClr val="white"/>
              </a:solidFill>
              <a:latin typeface="Times New Roman" panose="02020603050405020304" pitchFamily="18" charset="0"/>
              <a:ea typeface="Times New Roman" panose="02020603050405020304" pitchFamily="18" charset="0"/>
            </a:endParaRPr>
          </a:p>
          <a:p>
            <a:pPr lvl="0" algn="just"/>
            <a:r>
              <a:rPr lang="en-GB" sz="1200" b="1" dirty="0">
                <a:solidFill>
                  <a:srgbClr val="000000"/>
                </a:solidFill>
                <a:latin typeface="Arial" panose="020B0604020202020204" pitchFamily="34" charset="0"/>
                <a:ea typeface="Times New Roman" panose="02020603050405020304" pitchFamily="18" charset="0"/>
              </a:rPr>
              <a:t>    </a:t>
            </a:r>
            <a:r>
              <a:rPr lang="en-GB" sz="1200" b="1" dirty="0">
                <a:solidFill>
                  <a:srgbClr val="000000"/>
                </a:solidFill>
                <a:latin typeface="Arial" panose="020B0604020202020204" pitchFamily="34" charset="0"/>
                <a:ea typeface="Times New Roman" panose="02020603050405020304" pitchFamily="18" charset="0"/>
                <a:cs typeface="Arial" panose="020B0604020202020204" pitchFamily="34" charset="0"/>
              </a:rPr>
              <a:t>You have the right to a private life, and your character and reputation should not  be attacked.</a:t>
            </a:r>
            <a:endParaRPr lang="en-GB" sz="1200" b="1" dirty="0">
              <a:solidFill>
                <a:prstClr val="white"/>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Settings must have a confidentiality and privacy policy.</a:t>
            </a:r>
          </a:p>
          <a:p>
            <a:pPr marL="342900" lvl="0" indent="-342900" algn="just">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It is a regulation of the Child Minding and Day Care (Wales 2010) Regulations and part of the All Wales Child Protection Procedure (2008) that Confidential information may only be shared with the consent of the child's parents. The only exception to this is if there is are concerns about the child’s safety or welfare.</a:t>
            </a:r>
          </a:p>
          <a:p>
            <a:pPr marL="342900" lvl="0" indent="-342900" algn="just">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Settings must respect the privacy of all children especially when using the toilets or intimate care is provided, this is a requirement of the National Minimum Standards (2016).</a:t>
            </a:r>
          </a:p>
          <a:p>
            <a:pPr marL="342900" lvl="0" indent="-342900" algn="just">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When settings carry out observations it is good practise to share information with colleagues and the child’s parents but this information must be kept confidential (</a:t>
            </a:r>
            <a:r>
              <a:rPr lang="en-GB" sz="12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Riddall</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-Leech 2008). Staff should obtain children’s permission when taking or using photos.</a:t>
            </a:r>
          </a:p>
          <a:p>
            <a:pPr marL="342900" lvl="0" indent="-342900" algn="just">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Settings need to ensure that staff read and sign policies, including the privacy and confidentiality policies. Matters of a sensitive manner should be discussed in private.</a:t>
            </a:r>
          </a:p>
          <a:p>
            <a:pPr marL="342900" lvl="0" indent="-342900">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All Wales Child Protection Procedures (2008) state that settings must respect confidentiality wherever possible, consistent with the child’s safety and welfare, and be clear about how this is managed (All Wales Child Protection Procedures 2008).</a:t>
            </a:r>
          </a:p>
          <a:p>
            <a:pPr marL="342900" lvl="0" indent="-342900">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The GDPR (General Data Protection Regulations) which came in force in 2018 specify that settings should only hold and process data  that is absolutely necessary for carrying out our work. Therefore it is necessary for settings to follow standard 5 of the National Minimum Standards and only keep records required for the required times. </a:t>
            </a:r>
            <a:endParaRPr lang="en-GB" sz="1200" dirty="0">
              <a:solidFill>
                <a:prstClr val="white"/>
              </a:solidFill>
              <a:latin typeface="Arial" panose="020B0604020202020204" pitchFamily="34" charset="0"/>
              <a:ea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4DE34245-5D3D-4443-AC63-DF06B0076DD4}"/>
              </a:ext>
            </a:extLst>
          </p:cNvPr>
          <p:cNvSpPr txBox="1"/>
          <p:nvPr/>
        </p:nvSpPr>
        <p:spPr>
          <a:xfrm>
            <a:off x="6265333" y="214491"/>
            <a:ext cx="5678312" cy="7294305"/>
          </a:xfrm>
          <a:prstGeom prst="rect">
            <a:avLst/>
          </a:prstGeom>
          <a:noFill/>
        </p:spPr>
        <p:txBody>
          <a:bodyPr wrap="square" rtlCol="0">
            <a:spAutoFit/>
          </a:bodyPr>
          <a:lstStyle/>
          <a:p>
            <a:pPr algn="ctr"/>
            <a:r>
              <a:rPr lang="en-GB" sz="1200" b="1" u="sng" dirty="0">
                <a:latin typeface="Arial" panose="020B0604020202020204" pitchFamily="34" charset="0"/>
                <a:cs typeface="Arial" panose="020B0604020202020204" pitchFamily="34" charset="0"/>
              </a:rPr>
              <a:t>Article 27</a:t>
            </a:r>
          </a:p>
          <a:p>
            <a:pPr lvl="0" algn="just"/>
            <a:r>
              <a:rPr lang="en-GB" sz="1200" b="1" dirty="0">
                <a:solidFill>
                  <a:prstClr val="black"/>
                </a:solidFill>
                <a:latin typeface="Arial" panose="020B0604020202020204" pitchFamily="34" charset="0"/>
                <a:cs typeface="Arial" panose="020B0604020202020204" pitchFamily="34" charset="0"/>
              </a:rPr>
              <a:t>You have the right to a good enough standard of living. This means you should have food, clothes and a place to live.</a:t>
            </a:r>
            <a:r>
              <a:rPr lang="en-GB" sz="1200" b="1" dirty="0">
                <a:solidFill>
                  <a:prstClr val="white"/>
                </a:solidFill>
                <a:latin typeface="Arial" panose="020B0604020202020204" pitchFamily="34" charset="0"/>
                <a:cs typeface="Arial" panose="020B0604020202020204" pitchFamily="34" charset="0"/>
              </a:rPr>
              <a:t> </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Basic needs such as sleep and food must be met before other needs are considered according to Maslow’s hierarchy of needs (Beckley 2012).</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Setting must have quiet areas where children can rest or sleep (National Minimum Standards 2015).</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To facilitate that every child and family in wales surmount inequality and thrive, Assembly members and Welsh Government Ministers work with Action for Children. Action for children help families to establish good routines such as regular bed and meal times. (Action for Children (No date). Settings should provide support to children and their families through sign posting, guidance and planning to support this. Children in Wales also provide support for parents.</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Children are dependent on their parents for social and economic position, therefore it is obligatory for society to protect children’s rights and treat them equally (Parker-Rees 2010) and (Childminding and Day care (Wales) Regulations 2010). </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According to the All Wales Child Protection Procedures (2008) if it is doubtful that a child will achieve or maintain or have the opportunity to achieve or maintain a decent standard of health or development  without the help of services from the local authority then that child is classed as in need. Settings support children and their families by encouraging independency, good hygiene and health, routines and care, to educate and enhance the child’s standard of living. This is also a requirement of the Foundation Phase (2008)  personal and social development, well-being and cultural diversity. Information and guidance is also given to parents to help improve their standard of living for example where the food banks are or numbers for give up smoking. </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Social exclusion is often a result of child poverty, the child may feel shame that they can not join activities or dress like their friends. (Maynard 2009)</a:t>
            </a:r>
            <a:r>
              <a:rPr lang="en-GB" sz="1200" dirty="0">
                <a:solidFill>
                  <a:srgbClr val="000000"/>
                </a:solidFill>
                <a:latin typeface="Arial" panose="020B0604020202020204" pitchFamily="34" charset="0"/>
                <a:cs typeface="Arial" panose="020B0604020202020204" pitchFamily="34" charset="0"/>
              </a:rPr>
              <a:t>. </a:t>
            </a:r>
            <a:r>
              <a:rPr lang="en-GB" sz="1200" dirty="0">
                <a:solidFill>
                  <a:srgbClr val="000000"/>
                </a:solidFill>
                <a:latin typeface="Arial" panose="020B0604020202020204" pitchFamily="34" charset="0"/>
                <a:ea typeface="Times New Roman" panose="02020603050405020304" pitchFamily="18" charset="0"/>
              </a:rPr>
              <a:t>In 2009, The Healthy Eating in Schools (Wales) Measure was brought about which enforced local authorities to encourage  healthy eating in maintained schools to help elevate this problem. (UK Children’s Commissioners, 2015). </a:t>
            </a:r>
            <a:r>
              <a:rPr lang="en-GB" sz="12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Despite children in Wales receiving free school breakfasts, there are concerns about food poverty amongst children (</a:t>
            </a:r>
            <a:r>
              <a:rPr lang="en-GB" sz="1200" dirty="0"/>
              <a:t>Dr Jane Waters).</a:t>
            </a:r>
            <a:endParaRPr lang="en-GB" sz="1200" dirty="0">
              <a:solidFill>
                <a:prstClr val="black"/>
              </a:solidFill>
              <a:latin typeface="Arial" panose="020B0604020202020204" pitchFamily="34" charset="0"/>
              <a:cs typeface="Arial" panose="020B0604020202020204" pitchFamily="34" charset="0"/>
            </a:endParaRP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Foundation Phase (2015) states that settings should give children opportunities to feel valued and respected also to respect and value their peers. Children should have opportunities to being to question stereotyping. </a:t>
            </a:r>
          </a:p>
          <a:p>
            <a:pPr lvl="0" algn="just"/>
            <a:endParaRPr lang="en-GB" sz="12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32809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6669</TotalTime>
  <Words>1849</Words>
  <Application>Microsoft Office PowerPoint</Application>
  <PresentationFormat>Widescreen</PresentationFormat>
  <Paragraphs>59</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Open Sans</vt:lpstr>
      <vt:lpstr>Times New Roman</vt:lpstr>
      <vt:lpstr>Office Theme</vt:lpstr>
      <vt:lpstr>Child’s voice and rights. Briefing Paper</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Childs voice</dc:title>
  <dc:creator>cheryl evans</dc:creator>
  <cp:lastModifiedBy>cheryl evans</cp:lastModifiedBy>
  <cp:revision>62</cp:revision>
  <dcterms:created xsi:type="dcterms:W3CDTF">2019-10-03T17:23:33Z</dcterms:created>
  <dcterms:modified xsi:type="dcterms:W3CDTF">2019-10-30T17:18:30Z</dcterms:modified>
</cp:coreProperties>
</file>