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5" r:id="rId19"/>
    <p:sldId id="270" r:id="rId20"/>
    <p:sldId id="271" r:id="rId21"/>
    <p:sldId id="272" r:id="rId22"/>
    <p:sldId id="273" r:id="rId23"/>
    <p:sldId id="27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4131C5-5BF6-41B9-BB52-1AFD34CCF26B}" v="1" dt="2022-04-28T22:34:54.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49" autoAdjust="0"/>
    <p:restoredTop sz="94660"/>
  </p:normalViewPr>
  <p:slideViewPr>
    <p:cSldViewPr snapToGrid="0">
      <p:cViewPr varScale="1">
        <p:scale>
          <a:sx n="59" d="100"/>
          <a:sy n="59" d="100"/>
        </p:scale>
        <p:origin x="1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BA3234-A976-492E-91E0-B9709D144404}"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BDA573C-ED72-4F00-BFEA-6D705E5EDD64}">
      <dgm:prSet/>
      <dgm:spPr/>
      <dgm:t>
        <a:bodyPr/>
        <a:lstStyle/>
        <a:p>
          <a:pPr>
            <a:defRPr cap="all"/>
          </a:pPr>
          <a:r>
            <a:rPr lang="en-US"/>
            <a:t>The delivery of different services in internet. </a:t>
          </a:r>
        </a:p>
      </dgm:t>
    </dgm:pt>
    <dgm:pt modelId="{7F8A13C9-A81E-4BDD-8209-2E5C611D5255}" type="parTrans" cxnId="{059E6146-9C07-4A08-917C-35141B429E19}">
      <dgm:prSet/>
      <dgm:spPr/>
      <dgm:t>
        <a:bodyPr/>
        <a:lstStyle/>
        <a:p>
          <a:endParaRPr lang="en-US"/>
        </a:p>
      </dgm:t>
    </dgm:pt>
    <dgm:pt modelId="{1B0F9CB4-802B-4C12-A46D-ED69BBFABF0E}" type="sibTrans" cxnId="{059E6146-9C07-4A08-917C-35141B429E19}">
      <dgm:prSet/>
      <dgm:spPr/>
      <dgm:t>
        <a:bodyPr/>
        <a:lstStyle/>
        <a:p>
          <a:endParaRPr lang="en-US"/>
        </a:p>
      </dgm:t>
    </dgm:pt>
    <dgm:pt modelId="{28BF324B-DEA2-4016-A58F-0B89ABC205CF}">
      <dgm:prSet/>
      <dgm:spPr/>
      <dgm:t>
        <a:bodyPr/>
        <a:lstStyle/>
        <a:p>
          <a:pPr>
            <a:defRPr cap="all"/>
          </a:pPr>
          <a:r>
            <a:rPr lang="en-US"/>
            <a:t>Tools and application , data store and data access. </a:t>
          </a:r>
        </a:p>
      </dgm:t>
    </dgm:pt>
    <dgm:pt modelId="{D203CEE0-E623-4B82-A7BE-5FD01EA255A3}" type="parTrans" cxnId="{E44D6246-1A66-438B-A12F-9BEAC1C770F9}">
      <dgm:prSet/>
      <dgm:spPr/>
      <dgm:t>
        <a:bodyPr/>
        <a:lstStyle/>
        <a:p>
          <a:endParaRPr lang="en-US"/>
        </a:p>
      </dgm:t>
    </dgm:pt>
    <dgm:pt modelId="{87B67668-FB4E-4363-9647-272BF88FDF15}" type="sibTrans" cxnId="{E44D6246-1A66-438B-A12F-9BEAC1C770F9}">
      <dgm:prSet/>
      <dgm:spPr/>
      <dgm:t>
        <a:bodyPr/>
        <a:lstStyle/>
        <a:p>
          <a:endParaRPr lang="en-US"/>
        </a:p>
      </dgm:t>
    </dgm:pt>
    <dgm:pt modelId="{8DE083A4-44E0-464B-B403-5F34AC37B45C}">
      <dgm:prSet/>
      <dgm:spPr/>
      <dgm:t>
        <a:bodyPr/>
        <a:lstStyle/>
        <a:p>
          <a:pPr>
            <a:defRPr cap="all"/>
          </a:pPr>
          <a:r>
            <a:rPr lang="en-US"/>
            <a:t>Processing data far away from one to another device in the cyber space. Your data and work can be accessed from any device connected to internet.</a:t>
          </a:r>
        </a:p>
      </dgm:t>
    </dgm:pt>
    <dgm:pt modelId="{40B5725F-8177-424D-89C2-45A40A132CE7}" type="parTrans" cxnId="{B80B0CCE-12A0-417E-AB54-B0AC5E838BA0}">
      <dgm:prSet/>
      <dgm:spPr/>
      <dgm:t>
        <a:bodyPr/>
        <a:lstStyle/>
        <a:p>
          <a:endParaRPr lang="en-US"/>
        </a:p>
      </dgm:t>
    </dgm:pt>
    <dgm:pt modelId="{1910B843-F6B3-4FEA-8A3E-4860AAF7CE1E}" type="sibTrans" cxnId="{B80B0CCE-12A0-417E-AB54-B0AC5E838BA0}">
      <dgm:prSet/>
      <dgm:spPr/>
      <dgm:t>
        <a:bodyPr/>
        <a:lstStyle/>
        <a:p>
          <a:endParaRPr lang="en-US"/>
        </a:p>
      </dgm:t>
    </dgm:pt>
    <dgm:pt modelId="{2AB8D2C7-0E4B-4711-B953-6439FFE0A39A}" type="pres">
      <dgm:prSet presAssocID="{F1BA3234-A976-492E-91E0-B9709D144404}" presName="root" presStyleCnt="0">
        <dgm:presLayoutVars>
          <dgm:dir/>
          <dgm:resizeHandles val="exact"/>
        </dgm:presLayoutVars>
      </dgm:prSet>
      <dgm:spPr/>
    </dgm:pt>
    <dgm:pt modelId="{CC6BB499-B421-4453-BEFB-3872F2022351}" type="pres">
      <dgm:prSet presAssocID="{2BDA573C-ED72-4F00-BFEA-6D705E5EDD64}" presName="compNode" presStyleCnt="0"/>
      <dgm:spPr/>
    </dgm:pt>
    <dgm:pt modelId="{10E4AADF-2104-4633-BEF7-B8FEB786D7D0}" type="pres">
      <dgm:prSet presAssocID="{2BDA573C-ED72-4F00-BFEA-6D705E5EDD64}" presName="iconBgRect" presStyleLbl="bgShp" presStyleIdx="0" presStyleCnt="3"/>
      <dgm:spPr>
        <a:prstGeom prst="round2DiagRect">
          <a:avLst>
            <a:gd name="adj1" fmla="val 29727"/>
            <a:gd name="adj2" fmla="val 0"/>
          </a:avLst>
        </a:prstGeom>
      </dgm:spPr>
    </dgm:pt>
    <dgm:pt modelId="{3A686A80-A952-419E-91CB-0E2EF732D819}" type="pres">
      <dgm:prSet presAssocID="{2BDA573C-ED72-4F00-BFEA-6D705E5EDD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A39AD2E6-2219-4D0F-8B8A-B3AF5E4357B5}" type="pres">
      <dgm:prSet presAssocID="{2BDA573C-ED72-4F00-BFEA-6D705E5EDD64}" presName="spaceRect" presStyleCnt="0"/>
      <dgm:spPr/>
    </dgm:pt>
    <dgm:pt modelId="{EDFAFE3A-BD6E-4ABD-8D53-2D43BE5EDC29}" type="pres">
      <dgm:prSet presAssocID="{2BDA573C-ED72-4F00-BFEA-6D705E5EDD64}" presName="textRect" presStyleLbl="revTx" presStyleIdx="0" presStyleCnt="3">
        <dgm:presLayoutVars>
          <dgm:chMax val="1"/>
          <dgm:chPref val="1"/>
        </dgm:presLayoutVars>
      </dgm:prSet>
      <dgm:spPr/>
    </dgm:pt>
    <dgm:pt modelId="{1AB25C49-DEA7-4352-8D4E-785FEB7675E2}" type="pres">
      <dgm:prSet presAssocID="{1B0F9CB4-802B-4C12-A46D-ED69BBFABF0E}" presName="sibTrans" presStyleCnt="0"/>
      <dgm:spPr/>
    </dgm:pt>
    <dgm:pt modelId="{479352DD-71AB-4422-AD87-C1F053EC8FF3}" type="pres">
      <dgm:prSet presAssocID="{28BF324B-DEA2-4016-A58F-0B89ABC205CF}" presName="compNode" presStyleCnt="0"/>
      <dgm:spPr/>
    </dgm:pt>
    <dgm:pt modelId="{F0B21DCE-B476-4E14-A101-69C5174D2732}" type="pres">
      <dgm:prSet presAssocID="{28BF324B-DEA2-4016-A58F-0B89ABC205CF}" presName="iconBgRect" presStyleLbl="bgShp" presStyleIdx="1" presStyleCnt="3"/>
      <dgm:spPr>
        <a:prstGeom prst="round2DiagRect">
          <a:avLst>
            <a:gd name="adj1" fmla="val 29727"/>
            <a:gd name="adj2" fmla="val 0"/>
          </a:avLst>
        </a:prstGeom>
      </dgm:spPr>
    </dgm:pt>
    <dgm:pt modelId="{F692E4ED-AFB4-495C-8C2C-2B838A7DBEA7}" type="pres">
      <dgm:prSet presAssocID="{28BF324B-DEA2-4016-A58F-0B89ABC205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B42A3F9B-418C-4151-AA7E-55BE9A8B80F5}" type="pres">
      <dgm:prSet presAssocID="{28BF324B-DEA2-4016-A58F-0B89ABC205CF}" presName="spaceRect" presStyleCnt="0"/>
      <dgm:spPr/>
    </dgm:pt>
    <dgm:pt modelId="{1C3BD50F-E88B-4B8D-BAD5-41D94C200B9E}" type="pres">
      <dgm:prSet presAssocID="{28BF324B-DEA2-4016-A58F-0B89ABC205CF}" presName="textRect" presStyleLbl="revTx" presStyleIdx="1" presStyleCnt="3">
        <dgm:presLayoutVars>
          <dgm:chMax val="1"/>
          <dgm:chPref val="1"/>
        </dgm:presLayoutVars>
      </dgm:prSet>
      <dgm:spPr/>
    </dgm:pt>
    <dgm:pt modelId="{315793B2-480C-460F-9CC5-0DF621CD51F0}" type="pres">
      <dgm:prSet presAssocID="{87B67668-FB4E-4363-9647-272BF88FDF15}" presName="sibTrans" presStyleCnt="0"/>
      <dgm:spPr/>
    </dgm:pt>
    <dgm:pt modelId="{4818F562-C418-404E-852D-05656F8E4782}" type="pres">
      <dgm:prSet presAssocID="{8DE083A4-44E0-464B-B403-5F34AC37B45C}" presName="compNode" presStyleCnt="0"/>
      <dgm:spPr/>
    </dgm:pt>
    <dgm:pt modelId="{34B9CCCA-5E6C-4C5C-9B8E-B88E4934B19C}" type="pres">
      <dgm:prSet presAssocID="{8DE083A4-44E0-464B-B403-5F34AC37B45C}" presName="iconBgRect" presStyleLbl="bgShp" presStyleIdx="2" presStyleCnt="3"/>
      <dgm:spPr>
        <a:prstGeom prst="round2DiagRect">
          <a:avLst>
            <a:gd name="adj1" fmla="val 29727"/>
            <a:gd name="adj2" fmla="val 0"/>
          </a:avLst>
        </a:prstGeom>
      </dgm:spPr>
    </dgm:pt>
    <dgm:pt modelId="{55078BDE-FD15-4604-9ACA-65991791A2E3}" type="pres">
      <dgm:prSet presAssocID="{8DE083A4-44E0-464B-B403-5F34AC37B4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rver"/>
        </a:ext>
      </dgm:extLst>
    </dgm:pt>
    <dgm:pt modelId="{1AE6180F-9E1D-43DA-A388-BA19119965A6}" type="pres">
      <dgm:prSet presAssocID="{8DE083A4-44E0-464B-B403-5F34AC37B45C}" presName="spaceRect" presStyleCnt="0"/>
      <dgm:spPr/>
    </dgm:pt>
    <dgm:pt modelId="{82DBF8BF-4F7D-4591-884F-0665D6DDEAE6}" type="pres">
      <dgm:prSet presAssocID="{8DE083A4-44E0-464B-B403-5F34AC37B45C}" presName="textRect" presStyleLbl="revTx" presStyleIdx="2" presStyleCnt="3">
        <dgm:presLayoutVars>
          <dgm:chMax val="1"/>
          <dgm:chPref val="1"/>
        </dgm:presLayoutVars>
      </dgm:prSet>
      <dgm:spPr/>
    </dgm:pt>
  </dgm:ptLst>
  <dgm:cxnLst>
    <dgm:cxn modelId="{059E6146-9C07-4A08-917C-35141B429E19}" srcId="{F1BA3234-A976-492E-91E0-B9709D144404}" destId="{2BDA573C-ED72-4F00-BFEA-6D705E5EDD64}" srcOrd="0" destOrd="0" parTransId="{7F8A13C9-A81E-4BDD-8209-2E5C611D5255}" sibTransId="{1B0F9CB4-802B-4C12-A46D-ED69BBFABF0E}"/>
    <dgm:cxn modelId="{E44D6246-1A66-438B-A12F-9BEAC1C770F9}" srcId="{F1BA3234-A976-492E-91E0-B9709D144404}" destId="{28BF324B-DEA2-4016-A58F-0B89ABC205CF}" srcOrd="1" destOrd="0" parTransId="{D203CEE0-E623-4B82-A7BE-5FD01EA255A3}" sibTransId="{87B67668-FB4E-4363-9647-272BF88FDF15}"/>
    <dgm:cxn modelId="{F5C0F074-9810-4B21-8CD2-89A33859EC87}" type="presOf" srcId="{8DE083A4-44E0-464B-B403-5F34AC37B45C}" destId="{82DBF8BF-4F7D-4591-884F-0665D6DDEAE6}" srcOrd="0" destOrd="0" presId="urn:microsoft.com/office/officeart/2018/5/layout/IconLeafLabelList"/>
    <dgm:cxn modelId="{62BA7AB3-0F4A-4529-A6BD-C16B71AB35B5}" type="presOf" srcId="{2BDA573C-ED72-4F00-BFEA-6D705E5EDD64}" destId="{EDFAFE3A-BD6E-4ABD-8D53-2D43BE5EDC29}" srcOrd="0" destOrd="0" presId="urn:microsoft.com/office/officeart/2018/5/layout/IconLeafLabelList"/>
    <dgm:cxn modelId="{B80B0CCE-12A0-417E-AB54-B0AC5E838BA0}" srcId="{F1BA3234-A976-492E-91E0-B9709D144404}" destId="{8DE083A4-44E0-464B-B403-5F34AC37B45C}" srcOrd="2" destOrd="0" parTransId="{40B5725F-8177-424D-89C2-45A40A132CE7}" sibTransId="{1910B843-F6B3-4FEA-8A3E-4860AAF7CE1E}"/>
    <dgm:cxn modelId="{996143DC-864A-4575-96AB-A6225D010BC1}" type="presOf" srcId="{F1BA3234-A976-492E-91E0-B9709D144404}" destId="{2AB8D2C7-0E4B-4711-B953-6439FFE0A39A}" srcOrd="0" destOrd="0" presId="urn:microsoft.com/office/officeart/2018/5/layout/IconLeafLabelList"/>
    <dgm:cxn modelId="{A7400BEF-0D65-47B5-833F-1704CBA6EC84}" type="presOf" srcId="{28BF324B-DEA2-4016-A58F-0B89ABC205CF}" destId="{1C3BD50F-E88B-4B8D-BAD5-41D94C200B9E}" srcOrd="0" destOrd="0" presId="urn:microsoft.com/office/officeart/2018/5/layout/IconLeafLabelList"/>
    <dgm:cxn modelId="{AD36EE30-485D-4E17-89E7-671F2428F724}" type="presParOf" srcId="{2AB8D2C7-0E4B-4711-B953-6439FFE0A39A}" destId="{CC6BB499-B421-4453-BEFB-3872F2022351}" srcOrd="0" destOrd="0" presId="urn:microsoft.com/office/officeart/2018/5/layout/IconLeafLabelList"/>
    <dgm:cxn modelId="{A3B6CDBE-B2B4-4959-AC06-E7F59FAF61F1}" type="presParOf" srcId="{CC6BB499-B421-4453-BEFB-3872F2022351}" destId="{10E4AADF-2104-4633-BEF7-B8FEB786D7D0}" srcOrd="0" destOrd="0" presId="urn:microsoft.com/office/officeart/2018/5/layout/IconLeafLabelList"/>
    <dgm:cxn modelId="{9F99B4F9-D5C3-4082-8C37-EB8B4697B2B0}" type="presParOf" srcId="{CC6BB499-B421-4453-BEFB-3872F2022351}" destId="{3A686A80-A952-419E-91CB-0E2EF732D819}" srcOrd="1" destOrd="0" presId="urn:microsoft.com/office/officeart/2018/5/layout/IconLeafLabelList"/>
    <dgm:cxn modelId="{D8F10A94-2259-493E-AD82-DA03771604BF}" type="presParOf" srcId="{CC6BB499-B421-4453-BEFB-3872F2022351}" destId="{A39AD2E6-2219-4D0F-8B8A-B3AF5E4357B5}" srcOrd="2" destOrd="0" presId="urn:microsoft.com/office/officeart/2018/5/layout/IconLeafLabelList"/>
    <dgm:cxn modelId="{37C6CA17-A59B-4EF7-8A5C-E2F82472E9ED}" type="presParOf" srcId="{CC6BB499-B421-4453-BEFB-3872F2022351}" destId="{EDFAFE3A-BD6E-4ABD-8D53-2D43BE5EDC29}" srcOrd="3" destOrd="0" presId="urn:microsoft.com/office/officeart/2018/5/layout/IconLeafLabelList"/>
    <dgm:cxn modelId="{729C0A1D-D6DD-4185-919E-45581CF69ED1}" type="presParOf" srcId="{2AB8D2C7-0E4B-4711-B953-6439FFE0A39A}" destId="{1AB25C49-DEA7-4352-8D4E-785FEB7675E2}" srcOrd="1" destOrd="0" presId="urn:microsoft.com/office/officeart/2018/5/layout/IconLeafLabelList"/>
    <dgm:cxn modelId="{26F2DF5A-208F-4481-9C4A-576B8AFFF389}" type="presParOf" srcId="{2AB8D2C7-0E4B-4711-B953-6439FFE0A39A}" destId="{479352DD-71AB-4422-AD87-C1F053EC8FF3}" srcOrd="2" destOrd="0" presId="urn:microsoft.com/office/officeart/2018/5/layout/IconLeafLabelList"/>
    <dgm:cxn modelId="{A7CBC189-0B90-49FC-8298-1458CBEE99F9}" type="presParOf" srcId="{479352DD-71AB-4422-AD87-C1F053EC8FF3}" destId="{F0B21DCE-B476-4E14-A101-69C5174D2732}" srcOrd="0" destOrd="0" presId="urn:microsoft.com/office/officeart/2018/5/layout/IconLeafLabelList"/>
    <dgm:cxn modelId="{6747F4B4-67CF-4CCD-BB9C-0809508A1175}" type="presParOf" srcId="{479352DD-71AB-4422-AD87-C1F053EC8FF3}" destId="{F692E4ED-AFB4-495C-8C2C-2B838A7DBEA7}" srcOrd="1" destOrd="0" presId="urn:microsoft.com/office/officeart/2018/5/layout/IconLeafLabelList"/>
    <dgm:cxn modelId="{BC77700D-6882-439F-B306-768288FA0996}" type="presParOf" srcId="{479352DD-71AB-4422-AD87-C1F053EC8FF3}" destId="{B42A3F9B-418C-4151-AA7E-55BE9A8B80F5}" srcOrd="2" destOrd="0" presId="urn:microsoft.com/office/officeart/2018/5/layout/IconLeafLabelList"/>
    <dgm:cxn modelId="{3E934513-F4C0-4FEF-8248-0D8D58E5462F}" type="presParOf" srcId="{479352DD-71AB-4422-AD87-C1F053EC8FF3}" destId="{1C3BD50F-E88B-4B8D-BAD5-41D94C200B9E}" srcOrd="3" destOrd="0" presId="urn:microsoft.com/office/officeart/2018/5/layout/IconLeafLabelList"/>
    <dgm:cxn modelId="{BE70ED34-517A-4F66-9CC2-C8897AC9A21A}" type="presParOf" srcId="{2AB8D2C7-0E4B-4711-B953-6439FFE0A39A}" destId="{315793B2-480C-460F-9CC5-0DF621CD51F0}" srcOrd="3" destOrd="0" presId="urn:microsoft.com/office/officeart/2018/5/layout/IconLeafLabelList"/>
    <dgm:cxn modelId="{78703452-5C5D-42DA-A559-F99B102C9AE3}" type="presParOf" srcId="{2AB8D2C7-0E4B-4711-B953-6439FFE0A39A}" destId="{4818F562-C418-404E-852D-05656F8E4782}" srcOrd="4" destOrd="0" presId="urn:microsoft.com/office/officeart/2018/5/layout/IconLeafLabelList"/>
    <dgm:cxn modelId="{1D9D8EEC-C9FD-444B-B38A-DA70C8064D22}" type="presParOf" srcId="{4818F562-C418-404E-852D-05656F8E4782}" destId="{34B9CCCA-5E6C-4C5C-9B8E-B88E4934B19C}" srcOrd="0" destOrd="0" presId="urn:microsoft.com/office/officeart/2018/5/layout/IconLeafLabelList"/>
    <dgm:cxn modelId="{31025242-2F0F-489F-9A95-87894F4288EA}" type="presParOf" srcId="{4818F562-C418-404E-852D-05656F8E4782}" destId="{55078BDE-FD15-4604-9ACA-65991791A2E3}" srcOrd="1" destOrd="0" presId="urn:microsoft.com/office/officeart/2018/5/layout/IconLeafLabelList"/>
    <dgm:cxn modelId="{5AC0A9F8-FCFD-4B28-B469-3EFE4A331680}" type="presParOf" srcId="{4818F562-C418-404E-852D-05656F8E4782}" destId="{1AE6180F-9E1D-43DA-A388-BA19119965A6}" srcOrd="2" destOrd="0" presId="urn:microsoft.com/office/officeart/2018/5/layout/IconLeafLabelList"/>
    <dgm:cxn modelId="{082D6C32-B0CB-4E29-9134-3FEC18E0887D}" type="presParOf" srcId="{4818F562-C418-404E-852D-05656F8E4782}" destId="{82DBF8BF-4F7D-4591-884F-0665D6DDEAE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8BE5C8-AFA7-42B4-9898-73B48EEFD51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8DB92AB-4D57-40E8-B636-6D13D1B7B001}">
      <dgm:prSet/>
      <dgm:spPr/>
      <dgm:t>
        <a:bodyPr/>
        <a:lstStyle/>
        <a:p>
          <a:r>
            <a:rPr lang="en-US"/>
            <a:t>Personal data storage of patients such ass name , date of birth etc. information about the patient's health condition. </a:t>
          </a:r>
        </a:p>
      </dgm:t>
    </dgm:pt>
    <dgm:pt modelId="{64BFB034-D972-4F57-8302-71692549B30D}" type="parTrans" cxnId="{99017C69-E111-4971-A1EC-F1A685515541}">
      <dgm:prSet/>
      <dgm:spPr/>
      <dgm:t>
        <a:bodyPr/>
        <a:lstStyle/>
        <a:p>
          <a:endParaRPr lang="en-US"/>
        </a:p>
      </dgm:t>
    </dgm:pt>
    <dgm:pt modelId="{DF743589-90A6-459F-B0D1-5006B1C697DE}" type="sibTrans" cxnId="{99017C69-E111-4971-A1EC-F1A685515541}">
      <dgm:prSet/>
      <dgm:spPr/>
      <dgm:t>
        <a:bodyPr/>
        <a:lstStyle/>
        <a:p>
          <a:endParaRPr lang="en-US"/>
        </a:p>
      </dgm:t>
    </dgm:pt>
    <dgm:pt modelId="{DA5E5B2B-F6DB-4472-A1F4-88B1414980C4}">
      <dgm:prSet/>
      <dgm:spPr/>
      <dgm:t>
        <a:bodyPr/>
        <a:lstStyle/>
        <a:p>
          <a:r>
            <a:rPr lang="en-US"/>
            <a:t>personal records and prescription making, monitoring the symptoms by using existing information.  </a:t>
          </a:r>
        </a:p>
      </dgm:t>
    </dgm:pt>
    <dgm:pt modelId="{7D39BFE9-A865-4308-8578-D665874D55FF}" type="parTrans" cxnId="{761F35AA-97F4-4EDC-A2F2-B16407A26E17}">
      <dgm:prSet/>
      <dgm:spPr/>
      <dgm:t>
        <a:bodyPr/>
        <a:lstStyle/>
        <a:p>
          <a:endParaRPr lang="en-US"/>
        </a:p>
      </dgm:t>
    </dgm:pt>
    <dgm:pt modelId="{1EDD827E-76E2-45DE-9013-F413E823EDFE}" type="sibTrans" cxnId="{761F35AA-97F4-4EDC-A2F2-B16407A26E17}">
      <dgm:prSet/>
      <dgm:spPr/>
      <dgm:t>
        <a:bodyPr/>
        <a:lstStyle/>
        <a:p>
          <a:endParaRPr lang="en-US"/>
        </a:p>
      </dgm:t>
    </dgm:pt>
    <dgm:pt modelId="{2423D07F-2C5D-46CE-AC7D-00881D0642BB}">
      <dgm:prSet/>
      <dgm:spPr/>
      <dgm:t>
        <a:bodyPr/>
        <a:lstStyle/>
        <a:p>
          <a:r>
            <a:rPr lang="en-US"/>
            <a:t>Making of test results also sending them  to patients. </a:t>
          </a:r>
        </a:p>
      </dgm:t>
    </dgm:pt>
    <dgm:pt modelId="{76DA3AB2-9E72-4298-86D4-ACFF27191D24}" type="parTrans" cxnId="{E133881C-A530-43E6-80AD-F1620AAD4174}">
      <dgm:prSet/>
      <dgm:spPr/>
      <dgm:t>
        <a:bodyPr/>
        <a:lstStyle/>
        <a:p>
          <a:endParaRPr lang="en-US"/>
        </a:p>
      </dgm:t>
    </dgm:pt>
    <dgm:pt modelId="{ADA95140-BDBD-4647-BA9D-8380C4646534}" type="sibTrans" cxnId="{E133881C-A530-43E6-80AD-F1620AAD4174}">
      <dgm:prSet/>
      <dgm:spPr/>
      <dgm:t>
        <a:bodyPr/>
        <a:lstStyle/>
        <a:p>
          <a:endParaRPr lang="en-US"/>
        </a:p>
      </dgm:t>
    </dgm:pt>
    <dgm:pt modelId="{CCE73D59-C975-4412-8D29-EE1D1B8CA969}" type="pres">
      <dgm:prSet presAssocID="{E38BE5C8-AFA7-42B4-9898-73B48EEFD519}" presName="linear" presStyleCnt="0">
        <dgm:presLayoutVars>
          <dgm:animLvl val="lvl"/>
          <dgm:resizeHandles val="exact"/>
        </dgm:presLayoutVars>
      </dgm:prSet>
      <dgm:spPr/>
    </dgm:pt>
    <dgm:pt modelId="{5D9DC6F4-902D-4AF2-9C2D-4049D11E15E5}" type="pres">
      <dgm:prSet presAssocID="{28DB92AB-4D57-40E8-B636-6D13D1B7B001}" presName="parentText" presStyleLbl="node1" presStyleIdx="0" presStyleCnt="3">
        <dgm:presLayoutVars>
          <dgm:chMax val="0"/>
          <dgm:bulletEnabled val="1"/>
        </dgm:presLayoutVars>
      </dgm:prSet>
      <dgm:spPr/>
    </dgm:pt>
    <dgm:pt modelId="{582F7AD8-BA71-40BE-B2DA-D8C5BB916981}" type="pres">
      <dgm:prSet presAssocID="{DF743589-90A6-459F-B0D1-5006B1C697DE}" presName="spacer" presStyleCnt="0"/>
      <dgm:spPr/>
    </dgm:pt>
    <dgm:pt modelId="{BB1D3169-21F9-4FDF-B502-F803F0A73B76}" type="pres">
      <dgm:prSet presAssocID="{DA5E5B2B-F6DB-4472-A1F4-88B1414980C4}" presName="parentText" presStyleLbl="node1" presStyleIdx="1" presStyleCnt="3">
        <dgm:presLayoutVars>
          <dgm:chMax val="0"/>
          <dgm:bulletEnabled val="1"/>
        </dgm:presLayoutVars>
      </dgm:prSet>
      <dgm:spPr/>
    </dgm:pt>
    <dgm:pt modelId="{7AA8665E-225C-4A71-A87F-B555C40ADDC3}" type="pres">
      <dgm:prSet presAssocID="{1EDD827E-76E2-45DE-9013-F413E823EDFE}" presName="spacer" presStyleCnt="0"/>
      <dgm:spPr/>
    </dgm:pt>
    <dgm:pt modelId="{E4C40406-2D6F-4D4D-B18E-90B4F9B0CA1C}" type="pres">
      <dgm:prSet presAssocID="{2423D07F-2C5D-46CE-AC7D-00881D0642BB}" presName="parentText" presStyleLbl="node1" presStyleIdx="2" presStyleCnt="3">
        <dgm:presLayoutVars>
          <dgm:chMax val="0"/>
          <dgm:bulletEnabled val="1"/>
        </dgm:presLayoutVars>
      </dgm:prSet>
      <dgm:spPr/>
    </dgm:pt>
  </dgm:ptLst>
  <dgm:cxnLst>
    <dgm:cxn modelId="{83DE420D-1B97-4AEC-B21C-E3E5AB129440}" type="presOf" srcId="{2423D07F-2C5D-46CE-AC7D-00881D0642BB}" destId="{E4C40406-2D6F-4D4D-B18E-90B4F9B0CA1C}" srcOrd="0" destOrd="0" presId="urn:microsoft.com/office/officeart/2005/8/layout/vList2"/>
    <dgm:cxn modelId="{E133881C-A530-43E6-80AD-F1620AAD4174}" srcId="{E38BE5C8-AFA7-42B4-9898-73B48EEFD519}" destId="{2423D07F-2C5D-46CE-AC7D-00881D0642BB}" srcOrd="2" destOrd="0" parTransId="{76DA3AB2-9E72-4298-86D4-ACFF27191D24}" sibTransId="{ADA95140-BDBD-4647-BA9D-8380C4646534}"/>
    <dgm:cxn modelId="{8E387643-83C7-4296-8840-C59458867E9E}" type="presOf" srcId="{DA5E5B2B-F6DB-4472-A1F4-88B1414980C4}" destId="{BB1D3169-21F9-4FDF-B502-F803F0A73B76}" srcOrd="0" destOrd="0" presId="urn:microsoft.com/office/officeart/2005/8/layout/vList2"/>
    <dgm:cxn modelId="{99017C69-E111-4971-A1EC-F1A685515541}" srcId="{E38BE5C8-AFA7-42B4-9898-73B48EEFD519}" destId="{28DB92AB-4D57-40E8-B636-6D13D1B7B001}" srcOrd="0" destOrd="0" parTransId="{64BFB034-D972-4F57-8302-71692549B30D}" sibTransId="{DF743589-90A6-459F-B0D1-5006B1C697DE}"/>
    <dgm:cxn modelId="{FEF6C055-FD48-4565-8939-A3D2F8BBA4D7}" type="presOf" srcId="{E38BE5C8-AFA7-42B4-9898-73B48EEFD519}" destId="{CCE73D59-C975-4412-8D29-EE1D1B8CA969}" srcOrd="0" destOrd="0" presId="urn:microsoft.com/office/officeart/2005/8/layout/vList2"/>
    <dgm:cxn modelId="{761F35AA-97F4-4EDC-A2F2-B16407A26E17}" srcId="{E38BE5C8-AFA7-42B4-9898-73B48EEFD519}" destId="{DA5E5B2B-F6DB-4472-A1F4-88B1414980C4}" srcOrd="1" destOrd="0" parTransId="{7D39BFE9-A865-4308-8578-D665874D55FF}" sibTransId="{1EDD827E-76E2-45DE-9013-F413E823EDFE}"/>
    <dgm:cxn modelId="{796127DF-A506-46E4-B8FB-23238932DEFF}" type="presOf" srcId="{28DB92AB-4D57-40E8-B636-6D13D1B7B001}" destId="{5D9DC6F4-902D-4AF2-9C2D-4049D11E15E5}" srcOrd="0" destOrd="0" presId="urn:microsoft.com/office/officeart/2005/8/layout/vList2"/>
    <dgm:cxn modelId="{EC798851-4CDF-4EE2-AC3F-9F49C38749A8}" type="presParOf" srcId="{CCE73D59-C975-4412-8D29-EE1D1B8CA969}" destId="{5D9DC6F4-902D-4AF2-9C2D-4049D11E15E5}" srcOrd="0" destOrd="0" presId="urn:microsoft.com/office/officeart/2005/8/layout/vList2"/>
    <dgm:cxn modelId="{0CBAEA2F-65F6-4034-8BD2-994AC369C912}" type="presParOf" srcId="{CCE73D59-C975-4412-8D29-EE1D1B8CA969}" destId="{582F7AD8-BA71-40BE-B2DA-D8C5BB916981}" srcOrd="1" destOrd="0" presId="urn:microsoft.com/office/officeart/2005/8/layout/vList2"/>
    <dgm:cxn modelId="{68EB4DE1-9FA4-4E0E-B49B-F1828F7348BD}" type="presParOf" srcId="{CCE73D59-C975-4412-8D29-EE1D1B8CA969}" destId="{BB1D3169-21F9-4FDF-B502-F803F0A73B76}" srcOrd="2" destOrd="0" presId="urn:microsoft.com/office/officeart/2005/8/layout/vList2"/>
    <dgm:cxn modelId="{38FBE928-4992-4FF2-A39B-643F48577AC1}" type="presParOf" srcId="{CCE73D59-C975-4412-8D29-EE1D1B8CA969}" destId="{7AA8665E-225C-4A71-A87F-B555C40ADDC3}" srcOrd="3" destOrd="0" presId="urn:microsoft.com/office/officeart/2005/8/layout/vList2"/>
    <dgm:cxn modelId="{0E68679E-CE0E-488B-B8AB-B97E2A18265A}" type="presParOf" srcId="{CCE73D59-C975-4412-8D29-EE1D1B8CA969}" destId="{E4C40406-2D6F-4D4D-B18E-90B4F9B0CA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3CA2BA-CE0D-4CA0-BEAD-9BCEC35F06C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01A81E-155C-45DC-BA87-9C87119FF93E}">
      <dgm:prSet/>
      <dgm:spPr/>
      <dgm:t>
        <a:bodyPr/>
        <a:lstStyle/>
        <a:p>
          <a:r>
            <a:rPr lang="en-US"/>
            <a:t>Mobile phones as a way of social distance communication, access to internet, online filling in questionaries about health condition, phone medical appointments. </a:t>
          </a:r>
        </a:p>
      </dgm:t>
    </dgm:pt>
    <dgm:pt modelId="{12430BDF-60A8-4170-8188-CBB83A545B34}" type="parTrans" cxnId="{2BD7AFFC-52E7-45B3-8A36-F77DA131C601}">
      <dgm:prSet/>
      <dgm:spPr/>
      <dgm:t>
        <a:bodyPr/>
        <a:lstStyle/>
        <a:p>
          <a:endParaRPr lang="en-US"/>
        </a:p>
      </dgm:t>
    </dgm:pt>
    <dgm:pt modelId="{95EEB40D-ACB1-42EE-B299-77056779CA6A}" type="sibTrans" cxnId="{2BD7AFFC-52E7-45B3-8A36-F77DA131C601}">
      <dgm:prSet/>
      <dgm:spPr/>
      <dgm:t>
        <a:bodyPr/>
        <a:lstStyle/>
        <a:p>
          <a:endParaRPr lang="en-US"/>
        </a:p>
      </dgm:t>
    </dgm:pt>
    <dgm:pt modelId="{C3F864DB-F0D8-46E4-8656-0AFE4E6A3923}">
      <dgm:prSet/>
      <dgm:spPr/>
      <dgm:t>
        <a:bodyPr/>
        <a:lstStyle/>
        <a:p>
          <a:r>
            <a:rPr lang="en-US"/>
            <a:t>Medical apps that  have been created during the pandemic for individuals identification for visiting public places.    </a:t>
          </a:r>
        </a:p>
      </dgm:t>
    </dgm:pt>
    <dgm:pt modelId="{54E24A0B-FBF0-4E41-ABF8-E904F4CD099A}" type="parTrans" cxnId="{414979F8-1ED6-47D6-9545-2908ABCA20DC}">
      <dgm:prSet/>
      <dgm:spPr/>
      <dgm:t>
        <a:bodyPr/>
        <a:lstStyle/>
        <a:p>
          <a:endParaRPr lang="en-US"/>
        </a:p>
      </dgm:t>
    </dgm:pt>
    <dgm:pt modelId="{4254BF37-1BEC-45E6-8E9F-CF739A615973}" type="sibTrans" cxnId="{414979F8-1ED6-47D6-9545-2908ABCA20DC}">
      <dgm:prSet/>
      <dgm:spPr/>
      <dgm:t>
        <a:bodyPr/>
        <a:lstStyle/>
        <a:p>
          <a:endParaRPr lang="en-US"/>
        </a:p>
      </dgm:t>
    </dgm:pt>
    <dgm:pt modelId="{864DC34A-1085-4AD3-92A9-3D90E0EFA7D0}">
      <dgm:prSet/>
      <dgm:spPr/>
      <dgm:t>
        <a:bodyPr/>
        <a:lstStyle/>
        <a:p>
          <a:r>
            <a:rPr lang="en-US"/>
            <a:t>Approvements of digital negative tests for meeting the traveling restrictions. </a:t>
          </a:r>
        </a:p>
      </dgm:t>
    </dgm:pt>
    <dgm:pt modelId="{2D6D6604-A30B-4039-975F-BB1D370FB551}" type="parTrans" cxnId="{DA3011CB-715D-479F-BACF-49453694C469}">
      <dgm:prSet/>
      <dgm:spPr/>
      <dgm:t>
        <a:bodyPr/>
        <a:lstStyle/>
        <a:p>
          <a:endParaRPr lang="en-US"/>
        </a:p>
      </dgm:t>
    </dgm:pt>
    <dgm:pt modelId="{4C877641-30A2-45CA-BADC-1A929610B542}" type="sibTrans" cxnId="{DA3011CB-715D-479F-BACF-49453694C469}">
      <dgm:prSet/>
      <dgm:spPr/>
      <dgm:t>
        <a:bodyPr/>
        <a:lstStyle/>
        <a:p>
          <a:endParaRPr lang="en-US"/>
        </a:p>
      </dgm:t>
    </dgm:pt>
    <dgm:pt modelId="{C4C31619-FF95-4E91-845E-C24A7B637C05}" type="pres">
      <dgm:prSet presAssocID="{353CA2BA-CE0D-4CA0-BEAD-9BCEC35F06C2}" presName="root" presStyleCnt="0">
        <dgm:presLayoutVars>
          <dgm:dir/>
          <dgm:resizeHandles val="exact"/>
        </dgm:presLayoutVars>
      </dgm:prSet>
      <dgm:spPr/>
    </dgm:pt>
    <dgm:pt modelId="{7478F91C-72E5-47F7-8C99-23466D16CFFB}" type="pres">
      <dgm:prSet presAssocID="{0401A81E-155C-45DC-BA87-9C87119FF93E}" presName="compNode" presStyleCnt="0"/>
      <dgm:spPr/>
    </dgm:pt>
    <dgm:pt modelId="{CD54CA4A-0D8B-425E-BAE4-3A60B97E0CD8}" type="pres">
      <dgm:prSet presAssocID="{0401A81E-155C-45DC-BA87-9C87119FF9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F699A7AF-91A2-442D-BDE7-3323E63D2E3E}" type="pres">
      <dgm:prSet presAssocID="{0401A81E-155C-45DC-BA87-9C87119FF93E}" presName="spaceRect" presStyleCnt="0"/>
      <dgm:spPr/>
    </dgm:pt>
    <dgm:pt modelId="{59DFFA50-44B1-4657-A598-7AEB8B556289}" type="pres">
      <dgm:prSet presAssocID="{0401A81E-155C-45DC-BA87-9C87119FF93E}" presName="textRect" presStyleLbl="revTx" presStyleIdx="0" presStyleCnt="3">
        <dgm:presLayoutVars>
          <dgm:chMax val="1"/>
          <dgm:chPref val="1"/>
        </dgm:presLayoutVars>
      </dgm:prSet>
      <dgm:spPr/>
    </dgm:pt>
    <dgm:pt modelId="{8D924FFC-6A11-4F63-BE01-84E5023BB6B2}" type="pres">
      <dgm:prSet presAssocID="{95EEB40D-ACB1-42EE-B299-77056779CA6A}" presName="sibTrans" presStyleCnt="0"/>
      <dgm:spPr/>
    </dgm:pt>
    <dgm:pt modelId="{4D919B49-800D-4CD4-8B46-F38E9A244307}" type="pres">
      <dgm:prSet presAssocID="{C3F864DB-F0D8-46E4-8656-0AFE4E6A3923}" presName="compNode" presStyleCnt="0"/>
      <dgm:spPr/>
    </dgm:pt>
    <dgm:pt modelId="{327527C7-2FA4-4BA7-A638-D00C3FF8E077}" type="pres">
      <dgm:prSet presAssocID="{C3F864DB-F0D8-46E4-8656-0AFE4E6A39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8FF0FADD-20D0-4C50-8F6E-B937F39F6B31}" type="pres">
      <dgm:prSet presAssocID="{C3F864DB-F0D8-46E4-8656-0AFE4E6A3923}" presName="spaceRect" presStyleCnt="0"/>
      <dgm:spPr/>
    </dgm:pt>
    <dgm:pt modelId="{2B4FE8FC-1DE6-4DED-AD84-1C8AC9B20890}" type="pres">
      <dgm:prSet presAssocID="{C3F864DB-F0D8-46E4-8656-0AFE4E6A3923}" presName="textRect" presStyleLbl="revTx" presStyleIdx="1" presStyleCnt="3">
        <dgm:presLayoutVars>
          <dgm:chMax val="1"/>
          <dgm:chPref val="1"/>
        </dgm:presLayoutVars>
      </dgm:prSet>
      <dgm:spPr/>
    </dgm:pt>
    <dgm:pt modelId="{910DC4D8-59EA-49AB-BDA0-656F3497BE05}" type="pres">
      <dgm:prSet presAssocID="{4254BF37-1BEC-45E6-8E9F-CF739A615973}" presName="sibTrans" presStyleCnt="0"/>
      <dgm:spPr/>
    </dgm:pt>
    <dgm:pt modelId="{CD2D7963-67B3-4277-9C5F-BFCFC21769FB}" type="pres">
      <dgm:prSet presAssocID="{864DC34A-1085-4AD3-92A9-3D90E0EFA7D0}" presName="compNode" presStyleCnt="0"/>
      <dgm:spPr/>
    </dgm:pt>
    <dgm:pt modelId="{D932C564-8936-4DD0-91E4-C082299CB672}" type="pres">
      <dgm:prSet presAssocID="{864DC34A-1085-4AD3-92A9-3D90E0EFA7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under Magnifying Glass"/>
        </a:ext>
      </dgm:extLst>
    </dgm:pt>
    <dgm:pt modelId="{2F958F9D-2B02-488B-9AD8-0DFCFCC7BAE9}" type="pres">
      <dgm:prSet presAssocID="{864DC34A-1085-4AD3-92A9-3D90E0EFA7D0}" presName="spaceRect" presStyleCnt="0"/>
      <dgm:spPr/>
    </dgm:pt>
    <dgm:pt modelId="{7683BE1D-7AF7-406B-9DD8-8E249C4B19EC}" type="pres">
      <dgm:prSet presAssocID="{864DC34A-1085-4AD3-92A9-3D90E0EFA7D0}" presName="textRect" presStyleLbl="revTx" presStyleIdx="2" presStyleCnt="3">
        <dgm:presLayoutVars>
          <dgm:chMax val="1"/>
          <dgm:chPref val="1"/>
        </dgm:presLayoutVars>
      </dgm:prSet>
      <dgm:spPr/>
    </dgm:pt>
  </dgm:ptLst>
  <dgm:cxnLst>
    <dgm:cxn modelId="{854C1229-F5E2-4416-8E7D-DA8312D34E32}" type="presOf" srcId="{353CA2BA-CE0D-4CA0-BEAD-9BCEC35F06C2}" destId="{C4C31619-FF95-4E91-845E-C24A7B637C05}" srcOrd="0" destOrd="0" presId="urn:microsoft.com/office/officeart/2018/2/layout/IconLabelList"/>
    <dgm:cxn modelId="{5247195F-E2D0-451F-B0BA-B5D5A2381D90}" type="presOf" srcId="{C3F864DB-F0D8-46E4-8656-0AFE4E6A3923}" destId="{2B4FE8FC-1DE6-4DED-AD84-1C8AC9B20890}" srcOrd="0" destOrd="0" presId="urn:microsoft.com/office/officeart/2018/2/layout/IconLabelList"/>
    <dgm:cxn modelId="{BE7F6262-DF1D-4156-96CF-FDD0299B43C0}" type="presOf" srcId="{0401A81E-155C-45DC-BA87-9C87119FF93E}" destId="{59DFFA50-44B1-4657-A598-7AEB8B556289}" srcOrd="0" destOrd="0" presId="urn:microsoft.com/office/officeart/2018/2/layout/IconLabelList"/>
    <dgm:cxn modelId="{F9F79765-04E7-4C80-8641-AEEC9BC41CA0}" type="presOf" srcId="{864DC34A-1085-4AD3-92A9-3D90E0EFA7D0}" destId="{7683BE1D-7AF7-406B-9DD8-8E249C4B19EC}" srcOrd="0" destOrd="0" presId="urn:microsoft.com/office/officeart/2018/2/layout/IconLabelList"/>
    <dgm:cxn modelId="{DA3011CB-715D-479F-BACF-49453694C469}" srcId="{353CA2BA-CE0D-4CA0-BEAD-9BCEC35F06C2}" destId="{864DC34A-1085-4AD3-92A9-3D90E0EFA7D0}" srcOrd="2" destOrd="0" parTransId="{2D6D6604-A30B-4039-975F-BB1D370FB551}" sibTransId="{4C877641-30A2-45CA-BADC-1A929610B542}"/>
    <dgm:cxn modelId="{414979F8-1ED6-47D6-9545-2908ABCA20DC}" srcId="{353CA2BA-CE0D-4CA0-BEAD-9BCEC35F06C2}" destId="{C3F864DB-F0D8-46E4-8656-0AFE4E6A3923}" srcOrd="1" destOrd="0" parTransId="{54E24A0B-FBF0-4E41-ABF8-E904F4CD099A}" sibTransId="{4254BF37-1BEC-45E6-8E9F-CF739A615973}"/>
    <dgm:cxn modelId="{2BD7AFFC-52E7-45B3-8A36-F77DA131C601}" srcId="{353CA2BA-CE0D-4CA0-BEAD-9BCEC35F06C2}" destId="{0401A81E-155C-45DC-BA87-9C87119FF93E}" srcOrd="0" destOrd="0" parTransId="{12430BDF-60A8-4170-8188-CBB83A545B34}" sibTransId="{95EEB40D-ACB1-42EE-B299-77056779CA6A}"/>
    <dgm:cxn modelId="{871A0B1C-0976-4286-A00B-E4BE96871DCC}" type="presParOf" srcId="{C4C31619-FF95-4E91-845E-C24A7B637C05}" destId="{7478F91C-72E5-47F7-8C99-23466D16CFFB}" srcOrd="0" destOrd="0" presId="urn:microsoft.com/office/officeart/2018/2/layout/IconLabelList"/>
    <dgm:cxn modelId="{55BCC2A3-BDE2-4F22-AF0E-83024221D0FB}" type="presParOf" srcId="{7478F91C-72E5-47F7-8C99-23466D16CFFB}" destId="{CD54CA4A-0D8B-425E-BAE4-3A60B97E0CD8}" srcOrd="0" destOrd="0" presId="urn:microsoft.com/office/officeart/2018/2/layout/IconLabelList"/>
    <dgm:cxn modelId="{EF5BFC49-0DB9-443F-B356-59B7D48565EA}" type="presParOf" srcId="{7478F91C-72E5-47F7-8C99-23466D16CFFB}" destId="{F699A7AF-91A2-442D-BDE7-3323E63D2E3E}" srcOrd="1" destOrd="0" presId="urn:microsoft.com/office/officeart/2018/2/layout/IconLabelList"/>
    <dgm:cxn modelId="{04807E82-6579-4510-8515-F7AA3DDC7AAA}" type="presParOf" srcId="{7478F91C-72E5-47F7-8C99-23466D16CFFB}" destId="{59DFFA50-44B1-4657-A598-7AEB8B556289}" srcOrd="2" destOrd="0" presId="urn:microsoft.com/office/officeart/2018/2/layout/IconLabelList"/>
    <dgm:cxn modelId="{F5285CBD-C7C1-43A3-AE81-D9868CF39248}" type="presParOf" srcId="{C4C31619-FF95-4E91-845E-C24A7B637C05}" destId="{8D924FFC-6A11-4F63-BE01-84E5023BB6B2}" srcOrd="1" destOrd="0" presId="urn:microsoft.com/office/officeart/2018/2/layout/IconLabelList"/>
    <dgm:cxn modelId="{65787CE3-2929-495D-BD90-9DE7215D6D8C}" type="presParOf" srcId="{C4C31619-FF95-4E91-845E-C24A7B637C05}" destId="{4D919B49-800D-4CD4-8B46-F38E9A244307}" srcOrd="2" destOrd="0" presId="urn:microsoft.com/office/officeart/2018/2/layout/IconLabelList"/>
    <dgm:cxn modelId="{79682BE1-12A7-4DDE-9DB4-1E786557EDD0}" type="presParOf" srcId="{4D919B49-800D-4CD4-8B46-F38E9A244307}" destId="{327527C7-2FA4-4BA7-A638-D00C3FF8E077}" srcOrd="0" destOrd="0" presId="urn:microsoft.com/office/officeart/2018/2/layout/IconLabelList"/>
    <dgm:cxn modelId="{B94082DB-4190-4E58-B4C5-94094778AEF2}" type="presParOf" srcId="{4D919B49-800D-4CD4-8B46-F38E9A244307}" destId="{8FF0FADD-20D0-4C50-8F6E-B937F39F6B31}" srcOrd="1" destOrd="0" presId="urn:microsoft.com/office/officeart/2018/2/layout/IconLabelList"/>
    <dgm:cxn modelId="{F6771A04-E077-45AD-AAF5-37DC08EC00D6}" type="presParOf" srcId="{4D919B49-800D-4CD4-8B46-F38E9A244307}" destId="{2B4FE8FC-1DE6-4DED-AD84-1C8AC9B20890}" srcOrd="2" destOrd="0" presId="urn:microsoft.com/office/officeart/2018/2/layout/IconLabelList"/>
    <dgm:cxn modelId="{F32162B1-6F91-4271-8F8F-C6A53F73CF8E}" type="presParOf" srcId="{C4C31619-FF95-4E91-845E-C24A7B637C05}" destId="{910DC4D8-59EA-49AB-BDA0-656F3497BE05}" srcOrd="3" destOrd="0" presId="urn:microsoft.com/office/officeart/2018/2/layout/IconLabelList"/>
    <dgm:cxn modelId="{8E3E5BF6-6A84-4E6C-BCEF-E16FE5C1824B}" type="presParOf" srcId="{C4C31619-FF95-4E91-845E-C24A7B637C05}" destId="{CD2D7963-67B3-4277-9C5F-BFCFC21769FB}" srcOrd="4" destOrd="0" presId="urn:microsoft.com/office/officeart/2018/2/layout/IconLabelList"/>
    <dgm:cxn modelId="{1A25F40B-4B9F-447B-9F50-DA81E4B96384}" type="presParOf" srcId="{CD2D7963-67B3-4277-9C5F-BFCFC21769FB}" destId="{D932C564-8936-4DD0-91E4-C082299CB672}" srcOrd="0" destOrd="0" presId="urn:microsoft.com/office/officeart/2018/2/layout/IconLabelList"/>
    <dgm:cxn modelId="{3F0422E2-96D0-492C-A949-D735206C8BEC}" type="presParOf" srcId="{CD2D7963-67B3-4277-9C5F-BFCFC21769FB}" destId="{2F958F9D-2B02-488B-9AD8-0DFCFCC7BAE9}" srcOrd="1" destOrd="0" presId="urn:microsoft.com/office/officeart/2018/2/layout/IconLabelList"/>
    <dgm:cxn modelId="{58923C7D-0DB2-443A-8A4A-B293400C1B5D}" type="presParOf" srcId="{CD2D7963-67B3-4277-9C5F-BFCFC21769FB}" destId="{7683BE1D-7AF7-406B-9DD8-8E249C4B1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4AADF-2104-4633-BEF7-B8FEB786D7D0}">
      <dsp:nvSpPr>
        <dsp:cNvPr id="0" name=""/>
        <dsp:cNvSpPr/>
      </dsp:nvSpPr>
      <dsp:spPr>
        <a:xfrm>
          <a:off x="679050" y="578168"/>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86A80-A952-419E-91CB-0E2EF732D819}">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FAFE3A-BD6E-4ABD-8D53-2D43BE5EDC29}">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The delivery of different services in internet. </a:t>
          </a:r>
        </a:p>
      </dsp:txBody>
      <dsp:txXfrm>
        <a:off x="75768" y="3053169"/>
        <a:ext cx="3093750" cy="720000"/>
      </dsp:txXfrm>
    </dsp:sp>
    <dsp:sp modelId="{F0B21DCE-B476-4E14-A101-69C5174D2732}">
      <dsp:nvSpPr>
        <dsp:cNvPr id="0" name=""/>
        <dsp:cNvSpPr/>
      </dsp:nvSpPr>
      <dsp:spPr>
        <a:xfrm>
          <a:off x="4314206" y="578168"/>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92E4ED-AFB4-495C-8C2C-2B838A7DBEA7}">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BD50F-E88B-4B8D-BAD5-41D94C200B9E}">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Tools and application , data store and data access. </a:t>
          </a:r>
        </a:p>
      </dsp:txBody>
      <dsp:txXfrm>
        <a:off x="3710925" y="3053169"/>
        <a:ext cx="3093750" cy="720000"/>
      </dsp:txXfrm>
    </dsp:sp>
    <dsp:sp modelId="{34B9CCCA-5E6C-4C5C-9B8E-B88E4934B19C}">
      <dsp:nvSpPr>
        <dsp:cNvPr id="0" name=""/>
        <dsp:cNvSpPr/>
      </dsp:nvSpPr>
      <dsp:spPr>
        <a:xfrm>
          <a:off x="7949362" y="578168"/>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078BDE-FD15-4604-9ACA-65991791A2E3}">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DBF8BF-4F7D-4591-884F-0665D6DDEAE6}">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Processing data far away from one to another device in the cyber space. Your data and work can be accessed from any device connected to internet.</a:t>
          </a:r>
        </a:p>
      </dsp:txBody>
      <dsp:txXfrm>
        <a:off x="7346081" y="3053169"/>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DC6F4-902D-4AF2-9C2D-4049D11E15E5}">
      <dsp:nvSpPr>
        <dsp:cNvPr id="0" name=""/>
        <dsp:cNvSpPr/>
      </dsp:nvSpPr>
      <dsp:spPr>
        <a:xfrm>
          <a:off x="0" y="111518"/>
          <a:ext cx="10515600"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Personal data storage of patients such ass name , date of birth etc. information about the patient's health condition. </a:t>
          </a:r>
        </a:p>
      </dsp:txBody>
      <dsp:txXfrm>
        <a:off x="64083" y="175601"/>
        <a:ext cx="10387434" cy="1184574"/>
      </dsp:txXfrm>
    </dsp:sp>
    <dsp:sp modelId="{BB1D3169-21F9-4FDF-B502-F803F0A73B76}">
      <dsp:nvSpPr>
        <dsp:cNvPr id="0" name=""/>
        <dsp:cNvSpPr/>
      </dsp:nvSpPr>
      <dsp:spPr>
        <a:xfrm>
          <a:off x="0" y="1519299"/>
          <a:ext cx="10515600" cy="13127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personal records and prescription making, monitoring the symptoms by using existing information.  </a:t>
          </a:r>
        </a:p>
      </dsp:txBody>
      <dsp:txXfrm>
        <a:off x="64083" y="1583382"/>
        <a:ext cx="10387434" cy="1184574"/>
      </dsp:txXfrm>
    </dsp:sp>
    <dsp:sp modelId="{E4C40406-2D6F-4D4D-B18E-90B4F9B0CA1C}">
      <dsp:nvSpPr>
        <dsp:cNvPr id="0" name=""/>
        <dsp:cNvSpPr/>
      </dsp:nvSpPr>
      <dsp:spPr>
        <a:xfrm>
          <a:off x="0" y="2927079"/>
          <a:ext cx="10515600" cy="13127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Making of test results also sending them  to patients. </a:t>
          </a:r>
        </a:p>
      </dsp:txBody>
      <dsp:txXfrm>
        <a:off x="64083" y="2991162"/>
        <a:ext cx="10387434" cy="1184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4CA4A-0D8B-425E-BAE4-3A60B97E0CD8}">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DFFA50-44B1-4657-A598-7AEB8B556289}">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Mobile phones as a way of social distance communication, access to internet, online filling in questionaries about health condition, phone medical appointments. </a:t>
          </a:r>
        </a:p>
      </dsp:txBody>
      <dsp:txXfrm>
        <a:off x="417971" y="2644140"/>
        <a:ext cx="2889450" cy="720000"/>
      </dsp:txXfrm>
    </dsp:sp>
    <dsp:sp modelId="{327527C7-2FA4-4BA7-A638-D00C3FF8E077}">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4FE8FC-1DE6-4DED-AD84-1C8AC9B20890}">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Medical apps that  have been created during the pandemic for individuals identification for visiting public places.    </a:t>
          </a:r>
        </a:p>
      </dsp:txBody>
      <dsp:txXfrm>
        <a:off x="3813075" y="2644140"/>
        <a:ext cx="2889450" cy="720000"/>
      </dsp:txXfrm>
    </dsp:sp>
    <dsp:sp modelId="{D932C564-8936-4DD0-91E4-C082299CB672}">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83BE1D-7AF7-406B-9DD8-8E249C4B19EC}">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Approvements of digital negative tests for meeting the traveling restrictions. </a:t>
          </a:r>
        </a:p>
      </dsp:txBody>
      <dsp:txXfrm>
        <a:off x="7208178" y="2644140"/>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8C1A-2710-CE52-3CA4-2B29D0F93F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C60DD7-533A-4387-0794-A92E70D48F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DC48D8-5AAA-BE9A-800D-558ED4AEB1A3}"/>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5" name="Footer Placeholder 4">
            <a:extLst>
              <a:ext uri="{FF2B5EF4-FFF2-40B4-BE49-F238E27FC236}">
                <a16:creationId xmlns:a16="http://schemas.microsoft.com/office/drawing/2014/main" id="{6110A544-80F9-4CBA-528F-221162F457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17DB79-79DC-9FFA-3D17-AEED6C129ACE}"/>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635614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9A1C-BC5B-6518-E7E7-4FF1D357D4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428903-33DE-5B16-62B4-7E571C37DC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A3179-811B-A736-E459-4E0CE7D0C86B}"/>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5" name="Footer Placeholder 4">
            <a:extLst>
              <a:ext uri="{FF2B5EF4-FFF2-40B4-BE49-F238E27FC236}">
                <a16:creationId xmlns:a16="http://schemas.microsoft.com/office/drawing/2014/main" id="{94C781BB-89DB-C89B-B16D-6619BBBD18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0F082E-E091-5BE5-E239-C4319D317056}"/>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117365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17647-6F7B-B11F-DC56-EA62A1FA2C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AD0787-6EF0-4C39-3F25-EB193319F9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96A3B2-08EF-3FE3-1B11-9D6BFDADAEEF}"/>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5" name="Footer Placeholder 4">
            <a:extLst>
              <a:ext uri="{FF2B5EF4-FFF2-40B4-BE49-F238E27FC236}">
                <a16:creationId xmlns:a16="http://schemas.microsoft.com/office/drawing/2014/main" id="{212AD807-FF4B-24F7-1153-AC9EADCF66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71196B-A30E-669B-DFEC-3D929D1F2C43}"/>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1569154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FCEB1-3BE4-DBDA-9AFA-D607D8CE9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5B92FC-380F-B7DD-7ABB-258C112680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C69B7F-EB02-9693-205B-0151D532E6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3754B7-3BBC-B3F7-C1F8-7282B5AFA402}"/>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6" name="Footer Placeholder 5">
            <a:extLst>
              <a:ext uri="{FF2B5EF4-FFF2-40B4-BE49-F238E27FC236}">
                <a16:creationId xmlns:a16="http://schemas.microsoft.com/office/drawing/2014/main" id="{49681796-43C4-3236-A29C-133C0218A4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6EE1B8-DE3A-35D1-5FA7-A7D5EDE728AB}"/>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614568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3B114-E1A6-81F1-A73F-96EEAB16EC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68F0AE-91F6-6E6F-1D07-93280202C3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416874-3B25-09B9-3C17-AF50341378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163FA2-34DD-28D6-9836-F43C4CD18F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9D966D-B75F-E073-F9BF-882A530264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6176E4-F141-30D2-1DE3-CFC2B497F57F}"/>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8" name="Footer Placeholder 7">
            <a:extLst>
              <a:ext uri="{FF2B5EF4-FFF2-40B4-BE49-F238E27FC236}">
                <a16:creationId xmlns:a16="http://schemas.microsoft.com/office/drawing/2014/main" id="{CFC5BF2A-4FAE-D6AC-BC40-FBB9A6EF9E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32B37C-0FCF-5B6E-272F-B648D0D65DD1}"/>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1014524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2DFB-4A65-63FD-96C6-6BF11550B3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DA1406-FA59-285B-1D85-1C01C1AD3984}"/>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4" name="Footer Placeholder 3">
            <a:extLst>
              <a:ext uri="{FF2B5EF4-FFF2-40B4-BE49-F238E27FC236}">
                <a16:creationId xmlns:a16="http://schemas.microsoft.com/office/drawing/2014/main" id="{7045FBDD-F834-F355-9440-8CFAF67444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8E91BA-747A-6102-5F90-5B73DE39CEBB}"/>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694098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8DFBED-B9D0-B1BB-8E10-D9E5155860E6}"/>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3" name="Footer Placeholder 2">
            <a:extLst>
              <a:ext uri="{FF2B5EF4-FFF2-40B4-BE49-F238E27FC236}">
                <a16:creationId xmlns:a16="http://schemas.microsoft.com/office/drawing/2014/main" id="{1D6EFA09-D2F1-C3BD-9A29-BDCFCD5620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A12EA6-33EA-23A6-4A11-82F5CE8B0365}"/>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14556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95FDA-A128-9A24-F249-D768B87271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714C2A-744D-8CD9-67DD-D25200C560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E9CB1E-A1FF-AE8E-8EA9-DAE242222C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8C6250-D597-C93F-A9C4-FBF72203BE80}"/>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6" name="Footer Placeholder 5">
            <a:extLst>
              <a:ext uri="{FF2B5EF4-FFF2-40B4-BE49-F238E27FC236}">
                <a16:creationId xmlns:a16="http://schemas.microsoft.com/office/drawing/2014/main" id="{6A2574C7-8C81-4755-BC72-DBE49537FD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2C54F4-808F-302E-AF83-6D5FE4C2D467}"/>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760315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15EB9-A8BA-B143-4780-E7A7DD04E7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982E0A-4977-C748-2B87-EA4C393C65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7C4706-D284-4722-ACF5-A258A90E34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734445-93D5-338B-D78F-EDDE0763A6AB}"/>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6" name="Footer Placeholder 5">
            <a:extLst>
              <a:ext uri="{FF2B5EF4-FFF2-40B4-BE49-F238E27FC236}">
                <a16:creationId xmlns:a16="http://schemas.microsoft.com/office/drawing/2014/main" id="{ECBE0F8F-0834-43C1-02B5-F3F7FAC33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968370-76F6-36F2-07ED-112F2E18DFE6}"/>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1964011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D51F6-DB9E-71A3-F0FF-7D84BE246F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B1E06-B9DD-D9BB-E4C2-2B68D0B65E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76E53E-A5A7-E57A-300E-5F0538FD11C6}"/>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5" name="Footer Placeholder 4">
            <a:extLst>
              <a:ext uri="{FF2B5EF4-FFF2-40B4-BE49-F238E27FC236}">
                <a16:creationId xmlns:a16="http://schemas.microsoft.com/office/drawing/2014/main" id="{5D539365-339C-0CAD-9B9C-480F1944C0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1ECDD-BBDC-1690-E652-B6374D940AFF}"/>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2630299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337500-CC78-2724-5AFD-73781C3A81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5D7C6B-942B-F1F5-4255-49842AC048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93843-226E-8FA4-CBC5-FF2A864053F2}"/>
              </a:ext>
            </a:extLst>
          </p:cNvPr>
          <p:cNvSpPr>
            <a:spLocks noGrp="1"/>
          </p:cNvSpPr>
          <p:nvPr>
            <p:ph type="dt" sz="half" idx="10"/>
          </p:nvPr>
        </p:nvSpPr>
        <p:spPr/>
        <p:txBody>
          <a:bodyPr/>
          <a:lstStyle/>
          <a:p>
            <a:fld id="{AB34B15C-8ED2-4F2A-8208-26EB8E4E8682}" type="datetimeFigureOut">
              <a:rPr lang="en-GB" smtClean="0"/>
              <a:t>28/04/2022</a:t>
            </a:fld>
            <a:endParaRPr lang="en-GB"/>
          </a:p>
        </p:txBody>
      </p:sp>
      <p:sp>
        <p:nvSpPr>
          <p:cNvPr id="5" name="Footer Placeholder 4">
            <a:extLst>
              <a:ext uri="{FF2B5EF4-FFF2-40B4-BE49-F238E27FC236}">
                <a16:creationId xmlns:a16="http://schemas.microsoft.com/office/drawing/2014/main" id="{699F54B1-9187-611E-3C7B-2336FC285B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21D508-9E92-335D-6A00-8360102B7F37}"/>
              </a:ext>
            </a:extLst>
          </p:cNvPr>
          <p:cNvSpPr>
            <a:spLocks noGrp="1"/>
          </p:cNvSpPr>
          <p:nvPr>
            <p:ph type="sldNum" sz="quarter" idx="12"/>
          </p:nvPr>
        </p:nvSpPr>
        <p:spPr/>
        <p:txBody>
          <a:bodyPr/>
          <a:lstStyle/>
          <a:p>
            <a:fld id="{5711EC58-1808-4838-AF26-B4D4025B7B11}" type="slidenum">
              <a:rPr lang="en-GB" smtClean="0"/>
              <a:t>‹#›</a:t>
            </a:fld>
            <a:endParaRPr lang="en-GB"/>
          </a:p>
        </p:txBody>
      </p:sp>
    </p:spTree>
    <p:extLst>
      <p:ext uri="{BB962C8B-B14F-4D97-AF65-F5344CB8AC3E}">
        <p14:creationId xmlns:p14="http://schemas.microsoft.com/office/powerpoint/2010/main" val="4163047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B0B9A0-875C-6BE6-052D-E0F4377902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693E33-00D8-FE48-FB40-6F1A091F0C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B2A5AC-C9AB-70A7-244B-1242907F0E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34B15C-8ED2-4F2A-8208-26EB8E4E8682}" type="datetimeFigureOut">
              <a:rPr lang="en-GB" smtClean="0"/>
              <a:t>28/04/2022</a:t>
            </a:fld>
            <a:endParaRPr lang="en-GB"/>
          </a:p>
        </p:txBody>
      </p:sp>
      <p:sp>
        <p:nvSpPr>
          <p:cNvPr id="5" name="Footer Placeholder 4">
            <a:extLst>
              <a:ext uri="{FF2B5EF4-FFF2-40B4-BE49-F238E27FC236}">
                <a16:creationId xmlns:a16="http://schemas.microsoft.com/office/drawing/2014/main" id="{4163E47A-9F62-716F-DD3A-15639BC4C3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56A4C7-51A1-4274-3F83-C26696551F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11EC58-1808-4838-AF26-B4D4025B7B11}" type="slidenum">
              <a:rPr lang="en-GB" smtClean="0"/>
              <a:t>‹#›</a:t>
            </a:fld>
            <a:endParaRPr lang="en-GB"/>
          </a:p>
        </p:txBody>
      </p:sp>
    </p:spTree>
    <p:extLst>
      <p:ext uri="{BB962C8B-B14F-4D97-AF65-F5344CB8AC3E}">
        <p14:creationId xmlns:p14="http://schemas.microsoft.com/office/powerpoint/2010/main" val="40031086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uk/search?q=disadvantages+of+health+and+safety+in+a+healthcare+facility&amp;biw=1582&amp;bih=750&amp;ei=yn1qYrC7FtaU8gKV-IjACw&amp;oq=disadvantages+of+health+and+safety+in+a+healt&amp;gs_lcp=Cgdnd3Mtd2l6EAMYADIHCCEQChCgATIHCCEQChCgATIHCCEQChCgATIHCCEQChCgAToHCAAQRxCwAzoECCEQCjoFCAAQogQ6BQgAEIAEOgYIABAWEB46BQghEKABOgQIIRAVOggIIRAWEB0QHkoECEEYAEoECEYYAFCpBljvZ2D5dGgDcAF4AIAB1wGIAdEVkgEGMTkuNy4xmAEAoAEByAEIwAEB&amp;sclient=gws-wiz" TargetMode="External"/><Relationship Id="rId2" Type="http://schemas.openxmlformats.org/officeDocument/2006/relationships/hyperlink" Target="https://www.google.co.uk/search?q=how+does+the+safety+help+in+a+health+care+facility&amp;biw=1582&amp;bih=750&amp;ei=kKRpYpTzK72BhbIP48m9uA0&amp;oq=how+does+the+safety+help+in+a+heath+care+&amp;gs_lcp=Cgdnd3Mtd2l6EAEYCDIHCCEQChCgATIHCCEQChCgATIHCCEQChCgATIHCCEQChCgATIKCCEQFhAKEB0QHjIKCCEQFhAKEB0QHjIKCCEQFhAKEB0QHjIKCCEQFhAKEB0QHjIKCCEQFhAKEB0QHjIKCCEQFhAKEB0QHjoFCAAQkQI6CwgAEIAEELEDEIMBOhQILhCABBCxAxCDARDHARCjAhDUAjoRCC4QgAQQsQMQgwEQxwEQowI6CwguELEDEIMBENQCOgcILhDUAhBDOgQIABBDOg4ILhCABBCxAxDHARCjAjoOCC4QgAQQsQMQgwEQ1AI6BQgAEIAEOggIABCxAxCDAToICC4QgAQQ1AI6CAgAEIAEELEDOgYIABAWEB46BQghEKABOggIIRAWEB0QHkoECEEYAEoECEYYAFDLB1jE2wVgi7EGaANwAXgBgAH4FogBh4YBkgEVMTQuMTEuOC4zLjAuMS4xLjEuMC4zmAEAoAEBsAEAwAEB&amp;sclient=gws-wiz" TargetMode="External"/><Relationship Id="rId1" Type="http://schemas.openxmlformats.org/officeDocument/2006/relationships/slideLayout" Target="../slideLayouts/slideLayout2.xml"/><Relationship Id="rId6" Type="http://schemas.openxmlformats.org/officeDocument/2006/relationships/hyperlink" Target="https://www.google.co.uk/search?q=disadvantages+of+digital+identity+in+a+healthcare+facility&amp;biw=1565&amp;bih=750&amp;ei=pvZqYt6rH5OU8gLf2JCACA&amp;ved=0ahUKEwjeltmQyrf3AhUTilwKHV8sBIAQ4dUDCA4&amp;uact=5&amp;oq=disadvantages+of+digital+identity+in+a+healthcare+facility&amp;gs_lcp=Cgdnd3Mtd2l6EAM6BwgAEEcQsAM6BAghEAo6BQgAEKIESgQIQRgASgQIRhgAUNMDWIxRYJBTaAFwAXgCgAHYEYgBkD6SAQ4yMS4zLjEuNy0xLjEuMZgBAKABAcgBCMABAQ&amp;sclient=gws-wiz" TargetMode="External"/><Relationship Id="rId5" Type="http://schemas.openxmlformats.org/officeDocument/2006/relationships/hyperlink" Target="https://www.google.co.uk/search?q=advantages+of+well-being+in+a+healthcare+facility&amp;biw=1565&amp;bih=750&amp;ei=mfJqYtDXN9iU8gL19KqQCA&amp;ved=0ahUKEwiQiLSixrf3AhVYilwKHXW6CoIQ4dUDCA4&amp;uact=5&amp;oq=advantages+of+well-being+in+a+healthcare+facility&amp;gs_lcp=Cgdnd3Mtd2l6EAM6BQgAEKIEOgQIIRAKSgQIQRgASgQIRhgAUABY5dsBYIjjAWgAcAF4AYABwgyIAd8ykgEOMzguNC41LTEuMS4wLjGYAQCgAQHAAQE&amp;sclient=gws-wiz" TargetMode="External"/><Relationship Id="rId4" Type="http://schemas.openxmlformats.org/officeDocument/2006/relationships/hyperlink" Target="https://www.google.co.uk/search?q=disadvantages+of+well-being+in+a+healthcare+facility&amp;biw=1565&amp;bih=750&amp;ei=3vJqYubMAce8gQadioCgBQ&amp;ved=0ahUKEwjms_HCxrf3AhVHXsAKHR0FAFQQ4dUDCA4&amp;uact=5&amp;oq=disadvantages+of+well-being+in+a+healthcare+facility&amp;gs_lcp=Cgdnd3Mtd2l6EAMyBQgAEKIESgQIQRgASgQIRhgAUABYhxxg9BxoAHABeACAAZQBiAGOCZIBBDEzLjGYAQCgAQHAAQE&amp;sclient=gws-wiz"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7748-2907-4D90-0094-29D9F54072CF}"/>
              </a:ext>
            </a:extLst>
          </p:cNvPr>
          <p:cNvSpPr>
            <a:spLocks noGrp="1"/>
          </p:cNvSpPr>
          <p:nvPr>
            <p:ph type="ctrTitle"/>
          </p:nvPr>
        </p:nvSpPr>
        <p:spPr>
          <a:xfrm>
            <a:off x="4965430" y="629268"/>
            <a:ext cx="6586491" cy="1286160"/>
          </a:xfrm>
        </p:spPr>
        <p:txBody>
          <a:bodyPr vert="horz" lIns="91440" tIns="45720" rIns="91440" bIns="45720" rtlCol="0" anchor="b">
            <a:normAutofit/>
          </a:bodyPr>
          <a:lstStyle/>
          <a:p>
            <a:pPr algn="l"/>
            <a:r>
              <a:rPr lang="en-US" sz="4100"/>
              <a:t>Digital skills and research methods </a:t>
            </a:r>
          </a:p>
        </p:txBody>
      </p:sp>
      <p:sp>
        <p:nvSpPr>
          <p:cNvPr id="3" name="Subtitle 2">
            <a:extLst>
              <a:ext uri="{FF2B5EF4-FFF2-40B4-BE49-F238E27FC236}">
                <a16:creationId xmlns:a16="http://schemas.microsoft.com/office/drawing/2014/main" id="{E9583DFA-775F-3E9C-EE5C-CE27C2268834}"/>
              </a:ext>
            </a:extLst>
          </p:cNvPr>
          <p:cNvSpPr>
            <a:spLocks noGrp="1"/>
          </p:cNvSpPr>
          <p:nvPr>
            <p:ph type="subTitle" idx="1"/>
          </p:nvPr>
        </p:nvSpPr>
        <p:spPr>
          <a:xfrm>
            <a:off x="4965431" y="2438400"/>
            <a:ext cx="6586489" cy="3785419"/>
          </a:xfrm>
        </p:spPr>
        <p:txBody>
          <a:bodyPr vert="horz" lIns="91440" tIns="45720" rIns="91440" bIns="45720" rtlCol="0">
            <a:normAutofit/>
          </a:bodyPr>
          <a:lstStyle/>
          <a:p>
            <a:pPr indent="-228600" algn="l">
              <a:buFont typeface="Arial" panose="020B0604020202020204" pitchFamily="34" charset="0"/>
              <a:buChar char="•"/>
            </a:pPr>
            <a:r>
              <a:rPr lang="en-US" sz="2000"/>
              <a:t>Group members name: </a:t>
            </a:r>
          </a:p>
          <a:p>
            <a:pPr indent="-228600" algn="l">
              <a:buFont typeface="Arial" panose="020B0604020202020204" pitchFamily="34" charset="0"/>
              <a:buChar char="•"/>
            </a:pPr>
            <a:r>
              <a:rPr lang="en-US" sz="2000"/>
              <a:t>Saiyar Khanam(2009461) G.L</a:t>
            </a:r>
          </a:p>
          <a:p>
            <a:pPr indent="-228600" algn="l">
              <a:buFont typeface="Arial" panose="020B0604020202020204" pitchFamily="34" charset="0"/>
              <a:buChar char="•"/>
            </a:pPr>
            <a:r>
              <a:rPr lang="en-US" sz="2000"/>
              <a:t>Yelmi Sebastiao (2122805)</a:t>
            </a:r>
          </a:p>
          <a:p>
            <a:pPr indent="-228600" algn="l">
              <a:buFont typeface="Arial" panose="020B0604020202020204" pitchFamily="34" charset="0"/>
              <a:buChar char="•"/>
            </a:pPr>
            <a:r>
              <a:rPr lang="en-US" sz="2000"/>
              <a:t>Anthea Coker (2124254)</a:t>
            </a:r>
          </a:p>
          <a:p>
            <a:pPr indent="-228600" algn="l">
              <a:buFont typeface="Arial" panose="020B0604020202020204" pitchFamily="34" charset="0"/>
              <a:buChar char="•"/>
            </a:pPr>
            <a:r>
              <a:rPr lang="en-US" sz="2000"/>
              <a:t>Voyka Nrkolaeva (2124306)</a:t>
            </a:r>
          </a:p>
          <a:p>
            <a:pPr indent="-228600" algn="l">
              <a:buFont typeface="Arial" panose="020B0604020202020204" pitchFamily="34" charset="0"/>
              <a:buChar char="•"/>
            </a:pPr>
            <a:r>
              <a:rPr lang="en-US" sz="2000"/>
              <a:t>Rachel Genine Ampeh (2118351)</a:t>
            </a:r>
          </a:p>
          <a:p>
            <a:pPr indent="-228600" algn="l">
              <a:buFont typeface="Arial" panose="020B0604020202020204" pitchFamily="34" charset="0"/>
              <a:buChar char="•"/>
            </a:pPr>
            <a:r>
              <a:rPr lang="en-US" sz="2000"/>
              <a:t>Module leader: Amitave Banik</a:t>
            </a:r>
          </a:p>
          <a:p>
            <a:pPr indent="-228600" algn="l">
              <a:buFont typeface="Arial" panose="020B0604020202020204" pitchFamily="34" charset="0"/>
              <a:buChar char="•"/>
            </a:pPr>
            <a:r>
              <a:rPr lang="en-US" sz="2000"/>
              <a:t>Module code: BMSW4003</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pic>
        <p:nvPicPr>
          <p:cNvPr id="5" name="Picture 4" descr="A molecular model">
            <a:extLst>
              <a:ext uri="{FF2B5EF4-FFF2-40B4-BE49-F238E27FC236}">
                <a16:creationId xmlns:a16="http://schemas.microsoft.com/office/drawing/2014/main" id="{10BC8E45-3655-16F5-B3E3-50909D8F7D90}"/>
              </a:ext>
            </a:extLst>
          </p:cNvPr>
          <p:cNvPicPr>
            <a:picLocks noChangeAspect="1"/>
          </p:cNvPicPr>
          <p:nvPr/>
        </p:nvPicPr>
        <p:blipFill rotWithShape="1">
          <a:blip r:embed="rId2"/>
          <a:srcRect l="18023" r="3685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DA0D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421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4AC6C68-F125-48AD-A5B4-89AD5E797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4C0E5DA-5624-49BC-AC1E-30229AA5B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05709"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5E157ED-E992-43F3-9A84-96C30A5C4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301542"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B78380-1DB7-0602-1EA8-B34E6D552B6F}"/>
              </a:ext>
            </a:extLst>
          </p:cNvPr>
          <p:cNvSpPr>
            <a:spLocks noGrp="1"/>
          </p:cNvSpPr>
          <p:nvPr>
            <p:ph type="title"/>
          </p:nvPr>
        </p:nvSpPr>
        <p:spPr>
          <a:xfrm>
            <a:off x="2060812" y="1533463"/>
            <a:ext cx="4101152" cy="3514294"/>
          </a:xfrm>
        </p:spPr>
        <p:txBody>
          <a:bodyPr vert="horz" lIns="91440" tIns="45720" rIns="91440" bIns="45720" rtlCol="0" anchor="ctr">
            <a:normAutofit/>
          </a:bodyPr>
          <a:lstStyle/>
          <a:p>
            <a:r>
              <a:rPr lang="en-US" sz="5600" kern="1200">
                <a:solidFill>
                  <a:schemeClr val="tx1"/>
                </a:solidFill>
                <a:latin typeface="+mj-lt"/>
                <a:ea typeface="+mj-ea"/>
                <a:cs typeface="+mj-cs"/>
              </a:rPr>
              <a:t>Introduction </a:t>
            </a:r>
          </a:p>
        </p:txBody>
      </p:sp>
      <p:sp>
        <p:nvSpPr>
          <p:cNvPr id="3" name="Content Placeholder 2">
            <a:extLst>
              <a:ext uri="{FF2B5EF4-FFF2-40B4-BE49-F238E27FC236}">
                <a16:creationId xmlns:a16="http://schemas.microsoft.com/office/drawing/2014/main" id="{0F5C2032-FEA5-1CFD-928B-E638CB054CBA}"/>
              </a:ext>
            </a:extLst>
          </p:cNvPr>
          <p:cNvSpPr>
            <a:spLocks noGrp="1"/>
          </p:cNvSpPr>
          <p:nvPr>
            <p:ph idx="1"/>
          </p:nvPr>
        </p:nvSpPr>
        <p:spPr>
          <a:xfrm>
            <a:off x="7553305" y="2569757"/>
            <a:ext cx="3988244" cy="1441706"/>
          </a:xfrm>
        </p:spPr>
        <p:txBody>
          <a:bodyPr vert="horz" lIns="91440" tIns="45720" rIns="91440" bIns="45720" rtlCol="0" anchor="ctr">
            <a:normAutofit/>
          </a:bodyPr>
          <a:lstStyle/>
          <a:p>
            <a:pPr marL="0" indent="0">
              <a:buNone/>
            </a:pPr>
            <a:r>
              <a:rPr lang="en-US" sz="3000" kern="1200">
                <a:solidFill>
                  <a:schemeClr val="tx1"/>
                </a:solidFill>
                <a:latin typeface="+mn-lt"/>
                <a:ea typeface="+mn-ea"/>
                <a:cs typeface="+mn-cs"/>
              </a:rPr>
              <a:t>We will be talking about digital technology's and how it helped everyone. </a:t>
            </a:r>
          </a:p>
        </p:txBody>
      </p:sp>
      <p:sp>
        <p:nvSpPr>
          <p:cNvPr id="29" name="Oval 28">
            <a:extLst>
              <a:ext uri="{FF2B5EF4-FFF2-40B4-BE49-F238E27FC236}">
                <a16:creationId xmlns:a16="http://schemas.microsoft.com/office/drawing/2014/main" id="{AEFD253A-9BCA-430B-979A-AA2F8445D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360" y="3024171"/>
            <a:ext cx="435428" cy="435428"/>
          </a:xfrm>
          <a:prstGeom prst="ellipse">
            <a:avLst/>
          </a:prstGeom>
          <a:solidFill>
            <a:schemeClr val="tx1">
              <a:lumMod val="50000"/>
              <a:lumOff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475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A0C41-A60A-E578-4C9C-4765B23CEB5E}"/>
              </a:ext>
            </a:extLst>
          </p:cNvPr>
          <p:cNvSpPr>
            <a:spLocks noGrp="1"/>
          </p:cNvSpPr>
          <p:nvPr>
            <p:ph type="title"/>
          </p:nvPr>
        </p:nvSpPr>
        <p:spPr>
          <a:xfrm>
            <a:off x="466722" y="586855"/>
            <a:ext cx="3201366" cy="3387497"/>
          </a:xfrm>
        </p:spPr>
        <p:txBody>
          <a:bodyPr anchor="b">
            <a:normAutofit/>
          </a:bodyPr>
          <a:lstStyle/>
          <a:p>
            <a:pPr algn="r"/>
            <a:br>
              <a:rPr lang="en-GB" sz="2800">
                <a:solidFill>
                  <a:srgbClr val="FFFFFF"/>
                </a:solidFill>
              </a:rPr>
            </a:br>
            <a:r>
              <a:rPr lang="en-GB" sz="2800">
                <a:solidFill>
                  <a:srgbClr val="FFFFFF"/>
                </a:solidFill>
              </a:rPr>
              <a:t>What are the </a:t>
            </a:r>
            <a:r>
              <a:rPr lang="en-US" sz="2800">
                <a:solidFill>
                  <a:srgbClr val="FFFFFF"/>
                </a:solidFill>
              </a:rPr>
              <a:t>the use of digital communication, collaboration, and participation? Saiyar Khanam</a:t>
            </a:r>
            <a:br>
              <a:rPr lang="en-US"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9B58B2BE-55DF-9780-A6B1-82631357EACF}"/>
              </a:ext>
            </a:extLst>
          </p:cNvPr>
          <p:cNvSpPr>
            <a:spLocks noGrp="1"/>
          </p:cNvSpPr>
          <p:nvPr>
            <p:ph idx="1"/>
          </p:nvPr>
        </p:nvSpPr>
        <p:spPr>
          <a:xfrm>
            <a:off x="4810259" y="649480"/>
            <a:ext cx="6555347" cy="5546047"/>
          </a:xfrm>
        </p:spPr>
        <p:txBody>
          <a:bodyPr anchor="ctr">
            <a:normAutofit/>
          </a:bodyPr>
          <a:lstStyle/>
          <a:p>
            <a:r>
              <a:rPr lang="en-GB" sz="2000"/>
              <a:t>The digital communication, collaboration, and participation is where everyone can work together freely while being at home. It’s also knowing as working in a safe environment, with good attitude and behaviours.</a:t>
            </a:r>
          </a:p>
          <a:p>
            <a:endParaRPr lang="en-GB" sz="2000"/>
          </a:p>
          <a:p>
            <a:r>
              <a:rPr lang="en-GB" sz="2000"/>
              <a:t>Communication is very important, but during covid-19 things changed. But the modern technology such as mobile phone, laptops, zoom call meeting has kept everyone to collaborate and participate their events.</a:t>
            </a:r>
          </a:p>
          <a:p>
            <a:pPr marL="0" indent="0">
              <a:buNone/>
            </a:pPr>
            <a:endParaRPr lang="en-GB" sz="2000"/>
          </a:p>
        </p:txBody>
      </p:sp>
    </p:spTree>
    <p:extLst>
      <p:ext uri="{BB962C8B-B14F-4D97-AF65-F5344CB8AC3E}">
        <p14:creationId xmlns:p14="http://schemas.microsoft.com/office/powerpoint/2010/main" val="303017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73544-95AD-1C23-D56E-165C8FCE4E3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are the advantages? Saiyar Khanam</a:t>
            </a:r>
          </a:p>
        </p:txBody>
      </p:sp>
      <p:sp>
        <p:nvSpPr>
          <p:cNvPr id="3" name="Content Placeholder 2">
            <a:extLst>
              <a:ext uri="{FF2B5EF4-FFF2-40B4-BE49-F238E27FC236}">
                <a16:creationId xmlns:a16="http://schemas.microsoft.com/office/drawing/2014/main" id="{2C16CE07-5C30-11CE-B897-500407CF8096}"/>
              </a:ext>
            </a:extLst>
          </p:cNvPr>
          <p:cNvSpPr>
            <a:spLocks noGrp="1"/>
          </p:cNvSpPr>
          <p:nvPr>
            <p:ph idx="1"/>
          </p:nvPr>
        </p:nvSpPr>
        <p:spPr>
          <a:xfrm>
            <a:off x="4810259" y="649480"/>
            <a:ext cx="6555347" cy="5546047"/>
          </a:xfrm>
        </p:spPr>
        <p:txBody>
          <a:bodyPr anchor="ctr">
            <a:normAutofit/>
          </a:bodyPr>
          <a:lstStyle/>
          <a:p>
            <a:r>
              <a:rPr lang="en-GB" sz="2000" i="1">
                <a:effectLst>
                  <a:outerShdw blurRad="38100" dist="38100" dir="2700000" algn="tl">
                    <a:srgbClr val="000000">
                      <a:alpha val="43137"/>
                    </a:srgbClr>
                  </a:outerShdw>
                </a:effectLst>
              </a:rPr>
              <a:t>Advantages</a:t>
            </a:r>
            <a:r>
              <a:rPr lang="en-GB" sz="2000"/>
              <a:t>- </a:t>
            </a:r>
            <a:r>
              <a:rPr lang="en-GB" sz="2000" b="1"/>
              <a:t>communicating</a:t>
            </a:r>
            <a:r>
              <a:rPr lang="en-GB" sz="2000"/>
              <a:t> it’s the key when we all are working in a health care sector, but to make it faster and safer they can use the device called mobile phone via sending a message. </a:t>
            </a:r>
          </a:p>
          <a:p>
            <a:r>
              <a:rPr lang="en-GB" sz="2000" b="1"/>
              <a:t>Collaborating </a:t>
            </a:r>
            <a:r>
              <a:rPr lang="en-GB" sz="2000"/>
              <a:t>it’s the key for working as a team. In this sector many people use the technology called “collecting data” in a laptop or computer. This is known as keeping everyone's work into one place and keeping it safe, also having back-to-back meetings via zoom calls (for dose who is working for home, so they won’t miss anything)  that keeps all the workers aware of what they are doing and their role. </a:t>
            </a:r>
          </a:p>
          <a:p>
            <a:pPr marL="0" indent="0">
              <a:buNone/>
            </a:pPr>
            <a:endParaRPr lang="en-GB" sz="2000"/>
          </a:p>
          <a:p>
            <a:endParaRPr lang="en-GB" sz="2000"/>
          </a:p>
        </p:txBody>
      </p:sp>
    </p:spTree>
    <p:extLst>
      <p:ext uri="{BB962C8B-B14F-4D97-AF65-F5344CB8AC3E}">
        <p14:creationId xmlns:p14="http://schemas.microsoft.com/office/powerpoint/2010/main" val="3991844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F4BEC-F7AE-1528-E944-31FF8DA2303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did it affect them? Saiyar Khanam</a:t>
            </a:r>
          </a:p>
        </p:txBody>
      </p:sp>
      <p:sp>
        <p:nvSpPr>
          <p:cNvPr id="3" name="Content Placeholder 2">
            <a:extLst>
              <a:ext uri="{FF2B5EF4-FFF2-40B4-BE49-F238E27FC236}">
                <a16:creationId xmlns:a16="http://schemas.microsoft.com/office/drawing/2014/main" id="{865D8CDA-0F74-4530-EEB0-B6C4AB6FB304}"/>
              </a:ext>
            </a:extLst>
          </p:cNvPr>
          <p:cNvSpPr>
            <a:spLocks noGrp="1"/>
          </p:cNvSpPr>
          <p:nvPr>
            <p:ph idx="1"/>
          </p:nvPr>
        </p:nvSpPr>
        <p:spPr>
          <a:xfrm>
            <a:off x="4810259" y="649480"/>
            <a:ext cx="6555347" cy="5546047"/>
          </a:xfrm>
        </p:spPr>
        <p:txBody>
          <a:bodyPr anchor="ctr">
            <a:normAutofit/>
          </a:bodyPr>
          <a:lstStyle/>
          <a:p>
            <a:r>
              <a:rPr lang="en-GB" sz="2000"/>
              <a:t>Since covid 19 came, many people had so much to bear and that were technology came. Mobile phones, commuters, zoom calls for meeting and every other technology was used during this time. Till now, more them thousand people are now working from home via zoom call meetings.</a:t>
            </a:r>
          </a:p>
        </p:txBody>
      </p:sp>
    </p:spTree>
    <p:extLst>
      <p:ext uri="{BB962C8B-B14F-4D97-AF65-F5344CB8AC3E}">
        <p14:creationId xmlns:p14="http://schemas.microsoft.com/office/powerpoint/2010/main" val="2091488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0222F9-16B9-192A-1378-C3FF99B773D6}"/>
              </a:ext>
            </a:extLst>
          </p:cNvPr>
          <p:cNvSpPr>
            <a:spLocks noGrp="1"/>
          </p:cNvSpPr>
          <p:nvPr>
            <p:ph type="title"/>
          </p:nvPr>
        </p:nvSpPr>
        <p:spPr>
          <a:xfrm>
            <a:off x="643467" y="1698171"/>
            <a:ext cx="3962061" cy="4516360"/>
          </a:xfrm>
        </p:spPr>
        <p:txBody>
          <a:bodyPr anchor="t">
            <a:normAutofit/>
          </a:bodyPr>
          <a:lstStyle/>
          <a:p>
            <a:r>
              <a:rPr lang="en-US" sz="3600"/>
              <a:t>The use of technology during covid19 </a:t>
            </a:r>
            <a:br>
              <a:rPr lang="en-US" sz="3600"/>
            </a:br>
            <a:r>
              <a:rPr lang="en-US" sz="3600"/>
              <a:t>Voyka </a:t>
            </a:r>
            <a:br>
              <a:rPr lang="en-US" sz="3600"/>
            </a:br>
            <a:endParaRPr lang="en-GB" sz="3600"/>
          </a:p>
        </p:txBody>
      </p:sp>
      <p:sp>
        <p:nvSpPr>
          <p:cNvPr id="25" name="Rectangle 2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AC64373-8732-D85C-76E3-66BAB2B3FB89}"/>
              </a:ext>
            </a:extLst>
          </p:cNvPr>
          <p:cNvSpPr>
            <a:spLocks noGrp="1"/>
          </p:cNvSpPr>
          <p:nvPr>
            <p:ph idx="1"/>
          </p:nvPr>
        </p:nvSpPr>
        <p:spPr>
          <a:xfrm>
            <a:off x="5070020" y="1698170"/>
            <a:ext cx="6478513" cy="4516361"/>
          </a:xfrm>
        </p:spPr>
        <p:txBody>
          <a:bodyPr>
            <a:normAutofit/>
          </a:bodyPr>
          <a:lstStyle/>
          <a:p>
            <a:r>
              <a:rPr lang="en-US" sz="2000" dirty="0"/>
              <a:t>Artificial intelligence in which we use face detection and recognizing  system, google maps applications for traveling, text editors , chatbots , social media.</a:t>
            </a:r>
          </a:p>
          <a:p>
            <a:r>
              <a:rPr lang="en-US" sz="2000" dirty="0"/>
              <a:t>As a way of online  communication between doctor and patients, questionnaire fillings, symptoms discussing. </a:t>
            </a:r>
          </a:p>
          <a:p>
            <a:r>
              <a:rPr lang="en-US" sz="2000" dirty="0"/>
              <a:t>Online aps such a NHS app, data access apps in which we can sing up ass vaccinated also traveling and public places access by identified our selves. </a:t>
            </a:r>
          </a:p>
          <a:p>
            <a:r>
              <a:rPr lang="en-US" sz="2000" dirty="0"/>
              <a:t> </a:t>
            </a:r>
            <a:endParaRPr lang="en-GB" sz="2000" dirty="0"/>
          </a:p>
        </p:txBody>
      </p:sp>
      <p:sp>
        <p:nvSpPr>
          <p:cNvPr id="33" name="Isosceles Triangle 3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Isosceles Triangle 3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59698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C54A29-0E4C-4782-5E56-EE66CEA98BCB}"/>
              </a:ext>
            </a:extLst>
          </p:cNvPr>
          <p:cNvSpPr>
            <a:spLocks noGrp="1"/>
          </p:cNvSpPr>
          <p:nvPr>
            <p:ph type="title"/>
          </p:nvPr>
        </p:nvSpPr>
        <p:spPr>
          <a:xfrm>
            <a:off x="643467" y="321734"/>
            <a:ext cx="10905066" cy="1135737"/>
          </a:xfrm>
        </p:spPr>
        <p:txBody>
          <a:bodyPr>
            <a:normAutofit/>
          </a:bodyPr>
          <a:lstStyle/>
          <a:p>
            <a:r>
              <a:rPr lang="en-GB" sz="3600"/>
              <a:t>Cloud computing system. Voyka</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E41843-26E2-F415-CF8D-CF976667A2B7}"/>
              </a:ext>
            </a:extLst>
          </p:cNvPr>
          <p:cNvGraphicFramePr>
            <a:graphicFrameLocks noGrp="1"/>
          </p:cNvGraphicFramePr>
          <p:nvPr>
            <p:ph idx="1"/>
            <p:extLst>
              <p:ext uri="{D42A27DB-BD31-4B8C-83A1-F6EECF244321}">
                <p14:modId xmlns:p14="http://schemas.microsoft.com/office/powerpoint/2010/main" val="30813977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8967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BA47BF-6233-8347-1997-CE4B14624F8F}"/>
              </a:ext>
            </a:extLst>
          </p:cNvPr>
          <p:cNvSpPr>
            <a:spLocks noGrp="1"/>
          </p:cNvSpPr>
          <p:nvPr>
            <p:ph type="title"/>
          </p:nvPr>
        </p:nvSpPr>
        <p:spPr>
          <a:xfrm>
            <a:off x="643467" y="321734"/>
            <a:ext cx="10905066" cy="1135737"/>
          </a:xfrm>
        </p:spPr>
        <p:txBody>
          <a:bodyPr>
            <a:normAutofit/>
          </a:bodyPr>
          <a:lstStyle/>
          <a:p>
            <a:r>
              <a:rPr lang="en-GB" sz="3600"/>
              <a:t>Computers. Voyka</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0FCAB8-A4F3-64F1-8D5E-A26F4B2CE09F}"/>
              </a:ext>
            </a:extLst>
          </p:cNvPr>
          <p:cNvGraphicFramePr>
            <a:graphicFrameLocks noGrp="1"/>
          </p:cNvGraphicFramePr>
          <p:nvPr>
            <p:ph idx="1"/>
            <p:extLst>
              <p:ext uri="{D42A27DB-BD31-4B8C-83A1-F6EECF244321}">
                <p14:modId xmlns:p14="http://schemas.microsoft.com/office/powerpoint/2010/main" val="31745866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7389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56DAC3-43BB-CEA6-3C8D-344D3EEB0A53}"/>
              </a:ext>
            </a:extLst>
          </p:cNvPr>
          <p:cNvSpPr>
            <a:spLocks noGrp="1"/>
          </p:cNvSpPr>
          <p:nvPr>
            <p:ph type="title"/>
          </p:nvPr>
        </p:nvSpPr>
        <p:spPr>
          <a:xfrm>
            <a:off x="643467" y="321734"/>
            <a:ext cx="10905066" cy="1135737"/>
          </a:xfrm>
        </p:spPr>
        <p:txBody>
          <a:bodyPr>
            <a:normAutofit/>
          </a:bodyPr>
          <a:lstStyle/>
          <a:p>
            <a:r>
              <a:rPr lang="en-GB" sz="3600"/>
              <a:t> Mobile phones. Voyka </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5B7A357-9E73-63F1-729A-8C732AB4C098}"/>
              </a:ext>
            </a:extLst>
          </p:cNvPr>
          <p:cNvGraphicFramePr>
            <a:graphicFrameLocks noGrp="1"/>
          </p:cNvGraphicFramePr>
          <p:nvPr>
            <p:ph idx="1"/>
            <p:extLst>
              <p:ext uri="{D42A27DB-BD31-4B8C-83A1-F6EECF244321}">
                <p14:modId xmlns:p14="http://schemas.microsoft.com/office/powerpoint/2010/main" val="1257227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0689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1668B0-0D49-85E6-1BC2-179A9FCF1DDE}"/>
              </a:ext>
            </a:extLst>
          </p:cNvPr>
          <p:cNvSpPr>
            <a:spLocks noGrp="1"/>
          </p:cNvSpPr>
          <p:nvPr>
            <p:ph type="title"/>
          </p:nvPr>
        </p:nvSpPr>
        <p:spPr>
          <a:xfrm>
            <a:off x="643467" y="321734"/>
            <a:ext cx="10905066" cy="1135737"/>
          </a:xfrm>
        </p:spPr>
        <p:txBody>
          <a:bodyPr>
            <a:normAutofit/>
          </a:bodyPr>
          <a:lstStyle/>
          <a:p>
            <a:r>
              <a:rPr lang="en-US" sz="3600"/>
              <a:t>The contribution of technology during covid19. Voyka</a:t>
            </a:r>
            <a:endParaRPr lang="en-GB" sz="3600"/>
          </a:p>
        </p:txBody>
      </p:sp>
      <p:sp>
        <p:nvSpPr>
          <p:cNvPr id="3" name="Content Placeholder 2">
            <a:extLst>
              <a:ext uri="{FF2B5EF4-FFF2-40B4-BE49-F238E27FC236}">
                <a16:creationId xmlns:a16="http://schemas.microsoft.com/office/drawing/2014/main" id="{7BBC4E70-7001-8BB8-9AA3-D37314C9123F}"/>
              </a:ext>
            </a:extLst>
          </p:cNvPr>
          <p:cNvSpPr>
            <a:spLocks noGrp="1"/>
          </p:cNvSpPr>
          <p:nvPr>
            <p:ph idx="1"/>
          </p:nvPr>
        </p:nvSpPr>
        <p:spPr>
          <a:xfrm>
            <a:off x="643467" y="1782981"/>
            <a:ext cx="10905066" cy="4393982"/>
          </a:xfrm>
        </p:spPr>
        <p:txBody>
          <a:bodyPr>
            <a:normAutofit/>
          </a:bodyPr>
          <a:lstStyle/>
          <a:p>
            <a:r>
              <a:rPr lang="en-US" sz="2000"/>
              <a:t>The technology helped the social distance communication between patients and  doctors all over the world. </a:t>
            </a:r>
          </a:p>
          <a:p>
            <a:r>
              <a:rPr lang="en-US" sz="2000"/>
              <a:t>Easy access to data and information about the patients would be impossible without the cloud  computing system. </a:t>
            </a:r>
          </a:p>
          <a:p>
            <a:r>
              <a:rPr lang="en-US" sz="2000"/>
              <a:t>The technology gave its contribution to traveling restriction and make the pandemic easier for patients and medical personnel. </a:t>
            </a:r>
            <a:endParaRPr lang="en-GB"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1637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24A612-957B-A1D3-771C-DB9E120E3078}"/>
              </a:ext>
            </a:extLst>
          </p:cNvPr>
          <p:cNvSpPr>
            <a:spLocks noGrp="1"/>
          </p:cNvSpPr>
          <p:nvPr>
            <p:ph type="title"/>
          </p:nvPr>
        </p:nvSpPr>
        <p:spPr>
          <a:xfrm>
            <a:off x="1171074" y="1396686"/>
            <a:ext cx="3240506" cy="4064628"/>
          </a:xfrm>
        </p:spPr>
        <p:txBody>
          <a:bodyPr>
            <a:normAutofit/>
          </a:bodyPr>
          <a:lstStyle/>
          <a:p>
            <a:r>
              <a:rPr lang="en-GB">
                <a:solidFill>
                  <a:srgbClr val="FFFFFF"/>
                </a:solidFill>
              </a:rPr>
              <a:t>Safety. Rachel</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F5B79C-1496-0332-8467-865959284B82}"/>
              </a:ext>
            </a:extLst>
          </p:cNvPr>
          <p:cNvSpPr>
            <a:spLocks noGrp="1"/>
          </p:cNvSpPr>
          <p:nvPr>
            <p:ph idx="1"/>
          </p:nvPr>
        </p:nvSpPr>
        <p:spPr>
          <a:xfrm>
            <a:off x="5370153" y="1526033"/>
            <a:ext cx="5536397" cy="3935281"/>
          </a:xfrm>
        </p:spPr>
        <p:txBody>
          <a:bodyPr>
            <a:normAutofit/>
          </a:bodyPr>
          <a:lstStyle/>
          <a:p>
            <a:r>
              <a:rPr lang="en-US" sz="2200"/>
              <a:t>The advantage of safety in a health care setting plays an important agenda because in a hospital doctors or nurses, </a:t>
            </a:r>
            <a:r>
              <a:rPr lang="en-US" sz="2200" err="1"/>
              <a:t>etc</a:t>
            </a:r>
            <a:r>
              <a:rPr lang="en-US" sz="2200"/>
              <a:t> would need to work  in a safe environment to protect themselves and patients in the hospital.</a:t>
            </a:r>
          </a:p>
          <a:p>
            <a:r>
              <a:rPr lang="en-US" sz="2200"/>
              <a:t>It important to minimize infections or injuries. The health care professionals will sterilize and sanitize to prevent bacteria being </a:t>
            </a:r>
            <a:r>
              <a:rPr lang="en-US" sz="2200" err="1"/>
              <a:t>spreaded</a:t>
            </a:r>
            <a:r>
              <a:rPr lang="en-US" sz="2200"/>
              <a:t> as can cause some risks for the patients and the health care professionals.</a:t>
            </a:r>
          </a:p>
          <a:p>
            <a:endParaRPr lang="en-GB" sz="2200"/>
          </a:p>
        </p:txBody>
      </p:sp>
    </p:spTree>
    <p:extLst>
      <p:ext uri="{BB962C8B-B14F-4D97-AF65-F5344CB8AC3E}">
        <p14:creationId xmlns:p14="http://schemas.microsoft.com/office/powerpoint/2010/main" val="302463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1C080-236C-944E-686E-A71B942E42F5}"/>
              </a:ext>
            </a:extLst>
          </p:cNvPr>
          <p:cNvSpPr>
            <a:spLocks noGrp="1"/>
          </p:cNvSpPr>
          <p:nvPr>
            <p:ph type="title"/>
          </p:nvPr>
        </p:nvSpPr>
        <p:spPr>
          <a:xfrm>
            <a:off x="1171074" y="1396686"/>
            <a:ext cx="3240506" cy="4064628"/>
          </a:xfrm>
        </p:spPr>
        <p:txBody>
          <a:bodyPr>
            <a:normAutofit/>
          </a:bodyPr>
          <a:lstStyle/>
          <a:p>
            <a:r>
              <a:rPr lang="en-GB">
                <a:solidFill>
                  <a:srgbClr val="FFFFFF"/>
                </a:solidFill>
              </a:rPr>
              <a:t>Safety. Rachel</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E42766-A482-0992-714C-B4B6725D6722}"/>
              </a:ext>
            </a:extLst>
          </p:cNvPr>
          <p:cNvSpPr>
            <a:spLocks noGrp="1"/>
          </p:cNvSpPr>
          <p:nvPr>
            <p:ph idx="1"/>
          </p:nvPr>
        </p:nvSpPr>
        <p:spPr>
          <a:xfrm>
            <a:off x="5370153" y="1526033"/>
            <a:ext cx="5536397" cy="3935281"/>
          </a:xfrm>
        </p:spPr>
        <p:txBody>
          <a:bodyPr>
            <a:normAutofit/>
          </a:bodyPr>
          <a:lstStyle/>
          <a:p>
            <a:r>
              <a:rPr lang="en-US" sz="2200"/>
              <a:t>The disadvantages for safety in a health care setting is that sometimes you can have medication errors, which means medication can get missed place or sometimes receive the wrong delivery of medication.</a:t>
            </a:r>
          </a:p>
          <a:p>
            <a:r>
              <a:rPr lang="en-US" sz="2200"/>
              <a:t>Another disadvantage could be patients discharge errors. Sometimes the patients would leave the hospital without being fit to leave the hospital so it is the health care professionals job to make sure all eyes on them till they are fit to leave. </a:t>
            </a:r>
          </a:p>
          <a:p>
            <a:endParaRPr lang="en-GB" sz="2200"/>
          </a:p>
        </p:txBody>
      </p:sp>
    </p:spTree>
    <p:extLst>
      <p:ext uri="{BB962C8B-B14F-4D97-AF65-F5344CB8AC3E}">
        <p14:creationId xmlns:p14="http://schemas.microsoft.com/office/powerpoint/2010/main" val="923140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7164E4-7B06-1278-C8E4-6D466DE22296}"/>
              </a:ext>
            </a:extLst>
          </p:cNvPr>
          <p:cNvSpPr>
            <a:spLocks noGrp="1"/>
          </p:cNvSpPr>
          <p:nvPr>
            <p:ph type="title"/>
          </p:nvPr>
        </p:nvSpPr>
        <p:spPr>
          <a:xfrm>
            <a:off x="5894962" y="479493"/>
            <a:ext cx="5458838" cy="1325563"/>
          </a:xfrm>
        </p:spPr>
        <p:txBody>
          <a:bodyPr>
            <a:normAutofit/>
          </a:bodyPr>
          <a:lstStyle/>
          <a:p>
            <a:r>
              <a:rPr lang="en-GB" dirty="0"/>
              <a:t>Well-being. Rachel</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ospital">
            <a:extLst>
              <a:ext uri="{FF2B5EF4-FFF2-40B4-BE49-F238E27FC236}">
                <a16:creationId xmlns:a16="http://schemas.microsoft.com/office/drawing/2014/main" id="{B908FBBE-DDA4-D7A7-0DA5-40BD742DF7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1A28DD1-F2A1-4B59-4F73-181B1AD22720}"/>
              </a:ext>
            </a:extLst>
          </p:cNvPr>
          <p:cNvSpPr>
            <a:spLocks noGrp="1"/>
          </p:cNvSpPr>
          <p:nvPr>
            <p:ph idx="1"/>
          </p:nvPr>
        </p:nvSpPr>
        <p:spPr>
          <a:xfrm>
            <a:off x="5894962" y="1984443"/>
            <a:ext cx="5458838" cy="4192520"/>
          </a:xfrm>
        </p:spPr>
        <p:txBody>
          <a:bodyPr>
            <a:normAutofit/>
          </a:bodyPr>
          <a:lstStyle/>
          <a:p>
            <a:r>
              <a:rPr lang="en-US" sz="2400"/>
              <a:t>Subjective well-being can protect the patients because when they are physically ill, for example, a patient will have low immune system are at risk of illness and even to other induvial in the setting and will need to be looked after. </a:t>
            </a:r>
          </a:p>
          <a:p>
            <a:r>
              <a:rPr lang="en-US" sz="2400"/>
              <a:t>To help a patient improve there well-being you need to have a good engagement with them in able to connect with them. You also need to have good social network and team work skills.</a:t>
            </a:r>
          </a:p>
          <a:p>
            <a:endParaRPr lang="en-GB" sz="2400"/>
          </a:p>
        </p:txBody>
      </p:sp>
    </p:spTree>
    <p:extLst>
      <p:ext uri="{BB962C8B-B14F-4D97-AF65-F5344CB8AC3E}">
        <p14:creationId xmlns:p14="http://schemas.microsoft.com/office/powerpoint/2010/main" val="2814596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28A3E-C502-2981-619E-B2B6C93A22D5}"/>
              </a:ext>
            </a:extLst>
          </p:cNvPr>
          <p:cNvSpPr>
            <a:spLocks noGrp="1"/>
          </p:cNvSpPr>
          <p:nvPr>
            <p:ph type="title"/>
          </p:nvPr>
        </p:nvSpPr>
        <p:spPr>
          <a:xfrm>
            <a:off x="956826" y="1112969"/>
            <a:ext cx="3937298" cy="4166010"/>
          </a:xfrm>
        </p:spPr>
        <p:txBody>
          <a:bodyPr>
            <a:normAutofit/>
          </a:bodyPr>
          <a:lstStyle/>
          <a:p>
            <a:r>
              <a:rPr lang="en-GB">
                <a:solidFill>
                  <a:srgbClr val="FFFFFF"/>
                </a:solidFill>
              </a:rPr>
              <a:t>Digital identity. Rachel</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CF5C48F-C1BB-E8D4-FCCF-AB4EDF0227EB}"/>
              </a:ext>
            </a:extLst>
          </p:cNvPr>
          <p:cNvSpPr>
            <a:spLocks noGrp="1"/>
          </p:cNvSpPr>
          <p:nvPr>
            <p:ph idx="1"/>
          </p:nvPr>
        </p:nvSpPr>
        <p:spPr>
          <a:xfrm>
            <a:off x="6096000" y="820880"/>
            <a:ext cx="5257799" cy="4889350"/>
          </a:xfrm>
        </p:spPr>
        <p:txBody>
          <a:bodyPr anchor="t">
            <a:normAutofit/>
          </a:bodyPr>
          <a:lstStyle/>
          <a:p>
            <a:r>
              <a:rPr lang="en-US" dirty="0"/>
              <a:t>The risk of digital identity in a healthcare facility are human execution error and unauthorized credential use.</a:t>
            </a:r>
          </a:p>
          <a:p>
            <a:endParaRPr lang="en-US" dirty="0"/>
          </a:p>
          <a:p>
            <a:r>
              <a:rPr lang="en-US" dirty="0"/>
              <a:t>Digital ensures access to services, it also shows a range of things about them such as, the financial aspect, health-related, educational aspect, etc.</a:t>
            </a:r>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258169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918937A-A65F-E9AD-4884-22F5EF28D010}"/>
              </a:ext>
            </a:extLst>
          </p:cNvPr>
          <p:cNvSpPr>
            <a:spLocks noGrp="1"/>
          </p:cNvSpPr>
          <p:nvPr>
            <p:ph type="title"/>
          </p:nvPr>
        </p:nvSpPr>
        <p:spPr>
          <a:xfrm>
            <a:off x="1143000" y="1676400"/>
            <a:ext cx="3810000" cy="3505200"/>
          </a:xfrm>
        </p:spPr>
        <p:txBody>
          <a:bodyPr anchor="t">
            <a:normAutofit/>
          </a:bodyPr>
          <a:lstStyle/>
          <a:p>
            <a:r>
              <a:rPr lang="en-GB" sz="4000"/>
              <a:t>What are digital technologies. Yelmi</a:t>
            </a:r>
          </a:p>
        </p:txBody>
      </p:sp>
      <p:sp>
        <p:nvSpPr>
          <p:cNvPr id="3" name="Content Placeholder 2">
            <a:extLst>
              <a:ext uri="{FF2B5EF4-FFF2-40B4-BE49-F238E27FC236}">
                <a16:creationId xmlns:a16="http://schemas.microsoft.com/office/drawing/2014/main" id="{F53D040C-F682-4DA2-E26E-CF12B25FD5CC}"/>
              </a:ext>
            </a:extLst>
          </p:cNvPr>
          <p:cNvSpPr>
            <a:spLocks noGrp="1"/>
          </p:cNvSpPr>
          <p:nvPr>
            <p:ph idx="1"/>
          </p:nvPr>
        </p:nvSpPr>
        <p:spPr>
          <a:xfrm>
            <a:off x="5181604" y="1676400"/>
            <a:ext cx="5638796" cy="3505200"/>
          </a:xfrm>
        </p:spPr>
        <p:txBody>
          <a:bodyPr>
            <a:normAutofit/>
          </a:bodyPr>
          <a:lstStyle/>
          <a:p>
            <a:r>
              <a:rPr lang="en-US" sz="2000">
                <a:solidFill>
                  <a:schemeClr val="tx1">
                    <a:alpha val="55000"/>
                  </a:schemeClr>
                </a:solidFill>
              </a:rPr>
              <a:t>There a re electronic tools being used in health and social care sector, a device that generate , store or process informations to enable healthcare practitioner to collaboration  between patients , their cares and care providers.</a:t>
            </a:r>
          </a:p>
          <a:p>
            <a:r>
              <a:rPr lang="en-US" sz="2000">
                <a:solidFill>
                  <a:schemeClr val="tx1">
                    <a:alpha val="55000"/>
                  </a:schemeClr>
                </a:solidFill>
              </a:rPr>
              <a:t>The electronic tool can help improve the patient’s journey as there are documentations of previous care processes, which prevent patients of having duplication of care treatment.</a:t>
            </a:r>
          </a:p>
          <a:p>
            <a:endParaRPr lang="en-GB" sz="2000">
              <a:solidFill>
                <a:schemeClr val="tx1">
                  <a:alpha val="55000"/>
                </a:schemeClr>
              </a:solidFill>
            </a:endParaRPr>
          </a:p>
        </p:txBody>
      </p:sp>
    </p:spTree>
    <p:extLst>
      <p:ext uri="{BB962C8B-B14F-4D97-AF65-F5344CB8AC3E}">
        <p14:creationId xmlns:p14="http://schemas.microsoft.com/office/powerpoint/2010/main" val="3080375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FDA089E-3377-9A7F-8F5A-F2F03BBEC95E}"/>
              </a:ext>
            </a:extLst>
          </p:cNvPr>
          <p:cNvSpPr>
            <a:spLocks noGrp="1"/>
          </p:cNvSpPr>
          <p:nvPr>
            <p:ph type="title"/>
          </p:nvPr>
        </p:nvSpPr>
        <p:spPr>
          <a:xfrm>
            <a:off x="1143000" y="1676400"/>
            <a:ext cx="3810000" cy="3505200"/>
          </a:xfrm>
        </p:spPr>
        <p:txBody>
          <a:bodyPr anchor="t">
            <a:normAutofit/>
          </a:bodyPr>
          <a:lstStyle/>
          <a:p>
            <a:r>
              <a:rPr lang="en-US" sz="4000"/>
              <a:t>Use of technology in healthcare and</a:t>
            </a:r>
            <a:br>
              <a:rPr lang="en-US" sz="4000"/>
            </a:br>
            <a:r>
              <a:rPr lang="en-US" sz="4000"/>
              <a:t> importance. Yelmi</a:t>
            </a:r>
            <a:endParaRPr lang="en-GB" sz="4000"/>
          </a:p>
        </p:txBody>
      </p:sp>
      <p:sp>
        <p:nvSpPr>
          <p:cNvPr id="3" name="Content Placeholder 2">
            <a:extLst>
              <a:ext uri="{FF2B5EF4-FFF2-40B4-BE49-F238E27FC236}">
                <a16:creationId xmlns:a16="http://schemas.microsoft.com/office/drawing/2014/main" id="{22F33FBD-2C22-5F17-B987-35040E79365F}"/>
              </a:ext>
            </a:extLst>
          </p:cNvPr>
          <p:cNvSpPr>
            <a:spLocks noGrp="1"/>
          </p:cNvSpPr>
          <p:nvPr>
            <p:ph idx="1"/>
          </p:nvPr>
        </p:nvSpPr>
        <p:spPr>
          <a:xfrm>
            <a:off x="5181604" y="1676400"/>
            <a:ext cx="5638796" cy="3505200"/>
          </a:xfrm>
        </p:spPr>
        <p:txBody>
          <a:bodyPr>
            <a:normAutofit/>
          </a:bodyPr>
          <a:lstStyle/>
          <a:p>
            <a:r>
              <a:rPr lang="en-US" sz="2000">
                <a:solidFill>
                  <a:schemeClr val="tx1">
                    <a:alpha val="55000"/>
                  </a:schemeClr>
                </a:solidFill>
              </a:rPr>
              <a:t>The technology in our day as big impact for the daily life, we use internet for many thinks even to support our health its call eHealth.</a:t>
            </a:r>
          </a:p>
          <a:p>
            <a:r>
              <a:rPr lang="en-US" sz="2000">
                <a:solidFill>
                  <a:schemeClr val="tx1">
                    <a:alpha val="55000"/>
                  </a:schemeClr>
                </a:solidFill>
              </a:rPr>
              <a:t>We use technology to communicate and save time in order to get more job to be done on time The importance of the technology in healthcare is to make hospital efficient, give a new light to the treatment, provide good quality of care provider.</a:t>
            </a:r>
          </a:p>
          <a:p>
            <a:r>
              <a:rPr lang="en-US" sz="2000">
                <a:solidFill>
                  <a:schemeClr val="tx1">
                    <a:alpha val="55000"/>
                  </a:schemeClr>
                </a:solidFill>
              </a:rPr>
              <a:t>In our day hospital are eager to pay a lot of money for a prestigious equipment such MMR scanner</a:t>
            </a:r>
          </a:p>
          <a:p>
            <a:endParaRPr lang="en-GB" sz="2000">
              <a:solidFill>
                <a:schemeClr val="tx1">
                  <a:alpha val="55000"/>
                </a:schemeClr>
              </a:solidFill>
            </a:endParaRPr>
          </a:p>
        </p:txBody>
      </p:sp>
    </p:spTree>
    <p:extLst>
      <p:ext uri="{BB962C8B-B14F-4D97-AF65-F5344CB8AC3E}">
        <p14:creationId xmlns:p14="http://schemas.microsoft.com/office/powerpoint/2010/main" val="3323505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73AFE03-51AB-EA80-B47E-92FF108BD1A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Healthcare technology </a:t>
            </a:r>
          </a:p>
        </p:txBody>
      </p:sp>
      <p:sp>
        <p:nvSpPr>
          <p:cNvPr id="3" name="Content Placeholder 2">
            <a:extLst>
              <a:ext uri="{FF2B5EF4-FFF2-40B4-BE49-F238E27FC236}">
                <a16:creationId xmlns:a16="http://schemas.microsoft.com/office/drawing/2014/main" id="{C155D119-E85C-8965-1BBA-821C7ACA0896}"/>
              </a:ext>
            </a:extLst>
          </p:cNvPr>
          <p:cNvSpPr>
            <a:spLocks noGrp="1"/>
          </p:cNvSpPr>
          <p:nvPr>
            <p:ph idx="1"/>
          </p:nvPr>
        </p:nvSpPr>
        <p:spPr>
          <a:xfrm>
            <a:off x="6172200" y="804672"/>
            <a:ext cx="5221224" cy="5230368"/>
          </a:xfrm>
        </p:spPr>
        <p:txBody>
          <a:bodyPr anchor="ctr">
            <a:normAutofit/>
          </a:bodyPr>
          <a:lstStyle/>
          <a:p>
            <a:r>
              <a:rPr lang="en-US" sz="1800">
                <a:solidFill>
                  <a:schemeClr val="tx2"/>
                </a:solidFill>
              </a:rPr>
              <a:t>Healthcare technology is any technology been use in healthcare such as medical device ,artificial intelligent, cloud and blockchain.</a:t>
            </a:r>
          </a:p>
          <a:p>
            <a:pPr marL="0" indent="0">
              <a:buNone/>
            </a:pPr>
            <a:endParaRPr lang="en-GB" sz="1800">
              <a:solidFill>
                <a:schemeClr val="tx2"/>
              </a:solidFill>
            </a:endParaRPr>
          </a:p>
        </p:txBody>
      </p:sp>
    </p:spTree>
    <p:extLst>
      <p:ext uri="{BB962C8B-B14F-4D97-AF65-F5344CB8AC3E}">
        <p14:creationId xmlns:p14="http://schemas.microsoft.com/office/powerpoint/2010/main" val="3103639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16E662-F958-2E29-1EC0-45942D2DF982}"/>
              </a:ext>
            </a:extLst>
          </p:cNvPr>
          <p:cNvSpPr>
            <a:spLocks noGrp="1"/>
          </p:cNvSpPr>
          <p:nvPr>
            <p:ph type="title"/>
          </p:nvPr>
        </p:nvSpPr>
        <p:spPr>
          <a:xfrm>
            <a:off x="6978316" y="1431042"/>
            <a:ext cx="4055899" cy="3995916"/>
          </a:xfrm>
        </p:spPr>
        <p:txBody>
          <a:bodyPr anchor="ctr">
            <a:normAutofit/>
          </a:bodyPr>
          <a:lstStyle/>
          <a:p>
            <a:r>
              <a:rPr lang="en-GB">
                <a:solidFill>
                  <a:schemeClr val="tx1">
                    <a:lumMod val="95000"/>
                    <a:lumOff val="5000"/>
                  </a:schemeClr>
                </a:solidFill>
              </a:rPr>
              <a:t>Conclusion </a:t>
            </a:r>
          </a:p>
        </p:txBody>
      </p:sp>
      <p:sp>
        <p:nvSpPr>
          <p:cNvPr id="3" name="Content Placeholder 2">
            <a:extLst>
              <a:ext uri="{FF2B5EF4-FFF2-40B4-BE49-F238E27FC236}">
                <a16:creationId xmlns:a16="http://schemas.microsoft.com/office/drawing/2014/main" id="{AF27666B-A12E-F6EC-911F-645E120629BE}"/>
              </a:ext>
            </a:extLst>
          </p:cNvPr>
          <p:cNvSpPr>
            <a:spLocks noGrp="1"/>
          </p:cNvSpPr>
          <p:nvPr>
            <p:ph idx="1"/>
          </p:nvPr>
        </p:nvSpPr>
        <p:spPr>
          <a:xfrm>
            <a:off x="1463040" y="1431042"/>
            <a:ext cx="3927826" cy="3995916"/>
          </a:xfrm>
        </p:spPr>
        <p:txBody>
          <a:bodyPr anchor="ctr">
            <a:normAutofit/>
          </a:bodyPr>
          <a:lstStyle/>
          <a:p>
            <a:r>
              <a:rPr lang="en-US" sz="1800">
                <a:solidFill>
                  <a:schemeClr val="tx1">
                    <a:lumMod val="85000"/>
                    <a:lumOff val="15000"/>
                  </a:schemeClr>
                </a:solidFill>
              </a:rPr>
              <a:t>To conclude we think we would need to be more aware of the things happening around and taking action around it immediately more often. Also taking action can make a change in someone's motive so we need to improve in out technology in a health care setting.</a:t>
            </a:r>
          </a:p>
          <a:p>
            <a:endParaRPr lang="en-GB" sz="1800">
              <a:solidFill>
                <a:schemeClr val="tx1">
                  <a:lumMod val="85000"/>
                  <a:lumOff val="15000"/>
                </a:schemeClr>
              </a:solidFill>
            </a:endParaRPr>
          </a:p>
        </p:txBody>
      </p:sp>
    </p:spTree>
    <p:extLst>
      <p:ext uri="{BB962C8B-B14F-4D97-AF65-F5344CB8AC3E}">
        <p14:creationId xmlns:p14="http://schemas.microsoft.com/office/powerpoint/2010/main" val="1963582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F43DE-D78F-3C65-FEE4-B87939CA57F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ECE93D5-28B6-A6B4-4751-6C7B4674548B}"/>
              </a:ext>
            </a:extLst>
          </p:cNvPr>
          <p:cNvSpPr>
            <a:spLocks noGrp="1"/>
          </p:cNvSpPr>
          <p:nvPr>
            <p:ph idx="1"/>
          </p:nvPr>
        </p:nvSpPr>
        <p:spPr/>
        <p:txBody>
          <a:bodyPr/>
          <a:lstStyle/>
          <a:p>
            <a:r>
              <a:rPr lang="en-GB" dirty="0">
                <a:hlinkClick r:id="rId2"/>
              </a:rPr>
              <a:t>how does the safety help in a health care facility - Google Search</a:t>
            </a:r>
            <a:endParaRPr lang="en-GB" dirty="0"/>
          </a:p>
          <a:p>
            <a:r>
              <a:rPr lang="en-GB" dirty="0">
                <a:hlinkClick r:id="rId3"/>
              </a:rPr>
              <a:t>disadvantages of health and safety in a healthcare facility - Google Search</a:t>
            </a:r>
            <a:endParaRPr lang="en-GB" dirty="0"/>
          </a:p>
          <a:p>
            <a:r>
              <a:rPr lang="en-GB" dirty="0">
                <a:hlinkClick r:id="rId4"/>
              </a:rPr>
              <a:t>disadvantages of well-being in a healthcare facility - Google Search</a:t>
            </a:r>
            <a:endParaRPr lang="en-GB" dirty="0"/>
          </a:p>
          <a:p>
            <a:r>
              <a:rPr lang="en-GB" dirty="0">
                <a:hlinkClick r:id="rId5"/>
              </a:rPr>
              <a:t>advantages of well-being in a healthcare facility - Google Search</a:t>
            </a:r>
            <a:endParaRPr lang="en-GB" dirty="0"/>
          </a:p>
          <a:p>
            <a:r>
              <a:rPr lang="en-GB" dirty="0">
                <a:hlinkClick r:id="rId6"/>
              </a:rPr>
              <a:t>disadvantages of digital identity in a healthcare facility - Google Search</a:t>
            </a:r>
            <a:endParaRPr lang="en-GB" dirty="0"/>
          </a:p>
          <a:p>
            <a:endParaRPr lang="en-GB" dirty="0"/>
          </a:p>
        </p:txBody>
      </p:sp>
    </p:spTree>
    <p:extLst>
      <p:ext uri="{BB962C8B-B14F-4D97-AF65-F5344CB8AC3E}">
        <p14:creationId xmlns:p14="http://schemas.microsoft.com/office/powerpoint/2010/main" val="756029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44EC2-57D5-5AF9-DC8C-935D4C5AB14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B491897-C698-CEEF-73D1-963B49751CD2}"/>
              </a:ext>
            </a:extLst>
          </p:cNvPr>
          <p:cNvSpPr>
            <a:spLocks noGrp="1"/>
          </p:cNvSpPr>
          <p:nvPr>
            <p:ph idx="1"/>
          </p:nvPr>
        </p:nvSpPr>
        <p:spPr/>
        <p:txBody>
          <a:bodyPr/>
          <a:lstStyle/>
          <a:p>
            <a:r>
              <a:rPr lang="en-GB" sz="2800" dirty="0">
                <a:solidFill>
                  <a:schemeClr val="tx1"/>
                </a:solidFill>
              </a:rPr>
              <a:t>https://www.javatpoint.com/examples-of-ai</a:t>
            </a:r>
          </a:p>
          <a:p>
            <a:r>
              <a:rPr lang="en-GB" sz="2800" dirty="0">
                <a:solidFill>
                  <a:schemeClr val="tx1"/>
                </a:solidFill>
              </a:rPr>
              <a:t>https://www.ncbi.nlm.nih.gov/pmc/articles/PMC8084752/</a:t>
            </a:r>
          </a:p>
          <a:p>
            <a:r>
              <a:rPr lang="en-GB" sz="2800" dirty="0">
                <a:solidFill>
                  <a:schemeClr val="tx1"/>
                </a:solidFill>
              </a:rPr>
              <a:t>https://www.investopedia.com/terms/c/cloud-computing.asp</a:t>
            </a:r>
          </a:p>
          <a:p>
            <a:pPr marL="0" indent="0">
              <a:buNone/>
            </a:pPr>
            <a:endParaRPr lang="en-GB" dirty="0"/>
          </a:p>
        </p:txBody>
      </p:sp>
    </p:spTree>
    <p:extLst>
      <p:ext uri="{BB962C8B-B14F-4D97-AF65-F5344CB8AC3E}">
        <p14:creationId xmlns:p14="http://schemas.microsoft.com/office/powerpoint/2010/main" val="7381058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A73370C07154D4D8340C46A7B0D89EC" ma:contentTypeVersion="7" ma:contentTypeDescription="Create a new document." ma:contentTypeScope="" ma:versionID="757a441f2d35fdf65a77ba11182a9239">
  <xsd:schema xmlns:xsd="http://www.w3.org/2001/XMLSchema" xmlns:xs="http://www.w3.org/2001/XMLSchema" xmlns:p="http://schemas.microsoft.com/office/2006/metadata/properties" xmlns:ns3="aa7ef07b-5eec-44a4-ac36-29092853f80f" xmlns:ns4="60eff7b9-00aa-458e-bf34-374fd824dfbf" targetNamespace="http://schemas.microsoft.com/office/2006/metadata/properties" ma:root="true" ma:fieldsID="1d8d6fa8111b33fad18626c9a9e7e0ab" ns3:_="" ns4:_="">
    <xsd:import namespace="aa7ef07b-5eec-44a4-ac36-29092853f80f"/>
    <xsd:import namespace="60eff7b9-00aa-458e-bf34-374fd824dfb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7ef07b-5eec-44a4-ac36-29092853f8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0eff7b9-00aa-458e-bf34-374fd824dfb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810247-40B9-4464-BAE5-0E4642421C38}">
  <ds:schemaRefs>
    <ds:schemaRef ds:uri="http://purl.org/dc/terms/"/>
    <ds:schemaRef ds:uri="http://purl.org/dc/elements/1.1/"/>
    <ds:schemaRef ds:uri="http://schemas.microsoft.com/office/2006/metadata/properties"/>
    <ds:schemaRef ds:uri="http://purl.org/dc/dcmitype/"/>
    <ds:schemaRef ds:uri="http://schemas.microsoft.com/office/2006/documentManagement/types"/>
    <ds:schemaRef ds:uri="http://schemas.microsoft.com/office/infopath/2007/PartnerControls"/>
    <ds:schemaRef ds:uri="aa7ef07b-5eec-44a4-ac36-29092853f80f"/>
    <ds:schemaRef ds:uri="http://schemas.openxmlformats.org/package/2006/metadata/core-properties"/>
    <ds:schemaRef ds:uri="60eff7b9-00aa-458e-bf34-374fd824dfbf"/>
    <ds:schemaRef ds:uri="http://www.w3.org/XML/1998/namespace"/>
  </ds:schemaRefs>
</ds:datastoreItem>
</file>

<file path=customXml/itemProps2.xml><?xml version="1.0" encoding="utf-8"?>
<ds:datastoreItem xmlns:ds="http://schemas.openxmlformats.org/officeDocument/2006/customXml" ds:itemID="{18F67632-ACEA-4AA6-A88C-73B56B91643E}">
  <ds:schemaRefs>
    <ds:schemaRef ds:uri="http://schemas.microsoft.com/sharepoint/v3/contenttype/forms"/>
  </ds:schemaRefs>
</ds:datastoreItem>
</file>

<file path=customXml/itemProps3.xml><?xml version="1.0" encoding="utf-8"?>
<ds:datastoreItem xmlns:ds="http://schemas.openxmlformats.org/officeDocument/2006/customXml" ds:itemID="{18BD8BF4-831A-45B9-9E5D-186B3C47CA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7ef07b-5eec-44a4-ac36-29092853f80f"/>
    <ds:schemaRef ds:uri="60eff7b9-00aa-458e-bf34-374fd824df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330</TotalTime>
  <Words>1279</Words>
  <Application>Microsoft Office PowerPoint</Application>
  <PresentationFormat>Widescreen</PresentationFormat>
  <Paragraphs>75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Digital skills and research methods </vt:lpstr>
      <vt:lpstr>Introduction </vt:lpstr>
      <vt:lpstr> What are the the use of digital communication, collaboration, and participation? Saiyar Khanam </vt:lpstr>
      <vt:lpstr>What are the advantages? Saiyar Khanam</vt:lpstr>
      <vt:lpstr>How did it affect them? Saiyar Khanam</vt:lpstr>
      <vt:lpstr>The use of technology during covid19  Voyka  </vt:lpstr>
      <vt:lpstr>Cloud computing system. Voyka</vt:lpstr>
      <vt:lpstr>Computers. Voyka</vt:lpstr>
      <vt:lpstr> Mobile phones. Voyka </vt:lpstr>
      <vt:lpstr>The contribution of technology during covid19. Voyka</vt:lpstr>
      <vt:lpstr>Safety. Rachel</vt:lpstr>
      <vt:lpstr>Safety. Rachel</vt:lpstr>
      <vt:lpstr>Well-being. Rachel</vt:lpstr>
      <vt:lpstr>Digital identity. Rachel</vt:lpstr>
      <vt:lpstr>What are digital technologies. Yelmi</vt:lpstr>
      <vt:lpstr>Use of technology in healthcare and  importance. Yelmi</vt:lpstr>
      <vt:lpstr>Healthcare technology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Saiyar Khanam</dc:creator>
  <cp:lastModifiedBy>saiyar khanam</cp:lastModifiedBy>
  <cp:revision>3</cp:revision>
  <dcterms:created xsi:type="dcterms:W3CDTF">2022-04-22T08:58:59Z</dcterms:created>
  <dcterms:modified xsi:type="dcterms:W3CDTF">2022-04-28T23:10:42Z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0x0101005A73370C07154D4D8340C46A7B0D89EC</vt:lpwstr>
  </property>
</Properties>
</file>