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64" d="100"/>
          <a:sy n="64" d="100"/>
        </p:scale>
        <p:origin x="95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5B3E4-D73B-43D5-88A9-43CF65B5030C}" type="doc">
      <dgm:prSet loTypeId="urn:microsoft.com/office/officeart/2005/8/layout/hierarchy1" loCatId="hierarchy" qsTypeId="urn:microsoft.com/office/officeart/2005/8/quickstyle/simple5" qsCatId="simple" csTypeId="urn:microsoft.com/office/officeart/2005/8/colors/colorful5" csCatId="colorful" phldr="1"/>
      <dgm:spPr/>
      <dgm:t>
        <a:bodyPr/>
        <a:lstStyle/>
        <a:p>
          <a:endParaRPr lang="en-US"/>
        </a:p>
      </dgm:t>
    </dgm:pt>
    <dgm:pt modelId="{38487EEB-DC93-44A2-A37B-76013F6D1BA9}">
      <dgm:prSet/>
      <dgm:spPr>
        <a:ln>
          <a:noFill/>
        </a:ln>
      </dgm:spPr>
      <dgm:t>
        <a:bodyPr/>
        <a:lstStyle/>
        <a:p>
          <a:r>
            <a:rPr lang="en-GB" dirty="0"/>
            <a:t>Builds trust and positive relationships</a:t>
          </a:r>
          <a:endParaRPr lang="en-US" dirty="0"/>
        </a:p>
      </dgm:t>
    </dgm:pt>
    <dgm:pt modelId="{E25C86D8-092A-410F-AA4D-966466F85D52}" type="parTrans" cxnId="{0325AA57-AF64-42A2-91F3-5758E1A6F6F5}">
      <dgm:prSet/>
      <dgm:spPr/>
      <dgm:t>
        <a:bodyPr/>
        <a:lstStyle/>
        <a:p>
          <a:endParaRPr lang="en-US"/>
        </a:p>
      </dgm:t>
    </dgm:pt>
    <dgm:pt modelId="{88AB36B9-369D-43DB-9E2C-6D2CC83668D1}" type="sibTrans" cxnId="{0325AA57-AF64-42A2-91F3-5758E1A6F6F5}">
      <dgm:prSet/>
      <dgm:spPr/>
      <dgm:t>
        <a:bodyPr/>
        <a:lstStyle/>
        <a:p>
          <a:endParaRPr lang="en-US"/>
        </a:p>
      </dgm:t>
    </dgm:pt>
    <dgm:pt modelId="{60A013E6-CFD3-43BD-B513-6EE3169D5BD8}">
      <dgm:prSet/>
      <dgm:spPr>
        <a:ln>
          <a:noFill/>
        </a:ln>
      </dgm:spPr>
      <dgm:t>
        <a:bodyPr/>
        <a:lstStyle/>
        <a:p>
          <a:r>
            <a:rPr lang="en-GB" dirty="0"/>
            <a:t>Ensures person‑centred care</a:t>
          </a:r>
          <a:endParaRPr lang="en-US" dirty="0"/>
        </a:p>
      </dgm:t>
    </dgm:pt>
    <dgm:pt modelId="{27C3715F-6847-4BE4-B1D6-9889E462721E}" type="parTrans" cxnId="{C6A59034-AA0A-40D6-A50D-BE5A0403995C}">
      <dgm:prSet/>
      <dgm:spPr/>
      <dgm:t>
        <a:bodyPr/>
        <a:lstStyle/>
        <a:p>
          <a:endParaRPr lang="en-US"/>
        </a:p>
      </dgm:t>
    </dgm:pt>
    <dgm:pt modelId="{2785CD59-6806-4C77-8B4E-9BF8A1A33A5F}" type="sibTrans" cxnId="{C6A59034-AA0A-40D6-A50D-BE5A0403995C}">
      <dgm:prSet/>
      <dgm:spPr/>
      <dgm:t>
        <a:bodyPr/>
        <a:lstStyle/>
        <a:p>
          <a:endParaRPr lang="en-US"/>
        </a:p>
      </dgm:t>
    </dgm:pt>
    <dgm:pt modelId="{D59AC4C3-7959-4A46-82C4-E66F4ACF19CB}">
      <dgm:prSet/>
      <dgm:spPr>
        <a:ln>
          <a:noFill/>
        </a:ln>
      </dgm:spPr>
      <dgm:t>
        <a:bodyPr/>
        <a:lstStyle/>
        <a:p>
          <a:r>
            <a:rPr lang="en-GB" dirty="0"/>
            <a:t>Prevents misunderstandings and mistakes</a:t>
          </a:r>
          <a:endParaRPr lang="en-US" dirty="0"/>
        </a:p>
      </dgm:t>
    </dgm:pt>
    <dgm:pt modelId="{DABF5F87-5CCD-4138-A27E-CD58E3529E19}" type="parTrans" cxnId="{C511767D-142D-4719-B1DE-438A185CF173}">
      <dgm:prSet/>
      <dgm:spPr/>
      <dgm:t>
        <a:bodyPr/>
        <a:lstStyle/>
        <a:p>
          <a:endParaRPr lang="en-US"/>
        </a:p>
      </dgm:t>
    </dgm:pt>
    <dgm:pt modelId="{CF14E5C2-61EB-431B-BA7F-93CF1D791209}" type="sibTrans" cxnId="{C511767D-142D-4719-B1DE-438A185CF173}">
      <dgm:prSet/>
      <dgm:spPr/>
      <dgm:t>
        <a:bodyPr/>
        <a:lstStyle/>
        <a:p>
          <a:endParaRPr lang="en-US"/>
        </a:p>
      </dgm:t>
    </dgm:pt>
    <dgm:pt modelId="{F03C5AD1-D671-4306-9311-6947C4BD3DE4}">
      <dgm:prSet/>
      <dgm:spPr>
        <a:ln>
          <a:noFill/>
        </a:ln>
      </dgm:spPr>
      <dgm:t>
        <a:bodyPr/>
        <a:lstStyle/>
        <a:p>
          <a:r>
            <a:rPr lang="en-GB"/>
            <a:t>Supports emotional wellbeing</a:t>
          </a:r>
          <a:endParaRPr lang="en-US"/>
        </a:p>
      </dgm:t>
    </dgm:pt>
    <dgm:pt modelId="{F8AE5DE5-9524-4BBD-9CBD-5FCC7BB94EB9}" type="parTrans" cxnId="{65A32546-9D5F-4093-AC0A-D67E237082CC}">
      <dgm:prSet/>
      <dgm:spPr/>
      <dgm:t>
        <a:bodyPr/>
        <a:lstStyle/>
        <a:p>
          <a:endParaRPr lang="en-US"/>
        </a:p>
      </dgm:t>
    </dgm:pt>
    <dgm:pt modelId="{1A37A6C5-2CB0-4527-A50A-AF5705618EAD}" type="sibTrans" cxnId="{65A32546-9D5F-4093-AC0A-D67E237082CC}">
      <dgm:prSet/>
      <dgm:spPr/>
      <dgm:t>
        <a:bodyPr/>
        <a:lstStyle/>
        <a:p>
          <a:endParaRPr lang="en-US"/>
        </a:p>
      </dgm:t>
    </dgm:pt>
    <dgm:pt modelId="{46E6B7C1-E388-4239-B8AF-8E954893202D}" type="pres">
      <dgm:prSet presAssocID="{2975B3E4-D73B-43D5-88A9-43CF65B5030C}" presName="hierChild1" presStyleCnt="0">
        <dgm:presLayoutVars>
          <dgm:chPref val="1"/>
          <dgm:dir/>
          <dgm:animOne val="branch"/>
          <dgm:animLvl val="lvl"/>
          <dgm:resizeHandles/>
        </dgm:presLayoutVars>
      </dgm:prSet>
      <dgm:spPr/>
    </dgm:pt>
    <dgm:pt modelId="{3E46CA32-C0FE-4939-81A4-2B7CCF222E04}" type="pres">
      <dgm:prSet presAssocID="{38487EEB-DC93-44A2-A37B-76013F6D1BA9}" presName="hierRoot1" presStyleCnt="0"/>
      <dgm:spPr/>
    </dgm:pt>
    <dgm:pt modelId="{18648810-85D1-4A4B-96F4-4B0F591E421D}" type="pres">
      <dgm:prSet presAssocID="{38487EEB-DC93-44A2-A37B-76013F6D1BA9}" presName="composite" presStyleCnt="0"/>
      <dgm:spPr/>
    </dgm:pt>
    <dgm:pt modelId="{E2954FF0-3C85-485E-9591-7DDA42C4DFC3}" type="pres">
      <dgm:prSet presAssocID="{38487EEB-DC93-44A2-A37B-76013F6D1BA9}" presName="background" presStyleLbl="node0" presStyleIdx="0" presStyleCnt="4"/>
      <dgm:spPr>
        <a:solidFill>
          <a:srgbClr val="4BACC6"/>
        </a:solidFill>
      </dgm:spPr>
    </dgm:pt>
    <dgm:pt modelId="{3801912E-DC7C-4DAC-978D-6BD850761380}" type="pres">
      <dgm:prSet presAssocID="{38487EEB-DC93-44A2-A37B-76013F6D1BA9}" presName="text" presStyleLbl="fgAcc0" presStyleIdx="0" presStyleCnt="4">
        <dgm:presLayoutVars>
          <dgm:chPref val="3"/>
        </dgm:presLayoutVars>
      </dgm:prSet>
      <dgm:spPr/>
    </dgm:pt>
    <dgm:pt modelId="{B3161105-C978-411F-A2E6-723249CE0FDD}" type="pres">
      <dgm:prSet presAssocID="{38487EEB-DC93-44A2-A37B-76013F6D1BA9}" presName="hierChild2" presStyleCnt="0"/>
      <dgm:spPr/>
    </dgm:pt>
    <dgm:pt modelId="{A5A3E219-286D-41EC-BACE-0973FDC4542C}" type="pres">
      <dgm:prSet presAssocID="{60A013E6-CFD3-43BD-B513-6EE3169D5BD8}" presName="hierRoot1" presStyleCnt="0"/>
      <dgm:spPr/>
    </dgm:pt>
    <dgm:pt modelId="{C9FF891F-AE50-4C5B-94B1-E27514D360BF}" type="pres">
      <dgm:prSet presAssocID="{60A013E6-CFD3-43BD-B513-6EE3169D5BD8}" presName="composite" presStyleCnt="0"/>
      <dgm:spPr/>
    </dgm:pt>
    <dgm:pt modelId="{C521B919-D943-42EA-A184-557B9A00022C}" type="pres">
      <dgm:prSet presAssocID="{60A013E6-CFD3-43BD-B513-6EE3169D5BD8}" presName="background" presStyleLbl="node0" presStyleIdx="1" presStyleCnt="4"/>
      <dgm:spPr>
        <a:solidFill>
          <a:srgbClr val="4BACC6"/>
        </a:solidFill>
      </dgm:spPr>
    </dgm:pt>
    <dgm:pt modelId="{3DE881A5-4478-4EBD-83CD-7DF40CE1A003}" type="pres">
      <dgm:prSet presAssocID="{60A013E6-CFD3-43BD-B513-6EE3169D5BD8}" presName="text" presStyleLbl="fgAcc0" presStyleIdx="1" presStyleCnt="4">
        <dgm:presLayoutVars>
          <dgm:chPref val="3"/>
        </dgm:presLayoutVars>
      </dgm:prSet>
      <dgm:spPr/>
    </dgm:pt>
    <dgm:pt modelId="{66BE0F83-BE0C-4381-9741-488D80128E77}" type="pres">
      <dgm:prSet presAssocID="{60A013E6-CFD3-43BD-B513-6EE3169D5BD8}" presName="hierChild2" presStyleCnt="0"/>
      <dgm:spPr/>
    </dgm:pt>
    <dgm:pt modelId="{2FB60033-1207-4242-ACCF-56D9FB736D0A}" type="pres">
      <dgm:prSet presAssocID="{D59AC4C3-7959-4A46-82C4-E66F4ACF19CB}" presName="hierRoot1" presStyleCnt="0"/>
      <dgm:spPr/>
    </dgm:pt>
    <dgm:pt modelId="{1930B6E9-502F-4062-A275-EA4D1846A33F}" type="pres">
      <dgm:prSet presAssocID="{D59AC4C3-7959-4A46-82C4-E66F4ACF19CB}" presName="composite" presStyleCnt="0"/>
      <dgm:spPr/>
    </dgm:pt>
    <dgm:pt modelId="{6A4025DA-46B8-4601-898E-629F130B0D7D}" type="pres">
      <dgm:prSet presAssocID="{D59AC4C3-7959-4A46-82C4-E66F4ACF19CB}" presName="background" presStyleLbl="node0" presStyleIdx="2" presStyleCnt="4"/>
      <dgm:spPr>
        <a:solidFill>
          <a:srgbClr val="4BACC6"/>
        </a:solidFill>
      </dgm:spPr>
    </dgm:pt>
    <dgm:pt modelId="{A32C3491-15BD-445B-A89C-6032FDBA6DD5}" type="pres">
      <dgm:prSet presAssocID="{D59AC4C3-7959-4A46-82C4-E66F4ACF19CB}" presName="text" presStyleLbl="fgAcc0" presStyleIdx="2" presStyleCnt="4">
        <dgm:presLayoutVars>
          <dgm:chPref val="3"/>
        </dgm:presLayoutVars>
      </dgm:prSet>
      <dgm:spPr/>
    </dgm:pt>
    <dgm:pt modelId="{90122529-7BE4-4F8E-A979-70D09BE3E632}" type="pres">
      <dgm:prSet presAssocID="{D59AC4C3-7959-4A46-82C4-E66F4ACF19CB}" presName="hierChild2" presStyleCnt="0"/>
      <dgm:spPr/>
    </dgm:pt>
    <dgm:pt modelId="{748D1866-48B3-4FB4-A10C-677B1CFFF9C8}" type="pres">
      <dgm:prSet presAssocID="{F03C5AD1-D671-4306-9311-6947C4BD3DE4}" presName="hierRoot1" presStyleCnt="0"/>
      <dgm:spPr/>
    </dgm:pt>
    <dgm:pt modelId="{347E2409-1869-4792-A376-CAA791395672}" type="pres">
      <dgm:prSet presAssocID="{F03C5AD1-D671-4306-9311-6947C4BD3DE4}" presName="composite" presStyleCnt="0"/>
      <dgm:spPr/>
    </dgm:pt>
    <dgm:pt modelId="{0D6B5728-B7BE-4776-B928-90CCAF4B854A}" type="pres">
      <dgm:prSet presAssocID="{F03C5AD1-D671-4306-9311-6947C4BD3DE4}" presName="background" presStyleLbl="node0" presStyleIdx="3" presStyleCnt="4"/>
      <dgm:spPr>
        <a:solidFill>
          <a:srgbClr val="4BACC6"/>
        </a:solidFill>
      </dgm:spPr>
    </dgm:pt>
    <dgm:pt modelId="{CC9BC4B5-ADAF-46DC-93B2-99EF5B1FB067}" type="pres">
      <dgm:prSet presAssocID="{F03C5AD1-D671-4306-9311-6947C4BD3DE4}" presName="text" presStyleLbl="fgAcc0" presStyleIdx="3" presStyleCnt="4">
        <dgm:presLayoutVars>
          <dgm:chPref val="3"/>
        </dgm:presLayoutVars>
      </dgm:prSet>
      <dgm:spPr/>
    </dgm:pt>
    <dgm:pt modelId="{AC9CE5B1-795A-49E3-A615-2B237E50D7DF}" type="pres">
      <dgm:prSet presAssocID="{F03C5AD1-D671-4306-9311-6947C4BD3DE4}" presName="hierChild2" presStyleCnt="0"/>
      <dgm:spPr/>
    </dgm:pt>
  </dgm:ptLst>
  <dgm:cxnLst>
    <dgm:cxn modelId="{7A533B24-91FD-4144-ACE6-E3FC95078216}" type="presOf" srcId="{F03C5AD1-D671-4306-9311-6947C4BD3DE4}" destId="{CC9BC4B5-ADAF-46DC-93B2-99EF5B1FB067}" srcOrd="0" destOrd="0" presId="urn:microsoft.com/office/officeart/2005/8/layout/hierarchy1"/>
    <dgm:cxn modelId="{C6A59034-AA0A-40D6-A50D-BE5A0403995C}" srcId="{2975B3E4-D73B-43D5-88A9-43CF65B5030C}" destId="{60A013E6-CFD3-43BD-B513-6EE3169D5BD8}" srcOrd="1" destOrd="0" parTransId="{27C3715F-6847-4BE4-B1D6-9889E462721E}" sibTransId="{2785CD59-6806-4C77-8B4E-9BF8A1A33A5F}"/>
    <dgm:cxn modelId="{CB1DF362-F252-4DEF-9254-B6AA2C229CAD}" type="presOf" srcId="{38487EEB-DC93-44A2-A37B-76013F6D1BA9}" destId="{3801912E-DC7C-4DAC-978D-6BD850761380}" srcOrd="0" destOrd="0" presId="urn:microsoft.com/office/officeart/2005/8/layout/hierarchy1"/>
    <dgm:cxn modelId="{65A32546-9D5F-4093-AC0A-D67E237082CC}" srcId="{2975B3E4-D73B-43D5-88A9-43CF65B5030C}" destId="{F03C5AD1-D671-4306-9311-6947C4BD3DE4}" srcOrd="3" destOrd="0" parTransId="{F8AE5DE5-9524-4BBD-9CBD-5FCC7BB94EB9}" sibTransId="{1A37A6C5-2CB0-4527-A50A-AF5705618EAD}"/>
    <dgm:cxn modelId="{0325AA57-AF64-42A2-91F3-5758E1A6F6F5}" srcId="{2975B3E4-D73B-43D5-88A9-43CF65B5030C}" destId="{38487EEB-DC93-44A2-A37B-76013F6D1BA9}" srcOrd="0" destOrd="0" parTransId="{E25C86D8-092A-410F-AA4D-966466F85D52}" sibTransId="{88AB36B9-369D-43DB-9E2C-6D2CC83668D1}"/>
    <dgm:cxn modelId="{C511767D-142D-4719-B1DE-438A185CF173}" srcId="{2975B3E4-D73B-43D5-88A9-43CF65B5030C}" destId="{D59AC4C3-7959-4A46-82C4-E66F4ACF19CB}" srcOrd="2" destOrd="0" parTransId="{DABF5F87-5CCD-4138-A27E-CD58E3529E19}" sibTransId="{CF14E5C2-61EB-431B-BA7F-93CF1D791209}"/>
    <dgm:cxn modelId="{5F67118C-A501-4521-B16D-6360549B5AC5}" type="presOf" srcId="{60A013E6-CFD3-43BD-B513-6EE3169D5BD8}" destId="{3DE881A5-4478-4EBD-83CD-7DF40CE1A003}" srcOrd="0" destOrd="0" presId="urn:microsoft.com/office/officeart/2005/8/layout/hierarchy1"/>
    <dgm:cxn modelId="{CD92AACF-4B6B-4955-ACE6-A2E8F8096CD9}" type="presOf" srcId="{D59AC4C3-7959-4A46-82C4-E66F4ACF19CB}" destId="{A32C3491-15BD-445B-A89C-6032FDBA6DD5}" srcOrd="0" destOrd="0" presId="urn:microsoft.com/office/officeart/2005/8/layout/hierarchy1"/>
    <dgm:cxn modelId="{88013BD4-FF1A-4F71-8F3E-BF588C4189FD}" type="presOf" srcId="{2975B3E4-D73B-43D5-88A9-43CF65B5030C}" destId="{46E6B7C1-E388-4239-B8AF-8E954893202D}" srcOrd="0" destOrd="0" presId="urn:microsoft.com/office/officeart/2005/8/layout/hierarchy1"/>
    <dgm:cxn modelId="{0EED1520-C2A3-48D2-940E-1161AC92DBC6}" type="presParOf" srcId="{46E6B7C1-E388-4239-B8AF-8E954893202D}" destId="{3E46CA32-C0FE-4939-81A4-2B7CCF222E04}" srcOrd="0" destOrd="0" presId="urn:microsoft.com/office/officeart/2005/8/layout/hierarchy1"/>
    <dgm:cxn modelId="{052A18DC-35DA-4132-92B4-F1E4D4E83B18}" type="presParOf" srcId="{3E46CA32-C0FE-4939-81A4-2B7CCF222E04}" destId="{18648810-85D1-4A4B-96F4-4B0F591E421D}" srcOrd="0" destOrd="0" presId="urn:microsoft.com/office/officeart/2005/8/layout/hierarchy1"/>
    <dgm:cxn modelId="{ABE87AE8-E030-4880-989E-0A3EB6B59A5E}" type="presParOf" srcId="{18648810-85D1-4A4B-96F4-4B0F591E421D}" destId="{E2954FF0-3C85-485E-9591-7DDA42C4DFC3}" srcOrd="0" destOrd="0" presId="urn:microsoft.com/office/officeart/2005/8/layout/hierarchy1"/>
    <dgm:cxn modelId="{D9A93B74-74D5-425D-B56F-5E741A7E5DFE}" type="presParOf" srcId="{18648810-85D1-4A4B-96F4-4B0F591E421D}" destId="{3801912E-DC7C-4DAC-978D-6BD850761380}" srcOrd="1" destOrd="0" presId="urn:microsoft.com/office/officeart/2005/8/layout/hierarchy1"/>
    <dgm:cxn modelId="{F5D78849-A00C-49FA-8926-1C135E3A046A}" type="presParOf" srcId="{3E46CA32-C0FE-4939-81A4-2B7CCF222E04}" destId="{B3161105-C978-411F-A2E6-723249CE0FDD}" srcOrd="1" destOrd="0" presId="urn:microsoft.com/office/officeart/2005/8/layout/hierarchy1"/>
    <dgm:cxn modelId="{C2FD2590-D02B-44B6-9B0B-BFA38F71D79C}" type="presParOf" srcId="{46E6B7C1-E388-4239-B8AF-8E954893202D}" destId="{A5A3E219-286D-41EC-BACE-0973FDC4542C}" srcOrd="1" destOrd="0" presId="urn:microsoft.com/office/officeart/2005/8/layout/hierarchy1"/>
    <dgm:cxn modelId="{9593BED1-469B-4915-908F-1A37987EFD21}" type="presParOf" srcId="{A5A3E219-286D-41EC-BACE-0973FDC4542C}" destId="{C9FF891F-AE50-4C5B-94B1-E27514D360BF}" srcOrd="0" destOrd="0" presId="urn:microsoft.com/office/officeart/2005/8/layout/hierarchy1"/>
    <dgm:cxn modelId="{833E844F-D625-4270-84CC-650B90640867}" type="presParOf" srcId="{C9FF891F-AE50-4C5B-94B1-E27514D360BF}" destId="{C521B919-D943-42EA-A184-557B9A00022C}" srcOrd="0" destOrd="0" presId="urn:microsoft.com/office/officeart/2005/8/layout/hierarchy1"/>
    <dgm:cxn modelId="{1AE835E7-A41F-4F11-8E2E-45F195647528}" type="presParOf" srcId="{C9FF891F-AE50-4C5B-94B1-E27514D360BF}" destId="{3DE881A5-4478-4EBD-83CD-7DF40CE1A003}" srcOrd="1" destOrd="0" presId="urn:microsoft.com/office/officeart/2005/8/layout/hierarchy1"/>
    <dgm:cxn modelId="{EC54A909-7339-4217-A9C5-E915ACE76329}" type="presParOf" srcId="{A5A3E219-286D-41EC-BACE-0973FDC4542C}" destId="{66BE0F83-BE0C-4381-9741-488D80128E77}" srcOrd="1" destOrd="0" presId="urn:microsoft.com/office/officeart/2005/8/layout/hierarchy1"/>
    <dgm:cxn modelId="{9AACE14C-D64C-4AAC-A0CC-B1B218B910D2}" type="presParOf" srcId="{46E6B7C1-E388-4239-B8AF-8E954893202D}" destId="{2FB60033-1207-4242-ACCF-56D9FB736D0A}" srcOrd="2" destOrd="0" presId="urn:microsoft.com/office/officeart/2005/8/layout/hierarchy1"/>
    <dgm:cxn modelId="{B5D7D31C-770A-4EDD-9829-26130FC2D1B3}" type="presParOf" srcId="{2FB60033-1207-4242-ACCF-56D9FB736D0A}" destId="{1930B6E9-502F-4062-A275-EA4D1846A33F}" srcOrd="0" destOrd="0" presId="urn:microsoft.com/office/officeart/2005/8/layout/hierarchy1"/>
    <dgm:cxn modelId="{CD72751B-3738-4672-B984-12A6A294544F}" type="presParOf" srcId="{1930B6E9-502F-4062-A275-EA4D1846A33F}" destId="{6A4025DA-46B8-4601-898E-629F130B0D7D}" srcOrd="0" destOrd="0" presId="urn:microsoft.com/office/officeart/2005/8/layout/hierarchy1"/>
    <dgm:cxn modelId="{885A20BA-A4A8-419E-B90D-159886B2C703}" type="presParOf" srcId="{1930B6E9-502F-4062-A275-EA4D1846A33F}" destId="{A32C3491-15BD-445B-A89C-6032FDBA6DD5}" srcOrd="1" destOrd="0" presId="urn:microsoft.com/office/officeart/2005/8/layout/hierarchy1"/>
    <dgm:cxn modelId="{E8D1CA55-7748-40F2-B625-39F90D5D0816}" type="presParOf" srcId="{2FB60033-1207-4242-ACCF-56D9FB736D0A}" destId="{90122529-7BE4-4F8E-A979-70D09BE3E632}" srcOrd="1" destOrd="0" presId="urn:microsoft.com/office/officeart/2005/8/layout/hierarchy1"/>
    <dgm:cxn modelId="{9CE9A111-7C68-4429-920F-7410DB967EBC}" type="presParOf" srcId="{46E6B7C1-E388-4239-B8AF-8E954893202D}" destId="{748D1866-48B3-4FB4-A10C-677B1CFFF9C8}" srcOrd="3" destOrd="0" presId="urn:microsoft.com/office/officeart/2005/8/layout/hierarchy1"/>
    <dgm:cxn modelId="{AFA3D454-4ECA-400D-AF01-FCD34B4C6610}" type="presParOf" srcId="{748D1866-48B3-4FB4-A10C-677B1CFFF9C8}" destId="{347E2409-1869-4792-A376-CAA791395672}" srcOrd="0" destOrd="0" presId="urn:microsoft.com/office/officeart/2005/8/layout/hierarchy1"/>
    <dgm:cxn modelId="{33EDF842-A9BD-4281-B14F-6548D74AACA7}" type="presParOf" srcId="{347E2409-1869-4792-A376-CAA791395672}" destId="{0D6B5728-B7BE-4776-B928-90CCAF4B854A}" srcOrd="0" destOrd="0" presId="urn:microsoft.com/office/officeart/2005/8/layout/hierarchy1"/>
    <dgm:cxn modelId="{1F687B22-7F22-4FC3-8125-29022AEC4C47}" type="presParOf" srcId="{347E2409-1869-4792-A376-CAA791395672}" destId="{CC9BC4B5-ADAF-46DC-93B2-99EF5B1FB067}" srcOrd="1" destOrd="0" presId="urn:microsoft.com/office/officeart/2005/8/layout/hierarchy1"/>
    <dgm:cxn modelId="{9E8C5877-F945-44BC-B44D-FC39D87AB480}" type="presParOf" srcId="{748D1866-48B3-4FB4-A10C-677B1CFFF9C8}" destId="{AC9CE5B1-795A-49E3-A615-2B237E50D7D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87E703-7CA2-4248-97E9-A26A042CBBBA}" type="doc">
      <dgm:prSet loTypeId="urn:microsoft.com/office/officeart/2005/8/layout/matrix3" loCatId="matrix" qsTypeId="urn:microsoft.com/office/officeart/2005/8/quickstyle/simple1" qsCatId="simple" csTypeId="urn:microsoft.com/office/officeart/2005/8/colors/accent5_2" csCatId="accent5" phldr="1"/>
      <dgm:spPr/>
      <dgm:t>
        <a:bodyPr/>
        <a:lstStyle/>
        <a:p>
          <a:endParaRPr lang="en-US"/>
        </a:p>
      </dgm:t>
    </dgm:pt>
    <dgm:pt modelId="{CB754EA5-82FA-4D4D-B658-DA1DA51271A2}">
      <dgm:prSet/>
      <dgm:spPr>
        <a:solidFill>
          <a:schemeClr val="accent3">
            <a:lumMod val="20000"/>
            <a:lumOff val="80000"/>
          </a:schemeClr>
        </a:solidFill>
      </dgm:spPr>
      <dgm:t>
        <a:bodyPr/>
        <a:lstStyle/>
        <a:p>
          <a:r>
            <a:rPr lang="en-GB" dirty="0">
              <a:solidFill>
                <a:schemeClr val="tx1"/>
              </a:solidFill>
            </a:rPr>
            <a:t>Communication is essential for safe, high‑quality care</a:t>
          </a:r>
          <a:endParaRPr lang="en-US" dirty="0">
            <a:solidFill>
              <a:schemeClr val="tx1"/>
            </a:solidFill>
          </a:endParaRPr>
        </a:p>
      </dgm:t>
    </dgm:pt>
    <dgm:pt modelId="{14D17413-04F2-42DA-9594-0BE7D5908C21}" type="parTrans" cxnId="{62E54493-BB74-47AE-AC8B-25ED146856FE}">
      <dgm:prSet/>
      <dgm:spPr/>
      <dgm:t>
        <a:bodyPr/>
        <a:lstStyle/>
        <a:p>
          <a:endParaRPr lang="en-US"/>
        </a:p>
      </dgm:t>
    </dgm:pt>
    <dgm:pt modelId="{0306F5C0-CBAF-4BE1-9A76-70C065632A82}" type="sibTrans" cxnId="{62E54493-BB74-47AE-AC8B-25ED146856FE}">
      <dgm:prSet/>
      <dgm:spPr/>
      <dgm:t>
        <a:bodyPr/>
        <a:lstStyle/>
        <a:p>
          <a:endParaRPr lang="en-US"/>
        </a:p>
      </dgm:t>
    </dgm:pt>
    <dgm:pt modelId="{978EEFD3-CC62-4C50-9A6C-32B2C332F8F4}">
      <dgm:prSet/>
      <dgm:spPr>
        <a:solidFill>
          <a:schemeClr val="accent3">
            <a:lumMod val="20000"/>
            <a:lumOff val="80000"/>
          </a:schemeClr>
        </a:solidFill>
      </dgm:spPr>
      <dgm:t>
        <a:bodyPr/>
        <a:lstStyle/>
        <a:p>
          <a:r>
            <a:rPr lang="en-GB" dirty="0">
              <a:solidFill>
                <a:schemeClr val="tx1"/>
              </a:solidFill>
            </a:rPr>
            <a:t>Supports teamwork and person‑centred practice</a:t>
          </a:r>
          <a:endParaRPr lang="en-US" dirty="0">
            <a:solidFill>
              <a:schemeClr val="tx1"/>
            </a:solidFill>
          </a:endParaRPr>
        </a:p>
      </dgm:t>
    </dgm:pt>
    <dgm:pt modelId="{9267CCAF-8B7D-4F2F-B73E-5F10E38E55A3}" type="parTrans" cxnId="{CFAA2D03-D548-4834-8E51-72354164B19C}">
      <dgm:prSet/>
      <dgm:spPr/>
      <dgm:t>
        <a:bodyPr/>
        <a:lstStyle/>
        <a:p>
          <a:endParaRPr lang="en-US"/>
        </a:p>
      </dgm:t>
    </dgm:pt>
    <dgm:pt modelId="{F035006A-853B-4F44-A1AF-D23D7CB64037}" type="sibTrans" cxnId="{CFAA2D03-D548-4834-8E51-72354164B19C}">
      <dgm:prSet/>
      <dgm:spPr/>
      <dgm:t>
        <a:bodyPr/>
        <a:lstStyle/>
        <a:p>
          <a:endParaRPr lang="en-US"/>
        </a:p>
      </dgm:t>
    </dgm:pt>
    <dgm:pt modelId="{4B6D55C0-41E9-4330-B500-4E49ABF6FCFA}">
      <dgm:prSet/>
      <dgm:spPr>
        <a:solidFill>
          <a:schemeClr val="accent3">
            <a:lumMod val="20000"/>
            <a:lumOff val="80000"/>
          </a:schemeClr>
        </a:solidFill>
      </dgm:spPr>
      <dgm:t>
        <a:bodyPr/>
        <a:lstStyle/>
        <a:p>
          <a:r>
            <a:rPr lang="en-GB" dirty="0">
              <a:solidFill>
                <a:schemeClr val="tx1"/>
              </a:solidFill>
            </a:rPr>
            <a:t>Helps build trust and understanding</a:t>
          </a:r>
          <a:endParaRPr lang="en-US" dirty="0">
            <a:solidFill>
              <a:schemeClr val="tx1"/>
            </a:solidFill>
          </a:endParaRPr>
        </a:p>
      </dgm:t>
    </dgm:pt>
    <dgm:pt modelId="{032D67DC-B753-41E1-8162-855278C40451}" type="parTrans" cxnId="{2C67D2AA-B09D-417C-A8B7-84BC49445CA3}">
      <dgm:prSet/>
      <dgm:spPr/>
      <dgm:t>
        <a:bodyPr/>
        <a:lstStyle/>
        <a:p>
          <a:endParaRPr lang="en-US"/>
        </a:p>
      </dgm:t>
    </dgm:pt>
    <dgm:pt modelId="{4E2705DB-81A7-4F15-97ED-5ABEB0C6B187}" type="sibTrans" cxnId="{2C67D2AA-B09D-417C-A8B7-84BC49445CA3}">
      <dgm:prSet/>
      <dgm:spPr/>
      <dgm:t>
        <a:bodyPr/>
        <a:lstStyle/>
        <a:p>
          <a:endParaRPr lang="en-US"/>
        </a:p>
      </dgm:t>
    </dgm:pt>
    <dgm:pt modelId="{EC0B7BA3-0E05-4B3D-9F60-7384E23D6F66}">
      <dgm:prSet/>
      <dgm:spPr>
        <a:solidFill>
          <a:schemeClr val="accent3">
            <a:lumMod val="20000"/>
            <a:lumOff val="80000"/>
          </a:schemeClr>
        </a:solidFill>
      </dgm:spPr>
      <dgm:t>
        <a:bodyPr/>
        <a:lstStyle/>
        <a:p>
          <a:r>
            <a:rPr lang="en-GB" dirty="0">
              <a:solidFill>
                <a:schemeClr val="tx1"/>
              </a:solidFill>
            </a:rPr>
            <a:t>Key skill for all health and social care professionals</a:t>
          </a:r>
          <a:endParaRPr lang="en-US" dirty="0">
            <a:solidFill>
              <a:schemeClr val="tx1"/>
            </a:solidFill>
          </a:endParaRPr>
        </a:p>
      </dgm:t>
    </dgm:pt>
    <dgm:pt modelId="{B14F857F-D30F-49DB-9BAF-11F320E0C9F8}" type="parTrans" cxnId="{2A134672-3218-49B6-8F85-EDCB03F49510}">
      <dgm:prSet/>
      <dgm:spPr/>
      <dgm:t>
        <a:bodyPr/>
        <a:lstStyle/>
        <a:p>
          <a:endParaRPr lang="en-US"/>
        </a:p>
      </dgm:t>
    </dgm:pt>
    <dgm:pt modelId="{360AF018-8294-4204-AF9D-BB139115F0BC}" type="sibTrans" cxnId="{2A134672-3218-49B6-8F85-EDCB03F49510}">
      <dgm:prSet/>
      <dgm:spPr/>
      <dgm:t>
        <a:bodyPr/>
        <a:lstStyle/>
        <a:p>
          <a:endParaRPr lang="en-US"/>
        </a:p>
      </dgm:t>
    </dgm:pt>
    <dgm:pt modelId="{D4AA5AB2-B52D-48D1-9A5A-79599F5BA21E}" type="pres">
      <dgm:prSet presAssocID="{E487E703-7CA2-4248-97E9-A26A042CBBBA}" presName="matrix" presStyleCnt="0">
        <dgm:presLayoutVars>
          <dgm:chMax val="1"/>
          <dgm:dir/>
          <dgm:resizeHandles val="exact"/>
        </dgm:presLayoutVars>
      </dgm:prSet>
      <dgm:spPr/>
    </dgm:pt>
    <dgm:pt modelId="{B28CD40B-0151-4C4D-9EC2-9EB8D4DB278A}" type="pres">
      <dgm:prSet presAssocID="{E487E703-7CA2-4248-97E9-A26A042CBBBA}" presName="diamond" presStyleLbl="bgShp" presStyleIdx="0" presStyleCnt="1"/>
      <dgm:spPr>
        <a:solidFill>
          <a:srgbClr val="4BACC6"/>
        </a:solidFill>
      </dgm:spPr>
    </dgm:pt>
    <dgm:pt modelId="{ABC78AC3-1C81-4604-A271-CAFF97940979}" type="pres">
      <dgm:prSet presAssocID="{E487E703-7CA2-4248-97E9-A26A042CBBBA}" presName="quad1" presStyleLbl="node1" presStyleIdx="0" presStyleCnt="4">
        <dgm:presLayoutVars>
          <dgm:chMax val="0"/>
          <dgm:chPref val="0"/>
          <dgm:bulletEnabled val="1"/>
        </dgm:presLayoutVars>
      </dgm:prSet>
      <dgm:spPr/>
    </dgm:pt>
    <dgm:pt modelId="{D69A58EF-B70E-430B-8124-0B01765A0FCB}" type="pres">
      <dgm:prSet presAssocID="{E487E703-7CA2-4248-97E9-A26A042CBBBA}" presName="quad2" presStyleLbl="node1" presStyleIdx="1" presStyleCnt="4">
        <dgm:presLayoutVars>
          <dgm:chMax val="0"/>
          <dgm:chPref val="0"/>
          <dgm:bulletEnabled val="1"/>
        </dgm:presLayoutVars>
      </dgm:prSet>
      <dgm:spPr/>
    </dgm:pt>
    <dgm:pt modelId="{E00E02CA-823B-4F08-BEFF-B75651340251}" type="pres">
      <dgm:prSet presAssocID="{E487E703-7CA2-4248-97E9-A26A042CBBBA}" presName="quad3" presStyleLbl="node1" presStyleIdx="2" presStyleCnt="4">
        <dgm:presLayoutVars>
          <dgm:chMax val="0"/>
          <dgm:chPref val="0"/>
          <dgm:bulletEnabled val="1"/>
        </dgm:presLayoutVars>
      </dgm:prSet>
      <dgm:spPr/>
    </dgm:pt>
    <dgm:pt modelId="{FE298ACF-25BC-49FE-BEBA-3092D003524F}" type="pres">
      <dgm:prSet presAssocID="{E487E703-7CA2-4248-97E9-A26A042CBBBA}" presName="quad4" presStyleLbl="node1" presStyleIdx="3" presStyleCnt="4">
        <dgm:presLayoutVars>
          <dgm:chMax val="0"/>
          <dgm:chPref val="0"/>
          <dgm:bulletEnabled val="1"/>
        </dgm:presLayoutVars>
      </dgm:prSet>
      <dgm:spPr/>
    </dgm:pt>
  </dgm:ptLst>
  <dgm:cxnLst>
    <dgm:cxn modelId="{CFAA2D03-D548-4834-8E51-72354164B19C}" srcId="{E487E703-7CA2-4248-97E9-A26A042CBBBA}" destId="{978EEFD3-CC62-4C50-9A6C-32B2C332F8F4}" srcOrd="1" destOrd="0" parTransId="{9267CCAF-8B7D-4F2F-B73E-5F10E38E55A3}" sibTransId="{F035006A-853B-4F44-A1AF-D23D7CB64037}"/>
    <dgm:cxn modelId="{678F2F0B-248C-4B67-A9B6-EAF26FB939FD}" type="presOf" srcId="{CB754EA5-82FA-4D4D-B658-DA1DA51271A2}" destId="{ABC78AC3-1C81-4604-A271-CAFF97940979}" srcOrd="0" destOrd="0" presId="urn:microsoft.com/office/officeart/2005/8/layout/matrix3"/>
    <dgm:cxn modelId="{7D7A7D1B-E0AF-468C-9C7A-DD9F280E92B8}" type="presOf" srcId="{EC0B7BA3-0E05-4B3D-9F60-7384E23D6F66}" destId="{FE298ACF-25BC-49FE-BEBA-3092D003524F}" srcOrd="0" destOrd="0" presId="urn:microsoft.com/office/officeart/2005/8/layout/matrix3"/>
    <dgm:cxn modelId="{D69F103C-6090-4398-BDEE-8ADE10EFF352}" type="presOf" srcId="{4B6D55C0-41E9-4330-B500-4E49ABF6FCFA}" destId="{E00E02CA-823B-4F08-BEFF-B75651340251}" srcOrd="0" destOrd="0" presId="urn:microsoft.com/office/officeart/2005/8/layout/matrix3"/>
    <dgm:cxn modelId="{2A134672-3218-49B6-8F85-EDCB03F49510}" srcId="{E487E703-7CA2-4248-97E9-A26A042CBBBA}" destId="{EC0B7BA3-0E05-4B3D-9F60-7384E23D6F66}" srcOrd="3" destOrd="0" parTransId="{B14F857F-D30F-49DB-9BAF-11F320E0C9F8}" sibTransId="{360AF018-8294-4204-AF9D-BB139115F0BC}"/>
    <dgm:cxn modelId="{650B3D91-0EE7-43D5-BA19-34CF07ED75A6}" type="presOf" srcId="{E487E703-7CA2-4248-97E9-A26A042CBBBA}" destId="{D4AA5AB2-B52D-48D1-9A5A-79599F5BA21E}" srcOrd="0" destOrd="0" presId="urn:microsoft.com/office/officeart/2005/8/layout/matrix3"/>
    <dgm:cxn modelId="{62E54493-BB74-47AE-AC8B-25ED146856FE}" srcId="{E487E703-7CA2-4248-97E9-A26A042CBBBA}" destId="{CB754EA5-82FA-4D4D-B658-DA1DA51271A2}" srcOrd="0" destOrd="0" parTransId="{14D17413-04F2-42DA-9594-0BE7D5908C21}" sibTransId="{0306F5C0-CBAF-4BE1-9A76-70C065632A82}"/>
    <dgm:cxn modelId="{2C67D2AA-B09D-417C-A8B7-84BC49445CA3}" srcId="{E487E703-7CA2-4248-97E9-A26A042CBBBA}" destId="{4B6D55C0-41E9-4330-B500-4E49ABF6FCFA}" srcOrd="2" destOrd="0" parTransId="{032D67DC-B753-41E1-8162-855278C40451}" sibTransId="{4E2705DB-81A7-4F15-97ED-5ABEB0C6B187}"/>
    <dgm:cxn modelId="{84D47CAC-136C-414F-999B-0F37884CDE79}" type="presOf" srcId="{978EEFD3-CC62-4C50-9A6C-32B2C332F8F4}" destId="{D69A58EF-B70E-430B-8124-0B01765A0FCB}" srcOrd="0" destOrd="0" presId="urn:microsoft.com/office/officeart/2005/8/layout/matrix3"/>
    <dgm:cxn modelId="{0C493C2A-2A5A-4B01-9802-FCA5EDF873F6}" type="presParOf" srcId="{D4AA5AB2-B52D-48D1-9A5A-79599F5BA21E}" destId="{B28CD40B-0151-4C4D-9EC2-9EB8D4DB278A}" srcOrd="0" destOrd="0" presId="urn:microsoft.com/office/officeart/2005/8/layout/matrix3"/>
    <dgm:cxn modelId="{F556519B-684C-4EAC-9F95-E58C6D6E5649}" type="presParOf" srcId="{D4AA5AB2-B52D-48D1-9A5A-79599F5BA21E}" destId="{ABC78AC3-1C81-4604-A271-CAFF97940979}" srcOrd="1" destOrd="0" presId="urn:microsoft.com/office/officeart/2005/8/layout/matrix3"/>
    <dgm:cxn modelId="{BD261063-B366-4E51-AAE3-A2D55A747FA9}" type="presParOf" srcId="{D4AA5AB2-B52D-48D1-9A5A-79599F5BA21E}" destId="{D69A58EF-B70E-430B-8124-0B01765A0FCB}" srcOrd="2" destOrd="0" presId="urn:microsoft.com/office/officeart/2005/8/layout/matrix3"/>
    <dgm:cxn modelId="{48720360-9F18-468C-8657-433FD88B82B7}" type="presParOf" srcId="{D4AA5AB2-B52D-48D1-9A5A-79599F5BA21E}" destId="{E00E02CA-823B-4F08-BEFF-B75651340251}" srcOrd="3" destOrd="0" presId="urn:microsoft.com/office/officeart/2005/8/layout/matrix3"/>
    <dgm:cxn modelId="{B5890282-FBE6-4283-98F5-EDF01AC365B0}" type="presParOf" srcId="{D4AA5AB2-B52D-48D1-9A5A-79599F5BA21E}" destId="{FE298ACF-25BC-49FE-BEBA-3092D003524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54FF0-3C85-485E-9591-7DDA42C4DFC3}">
      <dsp:nvSpPr>
        <dsp:cNvPr id="0" name=""/>
        <dsp:cNvSpPr/>
      </dsp:nvSpPr>
      <dsp:spPr>
        <a:xfrm>
          <a:off x="3080" y="1361187"/>
          <a:ext cx="2199649" cy="1396777"/>
        </a:xfrm>
        <a:prstGeom prst="roundRect">
          <a:avLst>
            <a:gd name="adj" fmla="val 10000"/>
          </a:avLst>
        </a:prstGeom>
        <a:solidFill>
          <a:srgbClr val="4BACC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3801912E-DC7C-4DAC-978D-6BD850761380}">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9525" cap="flat" cmpd="sng" algn="ctr">
          <a:no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Builds trust and positive relationships</a:t>
          </a:r>
          <a:endParaRPr lang="en-US" sz="1800" kern="1200" dirty="0"/>
        </a:p>
      </dsp:txBody>
      <dsp:txXfrm>
        <a:off x="288396" y="1634282"/>
        <a:ext cx="2117829" cy="1314957"/>
      </dsp:txXfrm>
    </dsp:sp>
    <dsp:sp modelId="{C521B919-D943-42EA-A184-557B9A00022C}">
      <dsp:nvSpPr>
        <dsp:cNvPr id="0" name=""/>
        <dsp:cNvSpPr/>
      </dsp:nvSpPr>
      <dsp:spPr>
        <a:xfrm>
          <a:off x="2691541" y="1361187"/>
          <a:ext cx="2199649" cy="1396777"/>
        </a:xfrm>
        <a:prstGeom prst="roundRect">
          <a:avLst>
            <a:gd name="adj" fmla="val 10000"/>
          </a:avLst>
        </a:prstGeom>
        <a:solidFill>
          <a:srgbClr val="4BACC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3DE881A5-4478-4EBD-83CD-7DF40CE1A003}">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9525" cap="flat" cmpd="sng" algn="ctr">
          <a:no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Ensures person‑centred care</a:t>
          </a:r>
          <a:endParaRPr lang="en-US" sz="1800" kern="1200" dirty="0"/>
        </a:p>
      </dsp:txBody>
      <dsp:txXfrm>
        <a:off x="2976857" y="1634282"/>
        <a:ext cx="2117829" cy="1314957"/>
      </dsp:txXfrm>
    </dsp:sp>
    <dsp:sp modelId="{6A4025DA-46B8-4601-898E-629F130B0D7D}">
      <dsp:nvSpPr>
        <dsp:cNvPr id="0" name=""/>
        <dsp:cNvSpPr/>
      </dsp:nvSpPr>
      <dsp:spPr>
        <a:xfrm>
          <a:off x="5380002" y="1361187"/>
          <a:ext cx="2199649" cy="1396777"/>
        </a:xfrm>
        <a:prstGeom prst="roundRect">
          <a:avLst>
            <a:gd name="adj" fmla="val 10000"/>
          </a:avLst>
        </a:prstGeom>
        <a:solidFill>
          <a:srgbClr val="4BACC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32C3491-15BD-445B-A89C-6032FDBA6DD5}">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9525" cap="flat" cmpd="sng" algn="ctr">
          <a:no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Prevents misunderstandings and mistakes</a:t>
          </a:r>
          <a:endParaRPr lang="en-US" sz="1800" kern="1200" dirty="0"/>
        </a:p>
      </dsp:txBody>
      <dsp:txXfrm>
        <a:off x="5665318" y="1634282"/>
        <a:ext cx="2117829" cy="1314957"/>
      </dsp:txXfrm>
    </dsp:sp>
    <dsp:sp modelId="{0D6B5728-B7BE-4776-B928-90CCAF4B854A}">
      <dsp:nvSpPr>
        <dsp:cNvPr id="0" name=""/>
        <dsp:cNvSpPr/>
      </dsp:nvSpPr>
      <dsp:spPr>
        <a:xfrm>
          <a:off x="8068463" y="1361187"/>
          <a:ext cx="2199649" cy="1396777"/>
        </a:xfrm>
        <a:prstGeom prst="roundRect">
          <a:avLst>
            <a:gd name="adj" fmla="val 10000"/>
          </a:avLst>
        </a:prstGeom>
        <a:solidFill>
          <a:srgbClr val="4BACC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C9BC4B5-ADAF-46DC-93B2-99EF5B1FB067}">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9525" cap="flat" cmpd="sng" algn="ctr">
          <a:no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Supports emotional wellbeing</a:t>
          </a:r>
          <a:endParaRPr lang="en-US" sz="1800" kern="1200"/>
        </a:p>
      </dsp:txBody>
      <dsp:txXfrm>
        <a:off x="8353779" y="1634282"/>
        <a:ext cx="2117829" cy="1314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CD40B-0151-4C4D-9EC2-9EB8D4DB278A}">
      <dsp:nvSpPr>
        <dsp:cNvPr id="0" name=""/>
        <dsp:cNvSpPr/>
      </dsp:nvSpPr>
      <dsp:spPr>
        <a:xfrm>
          <a:off x="948597" y="0"/>
          <a:ext cx="4987977" cy="4987977"/>
        </a:xfrm>
        <a:prstGeom prst="diamond">
          <a:avLst/>
        </a:prstGeom>
        <a:solidFill>
          <a:srgbClr val="4BACC6"/>
        </a:solidFill>
        <a:ln>
          <a:noFill/>
        </a:ln>
        <a:effectLst/>
      </dsp:spPr>
      <dsp:style>
        <a:lnRef idx="0">
          <a:scrgbClr r="0" g="0" b="0"/>
        </a:lnRef>
        <a:fillRef idx="1">
          <a:scrgbClr r="0" g="0" b="0"/>
        </a:fillRef>
        <a:effectRef idx="0">
          <a:scrgbClr r="0" g="0" b="0"/>
        </a:effectRef>
        <a:fontRef idx="minor"/>
      </dsp:style>
    </dsp:sp>
    <dsp:sp modelId="{ABC78AC3-1C81-4604-A271-CAFF97940979}">
      <dsp:nvSpPr>
        <dsp:cNvPr id="0" name=""/>
        <dsp:cNvSpPr/>
      </dsp:nvSpPr>
      <dsp:spPr>
        <a:xfrm>
          <a:off x="1422454" y="473857"/>
          <a:ext cx="1945311" cy="1945311"/>
        </a:xfrm>
        <a:prstGeom prst="roundRect">
          <a:avLst/>
        </a:prstGeom>
        <a:solidFill>
          <a:schemeClr val="accent3">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Communication is essential for safe, high‑quality care</a:t>
          </a:r>
          <a:endParaRPr lang="en-US" sz="1800" kern="1200" dirty="0">
            <a:solidFill>
              <a:schemeClr val="tx1"/>
            </a:solidFill>
          </a:endParaRPr>
        </a:p>
      </dsp:txBody>
      <dsp:txXfrm>
        <a:off x="1517416" y="568819"/>
        <a:ext cx="1755387" cy="1755387"/>
      </dsp:txXfrm>
    </dsp:sp>
    <dsp:sp modelId="{D69A58EF-B70E-430B-8124-0B01765A0FCB}">
      <dsp:nvSpPr>
        <dsp:cNvPr id="0" name=""/>
        <dsp:cNvSpPr/>
      </dsp:nvSpPr>
      <dsp:spPr>
        <a:xfrm>
          <a:off x="3517405" y="473857"/>
          <a:ext cx="1945311" cy="1945311"/>
        </a:xfrm>
        <a:prstGeom prst="roundRect">
          <a:avLst/>
        </a:prstGeom>
        <a:solidFill>
          <a:schemeClr val="accent3">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Supports teamwork and person‑centred practice</a:t>
          </a:r>
          <a:endParaRPr lang="en-US" sz="1800" kern="1200" dirty="0">
            <a:solidFill>
              <a:schemeClr val="tx1"/>
            </a:solidFill>
          </a:endParaRPr>
        </a:p>
      </dsp:txBody>
      <dsp:txXfrm>
        <a:off x="3612367" y="568819"/>
        <a:ext cx="1755387" cy="1755387"/>
      </dsp:txXfrm>
    </dsp:sp>
    <dsp:sp modelId="{E00E02CA-823B-4F08-BEFF-B75651340251}">
      <dsp:nvSpPr>
        <dsp:cNvPr id="0" name=""/>
        <dsp:cNvSpPr/>
      </dsp:nvSpPr>
      <dsp:spPr>
        <a:xfrm>
          <a:off x="1422454" y="2568808"/>
          <a:ext cx="1945311" cy="1945311"/>
        </a:xfrm>
        <a:prstGeom prst="roundRect">
          <a:avLst/>
        </a:prstGeom>
        <a:solidFill>
          <a:schemeClr val="accent3">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Helps build trust and understanding</a:t>
          </a:r>
          <a:endParaRPr lang="en-US" sz="1800" kern="1200" dirty="0">
            <a:solidFill>
              <a:schemeClr val="tx1"/>
            </a:solidFill>
          </a:endParaRPr>
        </a:p>
      </dsp:txBody>
      <dsp:txXfrm>
        <a:off x="1517416" y="2663770"/>
        <a:ext cx="1755387" cy="1755387"/>
      </dsp:txXfrm>
    </dsp:sp>
    <dsp:sp modelId="{FE298ACF-25BC-49FE-BEBA-3092D003524F}">
      <dsp:nvSpPr>
        <dsp:cNvPr id="0" name=""/>
        <dsp:cNvSpPr/>
      </dsp:nvSpPr>
      <dsp:spPr>
        <a:xfrm>
          <a:off x="3517405" y="2568808"/>
          <a:ext cx="1945311" cy="1945311"/>
        </a:xfrm>
        <a:prstGeom prst="roundRect">
          <a:avLst/>
        </a:prstGeom>
        <a:solidFill>
          <a:schemeClr val="accent3">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Key skill for all health and social care professionals</a:t>
          </a:r>
          <a:endParaRPr lang="en-US" sz="1800" kern="1200" dirty="0">
            <a:solidFill>
              <a:schemeClr val="tx1"/>
            </a:solidFill>
          </a:endParaRPr>
        </a:p>
      </dsp:txBody>
      <dsp:txXfrm>
        <a:off x="3612367" y="2663770"/>
        <a:ext cx="1755387" cy="175538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2CF18-D8BD-45A0-B822-C8CCB755A074}"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2FE36B-875D-4CD9-A17D-9A3A705BCEE4}" type="slidenum">
              <a:rPr lang="en-GB" smtClean="0"/>
              <a:t>‹#›</a:t>
            </a:fld>
            <a:endParaRPr lang="en-GB"/>
          </a:p>
        </p:txBody>
      </p:sp>
    </p:spTree>
    <p:extLst>
      <p:ext uri="{BB962C8B-B14F-4D97-AF65-F5344CB8AC3E}">
        <p14:creationId xmlns:p14="http://schemas.microsoft.com/office/powerpoint/2010/main" val="1182783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1</a:t>
            </a:fld>
            <a:endParaRPr lang="en-GB"/>
          </a:p>
        </p:txBody>
      </p:sp>
    </p:spTree>
    <p:extLst>
      <p:ext uri="{BB962C8B-B14F-4D97-AF65-F5344CB8AC3E}">
        <p14:creationId xmlns:p14="http://schemas.microsoft.com/office/powerpoint/2010/main" val="2215453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In this presentation, I will explain why communication is essential in health and social care. I will introduce the Shannon and Weaver communication model to show how messages move between people and how barriers can affect understanding. I will then apply this to a real practice example from a care assistant role. I will then explain how developing strong communication skills supports my future career progression.</a:t>
            </a:r>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3</a:t>
            </a:fld>
            <a:endParaRPr lang="en-GB"/>
          </a:p>
        </p:txBody>
      </p:sp>
    </p:spTree>
    <p:extLst>
      <p:ext uri="{BB962C8B-B14F-4D97-AF65-F5344CB8AC3E}">
        <p14:creationId xmlns:p14="http://schemas.microsoft.com/office/powerpoint/2010/main" val="3112569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Communication involves sharing information clearly and listening actively. In health and social care, it includes verbal communication, non‑verbal cues like body language, and written communication such as care notes. Effective communication also means adapting to individual needs—for example, using simpler language, slowing down, or checking understanding. This ensures that information is shared safely and respectfully.</a:t>
            </a:r>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4</a:t>
            </a:fld>
            <a:endParaRPr lang="en-GB"/>
          </a:p>
        </p:txBody>
      </p:sp>
    </p:spTree>
    <p:extLst>
      <p:ext uri="{BB962C8B-B14F-4D97-AF65-F5344CB8AC3E}">
        <p14:creationId xmlns:p14="http://schemas.microsoft.com/office/powerpoint/2010/main" val="3704897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Communication is a regulatory expectation in health and social care, as highlighted by the Care Quality Commission (2023). Skills for Care (2022) also identifies communication as a core skill for safe, person‑centred practice. Good communication builds trust, prevents misunderstandings, and supports emotional wellbeing. It also reduces risks, such as errors in care, and ensures that service users feel heard and respected.</a:t>
            </a:r>
          </a:p>
          <a:p>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5</a:t>
            </a:fld>
            <a:endParaRPr lang="en-GB"/>
          </a:p>
        </p:txBody>
      </p:sp>
    </p:spTree>
    <p:extLst>
      <p:ext uri="{BB962C8B-B14F-4D97-AF65-F5344CB8AC3E}">
        <p14:creationId xmlns:p14="http://schemas.microsoft.com/office/powerpoint/2010/main" val="2164458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Shannon and Weaver model explains how a message travels from a sender to a receiver. It highlights that “noise” can interrupt understanding—this can be physical noise, emotional stress, language barriers, or unclear instructions. In health and social care, recognising noise helps professionals adapt their communication to ensure messages are understood correctly, which is essential for safe practice.</a:t>
            </a:r>
          </a:p>
          <a:p>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6</a:t>
            </a:fld>
            <a:endParaRPr lang="en-GB"/>
          </a:p>
        </p:txBody>
      </p:sp>
    </p:spTree>
    <p:extLst>
      <p:ext uri="{BB962C8B-B14F-4D97-AF65-F5344CB8AC3E}">
        <p14:creationId xmlns:p14="http://schemas.microsoft.com/office/powerpoint/2010/main" val="2491903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example shows communication in a care assistant role. When supporting an older adult who is anxious about new medication, clear and calm communication is essential. I would explain the purpose of the medication, check their understanding, and use active listening to acknowledge their worries. Adapting communication—such as slowing down or using simpler words—helps ensure the person feels safe and informed. This reduces the risk of medication errors and improves the service user’s experience.</a:t>
            </a:r>
          </a:p>
          <a:p>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7</a:t>
            </a:fld>
            <a:endParaRPr lang="en-GB"/>
          </a:p>
        </p:txBody>
      </p:sp>
    </p:spTree>
    <p:extLst>
      <p:ext uri="{BB962C8B-B14F-4D97-AF65-F5344CB8AC3E}">
        <p14:creationId xmlns:p14="http://schemas.microsoft.com/office/powerpoint/2010/main" val="3272904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Strong communication skills help build trusting relationships with service users and support accurate information sharing. They also improve teamwork with colleagues and help manage challenging conversations confidently. These skills strengthen person‑centred practice and safeguarding, which are essential for professional credibility. Developing communication skills increases employability and supports progression into roles such as Social Worker, Care Coordinator, or Team Leader.</a:t>
            </a:r>
          </a:p>
          <a:p>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8</a:t>
            </a:fld>
            <a:endParaRPr lang="en-GB"/>
          </a:p>
        </p:txBody>
      </p:sp>
    </p:spTree>
    <p:extLst>
      <p:ext uri="{BB962C8B-B14F-4D97-AF65-F5344CB8AC3E}">
        <p14:creationId xmlns:p14="http://schemas.microsoft.com/office/powerpoint/2010/main" val="849875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communication is essential for safe, high‑quality care. It supports teamwork, person‑centred practice, and helps build trust with service users. By developing strong communication skills, I can improve outcomes for individuals and strengthen my future career within health and social care.</a:t>
            </a:r>
          </a:p>
          <a:p>
            <a:endParaRPr lang="en-GB" dirty="0"/>
          </a:p>
        </p:txBody>
      </p:sp>
      <p:sp>
        <p:nvSpPr>
          <p:cNvPr id="4" name="Slide Number Placeholder 3"/>
          <p:cNvSpPr>
            <a:spLocks noGrp="1"/>
          </p:cNvSpPr>
          <p:nvPr>
            <p:ph type="sldNum" sz="quarter" idx="5"/>
          </p:nvPr>
        </p:nvSpPr>
        <p:spPr/>
        <p:txBody>
          <a:bodyPr/>
          <a:lstStyle/>
          <a:p>
            <a:fld id="{292FE36B-875D-4CD9-A17D-9A3A705BCEE4}" type="slidenum">
              <a:rPr lang="en-GB" smtClean="0"/>
              <a:t>9</a:t>
            </a:fld>
            <a:endParaRPr lang="en-GB"/>
          </a:p>
        </p:txBody>
      </p:sp>
    </p:spTree>
    <p:extLst>
      <p:ext uri="{BB962C8B-B14F-4D97-AF65-F5344CB8AC3E}">
        <p14:creationId xmlns:p14="http://schemas.microsoft.com/office/powerpoint/2010/main" val="4211319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ing.com/search?q=%22https%3A%2F%2Fcommunicationstudiesblog.wordpress.com%2F2017%2F03%2F14%2Fshannon-and-weavers-model-of-communication%2F%22&amp;utm_source=copilo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160149" y="1406479"/>
            <a:ext cx="6008176" cy="3221868"/>
          </a:xfrm>
        </p:spPr>
        <p:txBody>
          <a:bodyPr wrap="square" anchor="t">
            <a:normAutofit fontScale="77500" lnSpcReduction="20000"/>
          </a:bodyPr>
          <a:lstStyle/>
          <a:p>
            <a:pPr>
              <a:lnSpc>
                <a:spcPct val="90000"/>
              </a:lnSpc>
            </a:pPr>
            <a:r>
              <a:rPr lang="en-GB" altLang="en-US" sz="2400" dirty="0"/>
              <a:t>Module Title: </a:t>
            </a:r>
            <a:r>
              <a:rPr lang="en-GB" altLang="en-US" sz="2400" b="1" i="1" dirty="0"/>
              <a:t>Professional Career Development within H&amp;SC</a:t>
            </a:r>
          </a:p>
          <a:p>
            <a:pPr>
              <a:lnSpc>
                <a:spcPct val="90000"/>
              </a:lnSpc>
            </a:pPr>
            <a:endParaRPr lang="en-GB" altLang="en-US" sz="2400" b="1" i="1" dirty="0"/>
          </a:p>
          <a:p>
            <a:pPr>
              <a:lnSpc>
                <a:spcPct val="90000"/>
              </a:lnSpc>
            </a:pPr>
            <a:r>
              <a:rPr lang="en-GB" altLang="en-US" sz="2400" u="sng" dirty="0"/>
              <a:t>Module Number</a:t>
            </a:r>
            <a:r>
              <a:rPr lang="en-GB" altLang="en-US" sz="2400" dirty="0"/>
              <a:t>: </a:t>
            </a:r>
            <a:r>
              <a:rPr lang="en-GB" altLang="en-US" sz="2400" b="1" i="1" dirty="0"/>
              <a:t>LCHS 4009 (LON)</a:t>
            </a:r>
          </a:p>
          <a:p>
            <a:pPr>
              <a:lnSpc>
                <a:spcPct val="90000"/>
              </a:lnSpc>
            </a:pPr>
            <a:endParaRPr lang="en-GB" altLang="en-US" sz="2400" b="1" i="1" dirty="0"/>
          </a:p>
          <a:p>
            <a:pPr>
              <a:lnSpc>
                <a:spcPct val="90000"/>
              </a:lnSpc>
            </a:pPr>
            <a:r>
              <a:rPr lang="en-GB" altLang="en-US" sz="2400" u="sng" dirty="0"/>
              <a:t>Assignment No</a:t>
            </a:r>
            <a:r>
              <a:rPr lang="en-GB" altLang="en-US" sz="2400" b="1" i="1" dirty="0"/>
              <a:t>:     ASSIGNMENT 1</a:t>
            </a:r>
          </a:p>
          <a:p>
            <a:pPr>
              <a:lnSpc>
                <a:spcPct val="90000"/>
              </a:lnSpc>
            </a:pPr>
            <a:endParaRPr lang="en-GB" altLang="en-US" sz="2400" b="1" i="1" dirty="0"/>
          </a:p>
          <a:p>
            <a:pPr>
              <a:lnSpc>
                <a:spcPct val="90000"/>
              </a:lnSpc>
            </a:pPr>
            <a:r>
              <a:rPr lang="en-GB" altLang="en-US" sz="2400" u="sng" dirty="0"/>
              <a:t>Student </a:t>
            </a:r>
            <a:r>
              <a:rPr lang="en-GB" altLang="en-US" sz="2400" u="sng" dirty="0" err="1"/>
              <a:t>Name</a:t>
            </a:r>
            <a:r>
              <a:rPr lang="en-GB" altLang="en-US" sz="2400" b="1" i="1" dirty="0" err="1"/>
              <a:t>:Rebecca</a:t>
            </a:r>
            <a:r>
              <a:rPr lang="en-GB" altLang="en-US" sz="2400" b="1" i="1" dirty="0"/>
              <a:t> Payne</a:t>
            </a:r>
          </a:p>
          <a:p>
            <a:pPr>
              <a:lnSpc>
                <a:spcPct val="90000"/>
              </a:lnSpc>
            </a:pPr>
            <a:endParaRPr lang="en-GB" altLang="en-US" sz="2400" b="1" i="1" dirty="0"/>
          </a:p>
          <a:p>
            <a:pPr>
              <a:lnSpc>
                <a:spcPct val="90000"/>
              </a:lnSpc>
            </a:pPr>
            <a:r>
              <a:rPr lang="en-GB" altLang="en-US" sz="2400" u="sng" dirty="0"/>
              <a:t>Student ID: </a:t>
            </a:r>
            <a:r>
              <a:rPr lang="en-GB" altLang="en-US" sz="2400" b="1" u="sng" dirty="0"/>
              <a:t>2508539</a:t>
            </a:r>
          </a:p>
          <a:p>
            <a:pPr>
              <a:lnSpc>
                <a:spcPct val="90000"/>
              </a:lnSpc>
            </a:pPr>
            <a:endParaRPr lang="en-GB" altLang="en-US" sz="2400" b="1" i="1" dirty="0"/>
          </a:p>
          <a:p>
            <a:pPr>
              <a:lnSpc>
                <a:spcPct val="90000"/>
              </a:lnSpc>
            </a:pPr>
            <a:r>
              <a:rPr lang="en-GB" altLang="en-US" sz="2400" u="sng" dirty="0"/>
              <a:t>Lecturer’s </a:t>
            </a:r>
            <a:r>
              <a:rPr lang="en-GB" altLang="en-US" sz="2400" u="sng" dirty="0" err="1"/>
              <a:t>Name</a:t>
            </a:r>
            <a:r>
              <a:rPr lang="en-GB" altLang="en-US" sz="2400" b="1" i="1" dirty="0" err="1"/>
              <a:t>:Dilhara</a:t>
            </a:r>
            <a:r>
              <a:rPr lang="en-GB" altLang="en-US" sz="2400" b="1" i="1" dirty="0"/>
              <a:t> </a:t>
            </a:r>
            <a:r>
              <a:rPr lang="en-GB" altLang="en-US" sz="2400" b="1" i="1" dirty="0" err="1"/>
              <a:t>Mampitya</a:t>
            </a:r>
            <a:endParaRPr lang="en-GB" altLang="en-US" sz="2400" b="1" i="1" dirty="0"/>
          </a:p>
        </p:txBody>
      </p:sp>
      <p:pic>
        <p:nvPicPr>
          <p:cNvPr id="3" name="Content Placeholder 2">
            <a:extLst>
              <a:ext uri="{FF2B5EF4-FFF2-40B4-BE49-F238E27FC236}">
                <a16:creationId xmlns:a16="http://schemas.microsoft.com/office/drawing/2014/main" id="{3678390C-6E22-0C7A-7FC7-C025DB3EC15A}"/>
              </a:ext>
            </a:extLst>
          </p:cNvPr>
          <p:cNvPicPr>
            <a:picLocks noGrp="1" noChangeAspect="1"/>
          </p:cNvPicPr>
          <p:nvPr>
            <p:ph sz="half" idx="2"/>
          </p:nvPr>
        </p:nvPicPr>
        <p:blipFill>
          <a:blip r:embed="rId3"/>
          <a:stretch>
            <a:fillRect/>
          </a:stretch>
        </p:blipFill>
        <p:spPr>
          <a:xfrm>
            <a:off x="6398890" y="1199878"/>
            <a:ext cx="5384800" cy="2991555"/>
          </a:xfrm>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17/07/2026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759502" y="2464719"/>
            <a:ext cx="10972800" cy="3917032"/>
          </a:xfrm>
        </p:spPr>
        <p:txBody>
          <a:bodyPr/>
          <a:lstStyle/>
          <a:p>
            <a:pPr marL="0" indent="0" algn="ctr">
              <a:buNone/>
            </a:pPr>
            <a:r>
              <a:rPr lang="en-GB" dirty="0"/>
              <a:t>I confirm that I have not used any form of AI in my assignment. I confirm I have copies of my drafts, notes and other resources I have used to prepare my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274638"/>
            <a:ext cx="10972800" cy="1143000"/>
          </a:xfrm>
          <a:ln/>
        </p:spPr>
        <p:style>
          <a:lnRef idx="2">
            <a:schemeClr val="accent1">
              <a:shade val="15000"/>
            </a:schemeClr>
          </a:lnRef>
          <a:fillRef idx="1">
            <a:schemeClr val="accent1"/>
          </a:fillRef>
          <a:effectRef idx="0">
            <a:schemeClr val="accent1"/>
          </a:effectRef>
          <a:fontRef idx="minor">
            <a:schemeClr val="lt1"/>
          </a:fontRef>
        </p:style>
        <p:txBody>
          <a:bodyPr wrap="square" anchor="ctr">
            <a:normAutofit/>
          </a:bodyPr>
          <a:lstStyle/>
          <a:p>
            <a:r>
              <a:rPr lang="en-GB" altLang="en-US" b="1" dirty="0"/>
              <a:t>Introduction</a:t>
            </a:r>
            <a:endParaRPr lang="en-US" altLang="en-US"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2400" dirty="0"/>
              <a:t>I will explain the importance of communication in health and social care</a:t>
            </a:r>
          </a:p>
          <a:p>
            <a:pPr>
              <a:lnSpc>
                <a:spcPct val="90000"/>
              </a:lnSpc>
            </a:pPr>
            <a:r>
              <a:rPr lang="en-GB" sz="2400" dirty="0"/>
              <a:t>Introduce a relevant communication model (Shannon &amp; Weaver)</a:t>
            </a:r>
          </a:p>
          <a:p>
            <a:pPr>
              <a:lnSpc>
                <a:spcPct val="90000"/>
              </a:lnSpc>
            </a:pPr>
            <a:r>
              <a:rPr lang="en-GB" sz="2400" dirty="0"/>
              <a:t>Show how communication is used in real practice</a:t>
            </a:r>
          </a:p>
          <a:p>
            <a:pPr>
              <a:lnSpc>
                <a:spcPct val="90000"/>
              </a:lnSpc>
            </a:pPr>
            <a:r>
              <a:rPr lang="en-GB" sz="2400" dirty="0"/>
              <a:t>Demonstrate how this skill supports my future career development</a:t>
            </a:r>
          </a:p>
          <a:p>
            <a:pPr marL="0" indent="0">
              <a:lnSpc>
                <a:spcPct val="90000"/>
              </a:lnSpc>
              <a:buNone/>
              <a:defRPr/>
            </a:pPr>
            <a:endParaRPr lang="en-GB" sz="2400" b="1" dirty="0"/>
          </a:p>
          <a:p>
            <a:pPr>
              <a:lnSpc>
                <a:spcPct val="90000"/>
              </a:lnSpc>
              <a:defRPr/>
            </a:pPr>
            <a:endParaRPr lang="en-GB" sz="2400" b="1" dirty="0"/>
          </a:p>
        </p:txBody>
      </p:sp>
      <p:pic>
        <p:nvPicPr>
          <p:cNvPr id="8" name="Content Placeholder 7" descr="Two speech bubbles">
            <a:extLst>
              <a:ext uri="{FF2B5EF4-FFF2-40B4-BE49-F238E27FC236}">
                <a16:creationId xmlns:a16="http://schemas.microsoft.com/office/drawing/2014/main" id="{6C258DA6-F72C-CE6B-2B9B-57600212F9CF}"/>
              </a:ext>
            </a:extLst>
          </p:cNvPr>
          <p:cNvPicPr>
            <a:picLocks noGrp="1" noChangeAspect="1"/>
          </p:cNvPicPr>
          <p:nvPr>
            <p:ph sz="half" idx="2"/>
          </p:nvPr>
        </p:nvPicPr>
        <p:blipFill>
          <a:blip>
            <a:extLst>
              <a:ext uri="{96DAC541-7B7A-43D3-8B79-37D633B846F1}">
                <asvg:svgBlip xmlns:asvg="http://schemas.microsoft.com/office/drawing/2016/SVG/main" r:embed="rId3"/>
              </a:ext>
            </a:extLst>
          </a:blip>
          <a:stretch>
            <a:fillRect/>
          </a:stretch>
        </p:blipFill>
        <p:spPr>
          <a:xfrm>
            <a:off x="6895480" y="1600201"/>
            <a:ext cx="3989040" cy="3989040"/>
          </a:xfrm>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17/07/2026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274638"/>
            <a:ext cx="10972800" cy="1143000"/>
          </a:xfrm>
        </p:spPr>
        <p:style>
          <a:lnRef idx="2">
            <a:schemeClr val="accent1">
              <a:shade val="15000"/>
            </a:schemeClr>
          </a:lnRef>
          <a:fillRef idx="1">
            <a:schemeClr val="accent1"/>
          </a:fillRef>
          <a:effectRef idx="0">
            <a:schemeClr val="accent1"/>
          </a:effectRef>
          <a:fontRef idx="minor">
            <a:schemeClr val="lt1"/>
          </a:fontRef>
        </p:style>
        <p:txBody>
          <a:bodyPr wrap="square" anchor="ctr">
            <a:normAutofit/>
          </a:bodyPr>
          <a:lstStyle/>
          <a:p>
            <a:r>
              <a:rPr lang="en-GB" b="1" dirty="0"/>
              <a:t>What is communication?</a:t>
            </a:r>
            <a:endParaRPr lang="en-GB" altLang="en-US"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defRPr/>
            </a:pPr>
            <a:endParaRPr lang="en-GB" altLang="en-US" sz="2600" b="1"/>
          </a:p>
          <a:p>
            <a:pPr lvl="0">
              <a:lnSpc>
                <a:spcPct val="90000"/>
              </a:lnSpc>
            </a:pPr>
            <a:r>
              <a:rPr lang="en-GB" sz="2600"/>
              <a:t>Sharing information clearly</a:t>
            </a:r>
          </a:p>
          <a:p>
            <a:pPr lvl="0">
              <a:lnSpc>
                <a:spcPct val="90000"/>
              </a:lnSpc>
            </a:pPr>
            <a:endParaRPr lang="en-GB" sz="2600"/>
          </a:p>
          <a:p>
            <a:pPr lvl="0">
              <a:lnSpc>
                <a:spcPct val="90000"/>
              </a:lnSpc>
            </a:pPr>
            <a:r>
              <a:rPr lang="en-GB" sz="2600"/>
              <a:t>Listening actively</a:t>
            </a:r>
          </a:p>
          <a:p>
            <a:pPr lvl="0">
              <a:lnSpc>
                <a:spcPct val="90000"/>
              </a:lnSpc>
            </a:pPr>
            <a:endParaRPr lang="en-GB" sz="2600"/>
          </a:p>
          <a:p>
            <a:pPr lvl="0">
              <a:lnSpc>
                <a:spcPct val="90000"/>
              </a:lnSpc>
            </a:pPr>
            <a:r>
              <a:rPr lang="en-GB" sz="2600"/>
              <a:t>Using verbal, non‑verbal, and written communication</a:t>
            </a:r>
          </a:p>
          <a:p>
            <a:pPr lvl="0">
              <a:lnSpc>
                <a:spcPct val="90000"/>
              </a:lnSpc>
            </a:pPr>
            <a:endParaRPr lang="en-GB" sz="2600"/>
          </a:p>
          <a:p>
            <a:pPr lvl="0">
              <a:lnSpc>
                <a:spcPct val="90000"/>
              </a:lnSpc>
            </a:pPr>
            <a:r>
              <a:rPr lang="en-GB" sz="2600"/>
              <a:t>Adapting to individual needs</a:t>
            </a:r>
          </a:p>
          <a:p>
            <a:pPr>
              <a:lnSpc>
                <a:spcPct val="90000"/>
              </a:lnSpc>
              <a:defRPr/>
            </a:pPr>
            <a:endParaRPr lang="en-GB" altLang="en-US" sz="2600"/>
          </a:p>
        </p:txBody>
      </p:sp>
      <p:pic>
        <p:nvPicPr>
          <p:cNvPr id="3" name="Picture 2" descr="Different colored question marks">
            <a:extLst>
              <a:ext uri="{FF2B5EF4-FFF2-40B4-BE49-F238E27FC236}">
                <a16:creationId xmlns:a16="http://schemas.microsoft.com/office/drawing/2014/main" id="{CCD75195-58F5-919F-DDCF-E4FB061BFEA0}"/>
              </a:ext>
            </a:extLst>
          </p:cNvPr>
          <p:cNvPicPr>
            <a:picLocks noChangeAspect="1"/>
          </p:cNvPicPr>
          <p:nvPr/>
        </p:nvPicPr>
        <p:blipFill>
          <a:blip r:embed="rId3"/>
          <a:srcRect l="13821" r="10247"/>
          <a:stretch>
            <a:fillRect/>
          </a:stretch>
        </p:blipFill>
        <p:spPr>
          <a:xfrm>
            <a:off x="6197600" y="1600201"/>
            <a:ext cx="5384800" cy="3989040"/>
          </a:xfrm>
          <a:prstGeom prst="rect">
            <a:avLst/>
          </a:prstGeom>
          <a:noFill/>
          <a:effectLst>
            <a:outerShdw blurRad="1270000" dist="50800" dir="12120000" sx="17000" sy="17000" algn="ctr" rotWithShape="0">
              <a:srgbClr val="000000">
                <a:alpha val="2000"/>
              </a:srgbClr>
            </a:outerShdw>
            <a:softEdge rad="1270000"/>
          </a:effectLst>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BF746479-5A54-43D8-9985-034223541E15}" type="datetime1">
              <a:rPr lang="en-GB" altLang="en-US" sz="900"/>
              <a:pPr>
                <a:lnSpc>
                  <a:spcPct val="90000"/>
                </a:lnSpc>
                <a:spcAft>
                  <a:spcPts val="600"/>
                </a:spcAft>
                <a:defRPr/>
              </a:pPr>
              <a:t>17/07/2026</a:t>
            </a:fld>
            <a:endParaRPr lang="en-GB" altLang="en-US" sz="900"/>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4B904670-820E-47CC-86D8-CF3D7CD14D9E}" type="slidenum">
              <a:rPr lang="en-GB" altLang="en-US" sz="1200">
                <a:solidFill>
                  <a:srgbClr val="898989"/>
                </a:solidFill>
              </a:rPr>
              <a:pPr fontAlgn="base">
                <a:spcBef>
                  <a:spcPct val="0"/>
                </a:spcBef>
                <a:spcAft>
                  <a:spcPts val="600"/>
                </a:spcAft>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518190" y="136524"/>
            <a:ext cx="9206974" cy="1412472"/>
          </a:xfrm>
        </p:spPr>
        <p:style>
          <a:lnRef idx="2">
            <a:schemeClr val="accent1">
              <a:shade val="15000"/>
            </a:schemeClr>
          </a:lnRef>
          <a:fillRef idx="1">
            <a:schemeClr val="accent1"/>
          </a:fillRef>
          <a:effectRef idx="0">
            <a:schemeClr val="accent1"/>
          </a:effectRef>
          <a:fontRef idx="minor">
            <a:schemeClr val="lt1"/>
          </a:fontRef>
        </p:style>
        <p:txBody>
          <a:bodyPr/>
          <a:lstStyle/>
          <a:p>
            <a:r>
              <a:rPr lang="en-GB" sz="2800" b="1" dirty="0"/>
              <a:t>Importance of communication in professional practice</a:t>
            </a:r>
            <a:endParaRPr lang="en-GB" sz="900" b="1" dirty="0"/>
          </a:p>
        </p:txBody>
      </p:sp>
      <p:graphicFrame>
        <p:nvGraphicFramePr>
          <p:cNvPr id="3" name="Content Placeholder 2">
            <a:extLst>
              <a:ext uri="{FF2B5EF4-FFF2-40B4-BE49-F238E27FC236}">
                <a16:creationId xmlns:a16="http://schemas.microsoft.com/office/drawing/2014/main" id="{E3960E5B-DFD2-99D2-C5AB-08DDE2858BE7}"/>
              </a:ext>
            </a:extLst>
          </p:cNvPr>
          <p:cNvGraphicFramePr>
            <a:graphicFrameLocks noGrp="1"/>
          </p:cNvGraphicFramePr>
          <p:nvPr>
            <p:ph idx="1"/>
            <p:extLst>
              <p:ext uri="{D42A27DB-BD31-4B8C-83A1-F6EECF244321}">
                <p14:modId xmlns:p14="http://schemas.microsoft.com/office/powerpoint/2010/main" val="3462849164"/>
              </p:ext>
            </p:extLst>
          </p:nvPr>
        </p:nvGraphicFramePr>
        <p:xfrm>
          <a:off x="1159586" y="76468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DA892056-49B3-A882-A46C-21372E0F787A}"/>
              </a:ext>
            </a:extLst>
          </p:cNvPr>
          <p:cNvSpPr txBox="1"/>
          <p:nvPr/>
        </p:nvSpPr>
        <p:spPr>
          <a:xfrm>
            <a:off x="315140" y="4631010"/>
            <a:ext cx="11812248" cy="1046440"/>
          </a:xfrm>
          <a:prstGeom prst="rect">
            <a:avLst/>
          </a:prstGeom>
          <a:noFill/>
        </p:spPr>
        <p:txBody>
          <a:bodyPr wrap="square">
            <a:spAutoFit/>
          </a:bodyPr>
          <a:lstStyle/>
          <a:p>
            <a:pPr algn="ctr"/>
            <a:r>
              <a:rPr lang="en-GB" sz="1600" dirty="0">
                <a:latin typeface="Arial" panose="020B0604020202020204" pitchFamily="34" charset="0"/>
                <a:cs typeface="Arial" panose="020B0604020202020204" pitchFamily="34" charset="0"/>
              </a:rPr>
              <a:t>Effective communication is a regulatory expectation within health and social care settings </a:t>
            </a:r>
            <a:r>
              <a:rPr lang="en-GB" sz="1600" b="1" dirty="0">
                <a:latin typeface="Arial" panose="020B0604020202020204" pitchFamily="34" charset="0"/>
                <a:cs typeface="Arial" panose="020B0604020202020204" pitchFamily="34" charset="0"/>
              </a:rPr>
              <a:t>(Care Quality Commission, 2023)</a:t>
            </a:r>
            <a:r>
              <a:rPr lang="en-GB" sz="1600" dirty="0">
                <a:latin typeface="Arial" panose="020B0604020202020204" pitchFamily="34" charset="0"/>
                <a:cs typeface="Arial" panose="020B0604020202020204" pitchFamily="34" charset="0"/>
              </a:rPr>
              <a:t>.</a:t>
            </a:r>
          </a:p>
          <a:p>
            <a:pPr algn="ctr"/>
            <a:endParaRPr lang="en-GB" sz="1600" dirty="0">
              <a:latin typeface="Arial" panose="020B0604020202020204" pitchFamily="34" charset="0"/>
              <a:cs typeface="Arial" panose="020B0604020202020204" pitchFamily="34" charset="0"/>
            </a:endParaRPr>
          </a:p>
          <a:p>
            <a:pPr algn="ctr"/>
            <a:r>
              <a:rPr lang="en-GB" sz="1600" dirty="0">
                <a:latin typeface="Arial" panose="020B0604020202020204" pitchFamily="34" charset="0"/>
                <a:cs typeface="Arial" panose="020B0604020202020204" pitchFamily="34" charset="0"/>
              </a:rPr>
              <a:t>Communication is also identified as a core skill required for safe, person‑centred practice </a:t>
            </a:r>
            <a:r>
              <a:rPr lang="en-GB" sz="1600" b="1" dirty="0">
                <a:latin typeface="Arial" panose="020B0604020202020204" pitchFamily="34" charset="0"/>
                <a:cs typeface="Arial" panose="020B0604020202020204" pitchFamily="34" charset="0"/>
              </a:rPr>
              <a:t>(Skills for Care, 2022)</a:t>
            </a:r>
            <a:r>
              <a:rPr lang="en-GB" sz="1600" dirty="0">
                <a:latin typeface="Arial" panose="020B0604020202020204" pitchFamily="34" charset="0"/>
                <a:cs typeface="Arial" panose="020B0604020202020204" pitchFamily="34" charset="0"/>
              </a:rPr>
              <a:t>.</a:t>
            </a:r>
          </a:p>
          <a:p>
            <a:pPr lvl="0" algn="ctr"/>
            <a:endParaRPr lang="en-GB" sz="1400" dirty="0">
              <a:solidFill>
                <a:schemeClr val="tx1">
                  <a:lumMod val="85000"/>
                  <a:lumOff val="1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BE870A1-36FE-8D9F-3BFF-B6D1890D382C}"/>
              </a:ext>
            </a:extLst>
          </p:cNvPr>
          <p:cNvSpPr txBox="1"/>
          <p:nvPr/>
        </p:nvSpPr>
        <p:spPr bwMode="auto">
          <a:xfrm>
            <a:off x="6465618" y="5026748"/>
            <a:ext cx="5486399" cy="716301"/>
          </a:xfrm>
          <a:prstGeom prst="rect">
            <a:avLst/>
          </a:prstGeom>
          <a:noFill/>
          <a:ln>
            <a:noFill/>
          </a:ln>
        </p:spPr>
        <p:txBody>
          <a:bodyPr vert="horz" wrap="square" lIns="91440" tIns="45720" rIns="91440" bIns="45720" numCol="1" anchor="b" anchorCtr="0" compatLnSpc="1">
            <a:prstTxWarp prst="textNoShape">
              <a:avLst/>
            </a:prstTxWarp>
            <a:normAutofit/>
          </a:bodyPr>
          <a:lstStyle/>
          <a:p>
            <a:pPr eaLnBrk="0" fontAlgn="base" hangingPunct="0">
              <a:spcBef>
                <a:spcPct val="0"/>
              </a:spcBef>
              <a:spcAft>
                <a:spcPts val="600"/>
              </a:spcAft>
            </a:pPr>
            <a:r>
              <a:rPr lang="en-US" sz="1400" i="1" dirty="0">
                <a:latin typeface="+mj-lt"/>
                <a:ea typeface="+mj-ea"/>
                <a:cs typeface="+mj-cs"/>
              </a:rPr>
              <a:t>Shannon–Weaver Communication Model diagram</a:t>
            </a:r>
            <a:r>
              <a:rPr lang="en-US" sz="1400" dirty="0">
                <a:latin typeface="+mj-lt"/>
                <a:ea typeface="+mj-ea"/>
                <a:cs typeface="+mj-cs"/>
              </a:rPr>
              <a:t>, n.d.)</a:t>
            </a:r>
          </a:p>
        </p:txBody>
      </p:sp>
      <p:pic>
        <p:nvPicPr>
          <p:cNvPr id="6" name="Content Placeholder 5" descr="Communication process diagram">
            <a:extLst>
              <a:ext uri="{FF2B5EF4-FFF2-40B4-BE49-F238E27FC236}">
                <a16:creationId xmlns:a16="http://schemas.microsoft.com/office/drawing/2014/main" id="{1B51F84A-5C9B-9DC4-4884-21F3E08DDFDD}"/>
              </a:ext>
            </a:extLst>
          </p:cNvPr>
          <p:cNvPicPr>
            <a:picLocks noGrp="1" noChangeAspect="1"/>
          </p:cNvPicPr>
          <p:nvPr>
            <p:ph idx="1"/>
          </p:nvPr>
        </p:nvPicPr>
        <p:blipFill>
          <a:blip r:embed="rId3"/>
          <a:stretch>
            <a:fillRect/>
          </a:stretch>
        </p:blipFill>
        <p:spPr>
          <a:xfrm>
            <a:off x="4766733" y="584408"/>
            <a:ext cx="6815667" cy="4549457"/>
          </a:xfrm>
          <a:prstGeom prst="rect">
            <a:avLst/>
          </a:prstGeom>
          <a:noFill/>
        </p:spPr>
      </p:pic>
      <p:sp>
        <p:nvSpPr>
          <p:cNvPr id="9" name="TextBox 8">
            <a:extLst>
              <a:ext uri="{FF2B5EF4-FFF2-40B4-BE49-F238E27FC236}">
                <a16:creationId xmlns:a16="http://schemas.microsoft.com/office/drawing/2014/main" id="{E1A7AF61-AAD6-05C8-7A3C-F70C4C62DBE5}"/>
              </a:ext>
            </a:extLst>
          </p:cNvPr>
          <p:cNvSpPr txBox="1"/>
          <p:nvPr/>
        </p:nvSpPr>
        <p:spPr bwMode="auto">
          <a:xfrm>
            <a:off x="329541" y="584408"/>
            <a:ext cx="4442085" cy="4800491"/>
          </a:xfrm>
          <a:prstGeom prst="rect">
            <a:avLst/>
          </a:prstGeom>
          <a:noFill/>
          <a:ln>
            <a:noFill/>
          </a:ln>
        </p:spPr>
        <p:txBody>
          <a:bodyPr vert="horz" wrap="square" lIns="91440" tIns="45720" rIns="91440" bIns="45720" numCol="1" anchor="t" anchorCtr="0" compatLnSpc="1">
            <a:prstTxWarp prst="textNoShape">
              <a:avLst/>
            </a:prstTxWarp>
            <a:normAutofit/>
          </a:bodyPr>
          <a:lstStyle/>
          <a:p>
            <a:pPr marL="285750" indent="-285750" eaLnBrk="0" fontAlgn="base" hangingPunct="0">
              <a:spcBef>
                <a:spcPct val="20000"/>
              </a:spcBef>
              <a:spcAft>
                <a:spcPct val="0"/>
              </a:spcAft>
              <a:buFont typeface="Arial" panose="020B0604020202020204" pitchFamily="34" charset="0"/>
              <a:buChar char="•"/>
            </a:pPr>
            <a:r>
              <a:rPr lang="en-US" kern="1200" dirty="0">
                <a:latin typeface="Arial" panose="020B0604020202020204" pitchFamily="34" charset="0"/>
                <a:cs typeface="Arial" panose="020B0604020202020204" pitchFamily="34" charset="0"/>
              </a:rPr>
              <a:t>A model that explains how a message moves from a sender to a receiver, and how noise can interrupt understanding.</a:t>
            </a:r>
          </a:p>
          <a:p>
            <a:pPr marL="285750" indent="-285750" eaLnBrk="0" fontAlgn="base" hangingPunct="0">
              <a:spcBef>
                <a:spcPct val="20000"/>
              </a:spcBef>
              <a:spcAft>
                <a:spcPct val="0"/>
              </a:spcAft>
              <a:buFont typeface="Arial" panose="020B0604020202020204" pitchFamily="34" charset="0"/>
              <a:buChar char="•"/>
            </a:pPr>
            <a:endParaRPr lang="en-US" kern="1200" dirty="0">
              <a:latin typeface="Arial" panose="020B0604020202020204" pitchFamily="34" charset="0"/>
              <a:cs typeface="Arial" panose="020B0604020202020204" pitchFamily="34" charset="0"/>
            </a:endParaRPr>
          </a:p>
          <a:p>
            <a:pPr marL="285750" indent="-285750" eaLnBrk="0" fontAlgn="base" hangingPunct="0">
              <a:spcBef>
                <a:spcPct val="20000"/>
              </a:spcBef>
              <a:spcAft>
                <a:spcPct val="0"/>
              </a:spcAft>
              <a:buFont typeface="Arial" panose="020B0604020202020204" pitchFamily="34" charset="0"/>
              <a:buChar char="•"/>
            </a:pPr>
            <a:r>
              <a:rPr lang="en-US" kern="1200" dirty="0">
                <a:latin typeface="Arial" panose="020B0604020202020204" pitchFamily="34" charset="0"/>
                <a:cs typeface="Arial" panose="020B0604020202020204" pitchFamily="34" charset="0"/>
              </a:rPr>
              <a:t>Sender → encodes message</a:t>
            </a:r>
          </a:p>
          <a:p>
            <a:pPr marL="285750" indent="-285750" eaLnBrk="0" fontAlgn="base" hangingPunct="0">
              <a:spcBef>
                <a:spcPct val="20000"/>
              </a:spcBef>
              <a:spcAft>
                <a:spcPct val="0"/>
              </a:spcAft>
              <a:buFont typeface="Arial" panose="020B0604020202020204" pitchFamily="34" charset="0"/>
              <a:buChar char="•"/>
            </a:pPr>
            <a:endParaRPr lang="en-US" kern="1200" dirty="0">
              <a:latin typeface="Arial" panose="020B0604020202020204" pitchFamily="34" charset="0"/>
              <a:cs typeface="Arial" panose="020B0604020202020204" pitchFamily="34" charset="0"/>
            </a:endParaRPr>
          </a:p>
          <a:p>
            <a:pPr marL="285750" indent="-285750" eaLnBrk="0" fontAlgn="base" hangingPunct="0">
              <a:spcBef>
                <a:spcPct val="20000"/>
              </a:spcBef>
              <a:spcAft>
                <a:spcPct val="0"/>
              </a:spcAft>
              <a:buFont typeface="Arial" panose="020B0604020202020204" pitchFamily="34" charset="0"/>
              <a:buChar char="•"/>
            </a:pPr>
            <a:r>
              <a:rPr lang="en-US" kern="1200" dirty="0">
                <a:latin typeface="Arial" panose="020B0604020202020204" pitchFamily="34" charset="0"/>
                <a:cs typeface="Arial" panose="020B0604020202020204" pitchFamily="34" charset="0"/>
              </a:rPr>
              <a:t>Message → travels through a channel</a:t>
            </a:r>
          </a:p>
          <a:p>
            <a:pPr marL="285750" indent="-285750" eaLnBrk="0" fontAlgn="base" hangingPunct="0">
              <a:spcBef>
                <a:spcPct val="20000"/>
              </a:spcBef>
              <a:spcAft>
                <a:spcPct val="0"/>
              </a:spcAft>
              <a:buFont typeface="Arial" panose="020B0604020202020204" pitchFamily="34" charset="0"/>
              <a:buChar char="•"/>
            </a:pPr>
            <a:endParaRPr lang="en-US" kern="1200" dirty="0">
              <a:latin typeface="Arial" panose="020B0604020202020204" pitchFamily="34" charset="0"/>
              <a:cs typeface="Arial" panose="020B0604020202020204" pitchFamily="34" charset="0"/>
            </a:endParaRPr>
          </a:p>
          <a:p>
            <a:pPr marL="285750" indent="-285750" eaLnBrk="0" fontAlgn="base" hangingPunct="0">
              <a:spcBef>
                <a:spcPct val="20000"/>
              </a:spcBef>
              <a:spcAft>
                <a:spcPct val="0"/>
              </a:spcAft>
              <a:buFont typeface="Arial" panose="020B0604020202020204" pitchFamily="34" charset="0"/>
              <a:buChar char="•"/>
            </a:pPr>
            <a:r>
              <a:rPr lang="en-US" kern="1200" dirty="0">
                <a:latin typeface="Arial" panose="020B0604020202020204" pitchFamily="34" charset="0"/>
                <a:cs typeface="Arial" panose="020B0604020202020204" pitchFamily="34" charset="0"/>
              </a:rPr>
              <a:t>Receiver → decodes message</a:t>
            </a:r>
          </a:p>
          <a:p>
            <a:pPr marL="285750" indent="-285750" eaLnBrk="0" fontAlgn="base" hangingPunct="0">
              <a:spcBef>
                <a:spcPct val="20000"/>
              </a:spcBef>
              <a:spcAft>
                <a:spcPct val="0"/>
              </a:spcAft>
              <a:buFont typeface="Arial" panose="020B0604020202020204" pitchFamily="34" charset="0"/>
              <a:buChar char="•"/>
            </a:pPr>
            <a:endParaRPr lang="en-US" kern="1200" dirty="0">
              <a:latin typeface="Arial" panose="020B0604020202020204" pitchFamily="34" charset="0"/>
              <a:cs typeface="Arial" panose="020B0604020202020204" pitchFamily="34" charset="0"/>
            </a:endParaRPr>
          </a:p>
          <a:p>
            <a:pPr marL="285750" indent="-285750" eaLnBrk="0" fontAlgn="base" hangingPunct="0">
              <a:spcBef>
                <a:spcPct val="20000"/>
              </a:spcBef>
              <a:spcAft>
                <a:spcPct val="0"/>
              </a:spcAft>
              <a:buFont typeface="Arial" panose="020B0604020202020204" pitchFamily="34" charset="0"/>
              <a:buChar char="•"/>
            </a:pPr>
            <a:r>
              <a:rPr lang="en-US" kern="1200" dirty="0">
                <a:latin typeface="Arial" panose="020B0604020202020204" pitchFamily="34" charset="0"/>
                <a:cs typeface="Arial" panose="020B0604020202020204" pitchFamily="34" charset="0"/>
              </a:rPr>
              <a:t>Noise → anything that disrupts the message (e.g., background noise, language barriers, emotional stress)</a:t>
            </a:r>
          </a:p>
          <a:p>
            <a:pPr marL="285750" indent="-285750" eaLnBrk="0" fontAlgn="base" hangingPunct="0">
              <a:spcBef>
                <a:spcPct val="20000"/>
              </a:spcBef>
              <a:spcAft>
                <a:spcPct val="0"/>
              </a:spcAft>
              <a:buFont typeface="Arial" panose="020B0604020202020204" pitchFamily="34" charset="0"/>
              <a:buChar char="•"/>
            </a:pPr>
            <a:endParaRPr lang="en-US" kern="1200" dirty="0">
              <a:latin typeface="Arial" panose="020B0604020202020204" pitchFamily="34" charset="0"/>
              <a:cs typeface="Arial" panose="020B0604020202020204" pitchFamily="34" charset="0"/>
            </a:endParaRPr>
          </a:p>
          <a:p>
            <a:pPr marL="285750" indent="-285750" eaLnBrk="0" fontAlgn="base" hangingPunct="0">
              <a:spcBef>
                <a:spcPct val="20000"/>
              </a:spcBef>
              <a:spcAft>
                <a:spcPct val="0"/>
              </a:spcAft>
              <a:buFont typeface="Arial" panose="020B0604020202020204" pitchFamily="34" charset="0"/>
              <a:buChar char="•"/>
            </a:pPr>
            <a:r>
              <a:rPr lang="en-US" kern="1200" dirty="0">
                <a:latin typeface="Arial" panose="020B0604020202020204" pitchFamily="34" charset="0"/>
                <a:cs typeface="Arial" panose="020B0604020202020204" pitchFamily="34" charset="0"/>
              </a:rPr>
              <a:t>Feedback → confirms understanding</a:t>
            </a:r>
          </a:p>
          <a:p>
            <a:pPr eaLnBrk="0" fontAlgn="base" hangingPunct="0">
              <a:spcBef>
                <a:spcPct val="20000"/>
              </a:spcBef>
              <a:spcAft>
                <a:spcPct val="0"/>
              </a:spcAft>
            </a:pPr>
            <a:endParaRPr lang="en-US" sz="1400" kern="1200" dirty="0">
              <a:latin typeface="+mn-lt"/>
              <a:ea typeface="+mn-ea"/>
              <a:cs typeface="+mn-cs"/>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30226994-B490-4403-8CE4-43D4FD570BBD}" type="datetime1">
              <a:rPr lang="en-GB" altLang="en-US" sz="900" kern="1200">
                <a:latin typeface="+mn-lt"/>
                <a:ea typeface="+mn-ea"/>
                <a:cs typeface="+mn-cs"/>
              </a:rPr>
              <a:pPr>
                <a:lnSpc>
                  <a:spcPct val="90000"/>
                </a:lnSpc>
                <a:spcAft>
                  <a:spcPts val="600"/>
                </a:spcAft>
                <a:defRPr/>
              </a:pPr>
              <a:t>17/07/2026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9AFB928A-D6AD-4F2A-B2DD-923741E90643}" type="slidenum">
              <a:rPr lang="en-GB" altLang="en-US" kern="1200">
                <a:latin typeface="Myriad Pro"/>
                <a:ea typeface="+mn-ea"/>
                <a:cs typeface="+mn-cs"/>
              </a:rPr>
              <a:pPr>
                <a:spcAft>
                  <a:spcPts val="600"/>
                </a:spcAft>
                <a:defRPr/>
              </a:pPr>
              <a:t>6</a:t>
            </a:fld>
            <a:endParaRPr lang="en-GB" altLang="en-US" kern="1200">
              <a:latin typeface="Myriad Pro"/>
              <a:ea typeface="+mn-ea"/>
              <a:cs typeface="+mn-cs"/>
            </a:endParaRP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981200" y="77269"/>
            <a:ext cx="8229600" cy="797260"/>
          </a:xfrm>
        </p:spPr>
        <p:style>
          <a:lnRef idx="2">
            <a:schemeClr val="accent5"/>
          </a:lnRef>
          <a:fillRef idx="1">
            <a:schemeClr val="lt1"/>
          </a:fillRef>
          <a:effectRef idx="0">
            <a:schemeClr val="accent5"/>
          </a:effectRef>
          <a:fontRef idx="minor">
            <a:schemeClr val="dk1"/>
          </a:fontRef>
        </p:style>
        <p:txBody>
          <a:bodyPr/>
          <a:lstStyle/>
          <a:p>
            <a:r>
              <a:rPr lang="en-GB" sz="2800" b="1" dirty="0"/>
              <a:t>Applying communication in practice</a:t>
            </a:r>
            <a:br>
              <a:rPr lang="en-GB" sz="2800" dirty="0"/>
            </a:b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9" name="Picture 8" descr="Simple communication in health and social care diagram">
            <a:extLst>
              <a:ext uri="{FF2B5EF4-FFF2-40B4-BE49-F238E27FC236}">
                <a16:creationId xmlns:a16="http://schemas.microsoft.com/office/drawing/2014/main" id="{BF1051B0-6BA2-63CD-9813-EAD1B001B53B}"/>
              </a:ext>
            </a:extLst>
          </p:cNvPr>
          <p:cNvPicPr>
            <a:picLocks noChangeAspect="1"/>
          </p:cNvPicPr>
          <p:nvPr/>
        </p:nvPicPr>
        <p:blipFill>
          <a:blip r:embed="rId3"/>
          <a:stretch>
            <a:fillRect/>
          </a:stretch>
        </p:blipFill>
        <p:spPr>
          <a:xfrm>
            <a:off x="104932" y="917787"/>
            <a:ext cx="7277287" cy="4748495"/>
          </a:xfrm>
          <a:prstGeom prst="rect">
            <a:avLst/>
          </a:prstGeom>
        </p:spPr>
      </p:pic>
      <p:sp>
        <p:nvSpPr>
          <p:cNvPr id="12" name="TextBox 11">
            <a:extLst>
              <a:ext uri="{FF2B5EF4-FFF2-40B4-BE49-F238E27FC236}">
                <a16:creationId xmlns:a16="http://schemas.microsoft.com/office/drawing/2014/main" id="{FF7AB8A2-B83E-ED74-4D5C-83FA8272B5D9}"/>
              </a:ext>
            </a:extLst>
          </p:cNvPr>
          <p:cNvSpPr txBox="1"/>
          <p:nvPr/>
        </p:nvSpPr>
        <p:spPr>
          <a:xfrm>
            <a:off x="7199026" y="1628531"/>
            <a:ext cx="4992974" cy="2862322"/>
          </a:xfrm>
          <a:prstGeom prst="rect">
            <a:avLst/>
          </a:prstGeom>
          <a:noFill/>
        </p:spPr>
        <p:txBody>
          <a:bodyPr wrap="square">
            <a:spAutoFit/>
          </a:bodyPr>
          <a:lstStyle/>
          <a:p>
            <a:pPr marL="285750" indent="-285750">
              <a:buFont typeface="Arial" panose="020B0604020202020204" pitchFamily="34" charset="0"/>
              <a:buChar char="•"/>
            </a:pPr>
            <a:r>
              <a:rPr lang="en-GB" dirty="0">
                <a:effectLst/>
              </a:rPr>
              <a:t>Using clear, simple language when explaining care tasks or medication</a:t>
            </a:r>
            <a:endParaRPr lang="en-GB" dirty="0"/>
          </a:p>
          <a:p>
            <a:pPr marL="285750" indent="-285750">
              <a:buFont typeface="Arial" panose="020B0604020202020204" pitchFamily="34" charset="0"/>
              <a:buChar char="•"/>
            </a:pPr>
            <a:r>
              <a:rPr lang="en-GB" dirty="0">
                <a:effectLst/>
              </a:rPr>
              <a:t>Checking understanding through open questions</a:t>
            </a:r>
            <a:endParaRPr lang="en-GB" dirty="0"/>
          </a:p>
          <a:p>
            <a:pPr marL="285750" indent="-285750">
              <a:buFont typeface="Arial" panose="020B0604020202020204" pitchFamily="34" charset="0"/>
              <a:buChar char="•"/>
            </a:pPr>
            <a:r>
              <a:rPr lang="en-GB" dirty="0">
                <a:effectLst/>
              </a:rPr>
              <a:t>Listening actively to concerns and responding with reassurance</a:t>
            </a:r>
            <a:endParaRPr lang="en-GB" dirty="0"/>
          </a:p>
          <a:p>
            <a:pPr marL="285750" indent="-285750">
              <a:buFont typeface="Arial" panose="020B0604020202020204" pitchFamily="34" charset="0"/>
              <a:buChar char="•"/>
            </a:pPr>
            <a:r>
              <a:rPr lang="en-GB" dirty="0">
                <a:effectLst/>
              </a:rPr>
              <a:t>Adapting communication for individual needs (e.g., hearing impairment, anxiety, language barriers)</a:t>
            </a: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196D1D8D-D65B-E132-8C71-1F57876A571D}"/>
              </a:ext>
            </a:extLst>
          </p:cNvPr>
          <p:cNvSpPr txBox="1"/>
          <p:nvPr/>
        </p:nvSpPr>
        <p:spPr>
          <a:xfrm>
            <a:off x="1603046" y="4906303"/>
            <a:ext cx="9979354" cy="646331"/>
          </a:xfrm>
          <a:prstGeom prst="rect">
            <a:avLst/>
          </a:prstGeom>
          <a:noFill/>
        </p:spPr>
        <p:txBody>
          <a:bodyPr wrap="square">
            <a:spAutoFit/>
          </a:bodyPr>
          <a:lstStyle/>
          <a:p>
            <a:pPr>
              <a:buNone/>
            </a:pPr>
            <a:r>
              <a:rPr lang="en-GB" sz="1800" dirty="0">
                <a:effectLst/>
              </a:rPr>
              <a:t>Example: Supporting an older adult who feels anxious about new medication by explaining the purpose, checking understanding, and offering reassurance to promote safe, person‑centred care</a:t>
            </a:r>
            <a:endParaRPr lang="en-GB" sz="1800" dirty="0"/>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style>
          <a:lnRef idx="2">
            <a:schemeClr val="accent1">
              <a:shade val="15000"/>
            </a:schemeClr>
          </a:lnRef>
          <a:fillRef idx="1">
            <a:schemeClr val="accent1"/>
          </a:fillRef>
          <a:effectRef idx="0">
            <a:schemeClr val="accent1"/>
          </a:effectRef>
          <a:fontRef idx="minor">
            <a:schemeClr val="lt1"/>
          </a:fontRef>
        </p:style>
        <p:txBody>
          <a:bodyPr wrap="square" anchor="ctr">
            <a:normAutofit/>
          </a:bodyPr>
          <a:lstStyle/>
          <a:p>
            <a:pPr>
              <a:lnSpc>
                <a:spcPct val="90000"/>
              </a:lnSpc>
            </a:pPr>
            <a:r>
              <a:rPr lang="en-GB" sz="3700" b="1" dirty="0"/>
              <a:t>How does this skill support my future career?</a:t>
            </a:r>
            <a:br>
              <a:rPr lang="en-GB" sz="3700" dirty="0"/>
            </a:br>
            <a:endParaRPr lang="en-GB" altLang="en-US" sz="3700" b="1"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09600" y="1600201"/>
            <a:ext cx="10972800" cy="3917032"/>
          </a:xfrm>
        </p:spPr>
        <p:txBody>
          <a:bodyPr wrap="square" anchor="t">
            <a:normAutofit/>
          </a:bodyPr>
          <a:lstStyle/>
          <a:p>
            <a:pPr>
              <a:lnSpc>
                <a:spcPct val="90000"/>
              </a:lnSpc>
            </a:pPr>
            <a:r>
              <a:rPr lang="en-GB" sz="2200" dirty="0"/>
              <a:t>Builds strong, trusting relationships with service users</a:t>
            </a:r>
          </a:p>
          <a:p>
            <a:pPr>
              <a:lnSpc>
                <a:spcPct val="90000"/>
              </a:lnSpc>
            </a:pPr>
            <a:r>
              <a:rPr lang="en-GB" sz="2200" dirty="0"/>
              <a:t>Supports safe, accurate information sharing</a:t>
            </a:r>
          </a:p>
          <a:p>
            <a:pPr>
              <a:lnSpc>
                <a:spcPct val="90000"/>
              </a:lnSpc>
            </a:pPr>
            <a:r>
              <a:rPr lang="en-GB" sz="2200" dirty="0"/>
              <a:t>Enhances teamwork with colleagues and other professionals</a:t>
            </a:r>
          </a:p>
          <a:p>
            <a:pPr>
              <a:lnSpc>
                <a:spcPct val="90000"/>
              </a:lnSpc>
            </a:pPr>
            <a:r>
              <a:rPr lang="en-GB" sz="2200" dirty="0"/>
              <a:t>Helps manage challenging conversations with confidence</a:t>
            </a:r>
          </a:p>
          <a:p>
            <a:pPr>
              <a:lnSpc>
                <a:spcPct val="90000"/>
              </a:lnSpc>
            </a:pPr>
            <a:r>
              <a:rPr lang="en-GB" sz="2200" dirty="0"/>
              <a:t>Strengthens person‑centred practice and professional credibility</a:t>
            </a:r>
          </a:p>
          <a:p>
            <a:pPr>
              <a:lnSpc>
                <a:spcPct val="90000"/>
              </a:lnSpc>
            </a:pPr>
            <a:r>
              <a:rPr lang="en-GB" sz="2200" dirty="0"/>
              <a:t>Better decision‑making and safeguarding</a:t>
            </a:r>
          </a:p>
          <a:p>
            <a:pPr>
              <a:lnSpc>
                <a:spcPct val="90000"/>
              </a:lnSpc>
            </a:pPr>
            <a:r>
              <a:rPr lang="en-GB" sz="2200" dirty="0"/>
              <a:t>Improved service user outcomes and satisfaction</a:t>
            </a:r>
          </a:p>
          <a:p>
            <a:pPr>
              <a:lnSpc>
                <a:spcPct val="90000"/>
              </a:lnSpc>
            </a:pPr>
            <a:r>
              <a:rPr lang="en-GB" sz="2200" dirty="0"/>
              <a:t>Increased employability in health &amp; social care roles</a:t>
            </a:r>
          </a:p>
          <a:p>
            <a:pPr>
              <a:lnSpc>
                <a:spcPct val="90000"/>
              </a:lnSpc>
            </a:pPr>
            <a:r>
              <a:rPr lang="en-GB" sz="2200" dirty="0"/>
              <a:t>Supports progression into roles such as Social Worker, Care Coordinator, or Team Leader</a:t>
            </a:r>
          </a:p>
          <a:p>
            <a:pPr marL="0" indent="0">
              <a:lnSpc>
                <a:spcPct val="90000"/>
              </a:lnSpc>
              <a:buNone/>
            </a:pPr>
            <a:endParaRPr lang="en-GB" altLang="en-US" sz="22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17/07/2026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325848" y="1126834"/>
            <a:ext cx="5651293" cy="1028700"/>
          </a:xfrm>
        </p:spPr>
        <p:style>
          <a:lnRef idx="2">
            <a:schemeClr val="accent1">
              <a:shade val="15000"/>
            </a:schemeClr>
          </a:lnRef>
          <a:fillRef idx="1">
            <a:schemeClr val="accent1"/>
          </a:fillRef>
          <a:effectRef idx="0">
            <a:schemeClr val="accent1"/>
          </a:effectRef>
          <a:fontRef idx="minor">
            <a:schemeClr val="lt1"/>
          </a:fontRef>
        </p:style>
        <p:txBody>
          <a:bodyPr/>
          <a:lstStyle/>
          <a:p>
            <a:r>
              <a:rPr lang="en-GB" altLang="en-US" b="1" dirty="0"/>
              <a:t>Conclusion</a:t>
            </a:r>
            <a:endParaRPr lang="en-GB" altLang="en-US" b="1" i="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graphicFrame>
        <p:nvGraphicFramePr>
          <p:cNvPr id="2" name="Content Placeholder 2">
            <a:extLst>
              <a:ext uri="{FF2B5EF4-FFF2-40B4-BE49-F238E27FC236}">
                <a16:creationId xmlns:a16="http://schemas.microsoft.com/office/drawing/2014/main" id="{F91AE8BA-DE89-2888-6E1B-DFCAF856F67B}"/>
              </a:ext>
            </a:extLst>
          </p:cNvPr>
          <p:cNvGraphicFramePr>
            <a:graphicFrameLocks noGrp="1"/>
          </p:cNvGraphicFramePr>
          <p:nvPr>
            <p:ph idx="1"/>
            <p:extLst>
              <p:ext uri="{D42A27DB-BD31-4B8C-83A1-F6EECF244321}">
                <p14:modId xmlns:p14="http://schemas.microsoft.com/office/powerpoint/2010/main" val="885678877"/>
              </p:ext>
            </p:extLst>
          </p:nvPr>
        </p:nvGraphicFramePr>
        <p:xfrm>
          <a:off x="-432687" y="538709"/>
          <a:ext cx="6885171" cy="4987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AD70E9F-359D-E294-7521-8594E56E8387}"/>
              </a:ext>
            </a:extLst>
          </p:cNvPr>
          <p:cNvSpPr txBox="1"/>
          <p:nvPr/>
        </p:nvSpPr>
        <p:spPr>
          <a:xfrm>
            <a:off x="6720590" y="2551837"/>
            <a:ext cx="4861810" cy="1754326"/>
          </a:xfrm>
          <a:prstGeom prst="rect">
            <a:avLst/>
          </a:prstGeom>
          <a:noFill/>
        </p:spPr>
        <p:txBody>
          <a:bodyPr wrap="square">
            <a:spAutoFit/>
          </a:bodyPr>
          <a:lstStyle/>
          <a:p>
            <a:r>
              <a:rPr lang="en-GB" dirty="0"/>
              <a:t>Communication is important in health and social care because it keeps people safe, supports good teamwork, and helps build trust with service users. Using clear messages, listening well, and checking understanding helps prevent mistakes and improves care.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274638"/>
            <a:ext cx="10972800" cy="1143000"/>
          </a:xfrm>
        </p:spPr>
        <p:txBody>
          <a:bodyPr wrap="square" anchor="ctr">
            <a:normAutofit/>
          </a:bodyPr>
          <a:lstStyle/>
          <a:p>
            <a:r>
              <a:rPr lang="en-GB" altLang="en-US" b="1" dirty="0"/>
              <a:t>References List</a:t>
            </a:r>
            <a:endParaRPr lang="en-GB" altLang="en-US" dirty="0"/>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982133" y="1627500"/>
            <a:ext cx="9451021" cy="3634048"/>
          </a:xfrm>
        </p:spPr>
        <p:txBody>
          <a:bodyPr wrap="square" anchor="t">
            <a:normAutofit lnSpcReduction="10000"/>
          </a:bodyPr>
          <a:lstStyle/>
          <a:p>
            <a:pPr>
              <a:lnSpc>
                <a:spcPct val="90000"/>
              </a:lnSpc>
            </a:pPr>
            <a:r>
              <a:rPr lang="en-GB" sz="1700" dirty="0">
                <a:latin typeface="Arial" panose="020B0604020202020204" pitchFamily="34" charset="0"/>
                <a:cs typeface="Arial" panose="020B0604020202020204" pitchFamily="34" charset="0"/>
              </a:rPr>
              <a:t>Care Quality Commission (CQC), 2023. </a:t>
            </a:r>
            <a:r>
              <a:rPr lang="en-GB" sz="1700" i="1" dirty="0">
                <a:latin typeface="Arial" panose="020B0604020202020204" pitchFamily="34" charset="0"/>
                <a:cs typeface="Arial" panose="020B0604020202020204" pitchFamily="34" charset="0"/>
              </a:rPr>
              <a:t>Effective communication in health and social care.</a:t>
            </a:r>
            <a:r>
              <a:rPr lang="en-GB" sz="1700" dirty="0">
                <a:latin typeface="Arial" panose="020B0604020202020204" pitchFamily="34" charset="0"/>
                <a:cs typeface="Arial" panose="020B0604020202020204" pitchFamily="34" charset="0"/>
              </a:rPr>
              <a:t> London: CQC.</a:t>
            </a:r>
          </a:p>
          <a:p>
            <a:pPr>
              <a:lnSpc>
                <a:spcPct val="90000"/>
              </a:lnSpc>
            </a:pPr>
            <a:endParaRPr lang="en-GB" sz="1700" dirty="0">
              <a:latin typeface="Arial" panose="020B0604020202020204" pitchFamily="34" charset="0"/>
              <a:cs typeface="Arial" panose="020B0604020202020204" pitchFamily="34" charset="0"/>
            </a:endParaRPr>
          </a:p>
          <a:p>
            <a:pPr>
              <a:lnSpc>
                <a:spcPct val="90000"/>
              </a:lnSpc>
            </a:pPr>
            <a:r>
              <a:rPr lang="en-GB" sz="1700" dirty="0">
                <a:latin typeface="Arial" panose="020B0604020202020204" pitchFamily="34" charset="0"/>
                <a:cs typeface="Arial" panose="020B0604020202020204" pitchFamily="34" charset="0"/>
              </a:rPr>
              <a:t>Skills for Care, 2022. </a:t>
            </a:r>
            <a:r>
              <a:rPr lang="en-GB" sz="1700" i="1" dirty="0">
                <a:latin typeface="Arial" panose="020B0604020202020204" pitchFamily="34" charset="0"/>
                <a:cs typeface="Arial" panose="020B0604020202020204" pitchFamily="34" charset="0"/>
              </a:rPr>
              <a:t>Core skills: Communication for care workers.</a:t>
            </a:r>
            <a:r>
              <a:rPr lang="en-GB" sz="1700" dirty="0">
                <a:latin typeface="Arial" panose="020B0604020202020204" pitchFamily="34" charset="0"/>
                <a:cs typeface="Arial" panose="020B0604020202020204" pitchFamily="34" charset="0"/>
              </a:rPr>
              <a:t> Leeds: Skills for Care.</a:t>
            </a:r>
          </a:p>
          <a:p>
            <a:pPr>
              <a:lnSpc>
                <a:spcPct val="90000"/>
              </a:lnSpc>
            </a:pPr>
            <a:endParaRPr lang="en-GB" sz="1700" dirty="0">
              <a:latin typeface="Arial" panose="020B0604020202020204" pitchFamily="34" charset="0"/>
              <a:cs typeface="Arial" panose="020B0604020202020204" pitchFamily="34" charset="0"/>
            </a:endParaRPr>
          </a:p>
          <a:p>
            <a:pPr>
              <a:lnSpc>
                <a:spcPct val="90000"/>
              </a:lnSpc>
            </a:pPr>
            <a:r>
              <a:rPr lang="en-GB" sz="1700" dirty="0">
                <a:latin typeface="Arial" panose="020B0604020202020204" pitchFamily="34" charset="0"/>
                <a:cs typeface="Arial" panose="020B0604020202020204" pitchFamily="34" charset="0"/>
              </a:rPr>
              <a:t>Shannon, C.E. &amp; Weaver, W. (1949) </a:t>
            </a:r>
            <a:r>
              <a:rPr lang="en-GB" sz="1700" i="1" dirty="0">
                <a:latin typeface="Arial" panose="020B0604020202020204" pitchFamily="34" charset="0"/>
                <a:cs typeface="Arial" panose="020B0604020202020204" pitchFamily="34" charset="0"/>
              </a:rPr>
              <a:t>The Mathematical Theory of Communication</a:t>
            </a:r>
            <a:r>
              <a:rPr lang="en-GB" sz="1700" dirty="0">
                <a:latin typeface="Arial" panose="020B0604020202020204" pitchFamily="34" charset="0"/>
                <a:cs typeface="Arial" panose="020B0604020202020204" pitchFamily="34" charset="0"/>
              </a:rPr>
              <a:t>. Urbana: University of Illinois Press</a:t>
            </a:r>
          </a:p>
          <a:p>
            <a:pPr marL="0" indent="0">
              <a:lnSpc>
                <a:spcPct val="90000"/>
              </a:lnSpc>
              <a:buNone/>
            </a:pPr>
            <a:endParaRPr lang="en-GB" sz="1700" dirty="0">
              <a:latin typeface="Arial" panose="020B0604020202020204" pitchFamily="34" charset="0"/>
              <a:cs typeface="Arial" panose="020B0604020202020204" pitchFamily="34" charset="0"/>
            </a:endParaRPr>
          </a:p>
          <a:p>
            <a:pPr>
              <a:lnSpc>
                <a:spcPct val="90000"/>
              </a:lnSpc>
            </a:pPr>
            <a:r>
              <a:rPr lang="en-GB" sz="1700" dirty="0">
                <a:latin typeface="Arial" panose="020B0604020202020204" pitchFamily="34" charset="0"/>
                <a:cs typeface="Arial" panose="020B0604020202020204" pitchFamily="34" charset="0"/>
              </a:rPr>
              <a:t>Bach, S. &amp; Grant, A. (2015) </a:t>
            </a:r>
            <a:r>
              <a:rPr lang="en-GB" sz="1700" i="1" dirty="0">
                <a:latin typeface="Arial" panose="020B0604020202020204" pitchFamily="34" charset="0"/>
                <a:cs typeface="Arial" panose="020B0604020202020204" pitchFamily="34" charset="0"/>
              </a:rPr>
              <a:t>Communication and Interpersonal Skills in Nursing</a:t>
            </a:r>
            <a:r>
              <a:rPr lang="en-GB" sz="1700" dirty="0">
                <a:latin typeface="Arial" panose="020B0604020202020204" pitchFamily="34" charset="0"/>
                <a:cs typeface="Arial" panose="020B0604020202020204" pitchFamily="34" charset="0"/>
              </a:rPr>
              <a:t>. 3rd ed. London: Learning Matters</a:t>
            </a:r>
          </a:p>
          <a:p>
            <a:pPr>
              <a:lnSpc>
                <a:spcPct val="90000"/>
              </a:lnSpc>
            </a:pPr>
            <a:endParaRPr lang="en-GB" sz="1700" dirty="0">
              <a:latin typeface="Arial" panose="020B0604020202020204" pitchFamily="34" charset="0"/>
              <a:cs typeface="Arial" panose="020B0604020202020204" pitchFamily="34" charset="0"/>
            </a:endParaRPr>
          </a:p>
          <a:p>
            <a:pPr>
              <a:lnSpc>
                <a:spcPct val="90000"/>
              </a:lnSpc>
            </a:pPr>
            <a:r>
              <a:rPr lang="en-GB" sz="1700" dirty="0">
                <a:latin typeface="Arial" panose="020B0604020202020204" pitchFamily="34" charset="0"/>
                <a:cs typeface="Arial" panose="020B0604020202020204" pitchFamily="34" charset="0"/>
              </a:rPr>
              <a:t>Unknown author (2017) </a:t>
            </a:r>
            <a:r>
              <a:rPr lang="en-GB" sz="1700" i="1" dirty="0">
                <a:latin typeface="Arial" panose="020B0604020202020204" pitchFamily="34" charset="0"/>
                <a:cs typeface="Arial" panose="020B0604020202020204" pitchFamily="34" charset="0"/>
              </a:rPr>
              <a:t>Shannon and Weaver’s Model of Communication diagram</a:t>
            </a:r>
            <a:r>
              <a:rPr lang="en-GB" sz="1700" dirty="0">
                <a:latin typeface="Arial" panose="020B0604020202020204" pitchFamily="34" charset="0"/>
                <a:cs typeface="Arial" panose="020B0604020202020204" pitchFamily="34" charset="0"/>
              </a:rPr>
              <a:t>. Available at: https://communicationstudiesblog.wordpress.com/2017/03/14/shannon-and-weavers-model-of-communication/ </a:t>
            </a:r>
            <a:r>
              <a:rPr lang="en-GB" sz="1700" dirty="0">
                <a:latin typeface="Arial" panose="020B0604020202020204" pitchFamily="34" charset="0"/>
                <a:cs typeface="Arial" panose="020B0604020202020204" pitchFamily="34" charset="0"/>
                <a:hlinkClick r:id="rId2" tooltip="www.bing.com"/>
              </a:rPr>
              <a:t>(communicationstudiesblog.wordpress.com in Bing)</a:t>
            </a:r>
            <a:r>
              <a:rPr lang="en-GB" sz="1700" dirty="0">
                <a:latin typeface="Arial" panose="020B0604020202020204" pitchFamily="34" charset="0"/>
                <a:cs typeface="Arial" panose="020B0604020202020204" pitchFamily="34" charset="0"/>
              </a:rPr>
              <a:t> (Accessed: 17 July 2026)</a:t>
            </a:r>
          </a:p>
          <a:p>
            <a:pPr>
              <a:lnSpc>
                <a:spcPct val="90000"/>
              </a:lnSpc>
            </a:pPr>
            <a:endParaRPr lang="en-GB" sz="2800" dirty="0"/>
          </a:p>
          <a:p>
            <a:pPr>
              <a:lnSpc>
                <a:spcPct val="90000"/>
              </a:lnSpc>
            </a:pPr>
            <a:endParaRPr lang="en-GB" sz="2500" dirty="0"/>
          </a:p>
          <a:p>
            <a:pPr>
              <a:lnSpc>
                <a:spcPct val="90000"/>
              </a:lnSpc>
            </a:pPr>
            <a:endParaRPr lang="en-GB" sz="2500" dirty="0"/>
          </a:p>
          <a:p>
            <a:pPr>
              <a:lnSpc>
                <a:spcPct val="90000"/>
              </a:lnSpc>
            </a:pPr>
            <a:endParaRPr lang="en-GB" sz="25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BF746479-5A54-43D8-9985-034223541E15}" type="datetime1">
              <a:rPr lang="en-GB" altLang="en-US" sz="900"/>
              <a:pPr>
                <a:lnSpc>
                  <a:spcPct val="90000"/>
                </a:lnSpc>
                <a:spcAft>
                  <a:spcPts val="600"/>
                </a:spcAft>
                <a:defRPr/>
              </a:pPr>
              <a:t>17/07/2026</a:t>
            </a:fld>
            <a:endParaRPr lang="en-GB" altLang="en-US" sz="900"/>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A355A216-6885-427F-A634-39F7E4E2D5B0}" type="slidenum">
              <a:rPr lang="en-GB" altLang="en-US" sz="1200">
                <a:solidFill>
                  <a:srgbClr val="898989"/>
                </a:solidFill>
              </a:rPr>
              <a:pPr fontAlgn="base">
                <a:spcBef>
                  <a:spcPct val="0"/>
                </a:spcBef>
                <a:spcAft>
                  <a:spcPts val="600"/>
                </a:spcAft>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17/07/2026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348</TotalTime>
  <Words>1365</Words>
  <Application>Microsoft Office PowerPoint</Application>
  <PresentationFormat>Widescreen</PresentationFormat>
  <Paragraphs>134</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Myriad Pro</vt:lpstr>
      <vt:lpstr>20140311PresentationUWTSDTemplate</vt:lpstr>
      <vt:lpstr>PowerPoint Presentation</vt:lpstr>
      <vt:lpstr>Acknowledge use of AI</vt:lpstr>
      <vt:lpstr>Introduction</vt:lpstr>
      <vt:lpstr>What is communication?</vt:lpstr>
      <vt:lpstr>Importance of communication in professional practice</vt:lpstr>
      <vt:lpstr>PowerPoint Presentation</vt:lpstr>
      <vt:lpstr>Applying communication in practice </vt:lpstr>
      <vt:lpstr>How does this skill support my future career? </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rebecca payne</cp:lastModifiedBy>
  <cp:revision>51</cp:revision>
  <dcterms:created xsi:type="dcterms:W3CDTF">2025-02-21T18:28:54Z</dcterms:created>
  <dcterms:modified xsi:type="dcterms:W3CDTF">2026-07-17T09:29:44Z</dcterms:modified>
</cp:coreProperties>
</file>