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57" r:id="rId4"/>
    <p:sldId id="259" r:id="rId5"/>
    <p:sldId id="266" r:id="rId6"/>
    <p:sldId id="261" r:id="rId7"/>
    <p:sldId id="263" r:id="rId8"/>
    <p:sldId id="269" r:id="rId9"/>
    <p:sldId id="270" r:id="rId10"/>
    <p:sldId id="268" r:id="rId11"/>
    <p:sldId id="273" r:id="rId12"/>
    <p:sldId id="274" r:id="rId13"/>
    <p:sldId id="275" r:id="rId14"/>
    <p:sldId id="276" r:id="rId15"/>
  </p:sldIdLst>
  <p:sldSz cx="12192000" cy="6858000"/>
  <p:notesSz cx="6858000" cy="9525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inah Mulholland" initials="DM" lastIdx="0" clrIdx="0">
    <p:extLst>
      <p:ext uri="{19B8F6BF-5375-455C-9EA6-DF929625EA0E}">
        <p15:presenceInfo xmlns:p15="http://schemas.microsoft.com/office/powerpoint/2012/main" userId="S-1-5-21-809251214-2178901256-4152538893-27354" providerId="AD"/>
      </p:ext>
    </p:extLst>
  </p:cmAuthor>
  <p:cmAuthor id="2" name="Invate" initials="I" lastIdx="0" clrIdx="1">
    <p:extLst>
      <p:ext uri="{19B8F6BF-5375-455C-9EA6-DF929625EA0E}">
        <p15:presenceInfo xmlns:p15="http://schemas.microsoft.com/office/powerpoint/2012/main" userId="Invate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9" autoAdjust="0"/>
    <p:restoredTop sz="61939" autoAdjust="0"/>
  </p:normalViewPr>
  <p:slideViewPr>
    <p:cSldViewPr snapToGrid="0">
      <p:cViewPr varScale="1">
        <p:scale>
          <a:sx n="70" d="100"/>
          <a:sy n="70" d="100"/>
        </p:scale>
        <p:origin x="7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7790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7790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7D40B8-6433-4BDB-BD85-FF257A881090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571500" y="1190625"/>
            <a:ext cx="5715000" cy="32146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583906"/>
            <a:ext cx="5486400" cy="375046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047097"/>
            <a:ext cx="2971800" cy="47790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047097"/>
            <a:ext cx="2971800" cy="47790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EAA88F-48E1-4E9B-86A9-E8F050C51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2249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kilmainhamtales.ie/resources/1916%20Banner.jpg.opt800x480o0%2C0s800x480.jpg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hlinkClick r:id="rId3"/>
              </a:rPr>
              <a:t>http://kilmainhamtales.ie/resources/1916%20Banner.jpg.opt800x480o0%2C0s800x480.jpg</a:t>
            </a: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AA88F-48E1-4E9B-86A9-E8F050C51FC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8504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AA88F-48E1-4E9B-86A9-E8F050C51FC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0240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AA88F-48E1-4E9B-86A9-E8F050C51FC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5488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AA88F-48E1-4E9B-86A9-E8F050C51FC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1126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AA88F-48E1-4E9B-86A9-E8F050C51FC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639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AA88F-48E1-4E9B-86A9-E8F050C51FC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2783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AA88F-48E1-4E9B-86A9-E8F050C51FC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8063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AA88F-48E1-4E9B-86A9-E8F050C51FC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0251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AA88F-48E1-4E9B-86A9-E8F050C51FC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8314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AA88F-48E1-4E9B-86A9-E8F050C51FC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004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AA88F-48E1-4E9B-86A9-E8F050C51FC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0314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AA88F-48E1-4E9B-86A9-E8F050C51FC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1945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AA88F-48E1-4E9B-86A9-E8F050C51FC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2985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065AB-F9A6-4803-971B-9ADE4E21B6DB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F7CB6-E16F-4A14-8F1C-DBFD35BA0F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412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065AB-F9A6-4803-971B-9ADE4E21B6DB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F7CB6-E16F-4A14-8F1C-DBFD35BA0F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259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065AB-F9A6-4803-971B-9ADE4E21B6DB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F7CB6-E16F-4A14-8F1C-DBFD35BA0F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977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065AB-F9A6-4803-971B-9ADE4E21B6DB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F7CB6-E16F-4A14-8F1C-DBFD35BA0F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60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065AB-F9A6-4803-971B-9ADE4E21B6DB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F7CB6-E16F-4A14-8F1C-DBFD35BA0F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211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065AB-F9A6-4803-971B-9ADE4E21B6DB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F7CB6-E16F-4A14-8F1C-DBFD35BA0F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948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065AB-F9A6-4803-971B-9ADE4E21B6DB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F7CB6-E16F-4A14-8F1C-DBFD35BA0F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419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065AB-F9A6-4803-971B-9ADE4E21B6DB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F7CB6-E16F-4A14-8F1C-DBFD35BA0F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894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065AB-F9A6-4803-971B-9ADE4E21B6DB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F7CB6-E16F-4A14-8F1C-DBFD35BA0F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893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065AB-F9A6-4803-971B-9ADE4E21B6DB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F7CB6-E16F-4A14-8F1C-DBFD35BA0F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784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065AB-F9A6-4803-971B-9ADE4E21B6DB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F7CB6-E16F-4A14-8F1C-DBFD35BA0F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795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4065AB-F9A6-4803-971B-9ADE4E21B6DB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F7CB6-E16F-4A14-8F1C-DBFD35BA0F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510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aas.ac.uk/wp-content/uploads/2015/09/rw21.jpg" TargetMode="External"/><Relationship Id="rId13" Type="http://schemas.openxmlformats.org/officeDocument/2006/relationships/hyperlink" Target="https://d2gg9evh47fn9z.cloudfront.net/thumb_COLOURBOX18755139.jpg" TargetMode="External"/><Relationship Id="rId3" Type="http://schemas.openxmlformats.org/officeDocument/2006/relationships/hyperlink" Target="https://www.google.co.uk/search?q=easter+rising&amp;source=lnms&amp;tbm=isch&amp;sa=X&amp;ved=0ahUKEwjlisDA197YAhULLsAKHYq3AQEQ_AUICygC&amp;biw=1280&amp;bih=918#imgrc=Kr1_hadSoClTQM" TargetMode="External"/><Relationship Id="rId7" Type="http://schemas.openxmlformats.org/officeDocument/2006/relationships/hyperlink" Target="https://sensitiveevolution.com/wp-content/uploads/2017/02/8514041059_167644979c.jpg" TargetMode="External"/><Relationship Id="rId12" Type="http://schemas.openxmlformats.org/officeDocument/2006/relationships/hyperlink" Target="https://previews.123rf.com/images/radiantskies/radiantskies1212/radiantskies121201514/16720346-Abstract-word-cloud-for-Bourgeoisie-with-related-tags-and-terms-Stock-Photo.jpg" TargetMode="External"/><Relationship Id="rId17" Type="http://schemas.openxmlformats.org/officeDocument/2006/relationships/hyperlink" Target="https://www.irishtimes.com/polopoly_fs/1.2243139.1433950446!/image/image.jpg_gen/derivatives/box_620_330/image.jpg" TargetMode="External"/><Relationship Id="rId2" Type="http://schemas.openxmlformats.org/officeDocument/2006/relationships/hyperlink" Target="http://kilmainhamtales.ie/resources/1916%20Banner.jpg.opt800x480o0,0s800x480.jpg" TargetMode="External"/><Relationship Id="rId16" Type="http://schemas.openxmlformats.org/officeDocument/2006/relationships/hyperlink" Target="http://www.macroom.ie/images/V13E03Web/Pic%204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famouspeople.com/profiles/images/karl-marx-32.jpg" TargetMode="External"/><Relationship Id="rId11" Type="http://schemas.openxmlformats.org/officeDocument/2006/relationships/hyperlink" Target="https://ceasefiremagazine.co.uk/wp-content/uploads/Terry-Eagleton.jpg" TargetMode="External"/><Relationship Id="rId5" Type="http://schemas.openxmlformats.org/officeDocument/2006/relationships/hyperlink" Target="http://www.buildingsofireland.ie/media/General%20Post%20Office%20Dublin%2005%20-%20Post%20Office%20Dublin%20(1831).jpg" TargetMode="External"/><Relationship Id="rId15" Type="http://schemas.openxmlformats.org/officeDocument/2006/relationships/hyperlink" Target="https://pbs.twimg.com/profile_images/442965888145174528/GVcFOaQx.jpeg" TargetMode="External"/><Relationship Id="rId10" Type="http://schemas.openxmlformats.org/officeDocument/2006/relationships/hyperlink" Target="https://static1.squarespace.com/static/5397d17ae4b056216863c246/t/54e97fc9e4b021b682c3735e/1424588745605/" TargetMode="External"/><Relationship Id="rId4" Type="http://schemas.openxmlformats.org/officeDocument/2006/relationships/hyperlink" Target="https://www.google.co.uk/search?q=political+philosophy+easter+rising&amp;source=lnms&amp;tbm=isch&amp;sa=X&amp;ved=0ahUKEwidl5bR2tnYAhWkB8AKHcKlBhoQ_AUICigB&amp;biw=1047&amp;bih=473&amp;dpr=1.88#imgrc=c6TIcoRqwNX-aM" TargetMode="External"/><Relationship Id="rId9" Type="http://schemas.openxmlformats.org/officeDocument/2006/relationships/hyperlink" Target="https://www.leksikon.org/images/althusser.jpg" TargetMode="External"/><Relationship Id="rId14" Type="http://schemas.openxmlformats.org/officeDocument/2006/relationships/hyperlink" Target="http://3.bp.blogspot.com/-kPXcy7_ZXpM/VbDiPgsx2mI/AAAAAAAAEQQ/txGUPDkiYNs/s1600/Freud-Quote+poe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625" y="1529501"/>
            <a:ext cx="7620000" cy="4673682"/>
          </a:xfrm>
          <a:prstGeom prst="rect">
            <a:avLst/>
          </a:prstGeom>
        </p:spPr>
      </p:pic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807815" y="455674"/>
            <a:ext cx="10648682" cy="732195"/>
          </a:xfrm>
        </p:spPr>
        <p:txBody>
          <a:bodyPr>
            <a:noAutofit/>
          </a:bodyPr>
          <a:lstStyle/>
          <a:p>
            <a:r>
              <a:rPr lang="en-GB" sz="4000" dirty="0"/>
              <a:t> A Marxist &amp; Psychoanalytical </a:t>
            </a:r>
            <a:br>
              <a:rPr lang="en-GB" sz="4000" dirty="0"/>
            </a:br>
            <a:r>
              <a:rPr lang="en-GB" sz="4000" dirty="0"/>
              <a:t>Interpretation of Easter 1916 by W. B. Yeats</a:t>
            </a:r>
          </a:p>
        </p:txBody>
      </p:sp>
    </p:spTree>
    <p:extLst>
      <p:ext uri="{BB962C8B-B14F-4D97-AF65-F5344CB8AC3E}">
        <p14:creationId xmlns:p14="http://schemas.microsoft.com/office/powerpoint/2010/main" val="1069768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868" y="437881"/>
            <a:ext cx="3644482" cy="1678785"/>
          </a:xfrm>
        </p:spPr>
        <p:txBody>
          <a:bodyPr>
            <a:normAutofit fontScale="90000"/>
          </a:bodyPr>
          <a:lstStyle/>
          <a:p>
            <a:r>
              <a:rPr lang="en-GB" dirty="0"/>
              <a:t>Easter 1916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867" y="2295995"/>
            <a:ext cx="6489879" cy="2754888"/>
          </a:xfrm>
        </p:spPr>
        <p:txBody>
          <a:bodyPr>
            <a:normAutofit/>
          </a:bodyPr>
          <a:lstStyle/>
          <a:p>
            <a:r>
              <a:rPr lang="en-GB" dirty="0"/>
              <a:t>Historical context</a:t>
            </a:r>
          </a:p>
          <a:p>
            <a:r>
              <a:rPr lang="en-GB" dirty="0"/>
              <a:t>Yeats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Rebels</a:t>
            </a:r>
          </a:p>
          <a:p>
            <a:r>
              <a:rPr lang="en-GB" dirty="0"/>
              <a:t>Myth creation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9164" y="301404"/>
            <a:ext cx="4210169" cy="6178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091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083733"/>
            <a:ext cx="10555310" cy="469327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Marx </a:t>
            </a:r>
          </a:p>
          <a:p>
            <a:r>
              <a:rPr lang="en-GB" dirty="0"/>
              <a:t>Althusser</a:t>
            </a:r>
          </a:p>
          <a:p>
            <a:r>
              <a:rPr lang="en-GB" dirty="0"/>
              <a:t>Williams</a:t>
            </a:r>
          </a:p>
          <a:p>
            <a:r>
              <a:rPr lang="en-GB" dirty="0"/>
              <a:t>Foucault</a:t>
            </a:r>
          </a:p>
          <a:p>
            <a:r>
              <a:rPr lang="en-GB" dirty="0"/>
              <a:t>Eagleton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3200" b="1" dirty="0">
                <a:latin typeface="+mj-lt"/>
              </a:rPr>
              <a:t>Psychoanalysis</a:t>
            </a:r>
          </a:p>
          <a:p>
            <a:r>
              <a:rPr lang="en-GB" dirty="0"/>
              <a:t>Frederic Jameson</a:t>
            </a:r>
          </a:p>
          <a:p>
            <a:r>
              <a:rPr lang="en-GB" dirty="0"/>
              <a:t>Freud</a:t>
            </a:r>
          </a:p>
          <a:p>
            <a:r>
              <a:rPr lang="en-GB" dirty="0"/>
              <a:t>Althusser</a:t>
            </a: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87400" y="0"/>
            <a:ext cx="4919133" cy="1303867"/>
          </a:xfrm>
        </p:spPr>
        <p:txBody>
          <a:bodyPr>
            <a:normAutofit/>
          </a:bodyPr>
          <a:lstStyle/>
          <a:p>
            <a:r>
              <a:rPr lang="en-GB" sz="3200" b="1" dirty="0"/>
              <a:t>Marxist Cultural Theory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3756" y="474512"/>
            <a:ext cx="4123045" cy="5943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845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867" y="230521"/>
            <a:ext cx="10515600" cy="1325563"/>
          </a:xfrm>
        </p:spPr>
        <p:txBody>
          <a:bodyPr/>
          <a:lstStyle/>
          <a:p>
            <a:r>
              <a:rPr lang="en-GB" dirty="0"/>
              <a:t>Marx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0632" y="1825625"/>
            <a:ext cx="4844715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building of history</a:t>
            </a:r>
          </a:p>
          <a:p>
            <a:r>
              <a:rPr lang="en-GB" dirty="0"/>
              <a:t>The building of the state</a:t>
            </a:r>
          </a:p>
          <a:p>
            <a:r>
              <a:rPr lang="en-GB" dirty="0"/>
              <a:t>Economy = Foundations</a:t>
            </a:r>
          </a:p>
          <a:p>
            <a:r>
              <a:rPr lang="en-GB" dirty="0"/>
              <a:t>Upper floors = apparatus</a:t>
            </a:r>
          </a:p>
          <a:p>
            <a:endParaRPr lang="en-GB" dirty="0"/>
          </a:p>
          <a:p>
            <a:r>
              <a:rPr lang="en-GB" dirty="0"/>
              <a:t>Arts are part of the superstructure</a:t>
            </a:r>
          </a:p>
          <a:p>
            <a:r>
              <a:rPr lang="en-GB" dirty="0"/>
              <a:t>Art reflects ideology</a:t>
            </a:r>
          </a:p>
          <a:p>
            <a:r>
              <a:rPr lang="en-GB" dirty="0"/>
              <a:t>Not contradictory</a:t>
            </a:r>
          </a:p>
          <a:p>
            <a:r>
              <a:rPr lang="en-GB" dirty="0"/>
              <a:t>Hegemony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1042" y="1326681"/>
            <a:ext cx="5492193" cy="434618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617007" y="5807631"/>
            <a:ext cx="563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Francis Johnson’s GPO building Dublin  built in 1814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8108"/>
          <a:stretch/>
        </p:blipFill>
        <p:spPr>
          <a:xfrm>
            <a:off x="10255807" y="230521"/>
            <a:ext cx="1787236" cy="1620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883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Marxist Cultural Theory</a:t>
            </a:r>
            <a:br>
              <a:rPr lang="en-GB" dirty="0"/>
            </a:br>
            <a:r>
              <a:rPr lang="en-GB" dirty="0"/>
              <a:t>Duality and dialectics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2733" y="2833157"/>
            <a:ext cx="5037667" cy="2746375"/>
          </a:xfrm>
        </p:spPr>
        <p:txBody>
          <a:bodyPr>
            <a:normAutofit/>
          </a:bodyPr>
          <a:lstStyle/>
          <a:p>
            <a:r>
              <a:rPr lang="en-GB" dirty="0"/>
              <a:t>Oppositions and contradictions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Points of view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103" y="706319"/>
            <a:ext cx="5303006" cy="5339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438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+mn-lt"/>
              </a:rPr>
              <a:t>Williams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837" y="2127950"/>
            <a:ext cx="10515600" cy="4303364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4400" dirty="0" smtClean="0"/>
              <a:t>Althusser 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sz="4400" dirty="0" smtClean="0"/>
          </a:p>
          <a:p>
            <a:pPr marL="0" indent="0">
              <a:buNone/>
            </a:pPr>
            <a:r>
              <a:rPr lang="en-GB" sz="4400" dirty="0" smtClean="0"/>
              <a:t>Foucault</a:t>
            </a:r>
            <a:endParaRPr lang="en-GB" sz="4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b="7660"/>
          <a:stretch/>
        </p:blipFill>
        <p:spPr>
          <a:xfrm>
            <a:off x="8941623" y="182215"/>
            <a:ext cx="2429496" cy="306595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51763" y="1873598"/>
            <a:ext cx="3096594" cy="326451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/>
          <a:srcRect l="9594" r="10426"/>
          <a:stretch/>
        </p:blipFill>
        <p:spPr>
          <a:xfrm>
            <a:off x="8956965" y="3685436"/>
            <a:ext cx="2431472" cy="3040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20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Eagleton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246698" y="1459175"/>
            <a:ext cx="6359288" cy="415005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02165" y="2096429"/>
            <a:ext cx="481732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Yeats’ dialectic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Myth and history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The Stone and the Stream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Structure and diction</a:t>
            </a:r>
          </a:p>
        </p:txBody>
      </p:sp>
    </p:spTree>
    <p:extLst>
      <p:ext uri="{BB962C8B-B14F-4D97-AF65-F5344CB8AC3E}">
        <p14:creationId xmlns:p14="http://schemas.microsoft.com/office/powerpoint/2010/main" val="152245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Alienation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486400" y="531923"/>
            <a:ext cx="6426044" cy="53336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38200" y="2341756"/>
            <a:ext cx="45720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Capitalism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Protestant bourgeoisie vs Irish working class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3660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Psychoanalysis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68330" y="1043189"/>
            <a:ext cx="7219298" cy="521594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38200" y="2386361"/>
            <a:ext cx="346617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A type of literary criticism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Unconscious affecting conscious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45585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Freud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09496" y="802531"/>
            <a:ext cx="7045827" cy="528437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38200" y="1851102"/>
            <a:ext cx="319854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Reading past the words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Suppressed fears and desires revealed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19611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Jameson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83225" y="904234"/>
            <a:ext cx="4970575" cy="49705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38200" y="1690688"/>
            <a:ext cx="46482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Literature – historical fact or lie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Psychoanalysis will reveal the unconscious truth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11392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3610" y="365125"/>
            <a:ext cx="1984918" cy="1325563"/>
          </a:xfrm>
        </p:spPr>
        <p:txBody>
          <a:bodyPr/>
          <a:lstStyle/>
          <a:p>
            <a:r>
              <a:rPr lang="en-GB" dirty="0" smtClean="0"/>
              <a:t>History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970743" y="624432"/>
            <a:ext cx="6583562" cy="553019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25190" y="2163337"/>
            <a:ext cx="31223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History – truth or story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Heroes or traitors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92221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504377" y="813279"/>
            <a:ext cx="5010671" cy="51381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38200" y="1908039"/>
            <a:ext cx="460359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Easter 1916 reflects Yeats unconscious struggles and internal contradictions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Reflects the political history of Ireland, and his own personal history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88601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0501" y="365125"/>
            <a:ext cx="10890913" cy="1325563"/>
          </a:xfrm>
        </p:spPr>
        <p:txBody>
          <a:bodyPr>
            <a:normAutofit/>
          </a:bodyPr>
          <a:lstStyle/>
          <a:p>
            <a:r>
              <a:rPr lang="en-GB" sz="3600" dirty="0" smtClean="0"/>
              <a:t>Bibliography of Photographs and Pictures by slide number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1400" dirty="0">
                <a:hlinkClick r:id="rId2"/>
              </a:rPr>
              <a:t>http://kilmainhamtales.ie/resources/1916%20Banner.jpg.opt800x480o0%2C0s800x480.jpg</a:t>
            </a:r>
            <a:r>
              <a:rPr lang="en-GB" sz="1400" dirty="0"/>
              <a:t> </a:t>
            </a:r>
            <a:endParaRPr lang="en-GB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hlinkClick r:id="rId3"/>
              </a:rPr>
              <a:t>https://</a:t>
            </a:r>
            <a:r>
              <a:rPr lang="en-GB" sz="1400" dirty="0" smtClean="0">
                <a:hlinkClick r:id="rId3"/>
              </a:rPr>
              <a:t>www.google.co.uk/search?q=easter+rising&amp;source=lnms&amp;tbm=isch&amp;sa=X&amp;ved=0ahUKEwjlisDA197YAhULLsAKHYq3AQEQ_AUICygC&amp;biw=1280&amp;bih=918#imgrc=Kr1_hadSoClTQM</a:t>
            </a:r>
            <a:endParaRPr lang="en-GB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hlinkClick r:id="rId4"/>
              </a:rPr>
              <a:t>https://www.google.co.uk/search?q=political+philosophy+easter+rising&amp;source=lnms&amp;tbm=isch&amp;sa=X&amp;ved=0ahUKEwidl5bR2tnYAhWkB8AKHcKlBhoQ_AUICigB&amp;biw=1047&amp;bih=473&amp;dpr=1.88#imgrc=c6TIcoRqwNX-aM</a:t>
            </a:r>
            <a:r>
              <a:rPr lang="en-GB" sz="1400" dirty="0"/>
              <a:t> </a:t>
            </a:r>
            <a:endParaRPr lang="en-GB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hlinkClick r:id="rId5"/>
              </a:rPr>
              <a:t>http://www.buildingsofireland.ie/media/General%20Post%20Office%20Dublin%2005%20-%20Post%20Office%20Dublin%20(1831).jpg</a:t>
            </a:r>
            <a:r>
              <a:rPr lang="en-GB" sz="1400" dirty="0"/>
              <a:t> </a:t>
            </a:r>
            <a:r>
              <a:rPr lang="en-GB" sz="1400" dirty="0" smtClean="0"/>
              <a:t>and </a:t>
            </a:r>
            <a:r>
              <a:rPr lang="en-GB" sz="1400" dirty="0" smtClean="0">
                <a:hlinkClick r:id="rId6"/>
              </a:rPr>
              <a:t>https</a:t>
            </a:r>
            <a:r>
              <a:rPr lang="en-GB" sz="1400" dirty="0">
                <a:hlinkClick r:id="rId6"/>
              </a:rPr>
              <a:t>://www.thefamouspeople.com/profiles/images/karl-marx-32.jpg</a:t>
            </a:r>
            <a:r>
              <a:rPr lang="en-GB" sz="1400" dirty="0"/>
              <a:t> </a:t>
            </a:r>
            <a:endParaRPr lang="en-GB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hlinkClick r:id="rId7"/>
              </a:rPr>
              <a:t>https://</a:t>
            </a:r>
            <a:r>
              <a:rPr lang="en-GB" sz="1400" dirty="0" smtClean="0">
                <a:hlinkClick r:id="rId7"/>
              </a:rPr>
              <a:t>sensitiveevolution.com/wp-content/uploads/2017/02/8514041059_167644979c.jpg</a:t>
            </a:r>
            <a:endParaRPr lang="en-GB" sz="1400" dirty="0"/>
          </a:p>
          <a:p>
            <a:pPr marL="514350" indent="-514350">
              <a:buFont typeface="+mj-lt"/>
              <a:buAutoNum type="arabicPeriod"/>
            </a:pPr>
            <a:r>
              <a:rPr lang="en-GB" sz="1400" dirty="0" smtClean="0">
                <a:hlinkClick r:id="rId8"/>
              </a:rPr>
              <a:t>http</a:t>
            </a:r>
            <a:r>
              <a:rPr lang="en-GB" sz="1400" dirty="0">
                <a:hlinkClick r:id="rId8"/>
              </a:rPr>
              <a:t>://www.baas.ac.uk/wp-content/uploads/2015/09/rw21.jpg</a:t>
            </a:r>
            <a:r>
              <a:rPr lang="en-GB" sz="1400" dirty="0"/>
              <a:t> </a:t>
            </a:r>
            <a:r>
              <a:rPr lang="en-GB" sz="1400" dirty="0" smtClean="0"/>
              <a:t>and </a:t>
            </a:r>
            <a:r>
              <a:rPr lang="en-GB" sz="1400" dirty="0" smtClean="0">
                <a:hlinkClick r:id="rId9"/>
              </a:rPr>
              <a:t>https</a:t>
            </a:r>
            <a:r>
              <a:rPr lang="en-GB" sz="1400" dirty="0">
                <a:hlinkClick r:id="rId9"/>
              </a:rPr>
              <a:t>://www.leksikon.org/images/althusser.jpg</a:t>
            </a:r>
            <a:r>
              <a:rPr lang="en-GB" sz="1400" dirty="0"/>
              <a:t> </a:t>
            </a:r>
            <a:r>
              <a:rPr lang="en-GB" sz="1400" dirty="0" smtClean="0"/>
              <a:t>and </a:t>
            </a:r>
            <a:r>
              <a:rPr lang="en-GB" sz="1400" dirty="0" smtClean="0">
                <a:hlinkClick r:id="rId10"/>
              </a:rPr>
              <a:t>https</a:t>
            </a:r>
            <a:r>
              <a:rPr lang="en-GB" sz="1400" dirty="0">
                <a:hlinkClick r:id="rId10"/>
              </a:rPr>
              <a:t>://static1.squarespace.com/static/5397d17ae4b056216863c246/t/54e97fc9e4b021b682c3735e/1424588745605/</a:t>
            </a:r>
            <a:r>
              <a:rPr lang="en-GB" sz="1400" dirty="0"/>
              <a:t> </a:t>
            </a:r>
            <a:endParaRPr lang="en-GB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hlinkClick r:id="rId11"/>
              </a:rPr>
              <a:t>https://ceasefiremagazine.co.uk/wp-content/uploads/Terry-Eagleton.jpg</a:t>
            </a:r>
            <a:r>
              <a:rPr lang="en-GB" sz="1400" dirty="0"/>
              <a:t> </a:t>
            </a:r>
            <a:endParaRPr lang="en-GB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1400" dirty="0" smtClean="0">
                <a:hlinkClick r:id="rId12"/>
              </a:rPr>
              <a:t>https</a:t>
            </a:r>
            <a:r>
              <a:rPr lang="en-GB" sz="1400" dirty="0">
                <a:hlinkClick r:id="rId12"/>
              </a:rPr>
              <a:t>://previews.123rf.com/images/radiantskies/radiantskies1212/radiantskies121201514/16720346-Abstract-word-cloud-for-Bourgeoisie-with-related-tags-and-terms-Stock-Photo.jpg</a:t>
            </a:r>
            <a:r>
              <a:rPr lang="en-GB" sz="1400" dirty="0"/>
              <a:t> </a:t>
            </a:r>
            <a:endParaRPr lang="en-GB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1400" dirty="0" smtClean="0">
                <a:hlinkClick r:id="rId13"/>
              </a:rPr>
              <a:t>https</a:t>
            </a:r>
            <a:r>
              <a:rPr lang="en-GB" sz="1400" dirty="0">
                <a:hlinkClick r:id="rId13"/>
              </a:rPr>
              <a:t>://</a:t>
            </a:r>
            <a:r>
              <a:rPr lang="en-GB" sz="1400" dirty="0" smtClean="0">
                <a:hlinkClick r:id="rId13"/>
              </a:rPr>
              <a:t>d2gg9evh47fn9z.cloudfront.net/thumb_COLOURBOX18755139.jpg</a:t>
            </a:r>
            <a:r>
              <a:rPr lang="en-GB" sz="1400" dirty="0" smtClean="0"/>
              <a:t> </a:t>
            </a:r>
            <a:endParaRPr lang="en-GB" sz="1400" dirty="0"/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hlinkClick r:id="rId14"/>
              </a:rPr>
              <a:t>http://3.bp.blogspot.com/-kPXcy7_ZXpM/VbDiPgsx2mI/AAAAAAAAEQQ/txGUPDkiYNs/s1600/Freud-Quote%2Bpoet.jpg</a:t>
            </a:r>
            <a:r>
              <a:rPr lang="en-GB" sz="1400" dirty="0"/>
              <a:t> </a:t>
            </a:r>
            <a:endParaRPr lang="en-GB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hlinkClick r:id="rId15"/>
              </a:rPr>
              <a:t>https://pbs.twimg.com/profile_images/442965888145174528/GVcFOaQx.jpeg</a:t>
            </a:r>
            <a:r>
              <a:rPr lang="en-GB" sz="1400" dirty="0"/>
              <a:t>  </a:t>
            </a:r>
            <a:endParaRPr lang="en-GB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hlinkClick r:id="rId16"/>
              </a:rPr>
              <a:t>http://www.macroom.ie/images/V13E03Web/Pic%2041.jpg</a:t>
            </a:r>
            <a:r>
              <a:rPr lang="en-GB" sz="1400" dirty="0"/>
              <a:t> </a:t>
            </a:r>
            <a:endParaRPr lang="en-GB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hlinkClick r:id="rId17"/>
              </a:rPr>
              <a:t>https://www.irishtimes.com/polopoly_fs/1.2243139.1433950446!/image/image.jpg_gen/derivatives/box_620_330/image.jpg</a:t>
            </a:r>
            <a:r>
              <a:rPr lang="en-GB" sz="1400" dirty="0"/>
              <a:t> </a:t>
            </a:r>
          </a:p>
          <a:p>
            <a:pPr marL="0" indent="0">
              <a:buNone/>
            </a:pPr>
            <a:endParaRPr lang="en-GB" sz="1400" dirty="0"/>
          </a:p>
          <a:p>
            <a:pPr marL="514350" indent="-514350">
              <a:buFont typeface="+mj-lt"/>
              <a:buAutoNum type="arabicPeriod"/>
            </a:pPr>
            <a:endParaRPr lang="en-GB" sz="1400" dirty="0"/>
          </a:p>
          <a:p>
            <a:pPr marL="514350" indent="-514350">
              <a:buFont typeface="+mj-lt"/>
              <a:buAutoNum type="arabicPeriod"/>
            </a:pPr>
            <a:endParaRPr lang="en-GB" sz="1400" dirty="0"/>
          </a:p>
          <a:p>
            <a:pPr marL="514350" indent="-514350">
              <a:buFont typeface="+mj-lt"/>
              <a:buAutoNum type="arabicPeriod"/>
            </a:pPr>
            <a:endParaRPr lang="en-GB" sz="1400" dirty="0" smtClean="0"/>
          </a:p>
          <a:p>
            <a:pPr marL="514350" indent="-514350">
              <a:buFont typeface="+mj-lt"/>
              <a:buAutoNum type="arabicPeriod"/>
            </a:pPr>
            <a:endParaRPr lang="en-GB" sz="1400" dirty="0"/>
          </a:p>
          <a:p>
            <a:pPr marL="514350" indent="-514350">
              <a:buFont typeface="+mj-lt"/>
              <a:buAutoNum type="arabicPeriod"/>
            </a:pPr>
            <a:endParaRPr lang="en-GB" sz="1400" dirty="0"/>
          </a:p>
          <a:p>
            <a:pPr marL="514350" indent="-514350">
              <a:buFont typeface="+mj-lt"/>
              <a:buAutoNum type="arabicPeriod"/>
            </a:pPr>
            <a:endParaRPr lang="en-GB" sz="1400" dirty="0"/>
          </a:p>
          <a:p>
            <a:pPr marL="514350" indent="-514350">
              <a:buFont typeface="+mj-lt"/>
              <a:buAutoNum type="arabicPeriod"/>
            </a:pPr>
            <a:endParaRPr lang="en-GB" sz="1400" dirty="0"/>
          </a:p>
          <a:p>
            <a:pPr marL="514350" indent="-514350">
              <a:buFont typeface="+mj-lt"/>
              <a:buAutoNum type="arabicPeriod"/>
            </a:pPr>
            <a:endParaRPr lang="en-GB" sz="1400" dirty="0" smtClean="0"/>
          </a:p>
          <a:p>
            <a:pPr marL="514350" indent="-514350">
              <a:buFont typeface="+mj-lt"/>
              <a:buAutoNum type="arabicPeriod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5223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14804</TotalTime>
  <Words>245</Words>
  <Application>Microsoft Office PowerPoint</Application>
  <PresentationFormat>Widescreen</PresentationFormat>
  <Paragraphs>99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 A Marxist &amp; Psychoanalytical  Interpretation of Easter 1916 by W. B. Yeats</vt:lpstr>
      <vt:lpstr>Easter 1916  </vt:lpstr>
      <vt:lpstr>Marxist Cultural Theory</vt:lpstr>
      <vt:lpstr>Marx</vt:lpstr>
      <vt:lpstr>Marxist Cultural Theory Duality and dialectics</vt:lpstr>
      <vt:lpstr>Williams</vt:lpstr>
      <vt:lpstr>Eagleton</vt:lpstr>
      <vt:lpstr> Alienation </vt:lpstr>
      <vt:lpstr>Psychoanalysis</vt:lpstr>
      <vt:lpstr>Freud   </vt:lpstr>
      <vt:lpstr>Jameson </vt:lpstr>
      <vt:lpstr>History</vt:lpstr>
      <vt:lpstr>Conclusion</vt:lpstr>
      <vt:lpstr>Bibliography of Photographs and Pictures by slide number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Marxist reading of Easter 1916 by W. B. Yeats (with some psychoanalytic interpretation)</dc:title>
  <dc:creator>Dinah Mulholland</dc:creator>
  <cp:lastModifiedBy>Invate</cp:lastModifiedBy>
  <cp:revision>106</cp:revision>
  <cp:lastPrinted>2018-01-24T11:13:32Z</cp:lastPrinted>
  <dcterms:created xsi:type="dcterms:W3CDTF">2018-01-12T11:26:39Z</dcterms:created>
  <dcterms:modified xsi:type="dcterms:W3CDTF">2018-01-25T11:35:11Z</dcterms:modified>
</cp:coreProperties>
</file>