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74" r:id="rId3"/>
    <p:sldId id="275" r:id="rId4"/>
    <p:sldId id="276" r:id="rId5"/>
    <p:sldId id="268" r:id="rId6"/>
    <p:sldId id="270" r:id="rId7"/>
    <p:sldId id="269" r:id="rId8"/>
    <p:sldId id="259" r:id="rId9"/>
    <p:sldId id="261" r:id="rId10"/>
    <p:sldId id="291" r:id="rId11"/>
    <p:sldId id="267" r:id="rId12"/>
    <p:sldId id="297" r:id="rId13"/>
    <p:sldId id="271" r:id="rId14"/>
    <p:sldId id="280" r:id="rId15"/>
    <p:sldId id="272" r:id="rId16"/>
    <p:sldId id="273" r:id="rId17"/>
    <p:sldId id="264" r:id="rId18"/>
    <p:sldId id="278" r:id="rId19"/>
    <p:sldId id="258" r:id="rId20"/>
    <p:sldId id="284" r:id="rId21"/>
    <p:sldId id="277" r:id="rId22"/>
    <p:sldId id="262" r:id="rId23"/>
    <p:sldId id="285" r:id="rId24"/>
    <p:sldId id="282" r:id="rId25"/>
    <p:sldId id="260" r:id="rId26"/>
    <p:sldId id="283" r:id="rId27"/>
    <p:sldId id="286" r:id="rId28"/>
    <p:sldId id="289" r:id="rId29"/>
    <p:sldId id="287" r:id="rId30"/>
    <p:sldId id="279" r:id="rId31"/>
    <p:sldId id="292" r:id="rId32"/>
    <p:sldId id="293" r:id="rId33"/>
    <p:sldId id="296" r:id="rId34"/>
    <p:sldId id="295" r:id="rId35"/>
    <p:sldId id="2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405" autoAdjust="0"/>
    <p:restoredTop sz="94660"/>
  </p:normalViewPr>
  <p:slideViewPr>
    <p:cSldViewPr snapToGrid="0">
      <p:cViewPr varScale="1">
        <p:scale>
          <a:sx n="88" d="100"/>
          <a:sy n="88" d="100"/>
        </p:scale>
        <p:origin x="43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8EFA4C-C0FD-498D-B401-8D8CF7D6346A}" type="datetimeFigureOut">
              <a:rPr lang="en-GB" smtClean="0"/>
              <a:t>15/05/2020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73D6DE-0F9C-4F4F-9055-E840393896D3}" type="slidenum">
              <a:rPr lang="en-GB" smtClean="0"/>
              <a:t>‹#›</a:t>
            </a:fld>
            <a:endParaRPr lang="en-GB"/>
          </a:p>
        </p:txBody>
      </p:sp>
    </p:spTree>
    <p:extLst>
      <p:ext uri="{BB962C8B-B14F-4D97-AF65-F5344CB8AC3E}">
        <p14:creationId xmlns:p14="http://schemas.microsoft.com/office/powerpoint/2010/main" val="3317232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18B1401-6EE8-4A88-A10C-33CA52BB1082}"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986177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8B1401-6EE8-4A88-A10C-33CA52BB1082}"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1965209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18B1401-6EE8-4A88-A10C-33CA52BB1082}"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304603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18B1401-6EE8-4A88-A10C-33CA52BB1082}"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548830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18B1401-6EE8-4A88-A10C-33CA52BB1082}" type="datetimeFigureOut">
              <a:rPr lang="en-GB" smtClean="0"/>
              <a:t>15/05/2020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3649356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18B1401-6EE8-4A88-A10C-33CA52BB1082}" type="datetimeFigureOut">
              <a:rPr lang="en-GB" smtClean="0"/>
              <a:t>15/05/2020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13976692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8B1401-6EE8-4A88-A10C-33CA52BB1082}" type="datetimeFigureOut">
              <a:rPr lang="en-GB" smtClean="0"/>
              <a:t>15/05/2020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2425771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18B1401-6EE8-4A88-A10C-33CA52BB1082}"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34646973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18B1401-6EE8-4A88-A10C-33CA52BB1082}" type="datetimeFigureOut">
              <a:rPr lang="en-GB" smtClean="0"/>
              <a:t>15/05/2020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268601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8B1401-6EE8-4A88-A10C-33CA52BB1082}"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217953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18B1401-6EE8-4A88-A10C-33CA52BB1082}" type="datetimeFigureOut">
              <a:rPr lang="en-GB" smtClean="0"/>
              <a:t>15/05/2020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D6B546-5D22-462E-9C17-A97B31A38741}" type="slidenum">
              <a:rPr lang="en-GB" smtClean="0"/>
              <a:t>‹#›</a:t>
            </a:fld>
            <a:endParaRPr lang="en-GB"/>
          </a:p>
        </p:txBody>
      </p:sp>
    </p:spTree>
    <p:extLst>
      <p:ext uri="{BB962C8B-B14F-4D97-AF65-F5344CB8AC3E}">
        <p14:creationId xmlns:p14="http://schemas.microsoft.com/office/powerpoint/2010/main" val="2483528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8B1401-6EE8-4A88-A10C-33CA52BB1082}" type="datetimeFigureOut">
              <a:rPr lang="en-GB" smtClean="0"/>
              <a:t>15/05/2020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D6B546-5D22-462E-9C17-A97B31A38741}" type="slidenum">
              <a:rPr lang="en-GB" smtClean="0"/>
              <a:t>‹#›</a:t>
            </a:fld>
            <a:endParaRPr lang="en-GB"/>
          </a:p>
        </p:txBody>
      </p:sp>
    </p:spTree>
    <p:extLst>
      <p:ext uri="{BB962C8B-B14F-4D97-AF65-F5344CB8AC3E}">
        <p14:creationId xmlns:p14="http://schemas.microsoft.com/office/powerpoint/2010/main" val="2608422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mailto:saralleucu@hotmail.com"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mailto:saralleucu@hotmail.com"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jpeg"/><Relationship Id="rId2" Type="http://schemas.openxmlformats.org/officeDocument/2006/relationships/image" Target="../media/image30.jpeg"/><Relationship Id="rId1" Type="http://schemas.openxmlformats.org/officeDocument/2006/relationships/slideLayout" Target="../slideLayouts/slideLayout2.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jpeg"/></Relationships>
</file>

<file path=ppt/slides/_rels/slide2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5" Type="http://schemas.openxmlformats.org/officeDocument/2006/relationships/image" Target="../media/image47.jpeg"/><Relationship Id="rId4" Type="http://schemas.openxmlformats.org/officeDocument/2006/relationships/image" Target="../media/image46.jpeg"/></Relationships>
</file>

<file path=ppt/slides/_rels/slide2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29.xml.rels><?xml version="1.0" encoding="UTF-8" standalone="yes"?>
<Relationships xmlns="http://schemas.openxmlformats.org/package/2006/relationships"><Relationship Id="rId3" Type="http://schemas.openxmlformats.org/officeDocument/2006/relationships/image" Target="../media/image61.jpeg"/><Relationship Id="rId7" Type="http://schemas.openxmlformats.org/officeDocument/2006/relationships/image" Target="../media/image65.jpeg"/><Relationship Id="rId2" Type="http://schemas.openxmlformats.org/officeDocument/2006/relationships/image" Target="../media/image60.jpeg"/><Relationship Id="rId1" Type="http://schemas.openxmlformats.org/officeDocument/2006/relationships/slideLayout" Target="../slideLayouts/slideLayout2.xml"/><Relationship Id="rId6" Type="http://schemas.openxmlformats.org/officeDocument/2006/relationships/image" Target="../media/image64.jpeg"/><Relationship Id="rId5" Type="http://schemas.openxmlformats.org/officeDocument/2006/relationships/image" Target="../media/image63.jpeg"/><Relationship Id="rId4" Type="http://schemas.openxmlformats.org/officeDocument/2006/relationships/image" Target="../media/image62.jpeg"/></Relationships>
</file>

<file path=ppt/slides/_rels/slide3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jpeg"/><Relationship Id="rId1" Type="http://schemas.openxmlformats.org/officeDocument/2006/relationships/slideLayout" Target="../slideLayouts/slideLayout2.xml"/><Relationship Id="rId5" Type="http://schemas.openxmlformats.org/officeDocument/2006/relationships/image" Target="../media/image69.jpeg"/><Relationship Id="rId4" Type="http://schemas.openxmlformats.org/officeDocument/2006/relationships/image" Target="../media/image68.jpeg"/></Relationships>
</file>

<file path=ppt/slides/_rels/slide31.xml.rels><?xml version="1.0" encoding="UTF-8" standalone="yes"?>
<Relationships xmlns="http://schemas.openxmlformats.org/package/2006/relationships"><Relationship Id="rId3" Type="http://schemas.openxmlformats.org/officeDocument/2006/relationships/image" Target="../media/image71.jpeg"/><Relationship Id="rId7" Type="http://schemas.openxmlformats.org/officeDocument/2006/relationships/image" Target="../media/image75.jpeg"/><Relationship Id="rId2" Type="http://schemas.openxmlformats.org/officeDocument/2006/relationships/image" Target="../media/image70.jpeg"/><Relationship Id="rId1" Type="http://schemas.openxmlformats.org/officeDocument/2006/relationships/slideLayout" Target="../slideLayouts/slideLayout2.xml"/><Relationship Id="rId6" Type="http://schemas.openxmlformats.org/officeDocument/2006/relationships/image" Target="../media/image74.jpeg"/><Relationship Id="rId5" Type="http://schemas.openxmlformats.org/officeDocument/2006/relationships/image" Target="../media/image73.jpeg"/><Relationship Id="rId4" Type="http://schemas.openxmlformats.org/officeDocument/2006/relationships/image" Target="../media/image72.jpeg"/></Relationships>
</file>

<file path=ppt/slides/_rels/slide32.xml.rels><?xml version="1.0" encoding="UTF-8" standalone="yes"?>
<Relationships xmlns="http://schemas.openxmlformats.org/package/2006/relationships"><Relationship Id="rId3" Type="http://schemas.openxmlformats.org/officeDocument/2006/relationships/image" Target="../media/image77.jpeg"/><Relationship Id="rId7" Type="http://schemas.openxmlformats.org/officeDocument/2006/relationships/image" Target="../media/image81.jpeg"/><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image" Target="../media/image80.jpeg"/><Relationship Id="rId5" Type="http://schemas.openxmlformats.org/officeDocument/2006/relationships/image" Target="../media/image79.jpeg"/><Relationship Id="rId4" Type="http://schemas.openxmlformats.org/officeDocument/2006/relationships/image" Target="../media/image78.jpeg"/></Relationships>
</file>

<file path=ppt/slides/_rels/slide33.xml.rels><?xml version="1.0" encoding="UTF-8" standalone="yes"?>
<Relationships xmlns="http://schemas.openxmlformats.org/package/2006/relationships"><Relationship Id="rId3" Type="http://schemas.openxmlformats.org/officeDocument/2006/relationships/image" Target="../media/image83.jpeg"/><Relationship Id="rId7" Type="http://schemas.openxmlformats.org/officeDocument/2006/relationships/image" Target="../media/image87.jpeg"/><Relationship Id="rId2" Type="http://schemas.openxmlformats.org/officeDocument/2006/relationships/image" Target="../media/image82.jpeg"/><Relationship Id="rId1" Type="http://schemas.openxmlformats.org/officeDocument/2006/relationships/slideLayout" Target="../slideLayouts/slideLayout2.xml"/><Relationship Id="rId6" Type="http://schemas.openxmlformats.org/officeDocument/2006/relationships/image" Target="../media/image86.jpeg"/><Relationship Id="rId5" Type="http://schemas.openxmlformats.org/officeDocument/2006/relationships/image" Target="../media/image85.jpeg"/><Relationship Id="rId4" Type="http://schemas.openxmlformats.org/officeDocument/2006/relationships/image" Target="../media/image84.jpeg"/></Relationships>
</file>

<file path=ppt/slides/_rels/slide34.xml.rels><?xml version="1.0" encoding="UTF-8" standalone="yes"?>
<Relationships xmlns="http://schemas.openxmlformats.org/package/2006/relationships"><Relationship Id="rId3" Type="http://schemas.openxmlformats.org/officeDocument/2006/relationships/image" Target="../media/image89.jpeg"/><Relationship Id="rId7" Type="http://schemas.openxmlformats.org/officeDocument/2006/relationships/image" Target="../media/image93.jpeg"/><Relationship Id="rId2" Type="http://schemas.openxmlformats.org/officeDocument/2006/relationships/image" Target="../media/image88.jpeg"/><Relationship Id="rId1" Type="http://schemas.openxmlformats.org/officeDocument/2006/relationships/slideLayout" Target="../slideLayouts/slideLayout2.xml"/><Relationship Id="rId6" Type="http://schemas.openxmlformats.org/officeDocument/2006/relationships/image" Target="../media/image92.jpeg"/><Relationship Id="rId5" Type="http://schemas.openxmlformats.org/officeDocument/2006/relationships/image" Target="../media/image91.jpeg"/><Relationship Id="rId4" Type="http://schemas.openxmlformats.org/officeDocument/2006/relationships/image" Target="../media/image90.jpeg"/></Relationships>
</file>

<file path=ppt/slides/_rels/slide35.xml.rels><?xml version="1.0" encoding="UTF-8" standalone="yes"?>
<Relationships xmlns="http://schemas.openxmlformats.org/package/2006/relationships"><Relationship Id="rId3" Type="http://schemas.openxmlformats.org/officeDocument/2006/relationships/image" Target="../media/image95.jpeg"/><Relationship Id="rId7" Type="http://schemas.openxmlformats.org/officeDocument/2006/relationships/image" Target="../media/image99.jpeg"/><Relationship Id="rId2" Type="http://schemas.openxmlformats.org/officeDocument/2006/relationships/image" Target="../media/image94.jpeg"/><Relationship Id="rId1" Type="http://schemas.openxmlformats.org/officeDocument/2006/relationships/slideLayout" Target="../slideLayouts/slideLayout2.xml"/><Relationship Id="rId6" Type="http://schemas.openxmlformats.org/officeDocument/2006/relationships/image" Target="../media/image98.jpeg"/><Relationship Id="rId5" Type="http://schemas.openxmlformats.org/officeDocument/2006/relationships/image" Target="../media/image97.jpeg"/><Relationship Id="rId4" Type="http://schemas.openxmlformats.org/officeDocument/2006/relationships/image" Target="../media/image9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31761" y="155989"/>
            <a:ext cx="5428251" cy="2387600"/>
          </a:xfrm>
        </p:spPr>
        <p:txBody>
          <a:bodyPr/>
          <a:lstStyle/>
          <a:p>
            <a:r>
              <a:rPr lang="en-GB" dirty="0" smtClean="0">
                <a:latin typeface="Kozuka Gothic Pr6N EL" panose="020B0200000000000000" pitchFamily="34" charset="-128"/>
                <a:ea typeface="Kozuka Gothic Pr6N EL" panose="020B0200000000000000" pitchFamily="34" charset="-128"/>
              </a:rPr>
              <a:t>Professional Promotion </a:t>
            </a:r>
            <a:endParaRPr lang="en-GB" dirty="0">
              <a:latin typeface="Kozuka Gothic Pr6N EL" panose="020B0200000000000000" pitchFamily="34" charset="-128"/>
              <a:ea typeface="Kozuka Gothic Pr6N EL" panose="020B0200000000000000" pitchFamily="34" charset="-128"/>
            </a:endParaRPr>
          </a:p>
        </p:txBody>
      </p:sp>
      <p:sp>
        <p:nvSpPr>
          <p:cNvPr id="3" name="Subtitle 2"/>
          <p:cNvSpPr>
            <a:spLocks noGrp="1"/>
          </p:cNvSpPr>
          <p:nvPr>
            <p:ph type="subTitle" idx="1"/>
          </p:nvPr>
        </p:nvSpPr>
        <p:spPr>
          <a:xfrm>
            <a:off x="0" y="2874362"/>
            <a:ext cx="7291774" cy="2565739"/>
          </a:xfrm>
        </p:spPr>
        <p:txBody>
          <a:bodyPr>
            <a:normAutofit lnSpcReduction="10000"/>
          </a:bodyPr>
          <a:lstStyle/>
          <a:p>
            <a:r>
              <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rPr>
              <a:t>Sara Griffith 1706456</a:t>
            </a:r>
          </a:p>
          <a:p>
            <a:endPar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hlinkClick r:id="rId2"/>
              </a:rPr>
              <a:t>saralleucu@hotmail.com</a:t>
            </a:r>
            <a:endPar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rPr>
              <a:t>Instagram - </a:t>
            </a:r>
            <a:r>
              <a:rPr lang="en-GB" dirty="0" err="1" smtClean="0">
                <a:latin typeface="Kozuka Gothic Pr6N EL" panose="020B0200000000000000" pitchFamily="34" charset="-128"/>
                <a:ea typeface="Kozuka Gothic Pr6N EL" panose="020B0200000000000000" pitchFamily="34" charset="-128"/>
                <a:cs typeface="Adobe Gurmukhi" panose="01010101010101010101" pitchFamily="50" charset="0"/>
              </a:rPr>
              <a:t>saralleucu_textiles</a:t>
            </a:r>
            <a:endPar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dirty="0" err="1" smtClean="0">
                <a:latin typeface="Kozuka Gothic Pr6N EL" panose="020B0200000000000000" pitchFamily="34" charset="-128"/>
                <a:ea typeface="Kozuka Gothic Pr6N EL" panose="020B0200000000000000" pitchFamily="34" charset="-128"/>
                <a:cs typeface="Adobe Gurmukhi" panose="01010101010101010101" pitchFamily="50" charset="0"/>
              </a:rPr>
              <a:t>Linkedin</a:t>
            </a:r>
            <a:r>
              <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rPr>
              <a:t> – Sara </a:t>
            </a:r>
            <a:r>
              <a:rPr lang="en-GB" dirty="0" err="1" smtClean="0">
                <a:latin typeface="Kozuka Gothic Pr6N EL" panose="020B0200000000000000" pitchFamily="34" charset="-128"/>
                <a:ea typeface="Kozuka Gothic Pr6N EL" panose="020B0200000000000000" pitchFamily="34" charset="-128"/>
                <a:cs typeface="Adobe Gurmukhi" panose="01010101010101010101" pitchFamily="50" charset="0"/>
              </a:rPr>
              <a:t>Lleucu</a:t>
            </a:r>
            <a:endPar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dirty="0" smtClean="0">
                <a:latin typeface="Kozuka Gothic Pr6N EL" panose="020B0200000000000000" pitchFamily="34" charset="-128"/>
                <a:ea typeface="Kozuka Gothic Pr6N EL" panose="020B0200000000000000" pitchFamily="34" charset="-128"/>
                <a:cs typeface="Adobe Gurmukhi" panose="01010101010101010101" pitchFamily="50" charset="0"/>
              </a:rPr>
              <a:t>Website – https://saralleucu.wixsite.com/textiles</a:t>
            </a:r>
            <a:endParaRPr lang="en-GB" dirty="0">
              <a:latin typeface="Kozuka Gothic Pr6N EL" panose="020B0200000000000000" pitchFamily="34" charset="-128"/>
              <a:ea typeface="Kozuka Gothic Pr6N EL" panose="020B0200000000000000" pitchFamily="34" charset="-128"/>
              <a:cs typeface="Adobe Gurmukhi" panose="01010101010101010101" pitchFamily="50" charset="0"/>
            </a:endParaRPr>
          </a:p>
        </p:txBody>
      </p:sp>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6191250" y="857250"/>
            <a:ext cx="6858000" cy="5143500"/>
          </a:xfrm>
          <a:prstGeom prst="rect">
            <a:avLst/>
          </a:prstGeom>
        </p:spPr>
      </p:pic>
    </p:spTree>
    <p:extLst>
      <p:ext uri="{BB962C8B-B14F-4D97-AF65-F5344CB8AC3E}">
        <p14:creationId xmlns:p14="http://schemas.microsoft.com/office/powerpoint/2010/main" val="3357450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0800000">
            <a:off x="6151600" y="1217541"/>
            <a:ext cx="6040400" cy="4256225"/>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0800000">
            <a:off x="-1" y="1227480"/>
            <a:ext cx="6151601" cy="4219162"/>
          </a:xfrm>
          <a:prstGeom prst="rect">
            <a:avLst/>
          </a:prstGeom>
        </p:spPr>
      </p:pic>
      <p:sp>
        <p:nvSpPr>
          <p:cNvPr id="11" name="TextBox 10"/>
          <p:cNvSpPr txBox="1"/>
          <p:nvPr/>
        </p:nvSpPr>
        <p:spPr>
          <a:xfrm>
            <a:off x="238539" y="139148"/>
            <a:ext cx="6241774" cy="954107"/>
          </a:xfrm>
          <a:prstGeom prst="rect">
            <a:avLst/>
          </a:prstGeom>
          <a:noFill/>
        </p:spPr>
        <p:txBody>
          <a:bodyPr wrap="square" rtlCol="0">
            <a:spAutoFit/>
          </a:bodyPr>
          <a:lstStyle/>
          <a:p>
            <a:r>
              <a:rPr lang="en-GB" sz="2800" dirty="0" smtClean="0">
                <a:latin typeface="Kozuka Gothic Pr6N EL" panose="020B0200000000000000" pitchFamily="34" charset="-128"/>
                <a:ea typeface="Kozuka Gothic Pr6N EL" panose="020B0200000000000000" pitchFamily="34" charset="-128"/>
              </a:rPr>
              <a:t>Aspire. Aspiration </a:t>
            </a:r>
          </a:p>
          <a:p>
            <a:r>
              <a:rPr lang="en-GB" sz="2800" dirty="0" smtClean="0">
                <a:latin typeface="Kozuka Gothic Pr6N EL" panose="020B0200000000000000" pitchFamily="34" charset="-128"/>
                <a:ea typeface="Kozuka Gothic Pr6N EL" panose="020B0200000000000000" pitchFamily="34" charset="-128"/>
              </a:rPr>
              <a:t>A vision of your future</a:t>
            </a:r>
            <a:endParaRPr lang="en-GB" sz="2800" dirty="0">
              <a:latin typeface="Kozuka Gothic Pr6N EL" panose="020B0200000000000000" pitchFamily="34" charset="-128"/>
              <a:ea typeface="Kozuka Gothic Pr6N EL" panose="020B0200000000000000" pitchFamily="34" charset="-128"/>
            </a:endParaRPr>
          </a:p>
        </p:txBody>
      </p:sp>
    </p:spTree>
    <p:extLst>
      <p:ext uri="{BB962C8B-B14F-4D97-AF65-F5344CB8AC3E}">
        <p14:creationId xmlns:p14="http://schemas.microsoft.com/office/powerpoint/2010/main" val="18810439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0800000">
            <a:off x="6281529" y="1027904"/>
            <a:ext cx="5910470" cy="4269842"/>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0800000">
            <a:off x="24290" y="1027905"/>
            <a:ext cx="6257522" cy="4240725"/>
          </a:xfrm>
          <a:prstGeom prst="rect">
            <a:avLst/>
          </a:prstGeom>
        </p:spPr>
      </p:pic>
    </p:spTree>
    <p:extLst>
      <p:ext uri="{BB962C8B-B14F-4D97-AF65-F5344CB8AC3E}">
        <p14:creationId xmlns:p14="http://schemas.microsoft.com/office/powerpoint/2010/main" val="1171176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0800000">
            <a:off x="1659831" y="298172"/>
            <a:ext cx="8935281" cy="6160701"/>
          </a:xfrm>
          <a:prstGeom prst="rect">
            <a:avLst/>
          </a:prstGeom>
        </p:spPr>
      </p:pic>
    </p:spTree>
    <p:extLst>
      <p:ext uri="{BB962C8B-B14F-4D97-AF65-F5344CB8AC3E}">
        <p14:creationId xmlns:p14="http://schemas.microsoft.com/office/powerpoint/2010/main" val="34400972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9273" y="526387"/>
            <a:ext cx="10515600" cy="1325563"/>
          </a:xfrm>
        </p:spPr>
        <p:txBody>
          <a:bodyPr>
            <a:normAutofit/>
          </a:bodyPr>
          <a:lstStyle/>
          <a:p>
            <a:r>
              <a:rPr lang="en-GB" sz="4000" dirty="0" smtClean="0">
                <a:latin typeface="Kozuka Gothic Pr6N EL" panose="020B0200000000000000" pitchFamily="34" charset="-128"/>
                <a:ea typeface="Kozuka Gothic Pr6N EL" panose="020B0200000000000000" pitchFamily="34" charset="-128"/>
              </a:rPr>
              <a:t>Name and logo </a:t>
            </a:r>
            <a:endParaRPr lang="en-GB" sz="4000" dirty="0">
              <a:latin typeface="Kozuka Gothic Pr6N EL" panose="020B0200000000000000" pitchFamily="34" charset="-128"/>
              <a:ea typeface="Kozuka Gothic Pr6N EL" panose="020B0200000000000000" pitchFamily="34" charset="-128"/>
            </a:endParaRPr>
          </a:p>
        </p:txBody>
      </p:sp>
      <p:sp>
        <p:nvSpPr>
          <p:cNvPr id="3" name="Content Placeholder 2"/>
          <p:cNvSpPr>
            <a:spLocks noGrp="1"/>
          </p:cNvSpPr>
          <p:nvPr>
            <p:ph idx="1"/>
          </p:nvPr>
        </p:nvSpPr>
        <p:spPr>
          <a:xfrm>
            <a:off x="679273" y="1851950"/>
            <a:ext cx="4972292" cy="3449256"/>
          </a:xfrm>
        </p:spPr>
        <p:txBody>
          <a:bodyPr>
            <a:normAutofit/>
          </a:bodyPr>
          <a:lstStyle/>
          <a:p>
            <a:pPr>
              <a:lnSpc>
                <a:spcPct val="150000"/>
              </a:lnSpc>
            </a:pPr>
            <a:r>
              <a:rPr lang="en-GB" sz="2600" dirty="0" smtClean="0">
                <a:latin typeface="Kozuka Gothic Pr6N EL" panose="020B0200000000000000" pitchFamily="34" charset="-128"/>
                <a:ea typeface="Kozuka Gothic Pr6N EL" panose="020B0200000000000000" pitchFamily="34" charset="-128"/>
              </a:rPr>
              <a:t>For my designer name I have decided to go for Sara </a:t>
            </a:r>
            <a:r>
              <a:rPr lang="en-GB" sz="2600" dirty="0" err="1" smtClean="0">
                <a:latin typeface="Kozuka Gothic Pr6N EL" panose="020B0200000000000000" pitchFamily="34" charset="-128"/>
                <a:ea typeface="Kozuka Gothic Pr6N EL" panose="020B0200000000000000" pitchFamily="34" charset="-128"/>
              </a:rPr>
              <a:t>Lleucu</a:t>
            </a:r>
            <a:r>
              <a:rPr lang="en-GB" sz="2600" dirty="0" smtClean="0">
                <a:latin typeface="Kozuka Gothic Pr6N EL" panose="020B0200000000000000" pitchFamily="34" charset="-128"/>
                <a:ea typeface="Kozuka Gothic Pr6N EL" panose="020B0200000000000000" pitchFamily="34" charset="-128"/>
              </a:rPr>
              <a:t>, as it looks good when it is written and flows better and it’s an unique original name. </a:t>
            </a: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49611" y="230595"/>
            <a:ext cx="5388445" cy="6274377"/>
          </a:xfrm>
          <a:prstGeom prst="rect">
            <a:avLst/>
          </a:prstGeom>
        </p:spPr>
      </p:pic>
    </p:spTree>
    <p:extLst>
      <p:ext uri="{BB962C8B-B14F-4D97-AF65-F5344CB8AC3E}">
        <p14:creationId xmlns:p14="http://schemas.microsoft.com/office/powerpoint/2010/main" val="14234080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1432" y="1171195"/>
            <a:ext cx="5273232" cy="4351338"/>
          </a:xfrm>
        </p:spPr>
        <p:txBody>
          <a:bodyPr>
            <a:normAutofit fontScale="92500" lnSpcReduction="10000"/>
          </a:bodyPr>
          <a:lstStyle/>
          <a:p>
            <a:pPr>
              <a:lnSpc>
                <a:spcPct val="150000"/>
              </a:lnSpc>
            </a:pPr>
            <a:r>
              <a:rPr lang="en-GB" dirty="0">
                <a:latin typeface="Kozuka Gothic Pr6N EL" panose="020B0200000000000000" pitchFamily="34" charset="-128"/>
                <a:ea typeface="Kozuka Gothic Pr6N EL" panose="020B0200000000000000" pitchFamily="34" charset="-128"/>
              </a:rPr>
              <a:t>For my logo I wanted to use my own hand writing for the initials so that it is authentic, with my name clearly beside it</a:t>
            </a:r>
            <a:r>
              <a:rPr lang="en-GB" dirty="0" smtClean="0">
                <a:latin typeface="Kozuka Gothic Pr6N EL" panose="020B0200000000000000" pitchFamily="34" charset="-128"/>
                <a:ea typeface="Kozuka Gothic Pr6N EL" panose="020B0200000000000000" pitchFamily="34" charset="-128"/>
              </a:rPr>
              <a:t>.</a:t>
            </a:r>
            <a:endParaRPr lang="en-GB" dirty="0">
              <a:latin typeface="Kozuka Gothic Pr6N EL" panose="020B0200000000000000" pitchFamily="34" charset="-128"/>
              <a:ea typeface="Kozuka Gothic Pr6N EL" panose="020B0200000000000000" pitchFamily="34" charset="-128"/>
            </a:endParaRPr>
          </a:p>
          <a:p>
            <a:pPr>
              <a:lnSpc>
                <a:spcPct val="150000"/>
              </a:lnSpc>
            </a:pPr>
            <a:r>
              <a:rPr lang="en-GB" dirty="0">
                <a:latin typeface="Kozuka Gothic Pr6N EL" panose="020B0200000000000000" pitchFamily="34" charset="-128"/>
                <a:ea typeface="Kozuka Gothic Pr6N EL" panose="020B0200000000000000" pitchFamily="34" charset="-128"/>
              </a:rPr>
              <a:t>I kept the logo black and white to ensure that it looks professional and sleek. </a:t>
            </a:r>
          </a:p>
          <a:p>
            <a:pPr>
              <a:lnSpc>
                <a:spcPct val="150000"/>
              </a:lnSpc>
            </a:pPr>
            <a:endParaRPr lang="en-GB" dirty="0"/>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365382" y="207492"/>
            <a:ext cx="5104611" cy="6278743"/>
          </a:xfrm>
          <a:prstGeom prst="rect">
            <a:avLst/>
          </a:prstGeom>
        </p:spPr>
      </p:pic>
    </p:spTree>
    <p:extLst>
      <p:ext uri="{BB962C8B-B14F-4D97-AF65-F5344CB8AC3E}">
        <p14:creationId xmlns:p14="http://schemas.microsoft.com/office/powerpoint/2010/main" val="29086092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07251"/>
            <a:ext cx="10515600" cy="1325563"/>
          </a:xfrm>
        </p:spPr>
        <p:txBody>
          <a:bodyPr/>
          <a:lstStyle/>
          <a:p>
            <a:r>
              <a:rPr lang="en-GB" dirty="0" smtClean="0">
                <a:latin typeface="Kozuka Gothic Pr6N EL" panose="020B0200000000000000" pitchFamily="34" charset="-128"/>
                <a:ea typeface="Kozuka Gothic Pr6N EL" panose="020B0200000000000000" pitchFamily="34" charset="-128"/>
              </a:rPr>
              <a:t>Final logo </a:t>
            </a:r>
            <a:endParaRPr lang="en-GB" dirty="0">
              <a:latin typeface="Kozuka Gothic Pr6N EL" panose="020B0200000000000000" pitchFamily="34" charset="-128"/>
              <a:ea typeface="Kozuka Gothic Pr6N EL" panose="020B0200000000000000" pitchFamily="34" charset="-128"/>
            </a:endParaRPr>
          </a:p>
        </p:txBody>
      </p:sp>
      <p:sp>
        <p:nvSpPr>
          <p:cNvPr id="3" name="Content Placeholder 2"/>
          <p:cNvSpPr>
            <a:spLocks noGrp="1"/>
          </p:cNvSpPr>
          <p:nvPr>
            <p:ph idx="1"/>
          </p:nvPr>
        </p:nvSpPr>
        <p:spPr>
          <a:xfrm>
            <a:off x="676154" y="1476536"/>
            <a:ext cx="6109252" cy="4351338"/>
          </a:xfrm>
        </p:spPr>
        <p:txBody>
          <a:bodyPr>
            <a:noAutofit/>
          </a:bodyPr>
          <a:lstStyle/>
          <a:p>
            <a:pPr>
              <a:lnSpc>
                <a:spcPct val="160000"/>
              </a:lnSpc>
            </a:pPr>
            <a:r>
              <a:rPr lang="en-GB" sz="1800" dirty="0" smtClean="0">
                <a:latin typeface="Kozuka Gothic Pr6N EL" panose="020B0200000000000000" pitchFamily="34" charset="-128"/>
                <a:ea typeface="Kozuka Gothic Pr6N EL" panose="020B0200000000000000" pitchFamily="34" charset="-128"/>
              </a:rPr>
              <a:t>This is my final logo – it is clear and subtle, with my initials in the middle and my name underneath. </a:t>
            </a:r>
          </a:p>
          <a:p>
            <a:pPr>
              <a:lnSpc>
                <a:spcPct val="160000"/>
              </a:lnSpc>
            </a:pPr>
            <a:r>
              <a:rPr lang="en-GB" sz="1800" dirty="0" smtClean="0">
                <a:latin typeface="Kozuka Gothic Pr6N EL" panose="020B0200000000000000" pitchFamily="34" charset="-128"/>
                <a:ea typeface="Kozuka Gothic Pr6N EL" panose="020B0200000000000000" pitchFamily="34" charset="-128"/>
              </a:rPr>
              <a:t>The lined circle makes the logo stand out and be more prominent. </a:t>
            </a:r>
          </a:p>
          <a:p>
            <a:pPr>
              <a:lnSpc>
                <a:spcPct val="160000"/>
              </a:lnSpc>
            </a:pPr>
            <a:r>
              <a:rPr lang="en-GB" sz="1800" dirty="0" smtClean="0">
                <a:latin typeface="Kozuka Gothic Pr6N EL" panose="020B0200000000000000" pitchFamily="34" charset="-128"/>
                <a:ea typeface="Kozuka Gothic Pr6N EL" panose="020B0200000000000000" pitchFamily="34" charset="-128"/>
              </a:rPr>
              <a:t>I recognised that the logo itself to a non welsh speaker possibly appears as the word see, yet what its actual meaning is the initials of my name (</a:t>
            </a:r>
            <a:r>
              <a:rPr lang="en-GB" sz="1800" dirty="0" err="1" smtClean="0">
                <a:latin typeface="Kozuka Gothic Pr6N EL" panose="020B0200000000000000" pitchFamily="34" charset="-128"/>
                <a:ea typeface="Kozuka Gothic Pr6N EL" panose="020B0200000000000000" pitchFamily="34" charset="-128"/>
              </a:rPr>
              <a:t>sll</a:t>
            </a:r>
            <a:r>
              <a:rPr lang="en-GB" sz="1800" dirty="0" smtClean="0">
                <a:latin typeface="Kozuka Gothic Pr6N EL" panose="020B0200000000000000" pitchFamily="34" charset="-128"/>
                <a:ea typeface="Kozuka Gothic Pr6N EL" panose="020B0200000000000000" pitchFamily="34" charset="-128"/>
              </a:rPr>
              <a:t>)</a:t>
            </a:r>
          </a:p>
          <a:p>
            <a:pPr>
              <a:lnSpc>
                <a:spcPct val="160000"/>
              </a:lnSpc>
            </a:pPr>
            <a:r>
              <a:rPr lang="en-GB" sz="1800" dirty="0" smtClean="0">
                <a:latin typeface="Kozuka Gothic Pr6N EL" panose="020B0200000000000000" pitchFamily="34" charset="-128"/>
                <a:ea typeface="Kozuka Gothic Pr6N EL" panose="020B0200000000000000" pitchFamily="34" charset="-128"/>
              </a:rPr>
              <a:t>I did consider whether this was a problem however I have concluded that is actually a talking point and will hopefully endear my designs to a wider audience.  </a:t>
            </a: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072130" y="1152203"/>
            <a:ext cx="4884107" cy="4519392"/>
          </a:xfrm>
          <a:prstGeom prst="rect">
            <a:avLst/>
          </a:prstGeom>
        </p:spPr>
      </p:pic>
    </p:spTree>
    <p:extLst>
      <p:ext uri="{BB962C8B-B14F-4D97-AF65-F5344CB8AC3E}">
        <p14:creationId xmlns:p14="http://schemas.microsoft.com/office/powerpoint/2010/main" val="341079667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172" y="-58596"/>
            <a:ext cx="9883815" cy="1325563"/>
          </a:xfrm>
        </p:spPr>
        <p:txBody>
          <a:bodyPr>
            <a:normAutofit/>
          </a:bodyPr>
          <a:lstStyle/>
          <a:p>
            <a:r>
              <a:rPr lang="en-GB" sz="3600" dirty="0" smtClean="0">
                <a:latin typeface="Kozuka Gothic Pr6N EL" panose="020B0200000000000000" pitchFamily="34" charset="-128"/>
                <a:ea typeface="Kozuka Gothic Pr6N EL" panose="020B0200000000000000" pitchFamily="34" charset="-128"/>
              </a:rPr>
              <a:t>CV and Personal Profile Research </a:t>
            </a:r>
            <a:endParaRPr lang="en-GB" sz="3600" dirty="0">
              <a:latin typeface="Kozuka Gothic Pr6N EL" panose="020B0200000000000000" pitchFamily="34" charset="-128"/>
              <a:ea typeface="Kozuka Gothic Pr6N EL" panose="020B0200000000000000" pitchFamily="34" charset="-128"/>
            </a:endParaRPr>
          </a:p>
        </p:txBody>
      </p:sp>
      <p:pic>
        <p:nvPicPr>
          <p:cNvPr id="2050" name="Picture 2" descr="5 Ways to Boost Your Resume During the Semester| College| Interviews| Jobs"/>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9819013" y="237769"/>
            <a:ext cx="2057016" cy="271377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olorful Floral Resum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605945" y="3399248"/>
            <a:ext cx="2501367" cy="3237063"/>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Green Florals Creative Resume"/>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203091" y="1017991"/>
            <a:ext cx="4341429" cy="561832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loral Creative Resume Template - Designer Resume - Florist Resume - Artist Resume - Design Resume - Instant Download"/>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852653" y="3399248"/>
            <a:ext cx="2545013" cy="3295408"/>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Land your dream job with a professionally designed rÃ©sumÃ© template that reflects your true potential. Free to customize so you'll always stand out from the crowd."/>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315591" y="3171463"/>
            <a:ext cx="2560438" cy="33135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4726060" y="1063709"/>
            <a:ext cx="4407990" cy="2031325"/>
          </a:xfrm>
          <a:prstGeom prst="rect">
            <a:avLst/>
          </a:prstGeom>
          <a:noFill/>
        </p:spPr>
        <p:txBody>
          <a:bodyPr wrap="square" rtlCol="0">
            <a:spAutoFit/>
          </a:bodyPr>
          <a:lstStyle/>
          <a:p>
            <a:r>
              <a:rPr lang="en-GB" dirty="0" smtClean="0">
                <a:latin typeface="Kozuka Gothic Pr6N EL" panose="020B0200000000000000" pitchFamily="34" charset="-128"/>
                <a:ea typeface="Kozuka Gothic Pr6N EL" panose="020B0200000000000000" pitchFamily="34" charset="-128"/>
              </a:rPr>
              <a:t>- Name, contact details, educational references and experiences (awards, publications), skills, placement, personal statement to sell yourself. </a:t>
            </a:r>
          </a:p>
          <a:p>
            <a:r>
              <a:rPr lang="en-GB" dirty="0" smtClean="0">
                <a:latin typeface="Kozuka Gothic Pr6N EL" panose="020B0200000000000000" pitchFamily="34" charset="-128"/>
                <a:ea typeface="Kozuka Gothic Pr6N EL" panose="020B0200000000000000" pitchFamily="34" charset="-128"/>
              </a:rPr>
              <a:t>- Needs to be professional, and show off your designs – visual communication skills </a:t>
            </a:r>
          </a:p>
          <a:p>
            <a:r>
              <a:rPr lang="en-GB" dirty="0" smtClean="0">
                <a:latin typeface="Kozuka Gothic Pr6N EL" panose="020B0200000000000000" pitchFamily="34" charset="-128"/>
                <a:ea typeface="Kozuka Gothic Pr6N EL" panose="020B0200000000000000" pitchFamily="34" charset="-128"/>
              </a:rPr>
              <a:t>- Sections – blocks, headers, bullet points </a:t>
            </a:r>
          </a:p>
        </p:txBody>
      </p:sp>
    </p:spTree>
    <p:extLst>
      <p:ext uri="{BB962C8B-B14F-4D97-AF65-F5344CB8AC3E}">
        <p14:creationId xmlns:p14="http://schemas.microsoft.com/office/powerpoint/2010/main" val="38059379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443" y="445512"/>
            <a:ext cx="1643743" cy="1325563"/>
          </a:xfrm>
        </p:spPr>
        <p:txBody>
          <a:bodyPr>
            <a:noAutofit/>
          </a:bodyPr>
          <a:lstStyle/>
          <a:p>
            <a:r>
              <a:rPr lang="en-GB" sz="3200" dirty="0" smtClean="0"/>
              <a:t>My CV and Personal Profile</a:t>
            </a:r>
            <a:endParaRPr lang="en-GB" sz="3200" dirty="0"/>
          </a:p>
        </p:txBody>
      </p:sp>
      <p:pic>
        <p:nvPicPr>
          <p:cNvPr id="5" name="Content Placeholder 4"/>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7321196" y="167646"/>
            <a:ext cx="4586100" cy="6487113"/>
          </a:xfrm>
        </p:spPr>
      </p:pic>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94678" y="167646"/>
            <a:ext cx="4587138" cy="6487113"/>
          </a:xfrm>
          <a:prstGeom prst="rect">
            <a:avLst/>
          </a:prstGeom>
        </p:spPr>
      </p:pic>
    </p:spTree>
    <p:extLst>
      <p:ext uri="{BB962C8B-B14F-4D97-AF65-F5344CB8AC3E}">
        <p14:creationId xmlns:p14="http://schemas.microsoft.com/office/powerpoint/2010/main" val="34439091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605" y="345028"/>
            <a:ext cx="3713703" cy="1325563"/>
          </a:xfrm>
        </p:spPr>
        <p:txBody>
          <a:bodyPr>
            <a:normAutofit/>
          </a:bodyPr>
          <a:lstStyle/>
          <a:p>
            <a:r>
              <a:rPr lang="en-GB" sz="3600" dirty="0" smtClean="0">
                <a:latin typeface="Kozuka Gothic Pr6N EL" panose="020B0200000000000000" pitchFamily="34" charset="-128"/>
                <a:ea typeface="Kozuka Gothic Pr6N EL" panose="020B0200000000000000" pitchFamily="34" charset="-128"/>
              </a:rPr>
              <a:t>Letter to Needle and Thread </a:t>
            </a:r>
            <a:endParaRPr lang="en-GB" sz="3600" dirty="0">
              <a:latin typeface="Kozuka Gothic Pr6N EL" panose="020B0200000000000000" pitchFamily="34" charset="-128"/>
              <a:ea typeface="Kozuka Gothic Pr6N EL" panose="020B0200000000000000" pitchFamily="34" charset="-128"/>
            </a:endParaRPr>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01178" y="38775"/>
            <a:ext cx="5717512" cy="6819225"/>
          </a:xfrm>
          <a:prstGeom prst="rect">
            <a:avLst/>
          </a:prstGeom>
        </p:spPr>
      </p:pic>
    </p:spTree>
    <p:extLst>
      <p:ext uri="{BB962C8B-B14F-4D97-AF65-F5344CB8AC3E}">
        <p14:creationId xmlns:p14="http://schemas.microsoft.com/office/powerpoint/2010/main" val="14735919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930348" cy="1325563"/>
          </a:xfrm>
        </p:spPr>
        <p:txBody>
          <a:bodyPr/>
          <a:lstStyle/>
          <a:p>
            <a:r>
              <a:rPr lang="en-GB" dirty="0" smtClean="0"/>
              <a:t>My website, </a:t>
            </a:r>
            <a:r>
              <a:rPr lang="en-GB" dirty="0" err="1" smtClean="0"/>
              <a:t>linkedin</a:t>
            </a:r>
            <a:r>
              <a:rPr lang="en-GB" dirty="0" smtClean="0"/>
              <a:t> and Instagram </a:t>
            </a:r>
            <a:endParaRPr lang="en-GB" dirty="0">
              <a:solidFill>
                <a:srgbClr val="FF0000"/>
              </a:solidFill>
            </a:endParaRPr>
          </a:p>
        </p:txBody>
      </p:sp>
      <p:sp>
        <p:nvSpPr>
          <p:cNvPr id="3" name="Content Placeholder 2"/>
          <p:cNvSpPr>
            <a:spLocks noGrp="1"/>
          </p:cNvSpPr>
          <p:nvPr>
            <p:ph idx="1"/>
          </p:nvPr>
        </p:nvSpPr>
        <p:spPr>
          <a:xfrm>
            <a:off x="599661" y="1968791"/>
            <a:ext cx="10515600" cy="4351338"/>
          </a:xfrm>
        </p:spPr>
        <p:txBody>
          <a:bodyPr/>
          <a:lstStyle/>
          <a:p>
            <a:r>
              <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hlinkClick r:id="rId2"/>
              </a:rPr>
              <a:t>saralleucu@hotmail.com</a:t>
            </a:r>
            <a:endPar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rPr>
              <a:t>Instagram - </a:t>
            </a:r>
            <a:r>
              <a:rPr lang="en-GB" sz="2400" dirty="0" err="1">
                <a:latin typeface="Kozuka Gothic Pr6N EL" panose="020B0200000000000000" pitchFamily="34" charset="-128"/>
                <a:ea typeface="Kozuka Gothic Pr6N EL" panose="020B0200000000000000" pitchFamily="34" charset="-128"/>
                <a:cs typeface="Adobe Gurmukhi" panose="01010101010101010101" pitchFamily="50" charset="0"/>
              </a:rPr>
              <a:t>saralleucu_textiles</a:t>
            </a:r>
            <a:endPar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sz="2400" dirty="0" err="1">
                <a:latin typeface="Kozuka Gothic Pr6N EL" panose="020B0200000000000000" pitchFamily="34" charset="-128"/>
                <a:ea typeface="Kozuka Gothic Pr6N EL" panose="020B0200000000000000" pitchFamily="34" charset="-128"/>
                <a:cs typeface="Adobe Gurmukhi" panose="01010101010101010101" pitchFamily="50" charset="0"/>
              </a:rPr>
              <a:t>Linkedin</a:t>
            </a:r>
            <a:r>
              <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rPr>
              <a:t> – Sara </a:t>
            </a:r>
            <a:r>
              <a:rPr lang="en-GB" sz="2400" dirty="0" err="1">
                <a:latin typeface="Kozuka Gothic Pr6N EL" panose="020B0200000000000000" pitchFamily="34" charset="-128"/>
                <a:ea typeface="Kozuka Gothic Pr6N EL" panose="020B0200000000000000" pitchFamily="34" charset="-128"/>
                <a:cs typeface="Adobe Gurmukhi" panose="01010101010101010101" pitchFamily="50" charset="0"/>
              </a:rPr>
              <a:t>Lleucu</a:t>
            </a:r>
            <a:endPar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endParaRPr>
          </a:p>
          <a:p>
            <a:r>
              <a:rPr lang="en-GB" sz="2400" dirty="0" err="1" smtClean="0">
                <a:latin typeface="Kozuka Gothic Pr6N EL" panose="020B0200000000000000" pitchFamily="34" charset="-128"/>
                <a:ea typeface="Kozuka Gothic Pr6N EL" panose="020B0200000000000000" pitchFamily="34" charset="-128"/>
                <a:cs typeface="Adobe Gurmukhi" panose="01010101010101010101" pitchFamily="50" charset="0"/>
              </a:rPr>
              <a:t>Wix</a:t>
            </a:r>
            <a:r>
              <a:rPr lang="en-GB" sz="2400" dirty="0" smtClean="0">
                <a:latin typeface="Kozuka Gothic Pr6N EL" panose="020B0200000000000000" pitchFamily="34" charset="-128"/>
                <a:ea typeface="Kozuka Gothic Pr6N EL" panose="020B0200000000000000" pitchFamily="34" charset="-128"/>
                <a:cs typeface="Adobe Gurmukhi" panose="01010101010101010101" pitchFamily="50" charset="0"/>
              </a:rPr>
              <a:t> Website </a:t>
            </a:r>
            <a:r>
              <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rPr>
              <a:t>– </a:t>
            </a:r>
            <a:endParaRPr lang="en-GB" sz="2400" dirty="0" smtClean="0">
              <a:latin typeface="Kozuka Gothic Pr6N EL" panose="020B0200000000000000" pitchFamily="34" charset="-128"/>
              <a:ea typeface="Kozuka Gothic Pr6N EL" panose="020B0200000000000000" pitchFamily="34" charset="-128"/>
              <a:cs typeface="Adobe Gurmukhi" panose="01010101010101010101" pitchFamily="50" charset="0"/>
            </a:endParaRPr>
          </a:p>
          <a:p>
            <a:pPr marL="0" indent="0">
              <a:buNone/>
            </a:pPr>
            <a:r>
              <a:rPr lang="en-GB" sz="2400" dirty="0" smtClean="0">
                <a:latin typeface="Kozuka Gothic Pr6N EL" panose="020B0200000000000000" pitchFamily="34" charset="-128"/>
                <a:ea typeface="Kozuka Gothic Pr6N EL" panose="020B0200000000000000" pitchFamily="34" charset="-128"/>
                <a:cs typeface="Adobe Gurmukhi" panose="01010101010101010101" pitchFamily="50" charset="0"/>
              </a:rPr>
              <a:t>https</a:t>
            </a:r>
            <a:r>
              <a:rPr lang="en-GB" sz="2400" dirty="0">
                <a:latin typeface="Kozuka Gothic Pr6N EL" panose="020B0200000000000000" pitchFamily="34" charset="-128"/>
                <a:ea typeface="Kozuka Gothic Pr6N EL" panose="020B0200000000000000" pitchFamily="34" charset="-128"/>
                <a:cs typeface="Adobe Gurmukhi" panose="01010101010101010101" pitchFamily="50" charset="0"/>
              </a:rPr>
              <a:t>://saralleucu.wixsite.com/textiles</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761818" y="1721855"/>
            <a:ext cx="2852530" cy="4598274"/>
          </a:xfrm>
          <a:prstGeom prst="rect">
            <a:avLst/>
          </a:prstGeom>
        </p:spPr>
      </p:pic>
      <p:pic>
        <p:nvPicPr>
          <p:cNvPr id="1026" name="Picture 2" descr="Image preview"/>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846735" y="775360"/>
            <a:ext cx="2965683" cy="5274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39017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Instagram and Linked in weekly plan for the next 3 months </a:t>
            </a:r>
            <a:endParaRPr lang="en-GB" dirty="0"/>
          </a:p>
        </p:txBody>
      </p:sp>
      <p:sp>
        <p:nvSpPr>
          <p:cNvPr id="3" name="Content Placeholder 2"/>
          <p:cNvSpPr>
            <a:spLocks noGrp="1"/>
          </p:cNvSpPr>
          <p:nvPr>
            <p:ph idx="1"/>
          </p:nvPr>
        </p:nvSpPr>
        <p:spPr/>
        <p:txBody>
          <a:bodyPr>
            <a:normAutofit fontScale="92500" lnSpcReduction="10000"/>
          </a:bodyPr>
          <a:lstStyle/>
          <a:p>
            <a:pPr>
              <a:lnSpc>
                <a:spcPct val="150000"/>
              </a:lnSpc>
            </a:pPr>
            <a:r>
              <a:rPr lang="en-GB" sz="2400" dirty="0" smtClean="0">
                <a:latin typeface="Kozuka Gothic Pr6N EL" panose="020B0200000000000000" pitchFamily="34" charset="-128"/>
                <a:ea typeface="Kozuka Gothic Pr6N EL" panose="020B0200000000000000" pitchFamily="34" charset="-128"/>
              </a:rPr>
              <a:t>Monday – Photos of drawing </a:t>
            </a:r>
          </a:p>
          <a:p>
            <a:pPr>
              <a:lnSpc>
                <a:spcPct val="150000"/>
              </a:lnSpc>
            </a:pPr>
            <a:r>
              <a:rPr lang="en-GB" sz="2400" dirty="0" smtClean="0">
                <a:latin typeface="Kozuka Gothic Pr6N EL" panose="020B0200000000000000" pitchFamily="34" charset="-128"/>
                <a:ea typeface="Kozuka Gothic Pr6N EL" panose="020B0200000000000000" pitchFamily="34" charset="-128"/>
              </a:rPr>
              <a:t>Tuesday – Sharing other accounts</a:t>
            </a:r>
          </a:p>
          <a:p>
            <a:pPr>
              <a:lnSpc>
                <a:spcPct val="150000"/>
              </a:lnSpc>
            </a:pPr>
            <a:r>
              <a:rPr lang="en-GB" sz="2400" dirty="0" smtClean="0">
                <a:latin typeface="Kozuka Gothic Pr6N EL" panose="020B0200000000000000" pitchFamily="34" charset="-128"/>
                <a:ea typeface="Kozuka Gothic Pr6N EL" panose="020B0200000000000000" pitchFamily="34" charset="-128"/>
              </a:rPr>
              <a:t>Wednesday – Photos of paintings </a:t>
            </a:r>
          </a:p>
          <a:p>
            <a:pPr>
              <a:lnSpc>
                <a:spcPct val="150000"/>
              </a:lnSpc>
            </a:pPr>
            <a:r>
              <a:rPr lang="en-GB" sz="2400" dirty="0" smtClean="0">
                <a:latin typeface="Kozuka Gothic Pr6N EL" panose="020B0200000000000000" pitchFamily="34" charset="-128"/>
                <a:ea typeface="Kozuka Gothic Pr6N EL" panose="020B0200000000000000" pitchFamily="34" charset="-128"/>
              </a:rPr>
              <a:t>Thursday – Advertising/sharing on stories </a:t>
            </a:r>
          </a:p>
          <a:p>
            <a:pPr>
              <a:lnSpc>
                <a:spcPct val="150000"/>
              </a:lnSpc>
            </a:pPr>
            <a:r>
              <a:rPr lang="en-GB" sz="2400" dirty="0" smtClean="0">
                <a:latin typeface="Kozuka Gothic Pr6N EL" panose="020B0200000000000000" pitchFamily="34" charset="-128"/>
                <a:ea typeface="Kozuka Gothic Pr6N EL" panose="020B0200000000000000" pitchFamily="34" charset="-128"/>
              </a:rPr>
              <a:t>Friday – </a:t>
            </a:r>
            <a:r>
              <a:rPr lang="en-GB" sz="2400" dirty="0">
                <a:latin typeface="Kozuka Gothic Pr6N EL" panose="020B0200000000000000" pitchFamily="34" charset="-128"/>
                <a:ea typeface="Kozuka Gothic Pr6N EL" panose="020B0200000000000000" pitchFamily="34" charset="-128"/>
              </a:rPr>
              <a:t>Developed on </a:t>
            </a:r>
            <a:r>
              <a:rPr lang="en-GB" sz="2400" dirty="0" smtClean="0">
                <a:latin typeface="Kozuka Gothic Pr6N EL" panose="020B0200000000000000" pitchFamily="34" charset="-128"/>
                <a:ea typeface="Kozuka Gothic Pr6N EL" panose="020B0200000000000000" pitchFamily="34" charset="-128"/>
              </a:rPr>
              <a:t>Photoshop/samples</a:t>
            </a:r>
          </a:p>
          <a:p>
            <a:pPr>
              <a:lnSpc>
                <a:spcPct val="150000"/>
              </a:lnSpc>
            </a:pPr>
            <a:r>
              <a:rPr lang="en-GB" sz="2400" dirty="0" smtClean="0">
                <a:latin typeface="Kozuka Gothic Pr6N EL" panose="020B0200000000000000" pitchFamily="34" charset="-128"/>
                <a:ea typeface="Kozuka Gothic Pr6N EL" panose="020B0200000000000000" pitchFamily="34" charset="-128"/>
              </a:rPr>
              <a:t>Saturday – Visualisations </a:t>
            </a:r>
          </a:p>
          <a:p>
            <a:pPr>
              <a:lnSpc>
                <a:spcPct val="150000"/>
              </a:lnSpc>
            </a:pPr>
            <a:r>
              <a:rPr lang="en-GB" sz="2400" dirty="0" smtClean="0">
                <a:latin typeface="Kozuka Gothic Pr6N EL" panose="020B0200000000000000" pitchFamily="34" charset="-128"/>
                <a:ea typeface="Kozuka Gothic Pr6N EL" panose="020B0200000000000000" pitchFamily="34" charset="-128"/>
              </a:rPr>
              <a:t>Sunday – Plan photos ahead for the week</a:t>
            </a:r>
          </a:p>
          <a:p>
            <a:pPr marL="0" indent="0">
              <a:buNone/>
            </a:pPr>
            <a:endParaRPr lang="en-GB" dirty="0"/>
          </a:p>
        </p:txBody>
      </p:sp>
      <p:pic>
        <p:nvPicPr>
          <p:cNvPr id="1026" name="Picture 2" descr="Instagram on the App Store"/>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53986" y="1440815"/>
            <a:ext cx="3599814" cy="18899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aning LinkedIn logo and symbol | history and evolution"/>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785076" y="4072776"/>
            <a:ext cx="2026920" cy="202692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acebook Brand Resource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6813412" y="3860572"/>
            <a:ext cx="2451327" cy="245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1893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308041" y="1177856"/>
            <a:ext cx="4663417" cy="4339650"/>
          </a:xfrm>
          <a:prstGeom prst="rect">
            <a:avLst/>
          </a:prstGeom>
          <a:noFill/>
        </p:spPr>
        <p:txBody>
          <a:bodyPr wrap="square" rtlCol="0">
            <a:spAutoFit/>
          </a:bodyPr>
          <a:lstStyle/>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Logo/name </a:t>
            </a:r>
          </a:p>
          <a:p>
            <a:pPr marL="342900" indent="-342900">
              <a:buFont typeface="Arial" panose="020B0604020202020204" pitchFamily="34" charset="0"/>
              <a:buChar char="•"/>
            </a:pPr>
            <a:endParaRPr lang="en-GB" sz="2000" dirty="0" smtClean="0">
              <a:latin typeface="Kozuka Gothic Pr6N EL" panose="020B0200000000000000" pitchFamily="34" charset="-128"/>
              <a:ea typeface="Kozuka Gothic Pr6N EL" panose="020B0200000000000000" pitchFamily="34" charset="-128"/>
            </a:endParaRPr>
          </a:p>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What type of designer are you – Surface Pattern Designer</a:t>
            </a:r>
          </a:p>
          <a:p>
            <a:pPr marL="342900" indent="-3429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Photos</a:t>
            </a:r>
            <a:r>
              <a:rPr lang="en-GB" dirty="0" smtClean="0"/>
              <a:t> </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Paragraph about you and your work and what inspires you </a:t>
            </a:r>
          </a:p>
          <a:p>
            <a:pPr marL="342900" indent="-3429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Contact details </a:t>
            </a:r>
          </a:p>
          <a:p>
            <a:pPr marL="342900" indent="-3429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342900" indent="-342900">
              <a:buFont typeface="Arial" panose="020B0604020202020204" pitchFamily="34" charset="0"/>
              <a:buChar char="•"/>
            </a:pPr>
            <a:r>
              <a:rPr lang="en-GB" sz="2000" dirty="0" smtClean="0">
                <a:latin typeface="Kozuka Gothic Pr6N EL" panose="020B0200000000000000" pitchFamily="34" charset="-128"/>
                <a:ea typeface="Kozuka Gothic Pr6N EL" panose="020B0200000000000000" pitchFamily="34" charset="-128"/>
              </a:rPr>
              <a:t>Blog  </a:t>
            </a:r>
          </a:p>
          <a:p>
            <a:pPr marL="342900" indent="-342900">
              <a:buFont typeface="Arial" panose="020B0604020202020204" pitchFamily="34" charset="0"/>
              <a:buChar char="•"/>
            </a:pPr>
            <a:endParaRPr lang="en-GB" dirty="0"/>
          </a:p>
        </p:txBody>
      </p:sp>
      <p:pic>
        <p:nvPicPr>
          <p:cNvPr id="11" name="Picture 10"/>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860991" y="1314093"/>
            <a:ext cx="7218459" cy="4067175"/>
          </a:xfrm>
          <a:prstGeom prst="rect">
            <a:avLst/>
          </a:prstGeom>
        </p:spPr>
      </p:pic>
      <p:sp>
        <p:nvSpPr>
          <p:cNvPr id="5" name="TextBox 4"/>
          <p:cNvSpPr txBox="1"/>
          <p:nvPr/>
        </p:nvSpPr>
        <p:spPr>
          <a:xfrm>
            <a:off x="466725" y="368812"/>
            <a:ext cx="5505450" cy="584775"/>
          </a:xfrm>
          <a:prstGeom prst="rect">
            <a:avLst/>
          </a:prstGeom>
          <a:noFill/>
        </p:spPr>
        <p:txBody>
          <a:bodyPr wrap="square" rtlCol="0">
            <a:spAutoFit/>
          </a:bodyPr>
          <a:lstStyle/>
          <a:p>
            <a:r>
              <a:rPr lang="en-GB" sz="3200" dirty="0" smtClean="0">
                <a:latin typeface="Kozuka Gothic Pr6N EL" panose="020B0200000000000000" pitchFamily="34" charset="-128"/>
                <a:ea typeface="Kozuka Gothic Pr6N EL" panose="020B0200000000000000" pitchFamily="34" charset="-128"/>
              </a:rPr>
              <a:t>Website research and ideas </a:t>
            </a:r>
            <a:endParaRPr lang="en-GB" sz="3200" dirty="0">
              <a:latin typeface="Kozuka Gothic Pr6N EL" panose="020B0200000000000000" pitchFamily="34" charset="-128"/>
              <a:ea typeface="Kozuka Gothic Pr6N EL" panose="020B0200000000000000" pitchFamily="34" charset="-128"/>
            </a:endParaRPr>
          </a:p>
        </p:txBody>
      </p:sp>
    </p:spTree>
    <p:extLst>
      <p:ext uri="{BB962C8B-B14F-4D97-AF65-F5344CB8AC3E}">
        <p14:creationId xmlns:p14="http://schemas.microsoft.com/office/powerpoint/2010/main" val="21216082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Resplendent Wordpress Theme by brave + beautiful designs on @creativemarket"/>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402501" y="0"/>
            <a:ext cx="27894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Looking for a custom Squarespace website design to help tell your brand's story? I offer clean, purposeful and unique Squarespace websites. #squarespace #squarespacedesign"/>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262463" y="-19050"/>
            <a:ext cx="345606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A modern Showit &amp; ProPhoto 7 website template, inspired by the Italian coast of Positano. It was designed for the ultimate online business owner and comes equipped with email integration, a sales page &amp; social media integration. This template is built for client conversion with a side of fresh design."/>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558653" y="19050"/>
            <a:ext cx="290601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Artistic, creative, feminine website design for Lowri Drakley. Abstract art, unique shapes, playful patterns, watercolor, fierce website and branding design. #websitedesign #brightenmade"/>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0" y="0"/>
            <a:ext cx="34671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9778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Kozuka Gothic Pr6N EL" panose="020B0200000000000000" pitchFamily="34" charset="-128"/>
                <a:ea typeface="Kozuka Gothic Pr6N EL" panose="020B0200000000000000" pitchFamily="34" charset="-128"/>
              </a:rPr>
              <a:t>My website</a:t>
            </a:r>
            <a:endParaRPr lang="en-GB" dirty="0">
              <a:latin typeface="Kozuka Gothic Pr6N EL" panose="020B0200000000000000" pitchFamily="34" charset="-128"/>
              <a:ea typeface="Kozuka Gothic Pr6N EL" panose="020B0200000000000000" pitchFamily="34" charset="-128"/>
            </a:endParaRPr>
          </a:p>
        </p:txBody>
      </p:sp>
      <p:sp>
        <p:nvSpPr>
          <p:cNvPr id="3" name="Content Placeholder 2"/>
          <p:cNvSpPr>
            <a:spLocks noGrp="1"/>
          </p:cNvSpPr>
          <p:nvPr>
            <p:ph idx="1"/>
          </p:nvPr>
        </p:nvSpPr>
        <p:spPr>
          <a:xfrm>
            <a:off x="838200" y="1825625"/>
            <a:ext cx="4707835" cy="4351338"/>
          </a:xfrm>
        </p:spPr>
        <p:txBody>
          <a:bodyPr>
            <a:normAutofit lnSpcReduction="10000"/>
          </a:bodyPr>
          <a:lstStyle/>
          <a:p>
            <a:r>
              <a:rPr lang="en-GB" sz="2000" dirty="0" smtClean="0">
                <a:latin typeface="Kozuka Gothic Pr6N EL" panose="020B0200000000000000" pitchFamily="34" charset="-128"/>
                <a:ea typeface="Kozuka Gothic Pr6N EL" panose="020B0200000000000000" pitchFamily="34" charset="-128"/>
              </a:rPr>
              <a:t>In my website I have included:</a:t>
            </a:r>
          </a:p>
          <a:p>
            <a:r>
              <a:rPr lang="en-GB" sz="2000" dirty="0" smtClean="0">
                <a:latin typeface="Kozuka Gothic Pr6N EL" panose="020B0200000000000000" pitchFamily="34" charset="-128"/>
                <a:ea typeface="Kozuka Gothic Pr6N EL" panose="020B0200000000000000" pitchFamily="34" charset="-128"/>
              </a:rPr>
              <a:t> Home -  which has a few photos of my work </a:t>
            </a:r>
            <a:endParaRPr lang="en-GB" sz="2000" dirty="0">
              <a:latin typeface="Kozuka Gothic Pr6N EL" panose="020B0200000000000000" pitchFamily="34" charset="-128"/>
              <a:ea typeface="Kozuka Gothic Pr6N EL" panose="020B0200000000000000" pitchFamily="34" charset="-128"/>
            </a:endParaRPr>
          </a:p>
          <a:p>
            <a:r>
              <a:rPr lang="en-GB" sz="2000" dirty="0" smtClean="0">
                <a:latin typeface="Kozuka Gothic Pr6N EL" panose="020B0200000000000000" pitchFamily="34" charset="-128"/>
                <a:ea typeface="Kozuka Gothic Pr6N EL" panose="020B0200000000000000" pitchFamily="34" charset="-128"/>
              </a:rPr>
              <a:t>About</a:t>
            </a:r>
            <a:r>
              <a:rPr lang="en-GB" sz="2000" dirty="0">
                <a:latin typeface="Kozuka Gothic Pr6N EL" panose="020B0200000000000000" pitchFamily="34" charset="-128"/>
                <a:ea typeface="Kozuka Gothic Pr6N EL" panose="020B0200000000000000" pitchFamily="34" charset="-128"/>
              </a:rPr>
              <a:t> </a:t>
            </a:r>
            <a:r>
              <a:rPr lang="en-GB" sz="2000" dirty="0" smtClean="0">
                <a:latin typeface="Kozuka Gothic Pr6N EL" panose="020B0200000000000000" pitchFamily="34" charset="-128"/>
                <a:ea typeface="Kozuka Gothic Pr6N EL" panose="020B0200000000000000" pitchFamily="34" charset="-128"/>
              </a:rPr>
              <a:t>-  this tells the audience who I am and what I like to do in my work</a:t>
            </a:r>
          </a:p>
          <a:p>
            <a:r>
              <a:rPr lang="en-GB" sz="2000" dirty="0" smtClean="0">
                <a:latin typeface="Kozuka Gothic Pr6N EL" panose="020B0200000000000000" pitchFamily="34" charset="-128"/>
                <a:ea typeface="Kozuka Gothic Pr6N EL" panose="020B0200000000000000" pitchFamily="34" charset="-128"/>
              </a:rPr>
              <a:t>Gallery – which shows 2 different projects that I found good to show off on my website.</a:t>
            </a:r>
          </a:p>
          <a:p>
            <a:r>
              <a:rPr lang="en-GB" sz="2000" dirty="0" smtClean="0">
                <a:latin typeface="Kozuka Gothic Pr6N EL" panose="020B0200000000000000" pitchFamily="34" charset="-128"/>
                <a:ea typeface="Kozuka Gothic Pr6N EL" panose="020B0200000000000000" pitchFamily="34" charset="-128"/>
              </a:rPr>
              <a:t>Blog – showing my development through major project</a:t>
            </a:r>
          </a:p>
          <a:p>
            <a:r>
              <a:rPr lang="en-GB" sz="2000" dirty="0" smtClean="0">
                <a:latin typeface="Kozuka Gothic Pr6N EL" panose="020B0200000000000000" pitchFamily="34" charset="-128"/>
                <a:ea typeface="Kozuka Gothic Pr6N EL" panose="020B0200000000000000" pitchFamily="34" charset="-128"/>
              </a:rPr>
              <a:t>Contact – has my email address, mobile phone number and two links to </a:t>
            </a:r>
            <a:r>
              <a:rPr lang="en-GB" sz="2000" dirty="0" err="1" smtClean="0">
                <a:latin typeface="Kozuka Gothic Pr6N EL" panose="020B0200000000000000" pitchFamily="34" charset="-128"/>
                <a:ea typeface="Kozuka Gothic Pr6N EL" panose="020B0200000000000000" pitchFamily="34" charset="-128"/>
              </a:rPr>
              <a:t>linkedin</a:t>
            </a:r>
            <a:r>
              <a:rPr lang="en-GB" sz="2000" dirty="0" smtClean="0">
                <a:latin typeface="Kozuka Gothic Pr6N EL" panose="020B0200000000000000" pitchFamily="34" charset="-128"/>
                <a:ea typeface="Kozuka Gothic Pr6N EL" panose="020B0200000000000000" pitchFamily="34" charset="-128"/>
              </a:rPr>
              <a:t> and Instagram </a:t>
            </a:r>
          </a:p>
          <a:p>
            <a:r>
              <a:rPr lang="en-GB" sz="2000" dirty="0" smtClean="0">
                <a:latin typeface="Kozuka Gothic Pr6N EL" panose="020B0200000000000000" pitchFamily="34" charset="-128"/>
                <a:ea typeface="Kozuka Gothic Pr6N EL" panose="020B0200000000000000" pitchFamily="34" charset="-128"/>
              </a:rPr>
              <a:t>I have also done my website bilingual </a:t>
            </a:r>
          </a:p>
          <a:p>
            <a:pPr marL="0" indent="0">
              <a:buNone/>
            </a:pPr>
            <a:endParaRPr lang="en-GB" sz="2000" dirty="0" smtClean="0">
              <a:latin typeface="Kozuka Gothic Pr6N EL" panose="020B0200000000000000" pitchFamily="34" charset="-128"/>
              <a:ea typeface="Kozuka Gothic Pr6N EL" panose="020B0200000000000000" pitchFamily="34" charset="-128"/>
            </a:endParaRPr>
          </a:p>
          <a:p>
            <a:pPr marL="0" indent="0">
              <a:buNone/>
            </a:pPr>
            <a:endParaRPr lang="en-GB" sz="2000" dirty="0">
              <a:latin typeface="Kozuka Gothic Pr6N EL" panose="020B0200000000000000" pitchFamily="34" charset="-128"/>
              <a:ea typeface="Kozuka Gothic Pr6N EL" panose="020B0200000000000000" pitchFamily="34" charset="-128"/>
            </a:endParaRPr>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l="31712" t="18002" r="33268" b="14968"/>
          <a:stretch/>
        </p:blipFill>
        <p:spPr>
          <a:xfrm>
            <a:off x="5968721" y="365125"/>
            <a:ext cx="5666433" cy="6100858"/>
          </a:xfrm>
          <a:prstGeom prst="rect">
            <a:avLst/>
          </a:prstGeom>
        </p:spPr>
      </p:pic>
    </p:spTree>
    <p:extLst>
      <p:ext uri="{BB962C8B-B14F-4D97-AF65-F5344CB8AC3E}">
        <p14:creationId xmlns:p14="http://schemas.microsoft.com/office/powerpoint/2010/main" val="38486561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867570" y="647881"/>
            <a:ext cx="8864070" cy="5968057"/>
          </a:xfrm>
          <a:prstGeom prst="rect">
            <a:avLst/>
          </a:prstGeom>
        </p:spPr>
      </p:pic>
    </p:spTree>
    <p:extLst>
      <p:ext uri="{BB962C8B-B14F-4D97-AF65-F5344CB8AC3E}">
        <p14:creationId xmlns:p14="http://schemas.microsoft.com/office/powerpoint/2010/main" val="35745161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111953"/>
            <a:ext cx="10515600" cy="1325563"/>
          </a:xfrm>
        </p:spPr>
        <p:txBody>
          <a:bodyPr>
            <a:normAutofit/>
          </a:bodyPr>
          <a:lstStyle/>
          <a:p>
            <a:r>
              <a:rPr lang="en-GB" sz="4000" dirty="0" smtClean="0">
                <a:latin typeface="Kozuka Gothic Pr6N EL" panose="020B0200000000000000" pitchFamily="34" charset="-128"/>
                <a:ea typeface="Kozuka Gothic Pr6N EL" panose="020B0200000000000000" pitchFamily="34" charset="-128"/>
              </a:rPr>
              <a:t>Business Card research and ideas </a:t>
            </a:r>
            <a:endParaRPr lang="en-GB" sz="4000" dirty="0">
              <a:latin typeface="Kozuka Gothic Pr6N EL" panose="020B0200000000000000" pitchFamily="34" charset="-128"/>
              <a:ea typeface="Kozuka Gothic Pr6N EL" panose="020B0200000000000000" pitchFamily="34" charset="-128"/>
            </a:endParaRPr>
          </a:p>
        </p:txBody>
      </p:sp>
      <p:pic>
        <p:nvPicPr>
          <p:cNvPr id="2050" name="Picture 2" descr="Nora Floral Business Card Template PSD. Download"/>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756909" y="0"/>
            <a:ext cx="3435091"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loral Business Card Templatebusiness cards | business card design | business cards creative | business card ideas | business card inspiration #businesscard #cardstemplate #business #profile #cardsdownload #template"/>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057775" y="1096389"/>
            <a:ext cx="3184784" cy="212318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odern business card template with colorful style Free Vecto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628235" y="3580697"/>
            <a:ext cx="3134611" cy="313461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Wander Floral Business Card Templatebusiness cards | business card design | business cards creative | business card ideas | business card inspiration #businesscard #cardstemplate #business #profile #cardsdownload #template"/>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1109495" y="983103"/>
            <a:ext cx="3710653" cy="247376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karimacreative Creative business card design with custom-made textures. The cards were created as a part of a complete branding project for a fashion brand. Elegant graphic design inspiration in earth-tone inspired color palette by Karima Creative. #businesscard #design"/>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3124399" y="3034777"/>
            <a:ext cx="2838052" cy="3034301"/>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Marli Venter designed these business cards for Lara Lord, a jewelry designer who uses gemstones and earthly treasures in her handmade jewelry. #businesscards #branding #typography #graphicdesign"/>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289249" y="3456872"/>
            <a:ext cx="2999877" cy="2999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6887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309" y="217079"/>
            <a:ext cx="10515600" cy="1325563"/>
          </a:xfrm>
        </p:spPr>
        <p:txBody>
          <a:bodyPr>
            <a:normAutofit/>
          </a:bodyPr>
          <a:lstStyle/>
          <a:p>
            <a:r>
              <a:rPr lang="en-GB" sz="4000" dirty="0" smtClean="0">
                <a:latin typeface="Kozuka Gothic Pr6N EL" panose="020B0200000000000000" pitchFamily="34" charset="-128"/>
                <a:ea typeface="Kozuka Gothic Pr6N EL" panose="020B0200000000000000" pitchFamily="34" charset="-128"/>
              </a:rPr>
              <a:t>Business cards from New Designers</a:t>
            </a:r>
            <a:endParaRPr lang="en-GB" sz="4000" dirty="0">
              <a:latin typeface="Kozuka Gothic Pr6N EL" panose="020B0200000000000000" pitchFamily="34" charset="-128"/>
              <a:ea typeface="Kozuka Gothic Pr6N EL" panose="020B0200000000000000" pitchFamily="34" charset="-128"/>
            </a:endParaRPr>
          </a:p>
        </p:txBody>
      </p:sp>
      <p:pic>
        <p:nvPicPr>
          <p:cNvPr id="4" name="Content Placeholder 3"/>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rot="10800000">
            <a:off x="29294" y="1985556"/>
            <a:ext cx="6066706" cy="4223656"/>
          </a:xfr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0800000">
            <a:off x="6266900" y="1985556"/>
            <a:ext cx="5846722" cy="4223658"/>
          </a:xfrm>
          <a:prstGeom prst="rect">
            <a:avLst/>
          </a:prstGeom>
        </p:spPr>
      </p:pic>
    </p:spTree>
    <p:extLst>
      <p:ext uri="{BB962C8B-B14F-4D97-AF65-F5344CB8AC3E}">
        <p14:creationId xmlns:p14="http://schemas.microsoft.com/office/powerpoint/2010/main" val="37281164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57" y="34509"/>
            <a:ext cx="10515600" cy="1325563"/>
          </a:xfrm>
        </p:spPr>
        <p:txBody>
          <a:bodyPr/>
          <a:lstStyle/>
          <a:p>
            <a:r>
              <a:rPr lang="en-GB" dirty="0" smtClean="0">
                <a:latin typeface="Kozuka Gothic Pr6N EL" panose="020B0200000000000000" pitchFamily="34" charset="-128"/>
                <a:ea typeface="Kozuka Gothic Pr6N EL" panose="020B0200000000000000" pitchFamily="34" charset="-128"/>
              </a:rPr>
              <a:t>First idea for Business card</a:t>
            </a:r>
            <a:endParaRPr lang="en-GB" dirty="0">
              <a:latin typeface="Kozuka Gothic Pr6N EL" panose="020B0200000000000000" pitchFamily="34" charset="-128"/>
              <a:ea typeface="Kozuka Gothic Pr6N EL" panose="020B0200000000000000" pitchFamily="34" charset="-128"/>
            </a:endParaRPr>
          </a:p>
        </p:txBody>
      </p:sp>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760843" y="1118043"/>
            <a:ext cx="4035286" cy="2310957"/>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760843" y="3821319"/>
            <a:ext cx="4035286" cy="2361125"/>
          </a:xfrm>
          <a:prstGeom prst="rect">
            <a:avLst/>
          </a:prstGeom>
        </p:spPr>
      </p:pic>
      <p:sp>
        <p:nvSpPr>
          <p:cNvPr id="7" name="TextBox 6"/>
          <p:cNvSpPr txBox="1"/>
          <p:nvPr/>
        </p:nvSpPr>
        <p:spPr>
          <a:xfrm>
            <a:off x="451276" y="1513091"/>
            <a:ext cx="3720839" cy="3831818"/>
          </a:xfrm>
          <a:prstGeom prst="rect">
            <a:avLst/>
          </a:prstGeom>
          <a:noFill/>
        </p:spPr>
        <p:txBody>
          <a:bodyPr wrap="square" rtlCol="0">
            <a:spAutoFit/>
          </a:bodyPr>
          <a:lstStyle/>
          <a:p>
            <a:pPr>
              <a:lnSpc>
                <a:spcPct val="150000"/>
              </a:lnSpc>
            </a:pPr>
            <a:endParaRPr lang="en-GB" dirty="0">
              <a:latin typeface="Kozuka Gothic Pr6N EL" panose="020B0200000000000000" pitchFamily="34" charset="-128"/>
              <a:ea typeface="Kozuka Gothic Pr6N EL" panose="020B0200000000000000" pitchFamily="34" charset="-128"/>
            </a:endParaRPr>
          </a:p>
          <a:p>
            <a:pPr>
              <a:lnSpc>
                <a:spcPct val="150000"/>
              </a:lnSpc>
            </a:pPr>
            <a:r>
              <a:rPr lang="en-GB" dirty="0" smtClean="0">
                <a:latin typeface="Kozuka Gothic Pr6N EL" panose="020B0200000000000000" pitchFamily="34" charset="-128"/>
                <a:ea typeface="Kozuka Gothic Pr6N EL" panose="020B0200000000000000" pitchFamily="34" charset="-128"/>
              </a:rPr>
              <a:t>On the front of the card I have put my logo on the front so it’s easy for the customers to know which card is mine. </a:t>
            </a:r>
          </a:p>
          <a:p>
            <a:pPr>
              <a:lnSpc>
                <a:spcPct val="150000"/>
              </a:lnSpc>
            </a:pPr>
            <a:endParaRPr lang="en-GB" dirty="0">
              <a:latin typeface="Kozuka Gothic Pr6N EL" panose="020B0200000000000000" pitchFamily="34" charset="-128"/>
              <a:ea typeface="Kozuka Gothic Pr6N EL" panose="020B0200000000000000" pitchFamily="34" charset="-128"/>
            </a:endParaRPr>
          </a:p>
          <a:p>
            <a:pPr>
              <a:lnSpc>
                <a:spcPct val="150000"/>
              </a:lnSpc>
            </a:pPr>
            <a:r>
              <a:rPr lang="en-GB" dirty="0" smtClean="0">
                <a:latin typeface="Kozuka Gothic Pr6N EL" panose="020B0200000000000000" pitchFamily="34" charset="-128"/>
                <a:ea typeface="Kozuka Gothic Pr6N EL" panose="020B0200000000000000" pitchFamily="34" charset="-128"/>
              </a:rPr>
              <a:t>At the back I’ve put my email, Instagram and website with the logos by them so it’s easy to find.  </a:t>
            </a:r>
            <a:endParaRPr lang="en-GB" dirty="0">
              <a:latin typeface="Kozuka Gothic Pr6N EL" panose="020B0200000000000000" pitchFamily="34" charset="-128"/>
              <a:ea typeface="Kozuka Gothic Pr6N EL" panose="020B0200000000000000" pitchFamily="34" charset="-128"/>
            </a:endParaRPr>
          </a:p>
        </p:txBody>
      </p:sp>
      <p:pic>
        <p:nvPicPr>
          <p:cNvPr id="8" name="Picture 7"/>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9384857" y="0"/>
            <a:ext cx="2393014" cy="6858000"/>
          </a:xfrm>
          <a:prstGeom prst="rect">
            <a:avLst/>
          </a:prstGeom>
        </p:spPr>
      </p:pic>
    </p:spTree>
    <p:extLst>
      <p:ext uri="{BB962C8B-B14F-4D97-AF65-F5344CB8AC3E}">
        <p14:creationId xmlns:p14="http://schemas.microsoft.com/office/powerpoint/2010/main" val="39800114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Kozuka Gothic Pr6N EL" panose="020B0200000000000000" pitchFamily="34" charset="-128"/>
                <a:ea typeface="Kozuka Gothic Pr6N EL" panose="020B0200000000000000" pitchFamily="34" charset="-128"/>
              </a:rPr>
              <a:t>Final Business Card</a:t>
            </a:r>
            <a:endParaRPr lang="en-GB" dirty="0">
              <a:latin typeface="Kozuka Gothic Pr6N EL" panose="020B0200000000000000" pitchFamily="34" charset="-128"/>
              <a:ea typeface="Kozuka Gothic Pr6N EL" panose="020B0200000000000000" pitchFamily="34" charset="-128"/>
            </a:endParaRPr>
          </a:p>
        </p:txBody>
      </p:sp>
      <p:sp>
        <p:nvSpPr>
          <p:cNvPr id="6" name="TextBox 5"/>
          <p:cNvSpPr txBox="1"/>
          <p:nvPr/>
        </p:nvSpPr>
        <p:spPr>
          <a:xfrm>
            <a:off x="944545" y="1931849"/>
            <a:ext cx="4682532" cy="1704184"/>
          </a:xfrm>
          <a:prstGeom prst="rect">
            <a:avLst/>
          </a:prstGeom>
          <a:noFill/>
        </p:spPr>
        <p:txBody>
          <a:bodyPr wrap="square" rtlCol="0">
            <a:spAutoFit/>
          </a:bodyPr>
          <a:lstStyle/>
          <a:p>
            <a:pPr>
              <a:lnSpc>
                <a:spcPct val="150000"/>
              </a:lnSpc>
            </a:pPr>
            <a:r>
              <a:rPr lang="en-GB" dirty="0" smtClean="0">
                <a:latin typeface="Kozuka Gothic Pr6N EL" panose="020B0200000000000000" pitchFamily="34" charset="-128"/>
                <a:ea typeface="Kozuka Gothic Pr6N EL" panose="020B0200000000000000" pitchFamily="34" charset="-128"/>
              </a:rPr>
              <a:t>My first business card didn’t look as good as </a:t>
            </a:r>
            <a:r>
              <a:rPr lang="en-GB" dirty="0">
                <a:latin typeface="Kozuka Gothic Pr6N EL" panose="020B0200000000000000" pitchFamily="34" charset="-128"/>
                <a:ea typeface="Kozuka Gothic Pr6N EL" panose="020B0200000000000000" pitchFamily="34" charset="-128"/>
              </a:rPr>
              <a:t>I</a:t>
            </a:r>
            <a:r>
              <a:rPr lang="en-GB" dirty="0" smtClean="0">
                <a:latin typeface="Kozuka Gothic Pr6N EL" panose="020B0200000000000000" pitchFamily="34" charset="-128"/>
                <a:ea typeface="Kozuka Gothic Pr6N EL" panose="020B0200000000000000" pitchFamily="34" charset="-128"/>
              </a:rPr>
              <a:t> wanted. It wasn’t clear enough and my designs looked blurry, which is not good for advertising. </a:t>
            </a:r>
          </a:p>
        </p:txBody>
      </p:sp>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81186" y="251208"/>
            <a:ext cx="5184950" cy="6460997"/>
          </a:xfrm>
          <a:prstGeom prst="rect">
            <a:avLst/>
          </a:prstGeom>
        </p:spPr>
      </p:pic>
    </p:spTree>
    <p:extLst>
      <p:ext uri="{BB962C8B-B14F-4D97-AF65-F5344CB8AC3E}">
        <p14:creationId xmlns:p14="http://schemas.microsoft.com/office/powerpoint/2010/main" val="6662427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4574" y="872021"/>
            <a:ext cx="6281529" cy="1325563"/>
          </a:xfrm>
        </p:spPr>
        <p:txBody>
          <a:bodyPr>
            <a:normAutofit fontScale="90000"/>
          </a:bodyPr>
          <a:lstStyle/>
          <a:p>
            <a:r>
              <a:rPr lang="en-GB" dirty="0" smtClean="0">
                <a:latin typeface="Kozuka Gothic Pr6N EL" panose="020B0200000000000000" pitchFamily="34" charset="-128"/>
                <a:ea typeface="Kozuka Gothic Pr6N EL" panose="020B0200000000000000" pitchFamily="34" charset="-128"/>
              </a:rPr>
              <a:t>Research and Understanding Press Packs</a:t>
            </a:r>
            <a:endParaRPr lang="en-GB" dirty="0">
              <a:latin typeface="Kozuka Gothic Pr6N EL" panose="020B0200000000000000" pitchFamily="34" charset="-128"/>
              <a:ea typeface="Kozuka Gothic Pr6N EL" panose="020B0200000000000000" pitchFamily="34" charset="-128"/>
            </a:endParaRPr>
          </a:p>
        </p:txBody>
      </p:sp>
      <p:pic>
        <p:nvPicPr>
          <p:cNvPr id="4" name="Content Placeholder 3"/>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rot="16200000">
            <a:off x="-536052" y="820967"/>
            <a:ext cx="6863300" cy="5221361"/>
          </a:xfr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7265609" y="1869495"/>
            <a:ext cx="2862266" cy="4731021"/>
          </a:xfrm>
          <a:prstGeom prst="rect">
            <a:avLst/>
          </a:prstGeom>
        </p:spPr>
      </p:pic>
    </p:spTree>
    <p:extLst>
      <p:ext uri="{BB962C8B-B14F-4D97-AF65-F5344CB8AC3E}">
        <p14:creationId xmlns:p14="http://schemas.microsoft.com/office/powerpoint/2010/main" val="116211832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923" y="130206"/>
            <a:ext cx="10515600" cy="1325563"/>
          </a:xfrm>
        </p:spPr>
        <p:txBody>
          <a:bodyPr/>
          <a:lstStyle/>
          <a:p>
            <a:r>
              <a:rPr lang="en-GB" dirty="0" smtClean="0">
                <a:latin typeface="Kozuka Gothic Pr6N EL" panose="020B0200000000000000" pitchFamily="34" charset="-128"/>
                <a:ea typeface="Kozuka Gothic Pr6N EL" panose="020B0200000000000000" pitchFamily="34" charset="-128"/>
              </a:rPr>
              <a:t>Press Pack ideas </a:t>
            </a:r>
            <a:endParaRPr lang="en-GB" dirty="0">
              <a:latin typeface="Kozuka Gothic Pr6N EL" panose="020B0200000000000000" pitchFamily="34" charset="-128"/>
              <a:ea typeface="Kozuka Gothic Pr6N EL" panose="020B0200000000000000" pitchFamily="34" charset="-128"/>
            </a:endParaRPr>
          </a:p>
        </p:txBody>
      </p:sp>
      <p:sp>
        <p:nvSpPr>
          <p:cNvPr id="4" name="TextBox 3"/>
          <p:cNvSpPr txBox="1"/>
          <p:nvPr/>
        </p:nvSpPr>
        <p:spPr>
          <a:xfrm>
            <a:off x="4967909" y="4071065"/>
            <a:ext cx="2506736" cy="2169825"/>
          </a:xfrm>
          <a:prstGeom prst="rect">
            <a:avLst/>
          </a:prstGeom>
          <a:noFill/>
        </p:spPr>
        <p:txBody>
          <a:bodyPr wrap="square" rtlCol="0">
            <a:spAutoFit/>
          </a:bodyPr>
          <a:lstStyle/>
          <a:p>
            <a:pPr>
              <a:lnSpc>
                <a:spcPct val="250000"/>
              </a:lnSpc>
            </a:pPr>
            <a:r>
              <a:rPr lang="en-GB" dirty="0" smtClean="0">
                <a:latin typeface="Kozuka Gothic Pr6N EL" panose="020B0200000000000000" pitchFamily="34" charset="-128"/>
                <a:ea typeface="Kozuka Gothic Pr6N EL" panose="020B0200000000000000" pitchFamily="34" charset="-128"/>
              </a:rPr>
              <a:t>Simple </a:t>
            </a:r>
          </a:p>
          <a:p>
            <a:pPr>
              <a:lnSpc>
                <a:spcPct val="250000"/>
              </a:lnSpc>
            </a:pPr>
            <a:r>
              <a:rPr lang="en-GB" dirty="0" smtClean="0">
                <a:latin typeface="Kozuka Gothic Pr6N EL" panose="020B0200000000000000" pitchFamily="34" charset="-128"/>
                <a:ea typeface="Kozuka Gothic Pr6N EL" panose="020B0200000000000000" pitchFamily="34" charset="-128"/>
              </a:rPr>
              <a:t>Modern </a:t>
            </a:r>
          </a:p>
          <a:p>
            <a:pPr>
              <a:lnSpc>
                <a:spcPct val="250000"/>
              </a:lnSpc>
            </a:pPr>
            <a:r>
              <a:rPr lang="en-GB" dirty="0" smtClean="0">
                <a:latin typeface="Kozuka Gothic Pr6N EL" panose="020B0200000000000000" pitchFamily="34" charset="-128"/>
                <a:ea typeface="Kozuka Gothic Pr6N EL" panose="020B0200000000000000" pitchFamily="34" charset="-128"/>
              </a:rPr>
              <a:t>Stand out </a:t>
            </a:r>
            <a:endParaRPr lang="en-GB" dirty="0">
              <a:latin typeface="Kozuka Gothic Pr6N EL" panose="020B0200000000000000" pitchFamily="34" charset="-128"/>
              <a:ea typeface="Kozuka Gothic Pr6N EL" panose="020B0200000000000000" pitchFamily="34" charset="-128"/>
            </a:endParaRPr>
          </a:p>
        </p:txBody>
      </p:sp>
      <p:pic>
        <p:nvPicPr>
          <p:cNvPr id="1030" name="Picture 6" descr="Press pack idea"/>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691485" y="613822"/>
            <a:ext cx="3939537" cy="306496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romo pack looking all lovely! Â© Jessica Sammon 2013"/>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14478" y="1330482"/>
            <a:ext cx="3943257" cy="52786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Work | Sales kit, Press kit, Media kit"/>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477000" y="3403879"/>
            <a:ext cx="5715000" cy="33337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Office Depot Brand 2-Pocket Textured Paper Folders, Green, Pack Of 10"/>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8358384" y="130206"/>
            <a:ext cx="3274291" cy="3274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155008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Kozuka Gothic Pr6N EL" panose="020B0200000000000000" pitchFamily="34" charset="-128"/>
                <a:ea typeface="Kozuka Gothic Pr6N EL" panose="020B0200000000000000" pitchFamily="34" charset="-128"/>
              </a:rPr>
              <a:t>My Press Pack</a:t>
            </a:r>
            <a:endParaRPr lang="en-GB" dirty="0">
              <a:latin typeface="Kozuka Gothic Pr6N EL" panose="020B0200000000000000" pitchFamily="34" charset="-128"/>
              <a:ea typeface="Kozuka Gothic Pr6N EL" panose="020B0200000000000000" pitchFamily="34" charset="-128"/>
            </a:endParaRPr>
          </a:p>
        </p:txBody>
      </p:sp>
      <p:sp>
        <p:nvSpPr>
          <p:cNvPr id="6" name="TextBox 5"/>
          <p:cNvSpPr txBox="1"/>
          <p:nvPr/>
        </p:nvSpPr>
        <p:spPr>
          <a:xfrm>
            <a:off x="693337" y="1690688"/>
            <a:ext cx="4622242" cy="4247317"/>
          </a:xfrm>
          <a:prstGeom prst="rect">
            <a:avLst/>
          </a:prstGeom>
          <a:noFill/>
        </p:spPr>
        <p:txBody>
          <a:bodyPr wrap="square" rtlCol="0">
            <a:spAutoFit/>
          </a:bodyPr>
          <a:lstStyle/>
          <a:p>
            <a:pPr>
              <a:lnSpc>
                <a:spcPct val="150000"/>
              </a:lnSpc>
            </a:pPr>
            <a:r>
              <a:rPr lang="en-GB" sz="2000" dirty="0" smtClean="0">
                <a:latin typeface="Kozuka Gothic Pr6N EL" panose="020B0200000000000000" pitchFamily="34" charset="-128"/>
                <a:ea typeface="Kozuka Gothic Pr6N EL" panose="020B0200000000000000" pitchFamily="34" charset="-128"/>
              </a:rPr>
              <a:t>For my press pack design, I decided that it would be a thick envelope that fits an A4 so that my CV slides in perfectly. I want it to be thick so that my visualisation book, business card and samples fit in too. </a:t>
            </a:r>
          </a:p>
          <a:p>
            <a:pPr>
              <a:lnSpc>
                <a:spcPct val="150000"/>
              </a:lnSpc>
            </a:pPr>
            <a:r>
              <a:rPr lang="en-GB" sz="2000" dirty="0" smtClean="0">
                <a:latin typeface="Kozuka Gothic Pr6N EL" panose="020B0200000000000000" pitchFamily="34" charset="-128"/>
                <a:ea typeface="Kozuka Gothic Pr6N EL" panose="020B0200000000000000" pitchFamily="34" charset="-128"/>
              </a:rPr>
              <a:t>I would be cardboard with my print printed on top so it’s simple but effective, with my logo in the middle. </a:t>
            </a:r>
            <a:endParaRPr lang="en-GB" sz="2000" dirty="0">
              <a:latin typeface="Kozuka Gothic Pr6N EL" panose="020B0200000000000000" pitchFamily="34" charset="-128"/>
              <a:ea typeface="Kozuka Gothic Pr6N EL" panose="020B0200000000000000" pitchFamily="34" charset="-128"/>
            </a:endParaRPr>
          </a:p>
        </p:txBody>
      </p:sp>
      <p:pic>
        <p:nvPicPr>
          <p:cNvPr id="8" name="Content Placeholder 7"/>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5977932" y="365125"/>
            <a:ext cx="5375868" cy="6085917"/>
          </a:xfrm>
        </p:spPr>
      </p:pic>
    </p:spTree>
    <p:extLst>
      <p:ext uri="{BB962C8B-B14F-4D97-AF65-F5344CB8AC3E}">
        <p14:creationId xmlns:p14="http://schemas.microsoft.com/office/powerpoint/2010/main" val="140116562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screen">
            <a:extLst>
              <a:ext uri="{28A0092B-C50C-407E-A947-70E740481C1C}">
                <a14:useLocalDpi xmlns:a14="http://schemas.microsoft.com/office/drawing/2010/main"/>
              </a:ext>
            </a:extLst>
          </a:blip>
          <a:srcRect l="4686" t="9791" r="31137" b="20668"/>
          <a:stretch/>
        </p:blipFill>
        <p:spPr>
          <a:xfrm>
            <a:off x="492369" y="0"/>
            <a:ext cx="11264202" cy="6865798"/>
          </a:xfrm>
          <a:prstGeom prst="rect">
            <a:avLst/>
          </a:prstGeom>
        </p:spPr>
      </p:pic>
    </p:spTree>
    <p:extLst>
      <p:ext uri="{BB962C8B-B14F-4D97-AF65-F5344CB8AC3E}">
        <p14:creationId xmlns:p14="http://schemas.microsoft.com/office/powerpoint/2010/main" val="38990665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06615" y="1115345"/>
            <a:ext cx="11420475" cy="5632311"/>
          </a:xfrm>
          <a:prstGeom prst="rect">
            <a:avLst/>
          </a:prstGeom>
          <a:noFill/>
        </p:spPr>
        <p:txBody>
          <a:bodyPr wrap="square" rtlCol="0">
            <a:spAutoFit/>
          </a:bodyPr>
          <a:lstStyle/>
          <a:p>
            <a:pPr>
              <a:lnSpc>
                <a:spcPct val="150000"/>
              </a:lnSpc>
            </a:pPr>
            <a:r>
              <a:rPr lang="en-GB" sz="1600" dirty="0" smtClean="0">
                <a:latin typeface="Kozuka Gothic Pr6N EL" panose="020B0200000000000000" pitchFamily="34" charset="-128"/>
                <a:ea typeface="Kozuka Gothic Pr6N EL" panose="020B0200000000000000" pitchFamily="34" charset="-128"/>
              </a:rPr>
              <a:t>I will be printing out a visualisation of my designs on different styles of dress to show my ideas and what I can do. This would be the layout onto one piece of card, so it’s simple and quick to look at but also effective. The size of card would be an A5 so it fits perfectly into the box.  </a:t>
            </a: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endParaRPr lang="en-GB" sz="1600" dirty="0">
              <a:latin typeface="Kozuka Gothic Pr6N EL" panose="020B0200000000000000" pitchFamily="34" charset="-128"/>
              <a:ea typeface="Kozuka Gothic Pr6N EL" panose="020B0200000000000000" pitchFamily="34" charset="-128"/>
            </a:endParaRP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endParaRPr lang="en-GB" sz="1600" dirty="0">
              <a:latin typeface="Kozuka Gothic Pr6N EL" panose="020B0200000000000000" pitchFamily="34" charset="-128"/>
              <a:ea typeface="Kozuka Gothic Pr6N EL" panose="020B0200000000000000" pitchFamily="34" charset="-128"/>
            </a:endParaRP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endParaRPr lang="en-GB" sz="1600" dirty="0">
              <a:latin typeface="Kozuka Gothic Pr6N EL" panose="020B0200000000000000" pitchFamily="34" charset="-128"/>
              <a:ea typeface="Kozuka Gothic Pr6N EL" panose="020B0200000000000000" pitchFamily="34" charset="-128"/>
            </a:endParaRP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endParaRPr lang="en-GB" sz="1600" dirty="0">
              <a:latin typeface="Kozuka Gothic Pr6N EL" panose="020B0200000000000000" pitchFamily="34" charset="-128"/>
              <a:ea typeface="Kozuka Gothic Pr6N EL" panose="020B0200000000000000" pitchFamily="34" charset="-128"/>
            </a:endParaRP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endParaRPr lang="en-GB" sz="1600" dirty="0" smtClean="0">
              <a:latin typeface="Kozuka Gothic Pr6N EL" panose="020B0200000000000000" pitchFamily="34" charset="-128"/>
              <a:ea typeface="Kozuka Gothic Pr6N EL" panose="020B0200000000000000" pitchFamily="34" charset="-128"/>
            </a:endParaRPr>
          </a:p>
          <a:p>
            <a:pPr>
              <a:lnSpc>
                <a:spcPct val="150000"/>
              </a:lnSpc>
            </a:pPr>
            <a:r>
              <a:rPr lang="en-GB" sz="1600" dirty="0" smtClean="0">
                <a:latin typeface="Kozuka Gothic Pr6N EL" panose="020B0200000000000000" pitchFamily="34" charset="-128"/>
                <a:ea typeface="Kozuka Gothic Pr6N EL" panose="020B0200000000000000" pitchFamily="34" charset="-128"/>
              </a:rPr>
              <a:t>Width – 21 cm </a:t>
            </a:r>
          </a:p>
          <a:p>
            <a:pPr>
              <a:lnSpc>
                <a:spcPct val="150000"/>
              </a:lnSpc>
            </a:pPr>
            <a:r>
              <a:rPr lang="en-GB" sz="1600" dirty="0" smtClean="0">
                <a:latin typeface="Kozuka Gothic Pr6N EL" panose="020B0200000000000000" pitchFamily="34" charset="-128"/>
                <a:ea typeface="Kozuka Gothic Pr6N EL" panose="020B0200000000000000" pitchFamily="34" charset="-128"/>
              </a:rPr>
              <a:t>Height – 14.8 cm</a:t>
            </a:r>
            <a:endParaRPr lang="en-GB" sz="1600" dirty="0">
              <a:latin typeface="Kozuka Gothic Pr6N EL" panose="020B0200000000000000" pitchFamily="34" charset="-128"/>
              <a:ea typeface="Kozuka Gothic Pr6N EL" panose="020B0200000000000000" pitchFamily="34" charset="-128"/>
            </a:endParaRPr>
          </a:p>
        </p:txBody>
      </p:sp>
      <p:sp>
        <p:nvSpPr>
          <p:cNvPr id="2" name="Title 1"/>
          <p:cNvSpPr>
            <a:spLocks noGrp="1"/>
          </p:cNvSpPr>
          <p:nvPr>
            <p:ph type="title"/>
          </p:nvPr>
        </p:nvSpPr>
        <p:spPr>
          <a:xfrm>
            <a:off x="342900" y="87716"/>
            <a:ext cx="10515600" cy="1325563"/>
          </a:xfrm>
        </p:spPr>
        <p:txBody>
          <a:bodyPr>
            <a:normAutofit/>
          </a:bodyPr>
          <a:lstStyle/>
          <a:p>
            <a:r>
              <a:rPr lang="en-GB" sz="4000" dirty="0" smtClean="0">
                <a:latin typeface="Kozuka Gothic Pr6N EL" panose="020B0200000000000000" pitchFamily="34" charset="-128"/>
                <a:ea typeface="Kozuka Gothic Pr6N EL" panose="020B0200000000000000" pitchFamily="34" charset="-128"/>
              </a:rPr>
              <a:t>Visualisations and samples for press pack </a:t>
            </a:r>
            <a:endParaRPr lang="en-GB" sz="4000" dirty="0">
              <a:latin typeface="Kozuka Gothic Pr6N EL" panose="020B0200000000000000" pitchFamily="34" charset="-128"/>
              <a:ea typeface="Kozuka Gothic Pr6N EL" panose="020B0200000000000000" pitchFamily="34" charset="-128"/>
            </a:endParaRPr>
          </a:p>
        </p:txBody>
      </p:sp>
      <p:pic>
        <p:nvPicPr>
          <p:cNvPr id="9" name="Picture 8"/>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16876" y="2470890"/>
            <a:ext cx="10058400" cy="3219154"/>
          </a:xfrm>
          <a:prstGeom prst="rect">
            <a:avLst/>
          </a:prstGeom>
        </p:spPr>
      </p:pic>
    </p:spTree>
    <p:extLst>
      <p:ext uri="{BB962C8B-B14F-4D97-AF65-F5344CB8AC3E}">
        <p14:creationId xmlns:p14="http://schemas.microsoft.com/office/powerpoint/2010/main" val="30988352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867199" y="3684972"/>
            <a:ext cx="6858000" cy="2692958"/>
          </a:xfrm>
          <a:prstGeom prst="rect">
            <a:avLst/>
          </a:prstGeom>
        </p:spPr>
      </p:pic>
      <p:pic>
        <p:nvPicPr>
          <p:cNvPr id="8" name="Picture 7"/>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5400000">
            <a:off x="4888148" y="-1488382"/>
            <a:ext cx="2816102" cy="6858000"/>
          </a:xfrm>
          <a:prstGeom prst="rect">
            <a:avLst/>
          </a:prstGeom>
        </p:spPr>
      </p:pic>
    </p:spTree>
    <p:extLst>
      <p:ext uri="{BB962C8B-B14F-4D97-AF65-F5344CB8AC3E}">
        <p14:creationId xmlns:p14="http://schemas.microsoft.com/office/powerpoint/2010/main" val="43895051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667000" y="3425468"/>
            <a:ext cx="6858000" cy="3167992"/>
          </a:xfrm>
          <a:prstGeom prst="rect">
            <a:avLst/>
          </a:prstGeom>
        </p:spPr>
      </p:pic>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4625940" y="-1670843"/>
            <a:ext cx="3064748" cy="6858000"/>
          </a:xfrm>
          <a:prstGeom prst="rect">
            <a:avLst/>
          </a:prstGeom>
        </p:spPr>
      </p:pic>
    </p:spTree>
    <p:extLst>
      <p:ext uri="{BB962C8B-B14F-4D97-AF65-F5344CB8AC3E}">
        <p14:creationId xmlns:p14="http://schemas.microsoft.com/office/powerpoint/2010/main" val="218352330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p:cNvGrpSpPr/>
          <p:nvPr/>
        </p:nvGrpSpPr>
        <p:grpSpPr>
          <a:xfrm>
            <a:off x="1906314" y="0"/>
            <a:ext cx="8430567" cy="3386295"/>
            <a:chOff x="2019719" y="0"/>
            <a:chExt cx="8872694" cy="3562070"/>
          </a:xfrm>
        </p:grpSpPr>
        <p:pic>
          <p:nvPicPr>
            <p:cNvPr id="7" name="Picture 6"/>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6872318" y="-458025"/>
              <a:ext cx="3562070" cy="4478120"/>
            </a:xfrm>
            <a:prstGeom prst="rect">
              <a:avLst/>
            </a:prstGeom>
          </p:spPr>
        </p:pic>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16200000">
              <a:off x="2435971" y="-416252"/>
              <a:ext cx="3562069" cy="4394574"/>
            </a:xfrm>
            <a:prstGeom prst="rect">
              <a:avLst/>
            </a:prstGeom>
          </p:spPr>
        </p:pic>
      </p:grpSp>
      <p:grpSp>
        <p:nvGrpSpPr>
          <p:cNvPr id="10" name="Group 9"/>
          <p:cNvGrpSpPr/>
          <p:nvPr/>
        </p:nvGrpSpPr>
        <p:grpSpPr>
          <a:xfrm>
            <a:off x="993206" y="3386294"/>
            <a:ext cx="10260947" cy="3471706"/>
            <a:chOff x="305637" y="1284977"/>
            <a:chExt cx="11555942" cy="3850418"/>
          </a:xfrm>
        </p:grpSpPr>
        <p:pic>
          <p:nvPicPr>
            <p:cNvPr id="11" name="Picture 10"/>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05637" y="1284977"/>
              <a:ext cx="3850418" cy="3850418"/>
            </a:xfrm>
            <a:prstGeom prst="rect">
              <a:avLst/>
            </a:prstGeom>
          </p:spPr>
        </p:pic>
        <p:pic>
          <p:nvPicPr>
            <p:cNvPr id="12" name="Picture 11"/>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156055" y="1284977"/>
              <a:ext cx="3850418" cy="3850418"/>
            </a:xfrm>
            <a:prstGeom prst="rect">
              <a:avLst/>
            </a:prstGeom>
          </p:spPr>
        </p:pic>
        <p:pic>
          <p:nvPicPr>
            <p:cNvPr id="13" name="Content Placeholder 3"/>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8011161" y="1284977"/>
              <a:ext cx="3850418" cy="3850418"/>
            </a:xfrm>
            <a:prstGeom prst="rect">
              <a:avLst/>
            </a:prstGeom>
          </p:spPr>
        </p:pic>
      </p:grpSp>
    </p:spTree>
    <p:extLst>
      <p:ext uri="{BB962C8B-B14F-4D97-AF65-F5344CB8AC3E}">
        <p14:creationId xmlns:p14="http://schemas.microsoft.com/office/powerpoint/2010/main" val="2099886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210260" y="0"/>
            <a:ext cx="4069327" cy="3348028"/>
          </a:xfrm>
          <a:prstGeom prst="rect">
            <a:avLst/>
          </a:prstGeom>
        </p:spPr>
      </p:pic>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6575" y="0"/>
            <a:ext cx="3933296" cy="3348028"/>
          </a:xfrm>
          <a:prstGeom prst="rect">
            <a:avLst/>
          </a:prstGeom>
        </p:spPr>
      </p:pic>
      <p:pic>
        <p:nvPicPr>
          <p:cNvPr id="4" name="Content Placeholder 3"/>
          <p:cNvPicPr>
            <a:picLocks noGrp="1" noChangeAspect="1"/>
          </p:cNvPicPr>
          <p:nvPr>
            <p:ph idx="1"/>
          </p:nvPr>
        </p:nvPicPr>
        <p:blipFill rotWithShape="1">
          <a:blip r:embed="rId4" cstate="screen">
            <a:extLst>
              <a:ext uri="{28A0092B-C50C-407E-A947-70E740481C1C}">
                <a14:useLocalDpi xmlns:a14="http://schemas.microsoft.com/office/drawing/2010/main"/>
              </a:ext>
            </a:extLst>
          </a:blip>
          <a:srcRect/>
          <a:stretch/>
        </p:blipFill>
        <p:spPr>
          <a:xfrm>
            <a:off x="7984816" y="0"/>
            <a:ext cx="3913096" cy="3348028"/>
          </a:xfrm>
        </p:spPr>
      </p:pic>
      <p:pic>
        <p:nvPicPr>
          <p:cNvPr id="8" name="Content Placeholder 3"/>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072811" y="3348028"/>
            <a:ext cx="2734910" cy="3406391"/>
          </a:xfrm>
          <a:prstGeom prst="rect">
            <a:avLst/>
          </a:prstGeom>
        </p:spPr>
      </p:pic>
      <p:pic>
        <p:nvPicPr>
          <p:cNvPr id="9" name="Picture 8"/>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4603516" y="3348028"/>
            <a:ext cx="2774889" cy="3476730"/>
          </a:xfrm>
          <a:prstGeom prst="rect">
            <a:avLst/>
          </a:prstGeom>
        </p:spPr>
      </p:pic>
      <p:pic>
        <p:nvPicPr>
          <p:cNvPr id="10" name="Picture 9"/>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2174200" y="3354977"/>
            <a:ext cx="2731537" cy="3426489"/>
          </a:xfrm>
          <a:prstGeom prst="rect">
            <a:avLst/>
          </a:prstGeom>
        </p:spPr>
      </p:pic>
    </p:spTree>
    <p:extLst>
      <p:ext uri="{BB962C8B-B14F-4D97-AF65-F5344CB8AC3E}">
        <p14:creationId xmlns:p14="http://schemas.microsoft.com/office/powerpoint/2010/main" val="35006642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100" y="125412"/>
            <a:ext cx="9744075" cy="1325563"/>
          </a:xfrm>
        </p:spPr>
        <p:txBody>
          <a:bodyPr>
            <a:normAutofit/>
          </a:bodyPr>
          <a:lstStyle/>
          <a:p>
            <a:r>
              <a:rPr lang="en-GB" sz="3200" dirty="0" smtClean="0">
                <a:latin typeface="Kozuka Gothic Pr6N EL" panose="020B0200000000000000" pitchFamily="34" charset="-128"/>
                <a:ea typeface="Kozuka Gothic Pr6N EL" panose="020B0200000000000000" pitchFamily="34" charset="-128"/>
              </a:rPr>
              <a:t>Samples to put inside press pack</a:t>
            </a:r>
            <a:endParaRPr lang="en-GB" sz="3200" dirty="0">
              <a:latin typeface="Kozuka Gothic Pr6N EL" panose="020B0200000000000000" pitchFamily="34" charset="-128"/>
              <a:ea typeface="Kozuka Gothic Pr6N EL" panose="020B0200000000000000" pitchFamily="34" charset="-128"/>
            </a:endParaRPr>
          </a:p>
        </p:txBody>
      </p:sp>
      <p:pic>
        <p:nvPicPr>
          <p:cNvPr id="4" name="Content Placeholder 3"/>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4395975" y="3986175"/>
            <a:ext cx="3802801" cy="2535200"/>
          </a:xfrm>
        </p:spPr>
      </p:pic>
      <p:pic>
        <p:nvPicPr>
          <p:cNvPr id="5" name="Picture 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395975" y="1450975"/>
            <a:ext cx="3802800" cy="2535200"/>
          </a:xfrm>
          <a:prstGeom prst="rect">
            <a:avLst/>
          </a:prstGeom>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98775" y="3986175"/>
            <a:ext cx="3802800" cy="2535200"/>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198775" y="1450975"/>
            <a:ext cx="3802800" cy="2535200"/>
          </a:xfrm>
          <a:prstGeom prst="rect">
            <a:avLst/>
          </a:prstGeom>
        </p:spPr>
      </p:pic>
      <p:sp>
        <p:nvSpPr>
          <p:cNvPr id="8" name="TextBox 7"/>
          <p:cNvSpPr txBox="1"/>
          <p:nvPr/>
        </p:nvSpPr>
        <p:spPr>
          <a:xfrm>
            <a:off x="514350" y="1308519"/>
            <a:ext cx="3133725" cy="5355312"/>
          </a:xfrm>
          <a:prstGeom prst="rect">
            <a:avLst/>
          </a:prstGeom>
          <a:noFill/>
        </p:spPr>
        <p:txBody>
          <a:bodyPr wrap="square" rtlCol="0">
            <a:spAutoFit/>
          </a:bodyPr>
          <a:lstStyle/>
          <a:p>
            <a:pPr>
              <a:lnSpc>
                <a:spcPct val="150000"/>
              </a:lnSpc>
            </a:pPr>
            <a:r>
              <a:rPr lang="en-GB" dirty="0" smtClean="0">
                <a:latin typeface="Kozuka Gothic Pr6N EL" panose="020B0200000000000000" pitchFamily="34" charset="-128"/>
                <a:ea typeface="Kozuka Gothic Pr6N EL" panose="020B0200000000000000" pitchFamily="34" charset="-128"/>
              </a:rPr>
              <a:t>I will be putting samples into my press pack, to show my designs on physical fabric. There will be 4 different samples so they can see the different designs I have made. </a:t>
            </a:r>
          </a:p>
          <a:p>
            <a:pPr>
              <a:lnSpc>
                <a:spcPct val="150000"/>
              </a:lnSpc>
            </a:pPr>
            <a:endParaRPr lang="en-GB" dirty="0">
              <a:latin typeface="Kozuka Gothic Pr6N EL" panose="020B0200000000000000" pitchFamily="34" charset="-128"/>
              <a:ea typeface="Kozuka Gothic Pr6N EL" panose="020B0200000000000000" pitchFamily="34" charset="-128"/>
            </a:endParaRPr>
          </a:p>
          <a:p>
            <a:pPr>
              <a:lnSpc>
                <a:spcPct val="150000"/>
              </a:lnSpc>
            </a:pPr>
            <a:r>
              <a:rPr lang="en-GB" dirty="0" smtClean="0">
                <a:latin typeface="Kozuka Gothic Pr6N EL" panose="020B0200000000000000" pitchFamily="34" charset="-128"/>
                <a:ea typeface="Kozuka Gothic Pr6N EL" panose="020B0200000000000000" pitchFamily="34" charset="-128"/>
              </a:rPr>
              <a:t>The size of the sample would be;</a:t>
            </a:r>
          </a:p>
          <a:p>
            <a:pPr>
              <a:lnSpc>
                <a:spcPct val="150000"/>
              </a:lnSpc>
            </a:pPr>
            <a:r>
              <a:rPr lang="en-GB" dirty="0" smtClean="0">
                <a:latin typeface="Kozuka Gothic Pr6N EL" panose="020B0200000000000000" pitchFamily="34" charset="-128"/>
                <a:ea typeface="Kozuka Gothic Pr6N EL" panose="020B0200000000000000" pitchFamily="34" charset="-128"/>
              </a:rPr>
              <a:t>Width – 14cm </a:t>
            </a:r>
          </a:p>
          <a:p>
            <a:pPr>
              <a:lnSpc>
                <a:spcPct val="150000"/>
              </a:lnSpc>
            </a:pPr>
            <a:r>
              <a:rPr lang="en-GB" dirty="0" smtClean="0">
                <a:latin typeface="Kozuka Gothic Pr6N EL" panose="020B0200000000000000" pitchFamily="34" charset="-128"/>
                <a:ea typeface="Kozuka Gothic Pr6N EL" panose="020B0200000000000000" pitchFamily="34" charset="-128"/>
              </a:rPr>
              <a:t>Height – 10cm </a:t>
            </a:r>
          </a:p>
          <a:p>
            <a:endParaRPr lang="en-GB" dirty="0"/>
          </a:p>
        </p:txBody>
      </p:sp>
    </p:spTree>
    <p:extLst>
      <p:ext uri="{BB962C8B-B14F-4D97-AF65-F5344CB8AC3E}">
        <p14:creationId xmlns:p14="http://schemas.microsoft.com/office/powerpoint/2010/main" val="120178901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Buy Needle &amp; Thread Venetian Floral-Print Fil CoupÃ© Crepon Gown Online"/>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261741" y="662781"/>
            <a:ext cx="2089782" cy="31346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2723" y="1195753"/>
            <a:ext cx="5562600" cy="3385542"/>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latin typeface="Kozuka Gothic Pr6N EL" panose="020B0200000000000000" pitchFamily="34" charset="-128"/>
                <a:ea typeface="Kozuka Gothic Pr6N EL" panose="020B0200000000000000" pitchFamily="34" charset="-128"/>
              </a:rPr>
              <a:t>Needle and Thread</a:t>
            </a:r>
          </a:p>
          <a:p>
            <a:pPr marL="457200" indent="-457200">
              <a:buFont typeface="Arial" panose="020B0604020202020204" pitchFamily="34" charset="0"/>
              <a:buChar char="•"/>
            </a:pPr>
            <a:endParaRPr lang="en-GB" sz="28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800"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8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800" dirty="0" smtClean="0">
              <a:latin typeface="Kozuka Gothic Pr6N EL" panose="020B0200000000000000" pitchFamily="34" charset="-128"/>
              <a:ea typeface="Kozuka Gothic Pr6N EL" panose="020B0200000000000000" pitchFamily="34" charset="-128"/>
            </a:endParaRPr>
          </a:p>
          <a:p>
            <a:endParaRPr lang="en-GB" sz="2800"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r>
              <a:rPr lang="en-GB" sz="2800" dirty="0" smtClean="0">
                <a:latin typeface="Kozuka Gothic Pr6N EL" panose="020B0200000000000000" pitchFamily="34" charset="-128"/>
                <a:ea typeface="Kozuka Gothic Pr6N EL" panose="020B0200000000000000" pitchFamily="34" charset="-128"/>
              </a:rPr>
              <a:t>Whistles </a:t>
            </a:r>
          </a:p>
          <a:p>
            <a:endParaRPr lang="en-GB" dirty="0"/>
          </a:p>
        </p:txBody>
      </p:sp>
      <p:sp>
        <p:nvSpPr>
          <p:cNvPr id="2" name="Title 1"/>
          <p:cNvSpPr>
            <a:spLocks noGrp="1"/>
          </p:cNvSpPr>
          <p:nvPr>
            <p:ph type="title"/>
          </p:nvPr>
        </p:nvSpPr>
        <p:spPr>
          <a:xfrm>
            <a:off x="170822" y="0"/>
            <a:ext cx="10515600" cy="1325563"/>
          </a:xfrm>
        </p:spPr>
        <p:txBody>
          <a:bodyPr/>
          <a:lstStyle/>
          <a:p>
            <a:r>
              <a:rPr lang="en-GB" dirty="0" smtClean="0"/>
              <a:t>10 Companies I would send out to </a:t>
            </a:r>
            <a:endParaRPr lang="en-GB" dirty="0"/>
          </a:p>
        </p:txBody>
      </p:sp>
      <p:pic>
        <p:nvPicPr>
          <p:cNvPr id="1026" name="Picture 2" descr="needle and thread dress â Fashion dresses"/>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170517" y="1195753"/>
            <a:ext cx="2823135" cy="282313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lue/Multi Scattered Daisy Midi Dress | WHISTLES | Whistle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912764" y="3456633"/>
            <a:ext cx="2206749" cy="308944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lue/Multi Floral Animal Neave Dress | WHISTLES | Whistles"/>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618286" y="3456633"/>
            <a:ext cx="2311957" cy="323674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ISTLES Mottled Animal Pleated Dress - Cream/Multi | littlewoods.com"/>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8429016" y="3840157"/>
            <a:ext cx="2139912" cy="285321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Needle &amp; Thread embroidered prom midi dress in vintage blue ..."/>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351523" y="584492"/>
            <a:ext cx="2550521" cy="3255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63163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87121" y="639134"/>
            <a:ext cx="6096000" cy="5355312"/>
          </a:xfrm>
          <a:prstGeom prst="rect">
            <a:avLst/>
          </a:prstGeom>
        </p:spPr>
        <p:txBody>
          <a:bodyPr>
            <a:spAutoFit/>
          </a:bodyPr>
          <a:lstStyle/>
          <a:p>
            <a:pPr marL="457200" indent="-457200">
              <a:buFont typeface="Arial" panose="020B0604020202020204" pitchFamily="34" charset="0"/>
              <a:buChar char="•"/>
            </a:pPr>
            <a:r>
              <a:rPr lang="en-GB" dirty="0" smtClean="0">
                <a:latin typeface="Kozuka Gothic Pr6N EL" panose="020B0200000000000000" pitchFamily="34" charset="-128"/>
                <a:ea typeface="Kozuka Gothic Pr6N EL" panose="020B0200000000000000" pitchFamily="34" charset="-128"/>
              </a:rPr>
              <a:t>H&amp;M</a:t>
            </a: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r>
              <a:rPr lang="en-GB" dirty="0">
                <a:latin typeface="Kozuka Gothic Pr6N EL" panose="020B0200000000000000" pitchFamily="34" charset="-128"/>
                <a:ea typeface="Kozuka Gothic Pr6N EL" panose="020B0200000000000000" pitchFamily="34" charset="-128"/>
              </a:rPr>
              <a:t>Monsoon </a:t>
            </a: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endParaRPr lang="en-GB" dirty="0">
              <a:latin typeface="Kozuka Gothic Pr6N EL" panose="020B0200000000000000" pitchFamily="34" charset="-128"/>
              <a:ea typeface="Kozuka Gothic Pr6N EL" panose="020B0200000000000000" pitchFamily="34" charset="-128"/>
            </a:endParaRPr>
          </a:p>
        </p:txBody>
      </p:sp>
      <p:pic>
        <p:nvPicPr>
          <p:cNvPr id="2052" name="Picture 4" descr="Romantic summer dresses | Divided | H&amp;M"/>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879959" y="140475"/>
            <a:ext cx="4272224" cy="284637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These 3 H&amp;M dresses will literally complete your summer wardrobe ..."/>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581666" y="241161"/>
            <a:ext cx="1763332" cy="264499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amp;M: Summer's it-print: lemons! | Milled"/>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918101" y="241161"/>
            <a:ext cx="3959050" cy="263842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Monsoon Jessie Midi Dress | Freemans"/>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581666" y="3284132"/>
            <a:ext cx="2392268" cy="3326588"/>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Women's Occasionwear | Occasion Dresses &amp; Tops | Monsoon"/>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188328" y="3198826"/>
            <a:ext cx="2729773" cy="3497200"/>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Women's Occasionwear | Occasion Dresses &amp; Tops | Monsoon"/>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8181414" y="2986845"/>
            <a:ext cx="2932063" cy="3756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523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56009" y="483215"/>
            <a:ext cx="6096000" cy="3970318"/>
          </a:xfrm>
          <a:prstGeom prst="rect">
            <a:avLst/>
          </a:prstGeom>
        </p:spPr>
        <p:txBody>
          <a:bodyPr>
            <a:spAutoFit/>
          </a:bodyPr>
          <a:lstStyle/>
          <a:p>
            <a:pPr marL="457200" indent="-457200">
              <a:buFont typeface="Arial" panose="020B0604020202020204" pitchFamily="34" charset="0"/>
              <a:buChar char="•"/>
            </a:pPr>
            <a:r>
              <a:rPr lang="en-GB" dirty="0">
                <a:latin typeface="Kozuka Gothic Pr6N EL" panose="020B0200000000000000" pitchFamily="34" charset="-128"/>
                <a:ea typeface="Kozuka Gothic Pr6N EL" panose="020B0200000000000000" pitchFamily="34" charset="-128"/>
              </a:rPr>
              <a:t>Anthropologie </a:t>
            </a: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endParaRPr lang="en-GB" dirty="0" smtClean="0">
              <a:latin typeface="Kozuka Gothic Pr6N EL" panose="020B0200000000000000" pitchFamily="34" charset="-128"/>
              <a:ea typeface="Kozuka Gothic Pr6N EL" panose="020B0200000000000000" pitchFamily="34" charset="-128"/>
            </a:endParaRPr>
          </a:p>
          <a:p>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r>
              <a:rPr lang="en-GB" dirty="0">
                <a:latin typeface="Kozuka Gothic Pr6N EL" panose="020B0200000000000000" pitchFamily="34" charset="-128"/>
                <a:ea typeface="Kozuka Gothic Pr6N EL" panose="020B0200000000000000" pitchFamily="34" charset="-128"/>
              </a:rPr>
              <a:t>Mango </a:t>
            </a:r>
          </a:p>
        </p:txBody>
      </p:sp>
      <p:pic>
        <p:nvPicPr>
          <p:cNvPr id="3074" name="Picture 2" descr="Somerset Maxi Dress | Anthropologie UK"/>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153928" y="281354"/>
            <a:ext cx="2489478" cy="373421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Janine Embroidered Midi Dress, Black | Anthropologie UK"/>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207545" y="315849"/>
            <a:ext cx="2062250" cy="30933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Petula Kimono Midi Dress | Anthropologie UK"/>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742066" y="281354"/>
            <a:ext cx="2494329" cy="3741493"/>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Dresses for Women 2020 | Mango United Kingdom"/>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456026" y="3409224"/>
            <a:ext cx="2282344" cy="3192429"/>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Leopard-print shirt dress - Women | Mango United Kingdom"/>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237594" y="3245618"/>
            <a:ext cx="2399846" cy="3356035"/>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2020 Sales on Mango floral printed drop hem dress in multi"/>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8070204" y="3448980"/>
            <a:ext cx="2359447" cy="29493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4556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06734" y="583699"/>
            <a:ext cx="6096000" cy="3693319"/>
          </a:xfrm>
          <a:prstGeom prst="rect">
            <a:avLst/>
          </a:prstGeom>
        </p:spPr>
        <p:txBody>
          <a:bodyPr>
            <a:spAutoFit/>
          </a:bodyPr>
          <a:lstStyle/>
          <a:p>
            <a:pPr marL="457200" indent="-457200">
              <a:buFont typeface="Arial" panose="020B0604020202020204" pitchFamily="34" charset="0"/>
              <a:buChar char="•"/>
            </a:pPr>
            <a:r>
              <a:rPr lang="en-GB" dirty="0">
                <a:latin typeface="Kozuka Gothic Pr6N EL" panose="020B0200000000000000" pitchFamily="34" charset="-128"/>
                <a:ea typeface="Kozuka Gothic Pr6N EL" panose="020B0200000000000000" pitchFamily="34" charset="-128"/>
              </a:rPr>
              <a:t>Joules </a:t>
            </a: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smtClean="0">
              <a:latin typeface="Kozuka Gothic Pr6N EL" panose="020B0200000000000000" pitchFamily="34" charset="-128"/>
              <a:ea typeface="Kozuka Gothic Pr6N EL" panose="020B0200000000000000" pitchFamily="34" charset="-128"/>
            </a:endParaRPr>
          </a:p>
          <a:p>
            <a:endParaRPr lang="en-GB"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dirty="0">
              <a:latin typeface="Kozuka Gothic Pr6N EL" panose="020B0200000000000000" pitchFamily="34" charset="-128"/>
              <a:ea typeface="Kozuka Gothic Pr6N EL" panose="020B0200000000000000" pitchFamily="34" charset="-128"/>
            </a:endParaRPr>
          </a:p>
          <a:p>
            <a:endParaRPr lang="en-GB"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r>
              <a:rPr lang="en-GB" dirty="0">
                <a:latin typeface="Kozuka Gothic Pr6N EL" panose="020B0200000000000000" pitchFamily="34" charset="-128"/>
                <a:ea typeface="Kozuka Gothic Pr6N EL" panose="020B0200000000000000" pitchFamily="34" charset="-128"/>
              </a:rPr>
              <a:t>Laura Ashley </a:t>
            </a:r>
          </a:p>
        </p:txBody>
      </p:sp>
      <p:pic>
        <p:nvPicPr>
          <p:cNvPr id="4098" name="Picture 2" descr="Joules Dresses | Casual &amp; Work Dresses From Joules | Next UK"/>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591550" y="261758"/>
            <a:ext cx="2326368" cy="348955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hloe NAVY PEONY Fixed Wrap Dress | Joules UK"/>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390547" y="294161"/>
            <a:ext cx="2781415" cy="354344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Joules Allie Swing Jersey Dress | Joules Dresses"/>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927220" y="294161"/>
            <a:ext cx="2577027" cy="3285827"/>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frills are alive! The unexpected return of the Laura Ashley ..."/>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2994693" y="3434574"/>
            <a:ext cx="2300854" cy="3098484"/>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Laura Ashley Fashion Lookbook SS 2016 by Laura Ashley Sweden - issuu"/>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5517946" y="3104327"/>
            <a:ext cx="2192959" cy="3428731"/>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Shop Laura Ashley Floral Dresses at Urban Outfitters - Cute Floral ..."/>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8299361" y="2827411"/>
            <a:ext cx="2470431" cy="3705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8235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5912" y="643989"/>
            <a:ext cx="6096000" cy="3170099"/>
          </a:xfrm>
          <a:prstGeom prst="rect">
            <a:avLst/>
          </a:prstGeom>
        </p:spPr>
        <p:txBody>
          <a:bodyPr>
            <a:spAutoFit/>
          </a:bodyPr>
          <a:lstStyle/>
          <a:p>
            <a:pPr marL="457200" indent="-457200">
              <a:buFont typeface="Arial" panose="020B0604020202020204" pitchFamily="34" charset="0"/>
              <a:buChar char="•"/>
            </a:pPr>
            <a:r>
              <a:rPr lang="en-GB" sz="2000" dirty="0">
                <a:latin typeface="Kozuka Gothic Pr6N EL" panose="020B0200000000000000" pitchFamily="34" charset="-128"/>
                <a:ea typeface="Kozuka Gothic Pr6N EL" panose="020B0200000000000000" pitchFamily="34" charset="-128"/>
              </a:rPr>
              <a:t>Hobbs </a:t>
            </a:r>
            <a:endParaRPr lang="en-GB" sz="2000"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smtClean="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endParaRPr lang="en-GB" sz="2000" dirty="0" smtClean="0">
              <a:latin typeface="Kozuka Gothic Pr6N EL" panose="020B0200000000000000" pitchFamily="34" charset="-128"/>
              <a:ea typeface="Kozuka Gothic Pr6N EL" panose="020B0200000000000000" pitchFamily="34" charset="-128"/>
            </a:endParaRPr>
          </a:p>
          <a:p>
            <a:endParaRPr lang="en-GB" sz="2000" dirty="0" smtClean="0">
              <a:latin typeface="Kozuka Gothic Pr6N EL" panose="020B0200000000000000" pitchFamily="34" charset="-128"/>
              <a:ea typeface="Kozuka Gothic Pr6N EL" panose="020B0200000000000000" pitchFamily="34" charset="-128"/>
            </a:endParaRPr>
          </a:p>
          <a:p>
            <a:endParaRPr lang="en-GB" sz="2000" dirty="0">
              <a:latin typeface="Kozuka Gothic Pr6N EL" panose="020B0200000000000000" pitchFamily="34" charset="-128"/>
              <a:ea typeface="Kozuka Gothic Pr6N EL" panose="020B0200000000000000" pitchFamily="34" charset="-128"/>
            </a:endParaRPr>
          </a:p>
          <a:p>
            <a:pPr marL="457200" indent="-457200">
              <a:buFont typeface="Arial" panose="020B0604020202020204" pitchFamily="34" charset="0"/>
              <a:buChar char="•"/>
            </a:pPr>
            <a:r>
              <a:rPr lang="en-GB" sz="2000" dirty="0">
                <a:latin typeface="Kozuka Gothic Pr6N EL" panose="020B0200000000000000" pitchFamily="34" charset="-128"/>
                <a:ea typeface="Kozuka Gothic Pr6N EL" panose="020B0200000000000000" pitchFamily="34" charset="-128"/>
              </a:rPr>
              <a:t>Zara </a:t>
            </a:r>
          </a:p>
        </p:txBody>
      </p:sp>
      <p:pic>
        <p:nvPicPr>
          <p:cNvPr id="5124" name="Picture 4" descr="Silk Skye Dress | Hobbs"/>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50544" y="321548"/>
            <a:ext cx="2123839" cy="2973374"/>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Occasion Dresses | Evening &amp; Special Occasion Dresses | Hobbs ..."/>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076671" y="152408"/>
            <a:ext cx="2613524" cy="366168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Hobbs Carly Dress, Silver | Dresslover UK"/>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392483" y="321548"/>
            <a:ext cx="3351678" cy="3591658"/>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PRINTED DRAPED DRESS | ZARA United Kingdom"/>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617966" y="3023516"/>
            <a:ext cx="2458705" cy="3688058"/>
          </a:xfrm>
          <a:prstGeom prst="rect">
            <a:avLst/>
          </a:prstGeom>
          <a:noFill/>
          <a:extLst>
            <a:ext uri="{909E8E84-426E-40DD-AFC4-6F175D3DCCD1}">
              <a14:hiddenFill xmlns:a14="http://schemas.microsoft.com/office/drawing/2010/main">
                <a:solidFill>
                  <a:srgbClr val="FFFFFF"/>
                </a:solidFill>
              </a14:hiddenFill>
            </a:ext>
          </a:extLst>
        </p:spPr>
      </p:pic>
      <p:pic>
        <p:nvPicPr>
          <p:cNvPr id="5132" name="Picture 12" descr="Zara Floral Print Dress | Most Flattering Wedding Guest Dresses ..."/>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5979980" y="2983479"/>
            <a:ext cx="2357489" cy="3534508"/>
          </a:xfrm>
          <a:prstGeom prst="rect">
            <a:avLst/>
          </a:prstGeom>
          <a:noFill/>
          <a:extLst>
            <a:ext uri="{909E8E84-426E-40DD-AFC4-6F175D3DCCD1}">
              <a14:hiddenFill xmlns:a14="http://schemas.microsoft.com/office/drawing/2010/main">
                <a:solidFill>
                  <a:srgbClr val="FFFFFF"/>
                </a:solidFill>
              </a14:hiddenFill>
            </a:ext>
          </a:extLst>
        </p:spPr>
      </p:pic>
      <p:pic>
        <p:nvPicPr>
          <p:cNvPr id="5134" name="Picture 14" descr="FLORAL PRINT DRESS | ZARA United Kingdom"/>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9090617" y="3217103"/>
            <a:ext cx="2200590" cy="33008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2405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2701</TotalTime>
  <Words>784</Words>
  <Application>Microsoft Office PowerPoint</Application>
  <PresentationFormat>Widescreen</PresentationFormat>
  <Paragraphs>157</Paragraphs>
  <Slides>35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Kozuka Gothic Pr6N EL</vt:lpstr>
      <vt:lpstr>Adobe Gurmukhi</vt:lpstr>
      <vt:lpstr>Arial</vt:lpstr>
      <vt:lpstr>Calibri</vt:lpstr>
      <vt:lpstr>Calibri Light</vt:lpstr>
      <vt:lpstr>Office Theme</vt:lpstr>
      <vt:lpstr>Professional Promotion </vt:lpstr>
      <vt:lpstr>PowerPoint Presentation</vt:lpstr>
      <vt:lpstr>PowerPoint Presentation</vt:lpstr>
      <vt:lpstr>PowerPoint Presentation</vt:lpstr>
      <vt:lpstr>Name and logo </vt:lpstr>
      <vt:lpstr>PowerPoint Presentation</vt:lpstr>
      <vt:lpstr>Final logo </vt:lpstr>
      <vt:lpstr>CV and Personal Profile Research </vt:lpstr>
      <vt:lpstr>My CV and Personal Profile</vt:lpstr>
      <vt:lpstr>Letter to Needle and Thread </vt:lpstr>
      <vt:lpstr>My website, linkedin and Instagram </vt:lpstr>
      <vt:lpstr>Instagram and Linked in weekly plan for the next 3 months </vt:lpstr>
      <vt:lpstr>PowerPoint Presentation</vt:lpstr>
      <vt:lpstr>PowerPoint Presentation</vt:lpstr>
      <vt:lpstr>My website</vt:lpstr>
      <vt:lpstr>PowerPoint Presentation</vt:lpstr>
      <vt:lpstr>Business Card research and ideas </vt:lpstr>
      <vt:lpstr>Business cards from New Designers</vt:lpstr>
      <vt:lpstr>First idea for Business card</vt:lpstr>
      <vt:lpstr>Final Business Card</vt:lpstr>
      <vt:lpstr>Research and Understanding Press Packs</vt:lpstr>
      <vt:lpstr>Press Pack ideas </vt:lpstr>
      <vt:lpstr>My Press Pack</vt:lpstr>
      <vt:lpstr>PowerPoint Presentation</vt:lpstr>
      <vt:lpstr>Visualisations and samples for press pack </vt:lpstr>
      <vt:lpstr>PowerPoint Presentation</vt:lpstr>
      <vt:lpstr>PowerPoint Presentation</vt:lpstr>
      <vt:lpstr>PowerPoint Presentation</vt:lpstr>
      <vt:lpstr>PowerPoint Presentation</vt:lpstr>
      <vt:lpstr>Samples to put inside press pack</vt:lpstr>
      <vt:lpstr>10 Companies I would send out to </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Promotion </dc:title>
  <dc:creator>UWTSD</dc:creator>
  <cp:lastModifiedBy>UWTSD</cp:lastModifiedBy>
  <cp:revision>30</cp:revision>
  <dcterms:created xsi:type="dcterms:W3CDTF">2020-04-23T14:26:27Z</dcterms:created>
  <dcterms:modified xsi:type="dcterms:W3CDTF">2020-05-15T05:56:47Z</dcterms:modified>
</cp:coreProperties>
</file>