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9" name="PlaceHolder 1"/>
          <p:cNvSpPr>
            <a:spLocks noGrp="1" noRot="1" noChangeAspect="1"/>
          </p:cNvSpPr>
          <p:nvPr>
            <p:ph type="sldImg"/>
          </p:nvPr>
        </p:nvSpPr>
        <p:spPr>
          <a:xfrm>
            <a:off x="0" y="764280"/>
            <a:ext cx="0" cy="0"/>
          </a:xfrm>
          <a:prstGeom prst="rect">
            <a:avLst/>
          </a:prstGeom>
          <a:noFill/>
          <a:ln w="0">
            <a:noFill/>
          </a:ln>
        </p:spPr>
        <p:txBody>
          <a:bodyPr lIns="0" tIns="0" rIns="0" bIns="0" anchor="ctr">
            <a:noAutofit/>
          </a:bodyPr>
          <a:lstStyle/>
          <a:p>
            <a:r>
              <a:rPr lang="en-US" sz="1800" b="0" u="none" strike="noStrike">
                <a:solidFill>
                  <a:schemeClr val="dk1"/>
                </a:solidFill>
                <a:effectLst/>
                <a:uFillTx/>
                <a:latin typeface="Calibri"/>
              </a:rPr>
              <a:t>Click to move the slide</a:t>
            </a:r>
          </a:p>
        </p:txBody>
      </p:sp>
      <p:sp>
        <p:nvSpPr>
          <p:cNvPr id="60" name="PlaceHolder 2"/>
          <p:cNvSpPr>
            <a:spLocks noGrp="1"/>
          </p:cNvSpPr>
          <p:nvPr>
            <p:ph type="body"/>
          </p:nvPr>
        </p:nvSpPr>
        <p:spPr>
          <a:xfrm>
            <a:off x="777240" y="4777560"/>
            <a:ext cx="6217560" cy="4525920"/>
          </a:xfrm>
          <a:prstGeom prst="rect">
            <a:avLst/>
          </a:prstGeom>
          <a:noFill/>
          <a:ln w="0">
            <a:noFill/>
          </a:ln>
        </p:spPr>
        <p:txBody>
          <a:bodyPr lIns="0" tIns="0" rIns="0" bIns="0" anchor="t">
            <a:noAutofit/>
          </a:bodyPr>
          <a:lstStyle/>
          <a:p>
            <a:pPr indent="0">
              <a:buNone/>
            </a:pPr>
            <a:r>
              <a:rPr lang="en-US" sz="2000" b="0" u="none" strike="noStrike">
                <a:solidFill>
                  <a:srgbClr val="000000"/>
                </a:solidFill>
                <a:effectLst/>
                <a:uFillTx/>
                <a:latin typeface="Arial"/>
              </a:rPr>
              <a:t>Click to edit the notes format</a:t>
            </a:r>
          </a:p>
        </p:txBody>
      </p:sp>
      <p:sp>
        <p:nvSpPr>
          <p:cNvPr id="61" name="PlaceHolder 3"/>
          <p:cNvSpPr>
            <a:spLocks noGrp="1"/>
          </p:cNvSpPr>
          <p:nvPr>
            <p:ph type="hdr"/>
          </p:nvPr>
        </p:nvSpPr>
        <p:spPr>
          <a:xfrm>
            <a:off x="0" y="0"/>
            <a:ext cx="3372840" cy="502560"/>
          </a:xfrm>
          <a:prstGeom prst="rect">
            <a:avLst/>
          </a:prstGeom>
          <a:noFill/>
          <a:ln w="0">
            <a:noFill/>
          </a:ln>
        </p:spPr>
        <p:txBody>
          <a:bodyPr lIns="0" tIns="0" rIns="0" bIns="0" anchor="t">
            <a:noAutofit/>
          </a:bodyPr>
          <a:lstStyle/>
          <a:p>
            <a:pPr indent="0">
              <a:buNone/>
            </a:pPr>
            <a:r>
              <a:rPr lang="en-US" sz="1400" b="0" u="none" strike="noStrike">
                <a:solidFill>
                  <a:srgbClr val="000000"/>
                </a:solidFill>
                <a:effectLst/>
                <a:uFillTx/>
                <a:latin typeface="Times New Roman"/>
              </a:rPr>
              <a:t>&lt;header&gt;</a:t>
            </a:r>
          </a:p>
        </p:txBody>
      </p:sp>
      <p:sp>
        <p:nvSpPr>
          <p:cNvPr id="62" name="PlaceHolder 4"/>
          <p:cNvSpPr>
            <a:spLocks noGrp="1"/>
          </p:cNvSpPr>
          <p:nvPr>
            <p:ph type="dt" idx="34"/>
          </p:nvPr>
        </p:nvSpPr>
        <p:spPr>
          <a:xfrm>
            <a:off x="4399200" y="0"/>
            <a:ext cx="3372840" cy="50256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pPr indent="0" algn="r">
              <a:buNone/>
            </a:pPr>
            <a:r>
              <a:rPr lang="en-US" sz="1400" b="0" u="none" strike="noStrike">
                <a:solidFill>
                  <a:srgbClr val="000000"/>
                </a:solidFill>
                <a:effectLst/>
                <a:uFillTx/>
                <a:latin typeface="Times New Roman"/>
              </a:rPr>
              <a:t>&lt;date/time&gt;</a:t>
            </a:r>
          </a:p>
        </p:txBody>
      </p:sp>
      <p:sp>
        <p:nvSpPr>
          <p:cNvPr id="63" name="PlaceHolder 5"/>
          <p:cNvSpPr>
            <a:spLocks noGrp="1"/>
          </p:cNvSpPr>
          <p:nvPr>
            <p:ph type="ftr" idx="35"/>
          </p:nvPr>
        </p:nvSpPr>
        <p:spPr>
          <a:xfrm>
            <a:off x="0" y="9555480"/>
            <a:ext cx="3372840" cy="502560"/>
          </a:xfrm>
          <a:prstGeom prst="rect">
            <a:avLst/>
          </a:prstGeom>
          <a:noFill/>
          <a:ln w="0">
            <a:noFill/>
          </a:ln>
        </p:spPr>
        <p:txBody>
          <a:bodyPr lIns="0" tIns="0" rIns="0" bIns="0" anchor="b">
            <a:noAutofit/>
          </a:bodyPr>
          <a:lstStyle>
            <a:lvl1pPr indent="0">
              <a:buNone/>
              <a:defRPr lang="en-US" sz="1400" b="0" u="none" strike="noStrike">
                <a:solidFill>
                  <a:srgbClr val="000000"/>
                </a:solidFill>
                <a:effectLst/>
                <a:uFillTx/>
                <a:latin typeface="Times New Roman"/>
              </a:defRPr>
            </a:lvl1pPr>
          </a:lstStyle>
          <a:p>
            <a:pPr indent="0">
              <a:buNone/>
            </a:pPr>
            <a:r>
              <a:rPr lang="en-US" sz="1400" b="0" u="none" strike="noStrike">
                <a:solidFill>
                  <a:srgbClr val="000000"/>
                </a:solidFill>
                <a:effectLst/>
                <a:uFillTx/>
                <a:latin typeface="Times New Roman"/>
              </a:rPr>
              <a:t>&lt;footer&gt;</a:t>
            </a:r>
          </a:p>
        </p:txBody>
      </p:sp>
      <p:sp>
        <p:nvSpPr>
          <p:cNvPr id="64" name="PlaceHolder 6"/>
          <p:cNvSpPr>
            <a:spLocks noGrp="1"/>
          </p:cNvSpPr>
          <p:nvPr>
            <p:ph type="sldNum" idx="36"/>
          </p:nvPr>
        </p:nvSpPr>
        <p:spPr>
          <a:xfrm>
            <a:off x="4399200" y="9555480"/>
            <a:ext cx="3372840" cy="50256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pPr indent="0" algn="r">
              <a:buNone/>
            </a:pPr>
            <a:fld id="{23E18A1A-18E5-4E00-AB5B-79464D71DD4D}" type="slidenum">
              <a:rPr lang="en-US" sz="1400" b="0" u="none" strike="noStrike">
                <a:solidFill>
                  <a:srgbClr val="000000"/>
                </a:solidFill>
                <a:effectLst/>
                <a:uFillTx/>
                <a:latin typeface="Times New Roman"/>
              </a:rPr>
              <a:t>‹#›</a:t>
            </a:fld>
            <a:endParaRPr lang="en-US"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PlaceHolder 1"/>
          <p:cNvSpPr>
            <a:spLocks noGrp="1" noRot="1" noChangeAspect="1"/>
          </p:cNvSpPr>
          <p:nvPr>
            <p:ph type="sldImg"/>
          </p:nvPr>
        </p:nvSpPr>
        <p:spPr>
          <a:xfrm>
            <a:off x="685800" y="1143000"/>
            <a:ext cx="5486040" cy="3085920"/>
          </a:xfrm>
          <a:prstGeom prst="rect">
            <a:avLst/>
          </a:prstGeom>
          <a:ln w="0">
            <a:noFill/>
          </a:ln>
        </p:spPr>
      </p:sp>
      <p:sp>
        <p:nvSpPr>
          <p:cNvPr id="28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8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B88DF8AF-0968-4EFB-8845-B559E2464C65}" type="slidenum">
              <a:rPr lang="en-US" sz="1200" b="0" u="none" strike="noStrike">
                <a:solidFill>
                  <a:srgbClr val="000000"/>
                </a:solidFill>
                <a:effectLst/>
                <a:uFillTx/>
                <a:latin typeface="Times New Roman"/>
              </a:rPr>
              <a:t>7</a:t>
            </a:fld>
            <a:endParaRPr lang="en-US" sz="12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PlaceHolder 1"/>
          <p:cNvSpPr>
            <a:spLocks noGrp="1" noRot="1" noChangeAspect="1"/>
          </p:cNvSpPr>
          <p:nvPr>
            <p:ph type="sldImg"/>
          </p:nvPr>
        </p:nvSpPr>
        <p:spPr>
          <a:xfrm>
            <a:off x="685800" y="1143000"/>
            <a:ext cx="5486040" cy="3085920"/>
          </a:xfrm>
          <a:prstGeom prst="rect">
            <a:avLst/>
          </a:prstGeom>
          <a:ln w="0">
            <a:noFill/>
          </a:ln>
        </p:spPr>
      </p:sp>
      <p:sp>
        <p:nvSpPr>
          <p:cNvPr id="28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8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23BFA428-3BD9-43A6-BE0E-FAB5D3BCF361}" type="slidenum">
              <a:rPr lang="en-US" sz="1200" b="0" u="none" strike="noStrike">
                <a:solidFill>
                  <a:srgbClr val="000000"/>
                </a:solidFill>
                <a:effectLst/>
                <a:uFillTx/>
                <a:latin typeface="Times New Roman"/>
              </a:rPr>
              <a:t>8</a:t>
            </a:fld>
            <a:endParaRPr lang="en-US" sz="12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PlaceHolder 1"/>
          <p:cNvSpPr>
            <a:spLocks noGrp="1" noRot="1" noChangeAspect="1"/>
          </p:cNvSpPr>
          <p:nvPr>
            <p:ph type="sldImg"/>
          </p:nvPr>
        </p:nvSpPr>
        <p:spPr>
          <a:xfrm>
            <a:off x="685800" y="1143000"/>
            <a:ext cx="5486040" cy="3085920"/>
          </a:xfrm>
          <a:prstGeom prst="rect">
            <a:avLst/>
          </a:prstGeom>
          <a:ln w="0">
            <a:noFill/>
          </a:ln>
        </p:spPr>
      </p:sp>
      <p:sp>
        <p:nvSpPr>
          <p:cNvPr id="29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9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2437B8D7-72DA-4A7A-927B-15FD5DD4038B}" type="slidenum">
              <a:rPr lang="en-US" sz="1200" b="0" u="none" strike="noStrike">
                <a:solidFill>
                  <a:srgbClr val="000000"/>
                </a:solidFill>
                <a:effectLst/>
                <a:uFillTx/>
                <a:latin typeface="Times New Roman"/>
              </a:rPr>
              <a:t>10</a:t>
            </a:fld>
            <a:endParaRPr lang="en-US" sz="12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PlaceHolder 1"/>
          <p:cNvSpPr>
            <a:spLocks noGrp="1" noRot="1" noChangeAspect="1"/>
          </p:cNvSpPr>
          <p:nvPr>
            <p:ph type="sldImg"/>
          </p:nvPr>
        </p:nvSpPr>
        <p:spPr>
          <a:xfrm>
            <a:off x="685800" y="1143000"/>
            <a:ext cx="5486400" cy="3086100"/>
          </a:xfrm>
          <a:prstGeom prst="rect">
            <a:avLst/>
          </a:prstGeom>
          <a:ln w="0">
            <a:noFill/>
          </a:ln>
        </p:spPr>
      </p:sp>
      <p:sp>
        <p:nvSpPr>
          <p:cNvPr id="29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Content Implementation-focused process evaluation (Silva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2023). This was done by documenting attendance at weight-management program weekly nutrition workshops, tracking participation at cooking demonstrations and group discussions and obtaining session feedback forms from participants (Iefimova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2025). These techniques facilitated the evaluation of engagement, enjoyment and whether activities were age-appropriate and easy to access, as well as being delivered to plan (Ali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2022).</a:t>
            </a:r>
            <a:endParaRPr lang="en-US" sz="1200" b="0" u="none" strike="noStrike">
              <a:solidFill>
                <a:srgbClr val="000000"/>
              </a:solidFill>
              <a:effectLst/>
              <a:uFillTx/>
              <a:latin typeface="Arial"/>
            </a:endParaRPr>
          </a:p>
        </p:txBody>
      </p:sp>
      <p:sp>
        <p:nvSpPr>
          <p:cNvPr id="29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7D3A63E2-4A6F-4FF1-A406-00508B48F35C}" type="slidenum">
              <a:rPr lang="en-IN" sz="1200" b="0" u="none" strike="noStrike">
                <a:solidFill>
                  <a:srgbClr val="000000"/>
                </a:solidFill>
                <a:effectLst/>
                <a:uFillTx/>
                <a:latin typeface="Times New Roman"/>
              </a:rPr>
              <a:t>11</a:t>
            </a:fld>
            <a:endParaRPr lang="en-US" sz="1200" b="0" u="none" strike="noStrike">
              <a:solidFill>
                <a:srgbClr val="000000"/>
              </a:solidFill>
              <a:effectLst/>
              <a:uFillTx/>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PlaceHolder 1"/>
          <p:cNvSpPr>
            <a:spLocks noGrp="1" noRot="1" noChangeAspect="1"/>
          </p:cNvSpPr>
          <p:nvPr>
            <p:ph type="sldImg"/>
          </p:nvPr>
        </p:nvSpPr>
        <p:spPr>
          <a:xfrm>
            <a:off x="685800" y="1143000"/>
            <a:ext cx="5486040" cy="3085920"/>
          </a:xfrm>
          <a:prstGeom prst="rect">
            <a:avLst/>
          </a:prstGeom>
          <a:ln w="0">
            <a:noFill/>
          </a:ln>
        </p:spPr>
      </p:sp>
      <p:sp>
        <p:nvSpPr>
          <p:cNvPr id="29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The campaign's immediate effects were measured through impact evaluation. Changes in nutrition knowledge, attitudes on healthy eating and confidence to make food selection were measured using pre-and post-campaign questionnaires (Mohamed and Elkaluby, 2020). Participants’ learning and perceptions about campaign messages were also examined to determine whether the campaign raised awareness of sugar intake, food labels and a balanced diet.</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29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BA12A4B3-F053-4705-AB17-C13099A1F229}" type="slidenum">
              <a:rPr lang="en-IN" sz="1200" b="0" u="none" strike="noStrike">
                <a:solidFill>
                  <a:srgbClr val="000000"/>
                </a:solidFill>
                <a:effectLst/>
                <a:uFillTx/>
                <a:latin typeface="Times New Roman"/>
              </a:rPr>
              <a:t>12</a:t>
            </a:fld>
            <a:endParaRPr lang="en-US" sz="1200" b="0" u="none" strike="noStrike">
              <a:solidFill>
                <a:srgbClr val="000000"/>
              </a:solidFill>
              <a:effectLst/>
              <a:uFillTx/>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PlaceHolder 1"/>
          <p:cNvSpPr>
            <a:spLocks noGrp="1" noRot="1" noChangeAspect="1"/>
          </p:cNvSpPr>
          <p:nvPr>
            <p:ph type="sldImg"/>
          </p:nvPr>
        </p:nvSpPr>
        <p:spPr>
          <a:xfrm>
            <a:off x="685800" y="1143000"/>
            <a:ext cx="5486400" cy="3086100"/>
          </a:xfrm>
          <a:prstGeom prst="rect">
            <a:avLst/>
          </a:prstGeom>
          <a:ln w="0">
            <a:noFill/>
          </a:ln>
        </p:spPr>
      </p:sp>
      <p:sp>
        <p:nvSpPr>
          <p:cNvPr id="30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Impact assessment determined if the long-term objectives were achieved. This included before-and-after short FAQs assessing fruit and vegetable intake, along with intakes of sugary foods (Wallace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2021). The dietary behaviour changes self-reported by the teenagers (15-18 age group</a:t>
            </a:r>
            <a:r>
              <a:rPr lang="en-IN" sz="2000" b="0" u="none" strike="noStrike">
                <a:solidFill>
                  <a:srgbClr val="000000"/>
                </a:solidFill>
                <a:effectLst/>
                <a:uFillTx/>
                <a:latin typeface="+mn-lt"/>
                <a:ea typeface="+mn-ea"/>
              </a:rPr>
              <a:t>)</a:t>
            </a:r>
            <a:r>
              <a:rPr lang="en-IN" sz="1200" b="0" u="none" strike="noStrike">
                <a:solidFill>
                  <a:schemeClr val="dk1"/>
                </a:solidFill>
                <a:effectLst/>
                <a:uFillTx/>
                <a:latin typeface="+mn-lt"/>
                <a:ea typeface="+mn-ea"/>
              </a:rPr>
              <a:t>, and follow-up indicators of improvements over time in eating habits, energy levels and lifestyle choices were utilised to ascertain whether these benefits have been sustained.</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0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6BAB7EEB-E0FE-4020-9F6C-06840B70E182}" type="slidenum">
              <a:rPr lang="en-IN" sz="1200" b="0" u="none" strike="noStrike">
                <a:solidFill>
                  <a:srgbClr val="000000"/>
                </a:solidFill>
                <a:effectLst/>
                <a:uFillTx/>
                <a:latin typeface="Times New Roman"/>
              </a:rPr>
              <a:t>13</a:t>
            </a:fld>
            <a:endParaRPr lang="en-US" sz="1200" b="0" u="none" strike="noStrike">
              <a:solidFill>
                <a:srgbClr val="000000"/>
              </a:solidFill>
              <a:effectLst/>
              <a:uFillTx/>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PlaceHolder 1"/>
          <p:cNvSpPr>
            <a:spLocks noGrp="1" noRot="1" noChangeAspect="1"/>
          </p:cNvSpPr>
          <p:nvPr>
            <p:ph type="sldImg"/>
          </p:nvPr>
        </p:nvSpPr>
        <p:spPr>
          <a:xfrm>
            <a:off x="685800" y="1143000"/>
            <a:ext cx="5486400" cy="3086100"/>
          </a:xfrm>
          <a:prstGeom prst="rect">
            <a:avLst/>
          </a:prstGeom>
          <a:ln w="0">
            <a:noFill/>
          </a:ln>
        </p:spPr>
      </p:sp>
      <p:sp>
        <p:nvSpPr>
          <p:cNvPr id="30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Local partners included schools, local authority public health teams and youth facilities. High schools offered access to the age group of interest (15-18 age group) and safe venues for workshops and food demonstrations. Health promotion was supported by local council public health teams who shared evidence-based guidance and helped tailor the campaign to local health priorities. Youth centres promoted participation of teenagers outside of school hours and in community affairs (Hargreaves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2022). The campaign objective was to improve young people’s nutrition knowledge, decrease the consumption of sugary food/drinks and encourage healthier eating on a daily basis. In addition to the logos of partners on the campaign materials, this would raise credibility and visibility (Wilson, 2021).</a:t>
            </a:r>
            <a:endParaRPr lang="en-US" sz="1200" b="0" u="none" strike="noStrike">
              <a:solidFill>
                <a:srgbClr val="000000"/>
              </a:solidFill>
              <a:effectLst/>
              <a:uFillTx/>
              <a:latin typeface="Arial"/>
            </a:endParaRPr>
          </a:p>
        </p:txBody>
      </p:sp>
      <p:sp>
        <p:nvSpPr>
          <p:cNvPr id="30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F124E453-C370-44FC-86D6-AB8262F793BC}" type="slidenum">
              <a:rPr lang="en-IN" sz="1200" b="0" u="none" strike="noStrike">
                <a:solidFill>
                  <a:srgbClr val="000000"/>
                </a:solidFill>
                <a:effectLst/>
                <a:uFillTx/>
                <a:latin typeface="Times New Roman"/>
              </a:rPr>
              <a:t>18</a:t>
            </a:fld>
            <a:endParaRPr lang="en-US" sz="1200" b="0" u="none" strike="noStrike">
              <a:solidFill>
                <a:srgbClr val="000000"/>
              </a:solidFill>
              <a:effectLst/>
              <a:uFillTx/>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PlaceHolder 1"/>
          <p:cNvSpPr>
            <a:spLocks noGrp="1" noRot="1" noChangeAspect="1"/>
          </p:cNvSpPr>
          <p:nvPr>
            <p:ph type="sldImg"/>
          </p:nvPr>
        </p:nvSpPr>
        <p:spPr>
          <a:xfrm>
            <a:off x="685800" y="1143000"/>
            <a:ext cx="5486400" cy="3086100"/>
          </a:xfrm>
          <a:prstGeom prst="rect">
            <a:avLst/>
          </a:prstGeom>
          <a:ln w="0">
            <a:noFill/>
          </a:ln>
        </p:spPr>
      </p:sp>
      <p:sp>
        <p:nvSpPr>
          <p:cNvPr id="30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National partners were the NHS Change4Life and British Nutrition Foundation (BNF). The national brand of NHS Change4Life’s work to support families to eat well, move more and live longer is a great fit alongside the local campaign targeting improved diet and lifestyle behaviours for young people (National Health Service, 2025; Nutrition, 2025). The BNF also promotes evidence-based nutrition education, which backs the campaign’s theme on enhancing food and nutrition literacy. Their brands would be employed to show credible national backing.</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0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96DD08EB-CA43-43B5-B4D4-3E1054FFC28A}" type="slidenum">
              <a:rPr lang="en-IN" sz="1200" b="0" u="none" strike="noStrike">
                <a:solidFill>
                  <a:srgbClr val="000000"/>
                </a:solidFill>
                <a:effectLst/>
                <a:uFillTx/>
                <a:latin typeface="Times New Roman"/>
              </a:rPr>
              <a:t>19</a:t>
            </a:fld>
            <a:endParaRPr lang="en-US" sz="1200" b="0" u="none" strike="noStrike">
              <a:solidFill>
                <a:srgbClr val="000000"/>
              </a:solidFill>
              <a:effectLst/>
              <a:uFillTx/>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PlaceHolder 1"/>
          <p:cNvSpPr>
            <a:spLocks noGrp="1" noRot="1" noChangeAspect="1"/>
          </p:cNvSpPr>
          <p:nvPr>
            <p:ph type="sldImg"/>
          </p:nvPr>
        </p:nvSpPr>
        <p:spPr>
          <a:xfrm>
            <a:off x="685800" y="1143000"/>
            <a:ext cx="5486040" cy="3085920"/>
          </a:xfrm>
          <a:prstGeom prst="rect">
            <a:avLst/>
          </a:prstGeom>
          <a:ln w="0">
            <a:noFill/>
          </a:ln>
        </p:spPr>
      </p:sp>
      <p:sp>
        <p:nvSpPr>
          <p:cNvPr id="30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Drawing inspiration from established public health campaigns like Change4Life, materials including colourful food toolkits, simple guides to reading food labels and visually appealing posters encouraging fruit and vegetable consumption were adopted for the campaign (Baqir, 2023). According to Oke and Tan (2022), these materials were then altered to be appropriate for 15-18 age group. Digital resources were social media challenges, short educational videos and reusable Instagram &amp; TikTok type templates to stimulate peer participation. Various healthy eating and confidence-boosting hashtags, even some promoting the campaign-branded challenges, were peppered in to encourage engagement, reach and impressions (Oduru, 2020).</a:t>
            </a:r>
            <a:r>
              <a:rPr lang="en-IN" sz="1200" b="1" u="none" strike="noStrike">
                <a:solidFill>
                  <a:schemeClr val="dk1"/>
                </a:solidFill>
                <a:effectLst/>
                <a:uFillTx/>
                <a:latin typeface="+mn-lt"/>
                <a:ea typeface="+mn-ea"/>
              </a:rPr>
              <a:t> </a:t>
            </a:r>
            <a:r>
              <a:rPr lang="en-IN" sz="1200" b="0" u="none" strike="noStrike">
                <a:solidFill>
                  <a:schemeClr val="dk1"/>
                </a:solidFill>
                <a:effectLst/>
                <a:uFillTx/>
                <a:latin typeface="+mn-lt"/>
                <a:ea typeface="+mn-ea"/>
              </a:rPr>
              <a:t>Training materials and session plans adapted from successful nutrition education programmes were followed to enable a consistent delivery of sessions by trained workers. We used peer-led group discussions and formalised weekly workshops based on social cognitive theory to foster a supportive, interactive learning experience where long-term behaviour change among students was encouraged.</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10"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D1AB0E76-0A56-45FE-AACC-9B3141BFA80B}" type="slidenum">
              <a:rPr lang="en-IN" sz="1200" b="0" u="none" strike="noStrike">
                <a:solidFill>
                  <a:srgbClr val="000000"/>
                </a:solidFill>
                <a:effectLst/>
                <a:uFillTx/>
                <a:latin typeface="Times New Roman"/>
              </a:rPr>
              <a:t>20</a:t>
            </a:fld>
            <a:endParaRPr lang="en-US" sz="1200" b="0" u="none" strike="noStrike">
              <a:solidFill>
                <a:srgbClr val="000000"/>
              </a:solidFill>
              <a:effectLst/>
              <a:uFillTx/>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 name="PlaceHolder 1"/>
          <p:cNvSpPr>
            <a:spLocks noGrp="1" noRot="1" noChangeAspect="1"/>
          </p:cNvSpPr>
          <p:nvPr>
            <p:ph type="sldImg"/>
          </p:nvPr>
        </p:nvSpPr>
        <p:spPr>
          <a:xfrm>
            <a:off x="685800" y="1143000"/>
            <a:ext cx="5486040" cy="3085920"/>
          </a:xfrm>
          <a:prstGeom prst="rect">
            <a:avLst/>
          </a:prstGeom>
          <a:ln w="0">
            <a:noFill/>
          </a:ln>
        </p:spPr>
      </p:sp>
      <p:sp>
        <p:nvSpPr>
          <p:cNvPr id="31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313" name="PlaceHolder 3"/>
          <p:cNvSpPr>
            <a:spLocks noGrp="1"/>
          </p:cNvSpPr>
          <p:nvPr>
            <p:ph type="sldNum" idx="46"/>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D28DE210-5152-4034-91ED-1414C4BDCF53}" type="slidenum">
              <a:rPr lang="en-US" sz="1200" b="0" u="none" strike="noStrike">
                <a:solidFill>
                  <a:srgbClr val="000000"/>
                </a:solidFill>
                <a:effectLst/>
                <a:uFillTx/>
                <a:latin typeface="Times New Roman"/>
              </a:rPr>
              <a:t>34</a:t>
            </a:fld>
            <a:endParaRPr lang="en-US" sz="1200" b="0" u="none" strike="noStrike">
              <a:solidFill>
                <a:srgbClr val="000000"/>
              </a:solidFill>
              <a:effectLst/>
              <a:uFillTx/>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685800" y="2130480"/>
            <a:ext cx="7772040" cy="146952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5" name="PlaceHolder 2"/>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 name="PlaceHolder 3"/>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 name="PlaceHolder 4"/>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D10C5557-13E1-45A1-AEA6-ADEEA4EA296D}"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5" name="PlaceHolder 2"/>
          <p:cNvSpPr>
            <a:spLocks noGrp="1"/>
          </p:cNvSpPr>
          <p:nvPr>
            <p:ph type="body"/>
          </p:nvPr>
        </p:nvSpPr>
        <p:spPr>
          <a:xfrm>
            <a:off x="457200" y="1600200"/>
            <a:ext cx="8229240" cy="4525560"/>
          </a:xfrm>
          <a:prstGeom prst="rect">
            <a:avLst/>
          </a:prstGeom>
          <a:noFill/>
          <a:ln w="0">
            <a:noFill/>
          </a:ln>
        </p:spPr>
        <p:txBody>
          <a:bodyPr vert="eaVert"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6" name="PlaceHolder 3"/>
          <p:cNvSpPr>
            <a:spLocks noGrp="1"/>
          </p:cNvSpPr>
          <p:nvPr>
            <p:ph type="dt" idx="4"/>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7" name="PlaceHolder 4"/>
          <p:cNvSpPr>
            <a:spLocks noGrp="1"/>
          </p:cNvSpPr>
          <p:nvPr>
            <p:ph type="ftr" idx="5"/>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8" name="PlaceHolder 5"/>
          <p:cNvSpPr>
            <a:spLocks noGrp="1"/>
          </p:cNvSpPr>
          <p:nvPr>
            <p:ph type="sldNum" idx="6"/>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4425E702-2A6A-4957-AE3F-21264C870E95}"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rgbClr val="FFFFFF"/>
        </a:solidFill>
        <a:effectLst/>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6629400" y="274680"/>
            <a:ext cx="2057040" cy="5851080"/>
          </a:xfrm>
          <a:prstGeom prst="rect">
            <a:avLst/>
          </a:prstGeom>
          <a:noFill/>
          <a:ln w="0">
            <a:noFill/>
          </a:ln>
        </p:spPr>
        <p:txBody>
          <a:bodyPr vert="eaVert"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10" name="PlaceHolder 2"/>
          <p:cNvSpPr>
            <a:spLocks noGrp="1"/>
          </p:cNvSpPr>
          <p:nvPr>
            <p:ph type="body"/>
          </p:nvPr>
        </p:nvSpPr>
        <p:spPr>
          <a:xfrm>
            <a:off x="457200" y="274680"/>
            <a:ext cx="6019560" cy="5851080"/>
          </a:xfrm>
          <a:prstGeom prst="rect">
            <a:avLst/>
          </a:prstGeom>
          <a:noFill/>
          <a:ln w="0">
            <a:noFill/>
          </a:ln>
        </p:spPr>
        <p:txBody>
          <a:bodyPr vert="eaVert"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11" name="PlaceHolder 3"/>
          <p:cNvSpPr>
            <a:spLocks noGrp="1"/>
          </p:cNvSpPr>
          <p:nvPr>
            <p:ph type="dt" idx="7"/>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12" name="PlaceHolder 4"/>
          <p:cNvSpPr>
            <a:spLocks noGrp="1"/>
          </p:cNvSpPr>
          <p:nvPr>
            <p:ph type="ftr" idx="8"/>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3" name="PlaceHolder 5"/>
          <p:cNvSpPr>
            <a:spLocks noGrp="1"/>
          </p:cNvSpPr>
          <p:nvPr>
            <p:ph type="sldNum" idx="9"/>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798D46A4-CC1E-49B5-8224-02C77386AD0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rgbClr val="FFFFFF"/>
        </a:solidFill>
        <a:effectLst/>
      </p:bgPr>
    </p:bg>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15" name="PlaceHolder 2"/>
          <p:cNvSpPr>
            <a:spLocks noGrp="1"/>
          </p:cNvSpPr>
          <p:nvPr>
            <p:ph type="body"/>
          </p:nvPr>
        </p:nvSpPr>
        <p:spPr>
          <a:xfrm>
            <a:off x="457200" y="1600200"/>
            <a:ext cx="8229240" cy="4525560"/>
          </a:xfrm>
          <a:prstGeom prst="rect">
            <a:avLst/>
          </a:prstGeom>
          <a:noFill/>
          <a:ln w="0">
            <a:noFill/>
          </a:ln>
        </p:spPr>
        <p:txBody>
          <a:bodyPr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16" name="PlaceHolder 3"/>
          <p:cNvSpPr>
            <a:spLocks noGrp="1"/>
          </p:cNvSpPr>
          <p:nvPr>
            <p:ph type="dt" idx="10"/>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17" name="PlaceHolder 4"/>
          <p:cNvSpPr>
            <a:spLocks noGrp="1"/>
          </p:cNvSpPr>
          <p:nvPr>
            <p:ph type="ftr" idx="11"/>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8" name="PlaceHolder 5"/>
          <p:cNvSpPr>
            <a:spLocks noGrp="1"/>
          </p:cNvSpPr>
          <p:nvPr>
            <p:ph type="sldNum" idx="12"/>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4CF1E01E-6531-40A2-BFFB-640F37C4B45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Section Header">
    <p:bg>
      <p:bgPr>
        <a:solidFill>
          <a:srgbClr val="FFFFFF"/>
        </a:solidFill>
        <a:effectLst/>
      </p:bgPr>
    </p:bg>
    <p:spTree>
      <p:nvGrpSpPr>
        <p:cNvPr id="1" name=""/>
        <p:cNvGrpSpPr/>
        <p:nvPr/>
      </p:nvGrpSpPr>
      <p:grpSpPr>
        <a:xfrm>
          <a:off x="0" y="0"/>
          <a:ext cx="0" cy="0"/>
          <a:chOff x="0" y="0"/>
          <a:chExt cx="0" cy="0"/>
        </a:xfrm>
      </p:grpSpPr>
      <p:sp>
        <p:nvSpPr>
          <p:cNvPr id="19" name="PlaceHolder 1"/>
          <p:cNvSpPr>
            <a:spLocks noGrp="1"/>
          </p:cNvSpPr>
          <p:nvPr>
            <p:ph type="title"/>
          </p:nvPr>
        </p:nvSpPr>
        <p:spPr>
          <a:xfrm>
            <a:off x="722160" y="4406760"/>
            <a:ext cx="7772040" cy="1361880"/>
          </a:xfrm>
          <a:prstGeom prst="rect">
            <a:avLst/>
          </a:prstGeom>
          <a:noFill/>
          <a:ln w="0">
            <a:noFill/>
          </a:ln>
        </p:spPr>
        <p:txBody>
          <a:bodyPr lIns="91440" tIns="45720" rIns="91440" bIns="45720" anchor="t">
            <a:noAutofit/>
          </a:bodyPr>
          <a:lstStyle/>
          <a:p>
            <a:pPr indent="0" defTabSz="457200">
              <a:lnSpc>
                <a:spcPct val="100000"/>
              </a:lnSpc>
              <a:buNone/>
            </a:pPr>
            <a:r>
              <a:rPr lang="en-US" sz="4000" b="1" u="none" strike="noStrike" cap="all">
                <a:solidFill>
                  <a:schemeClr val="dk1"/>
                </a:solidFill>
                <a:effectLst/>
                <a:uFillTx/>
                <a:latin typeface="Calibri"/>
              </a:rPr>
              <a:t>Click to edit Master title style</a:t>
            </a:r>
            <a:endParaRPr lang="en-US" sz="4000" b="0" u="none" strike="noStrike">
              <a:solidFill>
                <a:schemeClr val="dk1"/>
              </a:solidFill>
              <a:effectLst/>
              <a:uFillTx/>
              <a:latin typeface="Calibri"/>
            </a:endParaRPr>
          </a:p>
        </p:txBody>
      </p:sp>
      <p:sp>
        <p:nvSpPr>
          <p:cNvPr id="20" name="PlaceHolder 2"/>
          <p:cNvSpPr>
            <a:spLocks noGrp="1"/>
          </p:cNvSpPr>
          <p:nvPr>
            <p:ph type="body"/>
          </p:nvPr>
        </p:nvSpPr>
        <p:spPr>
          <a:xfrm>
            <a:off x="722160" y="2906640"/>
            <a:ext cx="7772040" cy="1499760"/>
          </a:xfrm>
          <a:prstGeom prst="rect">
            <a:avLst/>
          </a:prstGeom>
          <a:noFill/>
          <a:ln w="0">
            <a:noFill/>
          </a:ln>
        </p:spPr>
        <p:txBody>
          <a:bodyPr lIns="91440" tIns="45720" rIns="91440" bIns="45720" anchor="b">
            <a:noAutofit/>
          </a:bodyPr>
          <a:lstStyle/>
          <a:p>
            <a:pPr indent="0" defTabSz="457200">
              <a:lnSpc>
                <a:spcPct val="100000"/>
              </a:lnSpc>
              <a:spcBef>
                <a:spcPts val="400"/>
              </a:spcBef>
              <a:buNone/>
              <a:tabLst>
                <a:tab pos="0" algn="l"/>
              </a:tabLst>
            </a:pPr>
            <a:r>
              <a:rPr lang="en-US" sz="2000" b="0" u="none" strike="noStrike">
                <a:solidFill>
                  <a:schemeClr val="dk1">
                    <a:tint val="75000"/>
                  </a:schemeClr>
                </a:solidFill>
                <a:effectLst/>
                <a:uFillTx/>
                <a:latin typeface="Calibri"/>
              </a:rPr>
              <a:t>Click to edit Master text styles</a:t>
            </a:r>
            <a:endParaRPr lang="en-US" sz="2000" b="0" u="none" strike="noStrike">
              <a:solidFill>
                <a:schemeClr val="dk1"/>
              </a:solidFill>
              <a:effectLst/>
              <a:uFillTx/>
              <a:latin typeface="Calibri"/>
            </a:endParaRPr>
          </a:p>
        </p:txBody>
      </p:sp>
      <p:sp>
        <p:nvSpPr>
          <p:cNvPr id="21" name="PlaceHolder 3"/>
          <p:cNvSpPr>
            <a:spLocks noGrp="1"/>
          </p:cNvSpPr>
          <p:nvPr>
            <p:ph type="dt" idx="13"/>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2" name="PlaceHolder 4"/>
          <p:cNvSpPr>
            <a:spLocks noGrp="1"/>
          </p:cNvSpPr>
          <p:nvPr>
            <p:ph type="ftr" idx="14"/>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3" name="PlaceHolder 5"/>
          <p:cNvSpPr>
            <a:spLocks noGrp="1"/>
          </p:cNvSpPr>
          <p:nvPr>
            <p:ph type="sldNum" idx="15"/>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BBF6358A-1475-4BD4-A7D5-82AB5DEACD6C}"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rgbClr val="FFFFFF"/>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25" name="PlaceHolder 2"/>
          <p:cNvSpPr>
            <a:spLocks noGrp="1"/>
          </p:cNvSpPr>
          <p:nvPr>
            <p:ph type="body"/>
          </p:nvPr>
        </p:nvSpPr>
        <p:spPr>
          <a:xfrm>
            <a:off x="457200" y="1600200"/>
            <a:ext cx="4038120" cy="4525560"/>
          </a:xfrm>
          <a:prstGeom prst="rect">
            <a:avLst/>
          </a:prstGeom>
          <a:noFill/>
          <a:ln w="0">
            <a:noFill/>
          </a:ln>
        </p:spPr>
        <p:txBody>
          <a:bodyPr lIns="91440" tIns="45720" rIns="91440" bIns="45720" anchor="t">
            <a:noAutofit/>
          </a:bodyPr>
          <a:lstStyle/>
          <a:p>
            <a:pPr marL="343080" indent="-34308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Click to edit Master text styles</a:t>
            </a:r>
          </a:p>
          <a:p>
            <a:pPr marL="743040" lvl="1" indent="-28584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Second level</a:t>
            </a:r>
          </a:p>
          <a:p>
            <a:pPr marL="1143000" lvl="2"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Third level</a:t>
            </a:r>
          </a:p>
          <a:p>
            <a:pPr marL="1600200" lvl="3"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Fourth level</a:t>
            </a:r>
          </a:p>
          <a:p>
            <a:pPr marL="2057400" lvl="4"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Fifth level</a:t>
            </a:r>
          </a:p>
        </p:txBody>
      </p:sp>
      <p:sp>
        <p:nvSpPr>
          <p:cNvPr id="26" name="PlaceHolder 3"/>
          <p:cNvSpPr>
            <a:spLocks noGrp="1"/>
          </p:cNvSpPr>
          <p:nvPr>
            <p:ph type="body"/>
          </p:nvPr>
        </p:nvSpPr>
        <p:spPr>
          <a:xfrm>
            <a:off x="4648320" y="1600200"/>
            <a:ext cx="4038120" cy="4525560"/>
          </a:xfrm>
          <a:prstGeom prst="rect">
            <a:avLst/>
          </a:prstGeom>
          <a:noFill/>
          <a:ln w="0">
            <a:noFill/>
          </a:ln>
        </p:spPr>
        <p:txBody>
          <a:bodyPr lIns="91440" tIns="45720" rIns="91440" bIns="45720" anchor="t">
            <a:noAutofit/>
          </a:bodyPr>
          <a:lstStyle/>
          <a:p>
            <a:pPr marL="343080" indent="-34308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Click to edit Master text styles</a:t>
            </a:r>
          </a:p>
          <a:p>
            <a:pPr marL="743040" lvl="1" indent="-28584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Second level</a:t>
            </a:r>
          </a:p>
          <a:p>
            <a:pPr marL="1143000" lvl="2"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Third level</a:t>
            </a:r>
          </a:p>
          <a:p>
            <a:pPr marL="1600200" lvl="3"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Fourth level</a:t>
            </a:r>
          </a:p>
          <a:p>
            <a:pPr marL="2057400" lvl="4"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Fifth level</a:t>
            </a:r>
          </a:p>
        </p:txBody>
      </p:sp>
      <p:sp>
        <p:nvSpPr>
          <p:cNvPr id="27" name="PlaceHolder 4"/>
          <p:cNvSpPr>
            <a:spLocks noGrp="1"/>
          </p:cNvSpPr>
          <p:nvPr>
            <p:ph type="dt" idx="16"/>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8" name="PlaceHolder 5"/>
          <p:cNvSpPr>
            <a:spLocks noGrp="1"/>
          </p:cNvSpPr>
          <p:nvPr>
            <p:ph type="ftr" idx="17"/>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9" name="PlaceHolder 6"/>
          <p:cNvSpPr>
            <a:spLocks noGrp="1"/>
          </p:cNvSpPr>
          <p:nvPr>
            <p:ph type="sldNum" idx="18"/>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BF8769F0-7C8A-4C36-AC59-B1B5771B5E8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omparison">
    <p:bg>
      <p:bgPr>
        <a:solidFill>
          <a:srgbClr val="FFFFFF"/>
        </a:solidFill>
        <a:effectLst/>
      </p:bgPr>
    </p:bg>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31" name="PlaceHolder 2"/>
          <p:cNvSpPr>
            <a:spLocks noGrp="1"/>
          </p:cNvSpPr>
          <p:nvPr>
            <p:ph type="body"/>
          </p:nvPr>
        </p:nvSpPr>
        <p:spPr>
          <a:xfrm>
            <a:off x="457200" y="1535040"/>
            <a:ext cx="4039920" cy="639360"/>
          </a:xfrm>
          <a:prstGeom prst="rect">
            <a:avLst/>
          </a:prstGeom>
          <a:noFill/>
          <a:ln w="0">
            <a:noFill/>
          </a:ln>
        </p:spPr>
        <p:txBody>
          <a:bodyPr lIns="91440" tIns="45720" rIns="91440" bIns="45720" anchor="b">
            <a:noAutofit/>
          </a:bodyPr>
          <a:lstStyle/>
          <a:p>
            <a:pPr indent="0" defTabSz="457200">
              <a:lnSpc>
                <a:spcPct val="100000"/>
              </a:lnSpc>
              <a:spcBef>
                <a:spcPts val="479"/>
              </a:spcBef>
              <a:buNone/>
              <a:tabLst>
                <a:tab pos="0" algn="l"/>
              </a:tabLst>
            </a:pPr>
            <a:r>
              <a:rPr lang="en-US" sz="2400" b="1" u="none" strike="noStrike">
                <a:solidFill>
                  <a:schemeClr val="dk1"/>
                </a:solidFill>
                <a:effectLst/>
                <a:uFillTx/>
                <a:latin typeface="Calibri"/>
              </a:rPr>
              <a:t>Click to edit Master text styles</a:t>
            </a:r>
            <a:endParaRPr lang="en-US" sz="2400" b="0" u="none" strike="noStrike">
              <a:solidFill>
                <a:schemeClr val="dk1"/>
              </a:solidFill>
              <a:effectLst/>
              <a:uFillTx/>
              <a:latin typeface="Calibri"/>
            </a:endParaRPr>
          </a:p>
        </p:txBody>
      </p:sp>
      <p:sp>
        <p:nvSpPr>
          <p:cNvPr id="32" name="PlaceHolder 3"/>
          <p:cNvSpPr>
            <a:spLocks noGrp="1"/>
          </p:cNvSpPr>
          <p:nvPr>
            <p:ph type="body"/>
          </p:nvPr>
        </p:nvSpPr>
        <p:spPr>
          <a:xfrm>
            <a:off x="457200" y="2174760"/>
            <a:ext cx="4039920" cy="3951000"/>
          </a:xfrm>
          <a:prstGeom prst="rect">
            <a:avLst/>
          </a:prstGeom>
          <a:noFill/>
          <a:ln w="0">
            <a:noFill/>
          </a:ln>
        </p:spPr>
        <p:txBody>
          <a:bodyPr lIns="91440" tIns="45720" rIns="91440" bIns="45720" anchor="t">
            <a:noAutofit/>
          </a:bodyPr>
          <a:lstStyle/>
          <a:p>
            <a:pPr marL="343080" indent="-34308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Click to edit Master text styles</a:t>
            </a:r>
          </a:p>
          <a:p>
            <a:pPr marL="743040" lvl="1" indent="-28584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Second level</a:t>
            </a:r>
          </a:p>
          <a:p>
            <a:pPr marL="1143000" lvl="2"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Third level</a:t>
            </a:r>
          </a:p>
          <a:p>
            <a:pPr marL="1600200" lvl="3"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Fourth level</a:t>
            </a:r>
          </a:p>
          <a:p>
            <a:pPr marL="2057400" lvl="4"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Fifth level</a:t>
            </a:r>
          </a:p>
        </p:txBody>
      </p:sp>
      <p:sp>
        <p:nvSpPr>
          <p:cNvPr id="33" name="PlaceHolder 4"/>
          <p:cNvSpPr>
            <a:spLocks noGrp="1"/>
          </p:cNvSpPr>
          <p:nvPr>
            <p:ph type="body"/>
          </p:nvPr>
        </p:nvSpPr>
        <p:spPr>
          <a:xfrm>
            <a:off x="4645080" y="1535040"/>
            <a:ext cx="4041360" cy="639360"/>
          </a:xfrm>
          <a:prstGeom prst="rect">
            <a:avLst/>
          </a:prstGeom>
          <a:noFill/>
          <a:ln w="0">
            <a:noFill/>
          </a:ln>
        </p:spPr>
        <p:txBody>
          <a:bodyPr lIns="91440" tIns="45720" rIns="91440" bIns="45720" anchor="b">
            <a:noAutofit/>
          </a:bodyPr>
          <a:lstStyle/>
          <a:p>
            <a:pPr indent="0" defTabSz="457200">
              <a:lnSpc>
                <a:spcPct val="100000"/>
              </a:lnSpc>
              <a:spcBef>
                <a:spcPts val="479"/>
              </a:spcBef>
              <a:buNone/>
              <a:tabLst>
                <a:tab pos="0" algn="l"/>
              </a:tabLst>
            </a:pPr>
            <a:r>
              <a:rPr lang="en-US" sz="2400" b="1" u="none" strike="noStrike">
                <a:solidFill>
                  <a:schemeClr val="dk1"/>
                </a:solidFill>
                <a:effectLst/>
                <a:uFillTx/>
                <a:latin typeface="Calibri"/>
              </a:rPr>
              <a:t>Click to edit Master text styles</a:t>
            </a:r>
            <a:endParaRPr lang="en-US" sz="2400" b="0" u="none" strike="noStrike">
              <a:solidFill>
                <a:schemeClr val="dk1"/>
              </a:solidFill>
              <a:effectLst/>
              <a:uFillTx/>
              <a:latin typeface="Calibri"/>
            </a:endParaRPr>
          </a:p>
        </p:txBody>
      </p:sp>
      <p:sp>
        <p:nvSpPr>
          <p:cNvPr id="34" name="PlaceHolder 5"/>
          <p:cNvSpPr>
            <a:spLocks noGrp="1"/>
          </p:cNvSpPr>
          <p:nvPr>
            <p:ph type="body"/>
          </p:nvPr>
        </p:nvSpPr>
        <p:spPr>
          <a:xfrm>
            <a:off x="4645080" y="2174760"/>
            <a:ext cx="4041360" cy="3951000"/>
          </a:xfrm>
          <a:prstGeom prst="rect">
            <a:avLst/>
          </a:prstGeom>
          <a:noFill/>
          <a:ln w="0">
            <a:noFill/>
          </a:ln>
        </p:spPr>
        <p:txBody>
          <a:bodyPr lIns="91440" tIns="45720" rIns="91440" bIns="45720" anchor="t">
            <a:noAutofit/>
          </a:bodyPr>
          <a:lstStyle/>
          <a:p>
            <a:pPr marL="343080" indent="-34308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Click to edit Master text styles</a:t>
            </a:r>
          </a:p>
          <a:p>
            <a:pPr marL="743040" lvl="1" indent="-28584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Second level</a:t>
            </a:r>
          </a:p>
          <a:p>
            <a:pPr marL="1143000" lvl="2"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Third level</a:t>
            </a:r>
          </a:p>
          <a:p>
            <a:pPr marL="1600200" lvl="3"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Fourth level</a:t>
            </a:r>
          </a:p>
          <a:p>
            <a:pPr marL="2057400" lvl="4"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Fifth level</a:t>
            </a:r>
          </a:p>
        </p:txBody>
      </p:sp>
      <p:sp>
        <p:nvSpPr>
          <p:cNvPr id="35" name="PlaceHolder 6"/>
          <p:cNvSpPr>
            <a:spLocks noGrp="1"/>
          </p:cNvSpPr>
          <p:nvPr>
            <p:ph type="dt" idx="19"/>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36" name="PlaceHolder 7"/>
          <p:cNvSpPr>
            <a:spLocks noGrp="1"/>
          </p:cNvSpPr>
          <p:nvPr>
            <p:ph type="ftr" idx="20"/>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7" name="PlaceHolder 8"/>
          <p:cNvSpPr>
            <a:spLocks noGrp="1"/>
          </p:cNvSpPr>
          <p:nvPr>
            <p:ph type="sldNum" idx="21"/>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503D3320-96F4-440A-A893-74D4AA8EC49A}"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rgbClr val="FFFFFF"/>
        </a:solid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39" name="PlaceHolder 2"/>
          <p:cNvSpPr>
            <a:spLocks noGrp="1"/>
          </p:cNvSpPr>
          <p:nvPr>
            <p:ph type="dt" idx="22"/>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0" name="PlaceHolder 3"/>
          <p:cNvSpPr>
            <a:spLocks noGrp="1"/>
          </p:cNvSpPr>
          <p:nvPr>
            <p:ph type="ftr" idx="23"/>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1" name="PlaceHolder 4"/>
          <p:cNvSpPr>
            <a:spLocks noGrp="1"/>
          </p:cNvSpPr>
          <p:nvPr>
            <p:ph type="sldNum" idx="24"/>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7F5A116F-B5B5-43F2-9192-6221D748B990}"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FFFFFF"/>
        </a:solidFill>
        <a:effectLst/>
      </p:bgPr>
    </p:bg>
    <p:spTree>
      <p:nvGrpSpPr>
        <p:cNvPr id="1" name=""/>
        <p:cNvGrpSpPr/>
        <p:nvPr/>
      </p:nvGrpSpPr>
      <p:grpSpPr>
        <a:xfrm>
          <a:off x="0" y="0"/>
          <a:ext cx="0" cy="0"/>
          <a:chOff x="0" y="0"/>
          <a:chExt cx="0" cy="0"/>
        </a:xfrm>
      </p:grpSpPr>
      <p:sp>
        <p:nvSpPr>
          <p:cNvPr id="42" name="PlaceHolder 1"/>
          <p:cNvSpPr>
            <a:spLocks noGrp="1"/>
          </p:cNvSpPr>
          <p:nvPr>
            <p:ph type="dt" idx="25"/>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3" name="PlaceHolder 2"/>
          <p:cNvSpPr>
            <a:spLocks noGrp="1"/>
          </p:cNvSpPr>
          <p:nvPr>
            <p:ph type="ftr" idx="26"/>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4" name="PlaceHolder 3"/>
          <p:cNvSpPr>
            <a:spLocks noGrp="1"/>
          </p:cNvSpPr>
          <p:nvPr>
            <p:ph type="sldNum" idx="27"/>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A57AC7FA-6D15-4D55-913B-865920ED80D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
        <p:nvSpPr>
          <p:cNvPr id="45"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Calibri"/>
              </a:rPr>
              <a:t>Click to edit the title text format</a:t>
            </a:r>
          </a:p>
        </p:txBody>
      </p:sp>
      <p:sp>
        <p:nvSpPr>
          <p:cNvPr id="46"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24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20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20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Seventh Outline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ontent with Caption">
    <p:bg>
      <p:bgPr>
        <a:solidFill>
          <a:srgbClr val="FFFFFF"/>
        </a:solidFill>
        <a:effectLst/>
      </p:bgPr>
    </p:bg>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2880"/>
            <a:ext cx="3007800" cy="1161720"/>
          </a:xfrm>
          <a:prstGeom prst="rect">
            <a:avLst/>
          </a:prstGeom>
          <a:noFill/>
          <a:ln w="0">
            <a:noFill/>
          </a:ln>
        </p:spPr>
        <p:txBody>
          <a:bodyPr lIns="91440" tIns="45720" rIns="91440" bIns="45720" anchor="b">
            <a:noAutofit/>
          </a:bodyPr>
          <a:lstStyle/>
          <a:p>
            <a:pPr indent="0" defTabSz="457200">
              <a:lnSpc>
                <a:spcPct val="100000"/>
              </a:lnSpc>
              <a:buNone/>
            </a:pPr>
            <a:r>
              <a:rPr lang="en-US" sz="2000" b="1" u="none" strike="noStrike">
                <a:solidFill>
                  <a:schemeClr val="dk1"/>
                </a:solidFill>
                <a:effectLst/>
                <a:uFillTx/>
                <a:latin typeface="Calibri"/>
              </a:rPr>
              <a:t>Click to edit Master title style</a:t>
            </a:r>
            <a:endParaRPr lang="en-US" sz="2000" b="0" u="none" strike="noStrike">
              <a:solidFill>
                <a:schemeClr val="dk1"/>
              </a:solidFill>
              <a:effectLst/>
              <a:uFillTx/>
              <a:latin typeface="Calibri"/>
            </a:endParaRPr>
          </a:p>
        </p:txBody>
      </p:sp>
      <p:sp>
        <p:nvSpPr>
          <p:cNvPr id="48" name="PlaceHolder 2"/>
          <p:cNvSpPr>
            <a:spLocks noGrp="1"/>
          </p:cNvSpPr>
          <p:nvPr>
            <p:ph type="body"/>
          </p:nvPr>
        </p:nvSpPr>
        <p:spPr>
          <a:xfrm>
            <a:off x="3575160" y="272880"/>
            <a:ext cx="5111280" cy="5852880"/>
          </a:xfrm>
          <a:prstGeom prst="rect">
            <a:avLst/>
          </a:prstGeom>
          <a:noFill/>
          <a:ln w="0">
            <a:noFill/>
          </a:ln>
        </p:spPr>
        <p:txBody>
          <a:bodyPr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49" name="PlaceHolder 3"/>
          <p:cNvSpPr>
            <a:spLocks noGrp="1"/>
          </p:cNvSpPr>
          <p:nvPr>
            <p:ph type="body"/>
          </p:nvPr>
        </p:nvSpPr>
        <p:spPr>
          <a:xfrm>
            <a:off x="457200" y="1434960"/>
            <a:ext cx="3007800" cy="4690800"/>
          </a:xfrm>
          <a:prstGeom prst="rect">
            <a:avLst/>
          </a:prstGeom>
          <a:noFill/>
          <a:ln w="0">
            <a:noFill/>
          </a:ln>
        </p:spPr>
        <p:txBody>
          <a:bodyPr lIns="91440" tIns="45720" rIns="91440" bIns="45720" anchor="t">
            <a:noAutofit/>
          </a:bodyPr>
          <a:lstStyle/>
          <a:p>
            <a:pPr indent="0" defTabSz="457200">
              <a:lnSpc>
                <a:spcPct val="100000"/>
              </a:lnSpc>
              <a:spcBef>
                <a:spcPts val="281"/>
              </a:spcBef>
              <a:buNone/>
              <a:tabLst>
                <a:tab pos="0" algn="l"/>
              </a:tabLst>
            </a:pPr>
            <a:r>
              <a:rPr lang="en-US" sz="1400" b="0" u="none" strike="noStrike">
                <a:solidFill>
                  <a:schemeClr val="dk1"/>
                </a:solidFill>
                <a:effectLst/>
                <a:uFillTx/>
                <a:latin typeface="Calibri"/>
              </a:rPr>
              <a:t>Click to edit Master text styles</a:t>
            </a:r>
          </a:p>
        </p:txBody>
      </p:sp>
      <p:sp>
        <p:nvSpPr>
          <p:cNvPr id="50" name="PlaceHolder 4"/>
          <p:cNvSpPr>
            <a:spLocks noGrp="1"/>
          </p:cNvSpPr>
          <p:nvPr>
            <p:ph type="dt" idx="28"/>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51" name="PlaceHolder 5"/>
          <p:cNvSpPr>
            <a:spLocks noGrp="1"/>
          </p:cNvSpPr>
          <p:nvPr>
            <p:ph type="ftr" idx="29"/>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2" name="PlaceHolder 6"/>
          <p:cNvSpPr>
            <a:spLocks noGrp="1"/>
          </p:cNvSpPr>
          <p:nvPr>
            <p:ph type="sldNum" idx="30"/>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5DD9E9D0-E3C8-4BED-A904-FBDC21AFC74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Picture with Caption">
    <p:bg>
      <p:bgPr>
        <a:solidFill>
          <a:srgbClr val="FFFFFF"/>
        </a:solidFill>
        <a:effectLst/>
      </p:bgPr>
    </p:bg>
    <p:spTree>
      <p:nvGrpSpPr>
        <p:cNvPr id="1" name=""/>
        <p:cNvGrpSpPr/>
        <p:nvPr/>
      </p:nvGrpSpPr>
      <p:grpSpPr>
        <a:xfrm>
          <a:off x="0" y="0"/>
          <a:ext cx="0" cy="0"/>
          <a:chOff x="0" y="0"/>
          <a:chExt cx="0" cy="0"/>
        </a:xfrm>
      </p:grpSpPr>
      <p:sp>
        <p:nvSpPr>
          <p:cNvPr id="53" name="PlaceHolder 1"/>
          <p:cNvSpPr>
            <a:spLocks noGrp="1"/>
          </p:cNvSpPr>
          <p:nvPr>
            <p:ph type="title"/>
          </p:nvPr>
        </p:nvSpPr>
        <p:spPr>
          <a:xfrm>
            <a:off x="1792440" y="4800600"/>
            <a:ext cx="5486040" cy="566280"/>
          </a:xfrm>
          <a:prstGeom prst="rect">
            <a:avLst/>
          </a:prstGeom>
          <a:noFill/>
          <a:ln w="0">
            <a:noFill/>
          </a:ln>
        </p:spPr>
        <p:txBody>
          <a:bodyPr lIns="91440" tIns="45720" rIns="91440" bIns="45720" anchor="b">
            <a:noAutofit/>
          </a:bodyPr>
          <a:lstStyle/>
          <a:p>
            <a:pPr indent="0" defTabSz="457200">
              <a:lnSpc>
                <a:spcPct val="100000"/>
              </a:lnSpc>
              <a:buNone/>
            </a:pPr>
            <a:r>
              <a:rPr lang="en-US" sz="2000" b="1" u="none" strike="noStrike">
                <a:solidFill>
                  <a:schemeClr val="dk1"/>
                </a:solidFill>
                <a:effectLst/>
                <a:uFillTx/>
                <a:latin typeface="Calibri"/>
              </a:rPr>
              <a:t>Click to edit Master title style</a:t>
            </a:r>
            <a:endParaRPr lang="en-US" sz="2000" b="0" u="none" strike="noStrike">
              <a:solidFill>
                <a:schemeClr val="dk1"/>
              </a:solidFill>
              <a:effectLst/>
              <a:uFillTx/>
              <a:latin typeface="Calibri"/>
            </a:endParaRPr>
          </a:p>
        </p:txBody>
      </p:sp>
      <p:sp>
        <p:nvSpPr>
          <p:cNvPr id="54" name="PlaceHolder 2"/>
          <p:cNvSpPr>
            <a:spLocks noGrp="1"/>
          </p:cNvSpPr>
          <p:nvPr>
            <p:ph type="body"/>
          </p:nvPr>
        </p:nvSpPr>
        <p:spPr>
          <a:xfrm>
            <a:off x="1792440" y="612720"/>
            <a:ext cx="5486040" cy="4114440"/>
          </a:xfrm>
          <a:prstGeom prst="rect">
            <a:avLst/>
          </a:prstGeom>
          <a:noFill/>
          <a:ln w="0">
            <a:noFill/>
          </a:ln>
        </p:spPr>
        <p:txBody>
          <a:bodyPr lIns="90000" tIns="45000" rIns="90000" bIns="45000" anchor="t">
            <a:no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32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32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32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Seventh Outline Level</a:t>
            </a:r>
          </a:p>
        </p:txBody>
      </p:sp>
      <p:sp>
        <p:nvSpPr>
          <p:cNvPr id="55" name="PlaceHolder 3"/>
          <p:cNvSpPr>
            <a:spLocks noGrp="1"/>
          </p:cNvSpPr>
          <p:nvPr>
            <p:ph type="body"/>
          </p:nvPr>
        </p:nvSpPr>
        <p:spPr>
          <a:xfrm>
            <a:off x="1792440" y="5367240"/>
            <a:ext cx="5486040" cy="804600"/>
          </a:xfrm>
          <a:prstGeom prst="rect">
            <a:avLst/>
          </a:prstGeom>
          <a:noFill/>
          <a:ln w="0">
            <a:noFill/>
          </a:ln>
        </p:spPr>
        <p:txBody>
          <a:bodyPr lIns="91440" tIns="45720" rIns="91440" bIns="45720" anchor="t">
            <a:noAutofit/>
          </a:bodyPr>
          <a:lstStyle/>
          <a:p>
            <a:pPr indent="0" defTabSz="457200">
              <a:lnSpc>
                <a:spcPct val="100000"/>
              </a:lnSpc>
              <a:spcBef>
                <a:spcPts val="281"/>
              </a:spcBef>
              <a:buNone/>
              <a:tabLst>
                <a:tab pos="0" algn="l"/>
              </a:tabLst>
            </a:pPr>
            <a:r>
              <a:rPr lang="en-US" sz="1400" b="0" u="none" strike="noStrike">
                <a:solidFill>
                  <a:schemeClr val="dk1"/>
                </a:solidFill>
                <a:effectLst/>
                <a:uFillTx/>
                <a:latin typeface="Calibri"/>
              </a:rPr>
              <a:t>Click to edit Master text styles</a:t>
            </a:r>
          </a:p>
        </p:txBody>
      </p:sp>
      <p:sp>
        <p:nvSpPr>
          <p:cNvPr id="56" name="PlaceHolder 4"/>
          <p:cNvSpPr>
            <a:spLocks noGrp="1"/>
          </p:cNvSpPr>
          <p:nvPr>
            <p:ph type="dt" idx="31"/>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57" name="PlaceHolder 5"/>
          <p:cNvSpPr>
            <a:spLocks noGrp="1"/>
          </p:cNvSpPr>
          <p:nvPr>
            <p:ph type="ftr" idx="3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8" name="PlaceHolder 6"/>
          <p:cNvSpPr>
            <a:spLocks noGrp="1"/>
          </p:cNvSpPr>
          <p:nvPr>
            <p:ph type="sldNum" idx="33"/>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0FB2270A-BAC6-4747-8F39-CE5B09DEE2F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38B595-9421-4BB7-809E-97803ECAD8B2}"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EE6F31-2A24-481E-A065-017482EC7826}" type="slidenum">
              <a:rPr lang="en-IN" smtClean="0"/>
              <a:t>‹#›</a:t>
            </a:fld>
            <a:endParaRPr lang="en-IN"/>
          </a:p>
        </p:txBody>
      </p:sp>
    </p:spTree>
    <p:extLst>
      <p:ext uri="{BB962C8B-B14F-4D97-AF65-F5344CB8AC3E}">
        <p14:creationId xmlns:p14="http://schemas.microsoft.com/office/powerpoint/2010/main" val="235440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9.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notesSlide" Target="../notesSlides/notesSlide1.xml" /><Relationship Id="rId1" Type="http://schemas.openxmlformats.org/officeDocument/2006/relationships/slideLayout" Target="../slideLayouts/slideLayout9.xml" /><Relationship Id="rId6" Type="http://schemas.openxmlformats.org/officeDocument/2006/relationships/image" Target="../media/image8.png" /><Relationship Id="rId5" Type="http://schemas.openxmlformats.org/officeDocument/2006/relationships/image" Target="../media/image7.png" /><Relationship Id="rId4" Type="http://schemas.openxmlformats.org/officeDocument/2006/relationships/image" Target="../media/image6.png"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7" Type="http://schemas.openxmlformats.org/officeDocument/2006/relationships/image" Target="../media/image14.png" /><Relationship Id="rId2" Type="http://schemas.openxmlformats.org/officeDocument/2006/relationships/notesSlide" Target="../notesSlides/notesSlide2.xml" /><Relationship Id="rId1" Type="http://schemas.openxmlformats.org/officeDocument/2006/relationships/slideLayout" Target="../slideLayouts/slideLayout9.xml" /><Relationship Id="rId6" Type="http://schemas.openxmlformats.org/officeDocument/2006/relationships/image" Target="../media/image13.png" /><Relationship Id="rId5" Type="http://schemas.openxmlformats.org/officeDocument/2006/relationships/image" Target="../media/image12.png" /><Relationship Id="rId4" Type="http://schemas.openxmlformats.org/officeDocument/2006/relationships/image" Target="../media/image11.png"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9.xml" /></Relationships>
</file>

<file path=ppt/slides/_rels/slide15.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9.xml" /></Relationships>
</file>

<file path=ppt/slides/_rels/slide16.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9.xml" /></Relationships>
</file>

<file path=ppt/slides/_rels/slide17.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image" Target="../media/image20.jpeg" /><Relationship Id="rId1" Type="http://schemas.openxmlformats.org/officeDocument/2006/relationships/slideLayout" Target="../slideLayouts/slideLayout9.xml" /></Relationships>
</file>

<file path=ppt/slides/_rels/slide18.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7.xml" /><Relationship Id="rId1" Type="http://schemas.openxmlformats.org/officeDocument/2006/relationships/slideLayout" Target="../slideLayouts/slideLayout4.xml" /><Relationship Id="rId4" Type="http://schemas.openxmlformats.org/officeDocument/2006/relationships/image" Target="../media/image23.png" /></Relationships>
</file>

<file path=ppt/slides/_rels/slide19.xml.rels><?xml version="1.0" encoding="UTF-8" standalone="yes"?>
<Relationships xmlns="http://schemas.openxmlformats.org/package/2006/relationships"><Relationship Id="rId3" Type="http://schemas.openxmlformats.org/officeDocument/2006/relationships/image" Target="../media/image24.jpe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20.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21.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4.xml" /></Relationships>
</file>

<file path=ppt/slides/_rels/slide22.xml.rels><?xml version="1.0" encoding="UTF-8" standalone="yes"?>
<Relationships xmlns="http://schemas.openxmlformats.org/package/2006/relationships"><Relationship Id="rId2" Type="http://schemas.openxmlformats.org/officeDocument/2006/relationships/image" Target="../media/image27.png" /><Relationship Id="rId1" Type="http://schemas.openxmlformats.org/officeDocument/2006/relationships/slideLayout" Target="../slideLayouts/slideLayout4.xml" /></Relationships>
</file>

<file path=ppt/slides/_rels/slide23.xml.rels><?xml version="1.0" encoding="UTF-8" standalone="yes"?>
<Relationships xmlns="http://schemas.openxmlformats.org/package/2006/relationships"><Relationship Id="rId2" Type="http://schemas.openxmlformats.org/officeDocument/2006/relationships/image" Target="../media/image28.png" /><Relationship Id="rId1" Type="http://schemas.openxmlformats.org/officeDocument/2006/relationships/slideLayout" Target="../slideLayouts/slideLayout9.xml" /></Relationships>
</file>

<file path=ppt/slides/_rels/slide24.xml.rels><?xml version="1.0" encoding="UTF-8" standalone="yes"?>
<Relationships xmlns="http://schemas.openxmlformats.org/package/2006/relationships"><Relationship Id="rId2" Type="http://schemas.openxmlformats.org/officeDocument/2006/relationships/image" Target="../media/image29.jpeg" /><Relationship Id="rId1" Type="http://schemas.openxmlformats.org/officeDocument/2006/relationships/slideLayout" Target="../slideLayouts/slideLayout4.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26.xml.rels><?xml version="1.0" encoding="UTF-8" standalone="yes"?>
<Relationships xmlns="http://schemas.openxmlformats.org/package/2006/relationships"><Relationship Id="rId2" Type="http://schemas.openxmlformats.org/officeDocument/2006/relationships/image" Target="../media/image30.png" /><Relationship Id="rId1" Type="http://schemas.openxmlformats.org/officeDocument/2006/relationships/slideLayout" Target="../slideLayouts/slideLayout9.xml" /></Relationships>
</file>

<file path=ppt/slides/_rels/slide27.xml.rels><?xml version="1.0" encoding="UTF-8" standalone="yes"?>
<Relationships xmlns="http://schemas.openxmlformats.org/package/2006/relationships"><Relationship Id="rId2" Type="http://schemas.openxmlformats.org/officeDocument/2006/relationships/image" Target="../media/image31.png" /><Relationship Id="rId1" Type="http://schemas.openxmlformats.org/officeDocument/2006/relationships/slideLayout" Target="../slideLayouts/slideLayout9.xml" /></Relationships>
</file>

<file path=ppt/slides/_rels/slide28.xml.rels><?xml version="1.0" encoding="UTF-8" standalone="yes"?>
<Relationships xmlns="http://schemas.openxmlformats.org/package/2006/relationships"><Relationship Id="rId2" Type="http://schemas.openxmlformats.org/officeDocument/2006/relationships/image" Target="../media/image32.jpeg" /><Relationship Id="rId1" Type="http://schemas.openxmlformats.org/officeDocument/2006/relationships/slideLayout" Target="../slideLayouts/slideLayout9.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30.xml.rels><?xml version="1.0" encoding="UTF-8" standalone="yes"?>
<Relationships xmlns="http://schemas.openxmlformats.org/package/2006/relationships"><Relationship Id="rId2" Type="http://schemas.openxmlformats.org/officeDocument/2006/relationships/image" Target="../media/image33.png" /><Relationship Id="rId1" Type="http://schemas.openxmlformats.org/officeDocument/2006/relationships/slideLayout" Target="../slideLayouts/slideLayout9.xml" /></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4.xml.rels><?xml version="1.0" encoding="UTF-8" standalone="yes"?>
<Relationships xmlns="http://schemas.openxmlformats.org/package/2006/relationships"><Relationship Id="rId8" Type="http://schemas.openxmlformats.org/officeDocument/2006/relationships/hyperlink" Target="https://doi.org/10.1017/S0954422409990175" TargetMode="External" /><Relationship Id="rId13" Type="http://schemas.openxmlformats.org/officeDocument/2006/relationships/hyperlink" Target="https://doi.org/10.1177/0022034513508954" TargetMode="External" /><Relationship Id="rId18" Type="http://schemas.openxmlformats.org/officeDocument/2006/relationships/hyperlink" Target="https://doi.org/10.1016/S0140-6736(12)60072-5" TargetMode="External" /><Relationship Id="rId3" Type="http://schemas.openxmlformats.org/officeDocument/2006/relationships/hyperlink" Target="https://doi.org/10.1007/s00394-024-03458-z" TargetMode="External" /><Relationship Id="rId7" Type="http://schemas.openxmlformats.org/officeDocument/2006/relationships/hyperlink" Target="https://doi.org/10.1016/j.cmet.2019.05.008" TargetMode="External" /><Relationship Id="rId12" Type="http://schemas.openxmlformats.org/officeDocument/2006/relationships/hyperlink" Target="https://doi.org/10.3945/ajcn.113.058362" TargetMode="External" /><Relationship Id="rId17" Type="http://schemas.openxmlformats.org/officeDocument/2006/relationships/hyperlink" Target="https://doi.org/10.3390/nu10050587" TargetMode="External" /><Relationship Id="rId2" Type="http://schemas.openxmlformats.org/officeDocument/2006/relationships/notesSlide" Target="../notesSlides/notesSlide10.xml" /><Relationship Id="rId16" Type="http://schemas.openxmlformats.org/officeDocument/2006/relationships/hyperlink" Target="https://doi.org/10.1016/j.amepre.2011.05.002" TargetMode="External" /><Relationship Id="rId1" Type="http://schemas.openxmlformats.org/officeDocument/2006/relationships/slideLayout" Target="../slideLayouts/slideLayout9.xml" /><Relationship Id="rId6" Type="http://schemas.openxmlformats.org/officeDocument/2006/relationships/hyperlink" Target="https://doi.org/10.1056/NEJMoa1203388" TargetMode="External" /><Relationship Id="rId11" Type="http://schemas.openxmlformats.org/officeDocument/2006/relationships/hyperlink" Target="https://doi.org/10.1016/S0140-6736(00)04041-1" TargetMode="External" /><Relationship Id="rId5" Type="http://schemas.openxmlformats.org/officeDocument/2006/relationships/hyperlink" Target="https://www.gov.uk/government/statistics/national-diet-and-nutrition-survey-2019-to-2023/national-diet-and-nutrition-survey-2019-to-2023-report" TargetMode="External" /><Relationship Id="rId15" Type="http://schemas.openxmlformats.org/officeDocument/2006/relationships/hyperlink" Target="https://assets.publishing.service.gov.uk/media/5ba8a50540f0b605084c9501/Eatwell_Guide_booklet_2018v4.pdf" TargetMode="External" /><Relationship Id="rId10" Type="http://schemas.openxmlformats.org/officeDocument/2006/relationships/hyperlink" Target="https://doi.org/10.1136/bmj-2023-077310" TargetMode="External" /><Relationship Id="rId4" Type="http://schemas.openxmlformats.org/officeDocument/2006/relationships/hyperlink" Target="https://doi.org/10.1056/NEJMoa1203034" TargetMode="External" /><Relationship Id="rId9" Type="http://schemas.openxmlformats.org/officeDocument/2006/relationships/hyperlink" Target="https://doi.org/10.1371/journal.pone.0024805" TargetMode="External" /><Relationship Id="rId14" Type="http://schemas.openxmlformats.org/officeDocument/2006/relationships/hyperlink" Target="https://www.gov.uk/government/publications/the-eatwell-guide" TargetMode="External" /></Relationships>
</file>

<file path=ppt/slides/_rels/slide35.xml.rels><?xml version="1.0" encoding="UTF-8" standalone="yes"?>
<Relationships xmlns="http://schemas.openxmlformats.org/package/2006/relationships"><Relationship Id="rId8" Type="http://schemas.openxmlformats.org/officeDocument/2006/relationships/hyperlink" Target="https://www.nhs.uk/healthier-families/" TargetMode="External" /><Relationship Id="rId13" Type="http://schemas.openxmlformats.org/officeDocument/2006/relationships/hyperlink" Target="https://www.mdpi.com/2072-6643/15/22/4708" TargetMode="External" /><Relationship Id="rId3" Type="http://schemas.openxmlformats.org/officeDocument/2006/relationships/hyperlink" Target="https://lawresearchreview.com/index.php/Journal/article/download/7/21" TargetMode="External" /><Relationship Id="rId7" Type="http://schemas.openxmlformats.org/officeDocument/2006/relationships/hyperlink" Target="https://www.researchgate.net/profile/Neama-Mohammed-Hantira/publication/339132542_Nutritional_Awareness_Campaign_Combating_Egyptian_Food_Myths_Empowering_Adolescents'_Healthy_Food_Consumption_in_Alexandria_Youth_Centers/links/5e3f5484299bf1cdb918f618/Nutritional-Awareness-Campaign-Combating-Egyptian-Food-Myths-Empowering-Adolescents-Healthy-Food-Consumption-in-Alexandria-Youth-Centers.pdf" TargetMode="External" /><Relationship Id="rId12" Type="http://schemas.openxmlformats.org/officeDocument/2006/relationships/hyperlink" Target="https://www.durnell.co.uk/uploads/newsletters/Business_Sales-and-Marketing-2021_catalogue.pdf" TargetMode="External" /><Relationship Id="rId2" Type="http://schemas.openxmlformats.org/officeDocument/2006/relationships/hyperlink" Target="https://journals.lww.com/jfmpc/_layouts/15/oaks.journals/downloadpdf.aspx?an=01697686-202211000-00077" TargetMode="External" /><Relationship Id="rId16" Type="http://schemas.openxmlformats.org/officeDocument/2006/relationships/hyperlink" Target="https://www.emerald.com/jpmd/article-pdf/14/2/163/1574669/jpmd-02-2020-0017.pdf" TargetMode="External" /><Relationship Id="rId1" Type="http://schemas.openxmlformats.org/officeDocument/2006/relationships/slideLayout" Target="../slideLayouts/slideLayout4.xml" /><Relationship Id="rId6" Type="http://schemas.openxmlformats.org/officeDocument/2006/relationships/hyperlink" Target="https://www.problecon.com/export_pdf/problems-of-economy-2025-1_0-pages-350_356.pdf" TargetMode="External" /><Relationship Id="rId11" Type="http://schemas.openxmlformats.org/officeDocument/2006/relationships/hyperlink" Target="https://tutvital.tut.ac.za/bitstreams/66eb7927-4234-4cbd-86af-c007c587e903/download" TargetMode="External" /><Relationship Id="rId5" Type="http://schemas.openxmlformats.org/officeDocument/2006/relationships/hyperlink" Target="https://link.springer.com/content/pdf/10.1186/s12889-022-13252-3.pdf" TargetMode="External" /><Relationship Id="rId15" Type="http://schemas.openxmlformats.org/officeDocument/2006/relationships/hyperlink" Target="https://www.tandfonline.com/doi/pdf/10.1080/10408398.2019.1632258" TargetMode="External" /><Relationship Id="rId10" Type="http://schemas.openxmlformats.org/officeDocument/2006/relationships/hyperlink" Target="https://digitalcommons.usu.edu/cgi/viewcontent.cgi?article=9960&amp;context=etd" TargetMode="External" /><Relationship Id="rId4" Type="http://schemas.openxmlformats.org/officeDocument/2006/relationships/hyperlink" Target="https://fada.birzeit.edu/bitstream/20.500.11889/7903/1/Strategies%20and%20interventions%20for%20healthy%20adolescent%20growth%2C%20nutrition%2C%20and%20development.pdf" TargetMode="External" /><Relationship Id="rId9" Type="http://schemas.openxmlformats.org/officeDocument/2006/relationships/hyperlink" Target="https://www.nutrition.org.uk/" TargetMode="External" /><Relationship Id="rId14" Type="http://schemas.openxmlformats.org/officeDocument/2006/relationships/hyperlink" Target="https://journals.wsiz.edu.pl/sc/article/download/1121/1078" TargetMode="External" /></Relationships>
</file>

<file path=ppt/slides/_rels/slide36.xml.rels><?xml version="1.0" encoding="UTF-8" standalone="yes"?>
<Relationships xmlns="http://schemas.openxmlformats.org/package/2006/relationships"><Relationship Id="rId3" Type="http://schemas.openxmlformats.org/officeDocument/2006/relationships/hyperlink" Target="https://evergreentherapeutics.ca/stages-of-change/" TargetMode="External" /><Relationship Id="rId2" Type="http://schemas.openxmlformats.org/officeDocument/2006/relationships/hyperlink" Target="https://crp.trb.org/btscrpwebresource2/mitigation-tools/socioecological-levels/" TargetMode="External" /><Relationship Id="rId1" Type="http://schemas.openxmlformats.org/officeDocument/2006/relationships/slideLayout" Target="../slideLayouts/slideLayout4.xml" /></Relationships>
</file>

<file path=ppt/slides/_rels/slide37.xml.rels><?xml version="1.0" encoding="UTF-8" standalone="yes"?>
<Relationships xmlns="http://schemas.openxmlformats.org/package/2006/relationships"><Relationship Id="rId2" Type="http://schemas.openxmlformats.org/officeDocument/2006/relationships/image" Target="../media/image34.jpeg" /><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1" descr="title_bg.jpg"/>
          <p:cNvPicPr/>
          <p:nvPr/>
        </p:nvPicPr>
        <p:blipFill>
          <a:blip r:embed="rId2"/>
          <a:stretch/>
        </p:blipFill>
        <p:spPr>
          <a:xfrm>
            <a:off x="0" y="0"/>
            <a:ext cx="12191400" cy="6857640"/>
          </a:xfrm>
          <a:prstGeom prst="rect">
            <a:avLst/>
          </a:prstGeom>
          <a:noFill/>
          <a:ln w="0">
            <a:noFill/>
          </a:ln>
        </p:spPr>
      </p:pic>
      <p:sp>
        <p:nvSpPr>
          <p:cNvPr id="66" name="Rectangle 2"/>
          <p:cNvSpPr/>
          <p:nvPr/>
        </p:nvSpPr>
        <p:spPr>
          <a:xfrm>
            <a:off x="18360" y="0"/>
            <a:ext cx="608040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67" name="Rectangle 3"/>
          <p:cNvSpPr/>
          <p:nvPr/>
        </p:nvSpPr>
        <p:spPr>
          <a:xfrm>
            <a:off x="0" y="0"/>
            <a:ext cx="16416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68" name="TextBox 4"/>
          <p:cNvSpPr/>
          <p:nvPr/>
        </p:nvSpPr>
        <p:spPr>
          <a:xfrm>
            <a:off x="-39960" y="531720"/>
            <a:ext cx="6324480" cy="1200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r>
              <a:rPr lang="en-US" sz="3600" b="1" u="none" strike="noStrike">
                <a:solidFill>
                  <a:srgbClr val="FFFFFF"/>
                </a:solidFill>
                <a:effectLst/>
                <a:uFillTx/>
                <a:latin typeface="Arial"/>
              </a:rPr>
              <a:t>Diet &amp; Nutrition</a:t>
            </a:r>
            <a:endParaRPr lang="en-US" sz="3600" b="0" u="none" strike="noStrike">
              <a:solidFill>
                <a:srgbClr val="000000"/>
              </a:solidFill>
              <a:effectLst/>
              <a:uFillTx/>
              <a:latin typeface="Arial"/>
            </a:endParaRPr>
          </a:p>
          <a:p>
            <a:pPr algn="ctr" defTabSz="457200">
              <a:lnSpc>
                <a:spcPct val="100000"/>
              </a:lnSpc>
            </a:pPr>
            <a:r>
              <a:rPr lang="en-US" sz="3600" b="1" u="none" strike="noStrike">
                <a:solidFill>
                  <a:srgbClr val="FFFFFF"/>
                </a:solidFill>
                <a:effectLst/>
                <a:uFillTx/>
                <a:latin typeface="Arial"/>
              </a:rPr>
              <a:t>Among Teenagers (13–18)</a:t>
            </a:r>
            <a:endParaRPr lang="en-US" sz="3600" b="0" u="none" strike="noStrike">
              <a:solidFill>
                <a:srgbClr val="000000"/>
              </a:solidFill>
              <a:effectLst/>
              <a:uFillTx/>
              <a:latin typeface="Arial"/>
            </a:endParaRPr>
          </a:p>
        </p:txBody>
      </p:sp>
      <p:sp>
        <p:nvSpPr>
          <p:cNvPr id="69" name="Rectangle 5"/>
          <p:cNvSpPr/>
          <p:nvPr/>
        </p:nvSpPr>
        <p:spPr>
          <a:xfrm>
            <a:off x="169200" y="3587400"/>
            <a:ext cx="6080400" cy="50256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0" name="TextBox 6"/>
          <p:cNvSpPr/>
          <p:nvPr/>
        </p:nvSpPr>
        <p:spPr>
          <a:xfrm>
            <a:off x="315360" y="3591000"/>
            <a:ext cx="5668920" cy="4003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0B3D2E"/>
                </a:solidFill>
                <a:effectLst/>
                <a:uFillTx/>
                <a:latin typeface="Arial"/>
              </a:rPr>
              <a:t>“What You Eat Today, Builds Your Tomorrow"</a:t>
            </a:r>
            <a:endParaRPr lang="en-US" sz="2000" b="0" u="none" strike="noStrike">
              <a:solidFill>
                <a:srgbClr val="000000"/>
              </a:solidFill>
              <a:effectLst/>
              <a:uFillTx/>
              <a:latin typeface="Arial"/>
            </a:endParaRPr>
          </a:p>
        </p:txBody>
      </p:sp>
      <p:sp>
        <p:nvSpPr>
          <p:cNvPr id="71" name="Rectangle 7"/>
          <p:cNvSpPr/>
          <p:nvPr/>
        </p:nvSpPr>
        <p:spPr>
          <a:xfrm>
            <a:off x="6080760" y="777240"/>
            <a:ext cx="5562000" cy="5166000"/>
          </a:xfrm>
          <a:prstGeom prst="rect">
            <a:avLst/>
          </a:prstGeom>
          <a:solidFill>
            <a:schemeClr val="accent3">
              <a:lumMod val="60000"/>
              <a:lumOff val="40000"/>
            </a:schemeClr>
          </a:solidFill>
          <a:ln w="12700">
            <a:solidFill>
              <a:srgbClr val="DCDCDC"/>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2" name="TextBox 8"/>
          <p:cNvSpPr/>
          <p:nvPr/>
        </p:nvSpPr>
        <p:spPr>
          <a:xfrm>
            <a:off x="6254640" y="1051560"/>
            <a:ext cx="5525280" cy="4155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400" b="1" u="none" strike="noStrike">
                <a:solidFill>
                  <a:schemeClr val="dk1"/>
                </a:solidFill>
                <a:effectLst/>
                <a:uFillTx/>
                <a:latin typeface="Arial"/>
              </a:rPr>
              <a:t>Mst Sharmin Sultana Mitu</a:t>
            </a:r>
            <a:endParaRPr lang="en-US" sz="2400" b="0" u="none" strike="noStrike">
              <a:solidFill>
                <a:srgbClr val="000000"/>
              </a:solidFill>
              <a:effectLst/>
              <a:uFillTx/>
              <a:latin typeface="Arial"/>
            </a:endParaRPr>
          </a:p>
          <a:p>
            <a:pPr algn="ctr" defTabSz="457200">
              <a:lnSpc>
                <a:spcPct val="100000"/>
              </a:lnSpc>
            </a:pPr>
            <a:r>
              <a:rPr lang="en-US" sz="1600" b="1" u="none" strike="noStrike">
                <a:solidFill>
                  <a:schemeClr val="dk1"/>
                </a:solidFill>
                <a:effectLst/>
                <a:uFillTx/>
                <a:latin typeface="Arial"/>
              </a:rPr>
              <a:t>Student ID: </a:t>
            </a:r>
            <a:r>
              <a:rPr lang="en-US" sz="1600" b="0" u="none" strike="noStrike">
                <a:solidFill>
                  <a:schemeClr val="dk1"/>
                </a:solidFill>
                <a:effectLst/>
                <a:uFillTx/>
                <a:latin typeface="Arial"/>
              </a:rPr>
              <a:t>2524666</a:t>
            </a:r>
            <a:endParaRPr lang="en-US" sz="1600" b="0" u="none" strike="noStrike">
              <a:solidFill>
                <a:srgbClr val="000000"/>
              </a:solidFill>
              <a:effectLst/>
              <a:uFillTx/>
              <a:latin typeface="Arial"/>
            </a:endParaRPr>
          </a:p>
          <a:p>
            <a:pPr algn="ctr" defTabSz="457200">
              <a:lnSpc>
                <a:spcPct val="100000"/>
              </a:lnSpc>
            </a:pPr>
            <a:r>
              <a:rPr lang="fi-FI" sz="2400" b="1" u="none" strike="noStrike">
                <a:solidFill>
                  <a:schemeClr val="dk1"/>
                </a:solidFill>
                <a:effectLst/>
                <a:uFillTx/>
                <a:latin typeface="Arial"/>
              </a:rPr>
              <a:t>Kinjalkumari Nareshbhai Ahir</a:t>
            </a:r>
            <a:endParaRPr lang="en-US" sz="2400" b="0" u="none" strike="noStrike">
              <a:solidFill>
                <a:srgbClr val="000000"/>
              </a:solidFill>
              <a:effectLst/>
              <a:uFillTx/>
              <a:latin typeface="Arial"/>
            </a:endParaRPr>
          </a:p>
          <a:p>
            <a:pPr algn="ctr" defTabSz="457200">
              <a:lnSpc>
                <a:spcPct val="100000"/>
              </a:lnSpc>
            </a:pPr>
            <a:r>
              <a:rPr lang="fi-FI" sz="1600" b="0" u="none" strike="noStrike">
                <a:solidFill>
                  <a:schemeClr val="dk1"/>
                </a:solidFill>
                <a:effectLst/>
                <a:uFillTx/>
                <a:latin typeface="Arial"/>
              </a:rPr>
              <a:t> </a:t>
            </a:r>
            <a:r>
              <a:rPr lang="en-US" sz="1600" b="1" u="none" strike="noStrike">
                <a:solidFill>
                  <a:schemeClr val="dk1"/>
                </a:solidFill>
                <a:effectLst/>
                <a:uFillTx/>
                <a:latin typeface="Arial"/>
              </a:rPr>
              <a:t>Student ID: </a:t>
            </a:r>
            <a:r>
              <a:rPr lang="fi-FI" sz="1600" b="0" u="none" strike="noStrike">
                <a:solidFill>
                  <a:schemeClr val="dk1"/>
                </a:solidFill>
                <a:effectLst/>
                <a:uFillTx/>
                <a:latin typeface="Arial"/>
              </a:rPr>
              <a:t>2522437</a:t>
            </a:r>
            <a:endParaRPr lang="en-US" sz="1600" b="0" u="none" strike="noStrike">
              <a:solidFill>
                <a:srgbClr val="000000"/>
              </a:solidFill>
              <a:effectLst/>
              <a:uFillTx/>
              <a:latin typeface="Arial"/>
            </a:endParaRPr>
          </a:p>
          <a:p>
            <a:pPr algn="ctr" defTabSz="457200">
              <a:lnSpc>
                <a:spcPct val="100000"/>
              </a:lnSpc>
            </a:pPr>
            <a:r>
              <a:rPr lang="en-US" sz="2400" b="1" u="none" strike="noStrike">
                <a:solidFill>
                  <a:schemeClr val="dk1"/>
                </a:solidFill>
                <a:effectLst/>
                <a:uFillTx/>
                <a:latin typeface="Arial"/>
              </a:rPr>
              <a:t>Syed Md Raihanul Hoque </a:t>
            </a:r>
            <a:endParaRPr lang="en-US" sz="2400" b="0" u="none" strike="noStrike">
              <a:solidFill>
                <a:srgbClr val="000000"/>
              </a:solidFill>
              <a:effectLst/>
              <a:uFillTx/>
              <a:latin typeface="Arial"/>
            </a:endParaRPr>
          </a:p>
          <a:p>
            <a:pPr algn="ctr" defTabSz="457200">
              <a:lnSpc>
                <a:spcPct val="100000"/>
              </a:lnSpc>
            </a:pPr>
            <a:r>
              <a:rPr lang="en-US" sz="1600" b="1" u="none" strike="noStrike">
                <a:solidFill>
                  <a:schemeClr val="dk1"/>
                </a:solidFill>
                <a:effectLst/>
                <a:uFillTx/>
                <a:latin typeface="Arial"/>
              </a:rPr>
              <a:t>Student ID: </a:t>
            </a:r>
            <a:r>
              <a:rPr lang="en-US" sz="1600" b="0" u="none" strike="noStrike">
                <a:solidFill>
                  <a:schemeClr val="dk1"/>
                </a:solidFill>
                <a:effectLst/>
                <a:uFillTx/>
                <a:latin typeface="Arial"/>
              </a:rPr>
              <a:t>2521856</a:t>
            </a:r>
            <a:endParaRPr lang="en-US" sz="1600" b="0" u="none" strike="noStrike">
              <a:solidFill>
                <a:srgbClr val="000000"/>
              </a:solidFill>
              <a:effectLst/>
              <a:uFillTx/>
              <a:latin typeface="Arial"/>
            </a:endParaRPr>
          </a:p>
          <a:p>
            <a:pPr defTabSz="457200">
              <a:lnSpc>
                <a:spcPct val="100000"/>
              </a:lnSpc>
            </a:pP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Campaign Title: </a:t>
            </a:r>
            <a:r>
              <a:rPr lang="en-US" sz="1600" b="0" u="none" strike="noStrike">
                <a:solidFill>
                  <a:schemeClr val="dk1"/>
                </a:solidFill>
                <a:effectLst/>
                <a:uFillTx/>
                <a:latin typeface="Arial"/>
              </a:rPr>
              <a:t>Diet &amp; Nutrition Among Teenagers (13–18)</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Name: </a:t>
            </a:r>
            <a:r>
              <a:rPr lang="en-US" sz="1600" b="0" u="none" strike="noStrike">
                <a:solidFill>
                  <a:schemeClr val="dk1"/>
                </a:solidFill>
                <a:effectLst/>
                <a:uFillTx/>
                <a:latin typeface="Arial"/>
              </a:rPr>
              <a:t>MSc Public Health and Social Care in Practice</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Title: </a:t>
            </a:r>
            <a:r>
              <a:rPr lang="en-US" sz="1600" b="0" u="none" strike="noStrike">
                <a:solidFill>
                  <a:schemeClr val="dk1"/>
                </a:solidFill>
                <a:effectLst/>
                <a:uFillTx/>
                <a:latin typeface="Arial"/>
              </a:rPr>
              <a:t>Social Epidemiology and Public Health Development</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Code: </a:t>
            </a:r>
            <a:r>
              <a:rPr lang="en-US" sz="1600" b="0" u="none" strike="noStrike">
                <a:solidFill>
                  <a:schemeClr val="dk1"/>
                </a:solidFill>
                <a:effectLst/>
                <a:uFillTx/>
                <a:latin typeface="Arial"/>
              </a:rPr>
              <a:t>LCHS7000</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Lecturer: </a:t>
            </a:r>
            <a:r>
              <a:rPr lang="en-US" sz="1600" b="0" u="none" strike="noStrike">
                <a:solidFill>
                  <a:schemeClr val="dk1"/>
                </a:solidFill>
                <a:effectLst/>
                <a:uFillTx/>
                <a:latin typeface="Arial"/>
              </a:rPr>
              <a:t>Dr Hamdi Hussain</a:t>
            </a:r>
            <a:endParaRPr lang="en-US" sz="1600" b="0" u="none" strike="noStrike">
              <a:solidFill>
                <a:srgbClr val="000000"/>
              </a:solidFill>
              <a:effectLst/>
              <a:uFillTx/>
              <a:latin typeface="Arial"/>
            </a:endParaRPr>
          </a:p>
        </p:txBody>
      </p:sp>
      <p:sp>
        <p:nvSpPr>
          <p:cNvPr id="73" name="TextBox 10"/>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1"/>
          <p:cNvSpPr/>
          <p:nvPr/>
        </p:nvSpPr>
        <p:spPr>
          <a:xfrm>
            <a:off x="0" y="0"/>
            <a:ext cx="12191760" cy="173016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5" name="Rectangle 2"/>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6" name="Rectangle 3"/>
          <p:cNvSpPr/>
          <p:nvPr/>
        </p:nvSpPr>
        <p:spPr>
          <a:xfrm>
            <a:off x="3657600" y="0"/>
            <a:ext cx="85338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7" name="TextBox 4"/>
          <p:cNvSpPr/>
          <p:nvPr/>
        </p:nvSpPr>
        <p:spPr>
          <a:xfrm>
            <a:off x="548640" y="822960"/>
            <a:ext cx="274284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3200" b="1" u="none" strike="noStrike">
                <a:solidFill>
                  <a:srgbClr val="FFFFFF"/>
                </a:solidFill>
                <a:effectLst/>
                <a:uFillTx/>
                <a:latin typeface="Arial"/>
              </a:rPr>
              <a:t>Introduction</a:t>
            </a:r>
            <a:endParaRPr lang="en-US" sz="3200" b="0" u="none" strike="noStrike">
              <a:solidFill>
                <a:srgbClr val="000000"/>
              </a:solidFill>
              <a:effectLst/>
              <a:uFillTx/>
              <a:latin typeface="Arial"/>
            </a:endParaRPr>
          </a:p>
        </p:txBody>
      </p:sp>
      <p:sp>
        <p:nvSpPr>
          <p:cNvPr id="78" name="TextBox 5"/>
          <p:cNvSpPr/>
          <p:nvPr/>
        </p:nvSpPr>
        <p:spPr>
          <a:xfrm>
            <a:off x="4822560" y="507960"/>
            <a:ext cx="6461280" cy="5406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457200">
              <a:lnSpc>
                <a:spcPct val="100000"/>
              </a:lnSpc>
              <a:spcAft>
                <a:spcPts val="1001"/>
              </a:spcAft>
            </a:pPr>
            <a:r>
              <a:rPr lang="en-US" sz="2400" b="0" u="none" strike="noStrike">
                <a:solidFill>
                  <a:schemeClr val="dk1"/>
                </a:solidFill>
                <a:effectLst/>
                <a:uFillTx/>
                <a:latin typeface="Arial"/>
              </a:rPr>
              <a:t>Ages 13–18 are a high-growth stage where diet supports physical growth, bone development and learning (Public Health England, 2018).</a:t>
            </a:r>
            <a:endParaRPr lang="en-US" sz="2400" b="0" u="none" strike="noStrike">
              <a:solidFill>
                <a:srgbClr val="000000"/>
              </a:solidFill>
              <a:effectLst/>
              <a:uFillTx/>
              <a:latin typeface="Arial"/>
            </a:endParaRPr>
          </a:p>
          <a:p>
            <a:pPr algn="just" defTabSz="457200">
              <a:lnSpc>
                <a:spcPct val="100000"/>
              </a:lnSpc>
              <a:spcAft>
                <a:spcPts val="1001"/>
              </a:spcAft>
            </a:pPr>
            <a:endParaRPr lang="en-US" sz="2400" b="0" u="none" strike="noStrike">
              <a:solidFill>
                <a:srgbClr val="000000"/>
              </a:solidFill>
              <a:effectLst/>
              <a:uFillTx/>
              <a:latin typeface="Arial"/>
            </a:endParaRPr>
          </a:p>
          <a:p>
            <a:pPr algn="just" defTabSz="457200">
              <a:lnSpc>
                <a:spcPct val="100000"/>
              </a:lnSpc>
              <a:spcAft>
                <a:spcPts val="1001"/>
              </a:spcAft>
            </a:pPr>
            <a:r>
              <a:rPr lang="en-US" sz="2400" b="0" u="none" strike="noStrike">
                <a:solidFill>
                  <a:schemeClr val="dk1"/>
                </a:solidFill>
                <a:effectLst/>
                <a:uFillTx/>
                <a:latin typeface="Arial"/>
              </a:rPr>
              <a:t>More independence (school/college food, peers, delivery) increases exposure to snacks and sugary drinks (de Ruyter,2012)</a:t>
            </a:r>
            <a:endParaRPr lang="en-US" sz="2400" b="0" u="none" strike="noStrike">
              <a:solidFill>
                <a:srgbClr val="000000"/>
              </a:solidFill>
              <a:effectLst/>
              <a:uFillTx/>
              <a:latin typeface="Arial"/>
            </a:endParaRPr>
          </a:p>
          <a:p>
            <a:pPr algn="just" defTabSz="457200">
              <a:lnSpc>
                <a:spcPct val="100000"/>
              </a:lnSpc>
              <a:spcAft>
                <a:spcPts val="1001"/>
              </a:spcAft>
            </a:pPr>
            <a:endParaRPr lang="en-US" sz="2400" b="0" u="none" strike="noStrike">
              <a:solidFill>
                <a:srgbClr val="000000"/>
              </a:solidFill>
              <a:effectLst/>
              <a:uFillTx/>
              <a:latin typeface="Arial"/>
            </a:endParaRPr>
          </a:p>
          <a:p>
            <a:pPr algn="just" defTabSz="457200">
              <a:lnSpc>
                <a:spcPct val="100000"/>
              </a:lnSpc>
              <a:spcAft>
                <a:spcPts val="1001"/>
              </a:spcAft>
            </a:pPr>
            <a:r>
              <a:rPr lang="en-US" sz="2400" b="0" u="none" strike="noStrike">
                <a:solidFill>
                  <a:schemeClr val="dk1"/>
                </a:solidFill>
                <a:effectLst/>
                <a:uFillTx/>
                <a:latin typeface="Arial"/>
              </a:rPr>
              <a:t>UK data shows many teenagers fall short on fruit/veg and fiber and exceed free sugar targets, making this group a public health priority (UK Government, 2025).</a:t>
            </a:r>
            <a:endParaRPr lang="en-US" sz="2400" b="0" u="none" strike="noStrike">
              <a:solidFill>
                <a:srgbClr val="000000"/>
              </a:solidFill>
              <a:effectLst/>
              <a:uFillTx/>
              <a:latin typeface="Arial"/>
            </a:endParaRPr>
          </a:p>
        </p:txBody>
      </p:sp>
      <p:sp>
        <p:nvSpPr>
          <p:cNvPr id="79" name="TextBox 15"/>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pic>
        <p:nvPicPr>
          <p:cNvPr id="80" name="Picture 7"/>
          <p:cNvPicPr/>
          <p:nvPr/>
        </p:nvPicPr>
        <p:blipFill>
          <a:blip r:embed="rId2"/>
          <a:stretch/>
        </p:blipFill>
        <p:spPr>
          <a:xfrm>
            <a:off x="173160" y="1730520"/>
            <a:ext cx="3684600" cy="5081400"/>
          </a:xfrm>
          <a:prstGeom prst="rect">
            <a:avLst/>
          </a:prstGeom>
          <a:noFill/>
          <a:ln w="0">
            <a:noFill/>
          </a:ln>
        </p:spPr>
      </p:pic>
      <p:sp>
        <p:nvSpPr>
          <p:cNvPr id="81" name="AutoShape 31"/>
          <p:cNvSpPr/>
          <p:nvPr/>
        </p:nvSpPr>
        <p:spPr>
          <a:xfrm flipV="1">
            <a:off x="4452840" y="739080"/>
            <a:ext cx="0" cy="1337040"/>
          </a:xfrm>
          <a:prstGeom prst="line">
            <a:avLst/>
          </a:prstGeom>
          <a:ln w="133350">
            <a:solidFill>
              <a:srgbClr val="355764"/>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82" name="AutoShape 33"/>
          <p:cNvSpPr/>
          <p:nvPr/>
        </p:nvSpPr>
        <p:spPr>
          <a:xfrm flipV="1">
            <a:off x="4452840" y="2732040"/>
            <a:ext cx="0" cy="1026000"/>
          </a:xfrm>
          <a:prstGeom prst="line">
            <a:avLst/>
          </a:prstGeom>
          <a:ln w="133350">
            <a:solidFill>
              <a:srgbClr val="5A8F7B"/>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83" name="AutoShape 34"/>
          <p:cNvSpPr/>
          <p:nvPr/>
        </p:nvSpPr>
        <p:spPr>
          <a:xfrm flipV="1">
            <a:off x="4471560" y="4444560"/>
            <a:ext cx="0" cy="1365840"/>
          </a:xfrm>
          <a:prstGeom prst="line">
            <a:avLst/>
          </a:prstGeom>
          <a:ln w="133350">
            <a:solidFill>
              <a:srgbClr val="FFBD59"/>
            </a:solidFill>
            <a:round/>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chemeClr val="dk1"/>
              </a:solidFill>
              <a:effectLst/>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Rectangle 1"/>
          <p:cNvSpPr/>
          <p:nvPr/>
        </p:nvSpPr>
        <p:spPr>
          <a:xfrm>
            <a:off x="0" y="0"/>
            <a:ext cx="365724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5" name="Rectangle 2"/>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6" name="Rectangle 3"/>
          <p:cNvSpPr/>
          <p:nvPr/>
        </p:nvSpPr>
        <p:spPr>
          <a:xfrm>
            <a:off x="3657600" y="0"/>
            <a:ext cx="85338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7" name="TextBox 4"/>
          <p:cNvSpPr/>
          <p:nvPr/>
        </p:nvSpPr>
        <p:spPr>
          <a:xfrm>
            <a:off x="548640" y="822960"/>
            <a:ext cx="2742840" cy="1189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4000" b="1" u="none" strike="noStrike">
                <a:solidFill>
                  <a:srgbClr val="FFFFFF"/>
                </a:solidFill>
                <a:effectLst/>
                <a:uFillTx/>
                <a:latin typeface="Arial"/>
              </a:rPr>
              <a:t>Dietary guidance</a:t>
            </a:r>
            <a:endParaRPr lang="en-US" sz="4000" b="0" u="none" strike="noStrike">
              <a:solidFill>
                <a:srgbClr val="000000"/>
              </a:solidFill>
              <a:effectLst/>
              <a:uFillTx/>
              <a:latin typeface="Arial"/>
            </a:endParaRPr>
          </a:p>
        </p:txBody>
      </p:sp>
      <p:sp>
        <p:nvSpPr>
          <p:cNvPr id="88" name="TextBox 5"/>
          <p:cNvSpPr/>
          <p:nvPr/>
        </p:nvSpPr>
        <p:spPr>
          <a:xfrm>
            <a:off x="4206240" y="822960"/>
            <a:ext cx="55105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600" b="1" u="none" strike="noStrike">
                <a:solidFill>
                  <a:srgbClr val="0B3D2E"/>
                </a:solidFill>
                <a:effectLst/>
                <a:uFillTx/>
                <a:latin typeface="Arial"/>
              </a:rPr>
              <a:t>Key guidance for ages 13–18 (UK)</a:t>
            </a:r>
            <a:endParaRPr lang="en-US" sz="2600" b="0" u="none" strike="noStrike">
              <a:solidFill>
                <a:srgbClr val="000000"/>
              </a:solidFill>
              <a:effectLst/>
              <a:uFillTx/>
              <a:latin typeface="Arial"/>
            </a:endParaRPr>
          </a:p>
        </p:txBody>
      </p:sp>
      <p:graphicFrame>
        <p:nvGraphicFramePr>
          <p:cNvPr id="89" name="Table 6"/>
          <p:cNvGraphicFramePr/>
          <p:nvPr/>
        </p:nvGraphicFramePr>
        <p:xfrm>
          <a:off x="4206240" y="1371600"/>
          <a:ext cx="7863480" cy="3017160"/>
        </p:xfrm>
        <a:graphic>
          <a:graphicData uri="http://schemas.openxmlformats.org/drawingml/2006/table">
            <a:tbl>
              <a:tblPr/>
              <a:tblGrid>
                <a:gridCol w="2926080">
                  <a:extLst>
                    <a:ext uri="{9D8B030D-6E8A-4147-A177-3AD203B41FA5}">
                      <a16:colId xmlns:a16="http://schemas.microsoft.com/office/drawing/2014/main" val="20000"/>
                    </a:ext>
                  </a:extLst>
                </a:gridCol>
                <a:gridCol w="4937760">
                  <a:extLst>
                    <a:ext uri="{9D8B030D-6E8A-4147-A177-3AD203B41FA5}">
                      <a16:colId xmlns:a16="http://schemas.microsoft.com/office/drawing/2014/main" val="20001"/>
                    </a:ext>
                  </a:extLst>
                </a:gridCol>
              </a:tblGrid>
              <a:tr h="603360">
                <a:tc>
                  <a:txBody>
                    <a:bodyPr/>
                    <a:lstStyle/>
                    <a:p>
                      <a:pPr defTabSz="457200">
                        <a:lnSpc>
                          <a:spcPct val="100000"/>
                        </a:lnSpc>
                      </a:pPr>
                      <a:r>
                        <a:rPr lang="en-US" sz="1800" b="1" u="none" strike="noStrike">
                          <a:solidFill>
                            <a:srgbClr val="FFFFFF"/>
                          </a:solidFill>
                          <a:effectLst/>
                          <a:uFillTx/>
                          <a:latin typeface="Arial"/>
                        </a:rPr>
                        <a:t>Target</a:t>
                      </a:r>
                      <a:endParaRPr lang="en-US" sz="18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0B3D2E"/>
                    </a:solidFill>
                  </a:tcPr>
                </a:tc>
                <a:tc>
                  <a:txBody>
                    <a:bodyPr/>
                    <a:lstStyle/>
                    <a:p>
                      <a:pPr defTabSz="457200">
                        <a:lnSpc>
                          <a:spcPct val="100000"/>
                        </a:lnSpc>
                      </a:pPr>
                      <a:r>
                        <a:rPr lang="en-US" sz="1800" b="1" u="none" strike="noStrike">
                          <a:solidFill>
                            <a:srgbClr val="FFFFFF"/>
                          </a:solidFill>
                          <a:effectLst/>
                          <a:uFillTx/>
                          <a:latin typeface="Arial"/>
                        </a:rPr>
                        <a:t>Simple interpretation</a:t>
                      </a:r>
                      <a:endParaRPr lang="en-US" sz="18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0B3D2E"/>
                    </a:solidFill>
                  </a:tcPr>
                </a:tc>
                <a:extLst>
                  <a:ext uri="{0D108BD9-81ED-4DB2-BD59-A6C34878D82A}">
                    <a16:rowId xmlns:a16="http://schemas.microsoft.com/office/drawing/2014/main" val="10000"/>
                  </a:ext>
                </a:extLst>
              </a:tr>
              <a:tr h="603360">
                <a:tc>
                  <a:txBody>
                    <a:bodyPr/>
                    <a:lstStyle/>
                    <a:p>
                      <a:pPr defTabSz="457200">
                        <a:lnSpc>
                          <a:spcPct val="100000"/>
                        </a:lnSpc>
                      </a:pPr>
                      <a:r>
                        <a:rPr lang="en-US" sz="1600" b="0" u="none" strike="noStrike">
                          <a:solidFill>
                            <a:srgbClr val="1E1E1E"/>
                          </a:solidFill>
                          <a:effectLst/>
                          <a:uFillTx/>
                          <a:latin typeface="Arial"/>
                        </a:rPr>
                        <a:t>Fruit &amp; veg</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At least 5 portions/day (mix of fruit, veg, beans).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1"/>
                  </a:ext>
                </a:extLst>
              </a:tr>
              <a:tr h="603360">
                <a:tc>
                  <a:txBody>
                    <a:bodyPr/>
                    <a:lstStyle/>
                    <a:p>
                      <a:pPr defTabSz="457200">
                        <a:lnSpc>
                          <a:spcPct val="100000"/>
                        </a:lnSpc>
                      </a:pPr>
                      <a:r>
                        <a:rPr lang="en-US" sz="1600" b="0" u="none" strike="noStrike">
                          <a:solidFill>
                            <a:srgbClr val="1E1E1E"/>
                          </a:solidFill>
                          <a:effectLst/>
                          <a:uFillTx/>
                          <a:latin typeface="Arial"/>
                        </a:rPr>
                        <a:t>Free sugars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From age 11+: aim ≤30g/day; keep sugary drinks/sweets occasional.</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2"/>
                  </a:ext>
                </a:extLst>
              </a:tr>
              <a:tr h="603360">
                <a:tc>
                  <a:txBody>
                    <a:bodyPr/>
                    <a:lstStyle/>
                    <a:p>
                      <a:pPr defTabSz="457200">
                        <a:lnSpc>
                          <a:spcPct val="100000"/>
                        </a:lnSpc>
                      </a:pPr>
                      <a:r>
                        <a:rPr lang="en-US" sz="1600" b="0" u="none" strike="noStrike">
                          <a:solidFill>
                            <a:srgbClr val="1E1E1E"/>
                          </a:solidFill>
                          <a:effectLst/>
                          <a:uFillTx/>
                          <a:latin typeface="Arial"/>
                        </a:rPr>
                        <a:t>Saturated fat &amp; salt</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Limit high-fat processed foods; choose lean/unsaturated options.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3"/>
                  </a:ext>
                </a:extLst>
              </a:tr>
              <a:tr h="603360">
                <a:tc>
                  <a:txBody>
                    <a:bodyPr/>
                    <a:lstStyle/>
                    <a:p>
                      <a:pPr defTabSz="457200">
                        <a:lnSpc>
                          <a:spcPct val="100000"/>
                        </a:lnSpc>
                      </a:pPr>
                      <a:r>
                        <a:rPr lang="en-US" sz="1600" b="0" u="none" strike="noStrike">
                          <a:solidFill>
                            <a:srgbClr val="1E1E1E"/>
                          </a:solidFill>
                          <a:effectLst/>
                          <a:uFillTx/>
                          <a:latin typeface="Arial"/>
                        </a:rPr>
                        <a:t>Fibre</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Aim ~25–30g/day using wholegrains, beans, fruit, veg.</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4"/>
                  </a:ext>
                </a:extLst>
              </a:tr>
            </a:tbl>
          </a:graphicData>
        </a:graphic>
      </p:graphicFrame>
      <p:sp>
        <p:nvSpPr>
          <p:cNvPr id="90" name="TextBox 7"/>
          <p:cNvSpPr/>
          <p:nvPr/>
        </p:nvSpPr>
        <p:spPr>
          <a:xfrm>
            <a:off x="4206240" y="5931720"/>
            <a:ext cx="7700400" cy="523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400" b="0" i="1" u="none" strike="noStrike">
                <a:solidFill>
                  <a:schemeClr val="dk1"/>
                </a:solidFill>
                <a:effectLst/>
                <a:uFillTx/>
                <a:latin typeface="Arial"/>
              </a:rPr>
              <a:t>Sources: Eatwell Guide (Public Health England, 2018); </a:t>
            </a:r>
            <a:r>
              <a:rPr lang="en-US" sz="1400" b="0" u="none" strike="noStrike">
                <a:solidFill>
                  <a:schemeClr val="dk1"/>
                </a:solidFill>
                <a:effectLst/>
                <a:uFillTx/>
                <a:latin typeface="Arial"/>
              </a:rPr>
              <a:t>Ebbeling (2012)</a:t>
            </a:r>
            <a:r>
              <a:rPr lang="en-US" sz="1400" b="0" i="1" u="none" strike="noStrike">
                <a:solidFill>
                  <a:schemeClr val="dk1"/>
                </a:solidFill>
                <a:effectLst/>
                <a:uFillTx/>
                <a:latin typeface="Arial"/>
              </a:rPr>
              <a:t> NDNS 2019–2023 (UK Government, 2025).</a:t>
            </a:r>
            <a:endParaRPr lang="en-US" sz="1400" b="0" u="none" strike="noStrike">
              <a:solidFill>
                <a:srgbClr val="000000"/>
              </a:solidFill>
              <a:effectLst/>
              <a:uFillTx/>
              <a:latin typeface="Arial"/>
            </a:endParaRPr>
          </a:p>
        </p:txBody>
      </p:sp>
      <p:sp>
        <p:nvSpPr>
          <p:cNvPr id="91" name="Rounded Rectangle 8"/>
          <p:cNvSpPr/>
          <p:nvPr/>
        </p:nvSpPr>
        <p:spPr>
          <a:xfrm>
            <a:off x="4206240" y="4667760"/>
            <a:ext cx="7863480" cy="1005480"/>
          </a:xfrm>
          <a:prstGeom prst="roundRect">
            <a:avLst>
              <a:gd name="adj" fmla="val 16667"/>
            </a:avLst>
          </a:prstGeom>
          <a:solidFill>
            <a:srgbClr val="E7F7E0"/>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2" name="TextBox 9"/>
          <p:cNvSpPr/>
          <p:nvPr/>
        </p:nvSpPr>
        <p:spPr>
          <a:xfrm>
            <a:off x="4713480" y="4750560"/>
            <a:ext cx="6422040" cy="923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800" b="0" u="none" strike="noStrike">
                <a:solidFill>
                  <a:schemeClr val="dk1"/>
                </a:solidFill>
                <a:effectLst/>
                <a:uFillTx/>
                <a:latin typeface="Arial"/>
              </a:rPr>
              <a:t>Practical swap: choose water or milk instead of sugary drinks, and add one fruit/veg item to each meal (Public Health England, 2018).</a:t>
            </a:r>
            <a:endParaRPr lang="en-US" sz="1800" b="0" u="none" strike="noStrike">
              <a:solidFill>
                <a:srgbClr val="000000"/>
              </a:solidFill>
              <a:effectLst/>
              <a:uFillTx/>
              <a:latin typeface="Arial"/>
            </a:endParaRPr>
          </a:p>
        </p:txBody>
      </p:sp>
      <p:sp>
        <p:nvSpPr>
          <p:cNvPr id="93" name="TextBox 10"/>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5" name="Rectangle 2"/>
          <p:cNvSpPr/>
          <p:nvPr/>
        </p:nvSpPr>
        <p:spPr>
          <a:xfrm>
            <a:off x="0" y="0"/>
            <a:ext cx="365724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7" name="TextBox 4"/>
          <p:cNvSpPr/>
          <p:nvPr/>
        </p:nvSpPr>
        <p:spPr>
          <a:xfrm>
            <a:off x="244080" y="348120"/>
            <a:ext cx="3369960" cy="523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800" b="1" u="none" strike="noStrike">
                <a:solidFill>
                  <a:srgbClr val="FFFFFF"/>
                </a:solidFill>
                <a:effectLst/>
                <a:uFillTx/>
                <a:latin typeface="Arial"/>
              </a:rPr>
              <a:t>Teen diet in the UK</a:t>
            </a:r>
            <a:endParaRPr lang="en-US" sz="2800" b="0" u="none" strike="noStrike">
              <a:solidFill>
                <a:srgbClr val="000000"/>
              </a:solidFill>
              <a:effectLst/>
              <a:uFillTx/>
              <a:latin typeface="Arial"/>
            </a:endParaRPr>
          </a:p>
        </p:txBody>
      </p:sp>
      <p:sp>
        <p:nvSpPr>
          <p:cNvPr id="98" name="TextBox 5"/>
          <p:cNvSpPr/>
          <p:nvPr/>
        </p:nvSpPr>
        <p:spPr>
          <a:xfrm>
            <a:off x="429840" y="1737360"/>
            <a:ext cx="258192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Key gaps vs guidance</a:t>
            </a:r>
            <a:endParaRPr lang="en-US" sz="1800" b="0" u="none" strike="noStrike">
              <a:solidFill>
                <a:srgbClr val="000000"/>
              </a:solidFill>
              <a:effectLst/>
              <a:uFillTx/>
              <a:latin typeface="Arial"/>
            </a:endParaRPr>
          </a:p>
        </p:txBody>
      </p:sp>
      <p:sp>
        <p:nvSpPr>
          <p:cNvPr id="99" name="TextBox 6"/>
          <p:cNvSpPr/>
          <p:nvPr/>
        </p:nvSpPr>
        <p:spPr>
          <a:xfrm>
            <a:off x="429840" y="2148840"/>
            <a:ext cx="3017160" cy="3498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Fruit &amp; veg: avg 2.8 portions/day; only 9% meet 5-a-day Ludwig (2001).</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Free sugars: &lt;1 in 10 children meet the ≤5% energy target; girls 11–18 are highest at 12% energy (UK Government, 2025).</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Fiber: 96% of ages 11–18 do not meet recommendations; only 4% meet the target (UK Government, 2025).</a:t>
            </a:r>
            <a:endParaRPr lang="en-US" sz="1600" b="0" u="none" strike="noStrike">
              <a:solidFill>
                <a:srgbClr val="000000"/>
              </a:solidFill>
              <a:effectLst/>
              <a:uFillTx/>
              <a:latin typeface="Arial"/>
            </a:endParaRPr>
          </a:p>
        </p:txBody>
      </p:sp>
      <p:pic>
        <p:nvPicPr>
          <p:cNvPr id="100" name="Picture 7" descr="slide4_chart_meeting.png"/>
          <p:cNvPicPr/>
          <p:nvPr/>
        </p:nvPicPr>
        <p:blipFill>
          <a:blip r:embed="rId2"/>
          <a:stretch/>
        </p:blipFill>
        <p:spPr>
          <a:xfrm>
            <a:off x="4160520" y="868680"/>
            <a:ext cx="7680600" cy="4459680"/>
          </a:xfrm>
          <a:prstGeom prst="rect">
            <a:avLst/>
          </a:prstGeom>
          <a:noFill/>
          <a:ln w="0">
            <a:noFill/>
          </a:ln>
        </p:spPr>
      </p:pic>
      <p:sp>
        <p:nvSpPr>
          <p:cNvPr id="101" name="Rounded Rectangle 8"/>
          <p:cNvSpPr/>
          <p:nvPr/>
        </p:nvSpPr>
        <p:spPr>
          <a:xfrm>
            <a:off x="4160520" y="5284440"/>
            <a:ext cx="7680600" cy="841680"/>
          </a:xfrm>
          <a:prstGeom prst="roundRect">
            <a:avLst>
              <a:gd name="adj" fmla="val 16667"/>
            </a:avLst>
          </a:prstGeom>
          <a:solidFill>
            <a:srgbClr val="F2F7F3"/>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defTabSz="457200">
              <a:lnSpc>
                <a:spcPct val="100000"/>
              </a:lnSpc>
            </a:pPr>
            <a:r>
              <a:rPr lang="en-US" sz="1600" b="0" u="none" strike="noStrike">
                <a:solidFill>
                  <a:srgbClr val="0B3D2E"/>
                </a:solidFill>
                <a:effectLst/>
                <a:uFillTx/>
                <a:latin typeface="Arial"/>
              </a:rPr>
              <a:t>Most teens are missing protective foods (fruit, veg, wholegrains) and exceeding free sugars, which increases future risk.</a:t>
            </a:r>
            <a:endParaRPr lang="en-US" sz="1600" b="0" u="none" strike="noStrike">
              <a:solidFill>
                <a:srgbClr val="000000"/>
              </a:solidFill>
              <a:effectLst/>
              <a:uFillTx/>
              <a:latin typeface="Arial"/>
            </a:endParaRPr>
          </a:p>
        </p:txBody>
      </p:sp>
      <p:sp>
        <p:nvSpPr>
          <p:cNvPr id="102" name="TextBox 9"/>
          <p:cNvSpPr/>
          <p:nvPr/>
        </p:nvSpPr>
        <p:spPr>
          <a:xfrm>
            <a:off x="3931920" y="6309360"/>
            <a:ext cx="6441840" cy="2620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100" b="0" u="none" strike="noStrike">
                <a:solidFill>
                  <a:srgbClr val="333333"/>
                </a:solidFill>
                <a:effectLst/>
                <a:uFillTx/>
                <a:latin typeface="Arial"/>
              </a:rPr>
              <a:t>Sources: National Diet and Nutrition Survey 2019–2023 report (UK Government, 2025). </a:t>
            </a:r>
            <a:r>
              <a:rPr lang="en-US" sz="1100" b="0" u="none" strike="noStrike">
                <a:solidFill>
                  <a:schemeClr val="dk1"/>
                </a:solidFill>
                <a:effectLst/>
                <a:uFillTx/>
                <a:latin typeface="Calibri"/>
              </a:rPr>
              <a:t>Ludwig (2001)</a:t>
            </a:r>
            <a:endParaRPr lang="en-US" sz="1100" b="0" u="none" strike="noStrike">
              <a:solidFill>
                <a:srgbClr val="000000"/>
              </a:solidFill>
              <a:effectLst/>
              <a:uFillTx/>
              <a:latin typeface="Arial"/>
            </a:endParaRPr>
          </a:p>
        </p:txBody>
      </p:sp>
      <p:sp>
        <p:nvSpPr>
          <p:cNvPr id="103" name="TextBox 10"/>
          <p:cNvSpPr/>
          <p:nvPr/>
        </p:nvSpPr>
        <p:spPr>
          <a:xfrm>
            <a:off x="11003040" y="640080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5" name="Rectangle 2"/>
          <p:cNvSpPr/>
          <p:nvPr/>
        </p:nvSpPr>
        <p:spPr>
          <a:xfrm>
            <a:off x="108000" y="0"/>
            <a:ext cx="399276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7" name="TextBox 4"/>
          <p:cNvSpPr/>
          <p:nvPr/>
        </p:nvSpPr>
        <p:spPr>
          <a:xfrm>
            <a:off x="151920" y="358560"/>
            <a:ext cx="3949560" cy="523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800" b="1" u="none" strike="noStrike">
                <a:solidFill>
                  <a:srgbClr val="FFFFFF"/>
                </a:solidFill>
                <a:effectLst/>
                <a:uFillTx/>
                <a:latin typeface="Arial"/>
              </a:rPr>
              <a:t>Ultra-processed foods</a:t>
            </a:r>
            <a:endParaRPr lang="en-US" sz="2800" b="0" u="none" strike="noStrike">
              <a:solidFill>
                <a:srgbClr val="000000"/>
              </a:solidFill>
              <a:effectLst/>
              <a:uFillTx/>
              <a:latin typeface="Arial"/>
            </a:endParaRPr>
          </a:p>
        </p:txBody>
      </p:sp>
      <p:sp>
        <p:nvSpPr>
          <p:cNvPr id="108" name="TextBox 5"/>
          <p:cNvSpPr/>
          <p:nvPr/>
        </p:nvSpPr>
        <p:spPr>
          <a:xfrm>
            <a:off x="429840" y="1737360"/>
            <a:ext cx="20732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Why UPFs matter</a:t>
            </a:r>
            <a:endParaRPr lang="en-US" sz="1800" b="0" u="none" strike="noStrike">
              <a:solidFill>
                <a:srgbClr val="000000"/>
              </a:solidFill>
              <a:effectLst/>
              <a:uFillTx/>
              <a:latin typeface="Arial"/>
            </a:endParaRPr>
          </a:p>
        </p:txBody>
      </p:sp>
      <p:sp>
        <p:nvSpPr>
          <p:cNvPr id="109" name="TextBox 6"/>
          <p:cNvSpPr/>
          <p:nvPr/>
        </p:nvSpPr>
        <p:spPr>
          <a:xfrm>
            <a:off x="429840" y="2148840"/>
            <a:ext cx="3017160" cy="3745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UK adolescents get about two-thirds of daily energy from ultra-processed foods (Chavez-Ugalde et al., 2024).</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Higher UPF intake is linked with poorer diet quality and tends to be higher in more deprived groups (Chavez-Ugalde et al., 2024).</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Reducing UPFs is realistic through swaps: water, fruit, nuts, yoghurt, and home-packed snacks.</a:t>
            </a:r>
            <a:endParaRPr lang="en-US" sz="1600" b="0" u="none" strike="noStrike">
              <a:solidFill>
                <a:srgbClr val="000000"/>
              </a:solidFill>
              <a:effectLst/>
              <a:uFillTx/>
              <a:latin typeface="Arial"/>
            </a:endParaRPr>
          </a:p>
        </p:txBody>
      </p:sp>
      <p:pic>
        <p:nvPicPr>
          <p:cNvPr id="110" name="Picture 7" descr="slide5_donut_upf.png"/>
          <p:cNvPicPr/>
          <p:nvPr/>
        </p:nvPicPr>
        <p:blipFill>
          <a:blip r:embed="rId2"/>
          <a:stretch/>
        </p:blipFill>
        <p:spPr>
          <a:xfrm>
            <a:off x="4844880" y="262440"/>
            <a:ext cx="6491880" cy="4845960"/>
          </a:xfrm>
          <a:prstGeom prst="rect">
            <a:avLst/>
          </a:prstGeom>
          <a:noFill/>
          <a:ln w="0">
            <a:noFill/>
          </a:ln>
        </p:spPr>
      </p:pic>
      <p:sp>
        <p:nvSpPr>
          <p:cNvPr id="111" name="TextBox 8"/>
          <p:cNvSpPr/>
          <p:nvPr/>
        </p:nvSpPr>
        <p:spPr>
          <a:xfrm>
            <a:off x="5214240" y="4983480"/>
            <a:ext cx="6687360" cy="3387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600" b="1" u="none" strike="noStrike">
                <a:solidFill>
                  <a:srgbClr val="00B050"/>
                </a:solidFill>
                <a:effectLst/>
                <a:uFillTx/>
                <a:latin typeface="Arial"/>
              </a:rPr>
              <a:t>Tip: Focus on 1–2 small swaps per day rather than “perfect eating”.</a:t>
            </a:r>
            <a:endParaRPr lang="en-US" sz="1600" b="0" u="none" strike="noStrike">
              <a:solidFill>
                <a:srgbClr val="000000"/>
              </a:solidFill>
              <a:effectLst/>
              <a:uFillTx/>
              <a:latin typeface="Arial"/>
            </a:endParaRPr>
          </a:p>
        </p:txBody>
      </p:sp>
      <p:sp>
        <p:nvSpPr>
          <p:cNvPr id="112" name="TextBox 9"/>
          <p:cNvSpPr/>
          <p:nvPr/>
        </p:nvSpPr>
        <p:spPr>
          <a:xfrm>
            <a:off x="4415760" y="5631840"/>
            <a:ext cx="7668000" cy="523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400" b="0" u="none" strike="noStrike">
                <a:solidFill>
                  <a:srgbClr val="333333"/>
                </a:solidFill>
                <a:effectLst/>
                <a:uFillTx/>
                <a:latin typeface="Arial"/>
              </a:rPr>
              <a:t>Sources: Chavez-Ugalde et al. (2024) European Journal of Nutrition; based on UK NDNS 2008–2019.</a:t>
            </a:r>
            <a:endParaRPr lang="en-US" sz="1400" b="0" u="none" strike="noStrike">
              <a:solidFill>
                <a:srgbClr val="000000"/>
              </a:solidFill>
              <a:effectLst/>
              <a:uFillTx/>
              <a:latin typeface="Arial"/>
            </a:endParaRPr>
          </a:p>
        </p:txBody>
      </p:sp>
      <p:sp>
        <p:nvSpPr>
          <p:cNvPr id="113" name="TextBox 10"/>
          <p:cNvSpPr/>
          <p:nvPr/>
        </p:nvSpPr>
        <p:spPr>
          <a:xfrm>
            <a:off x="11207160" y="644472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Rectangle 1"/>
          <p:cNvSpPr/>
          <p:nvPr/>
        </p:nvSpPr>
        <p:spPr>
          <a:xfrm>
            <a:off x="5472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5" name="Rectangle 2"/>
          <p:cNvSpPr/>
          <p:nvPr/>
        </p:nvSpPr>
        <p:spPr>
          <a:xfrm>
            <a:off x="109800" y="0"/>
            <a:ext cx="393156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7" name="TextBox 4"/>
          <p:cNvSpPr/>
          <p:nvPr/>
        </p:nvSpPr>
        <p:spPr>
          <a:xfrm>
            <a:off x="143640" y="391680"/>
            <a:ext cx="3696480" cy="954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800" b="1" u="none" strike="noStrike">
                <a:solidFill>
                  <a:schemeClr val="lt1"/>
                </a:solidFill>
                <a:effectLst/>
                <a:uFillTx/>
                <a:latin typeface="Arial"/>
              </a:rPr>
              <a:t>Key drivers of poor diet in teenagers</a:t>
            </a:r>
            <a:endParaRPr lang="en-US" sz="2800" b="0" u="none" strike="noStrike">
              <a:solidFill>
                <a:srgbClr val="000000"/>
              </a:solidFill>
              <a:effectLst/>
              <a:uFillTx/>
              <a:latin typeface="Arial"/>
            </a:endParaRPr>
          </a:p>
        </p:txBody>
      </p:sp>
      <p:sp>
        <p:nvSpPr>
          <p:cNvPr id="118" name="TextBox 5"/>
          <p:cNvSpPr/>
          <p:nvPr/>
        </p:nvSpPr>
        <p:spPr>
          <a:xfrm>
            <a:off x="429840" y="1338480"/>
            <a:ext cx="311436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Common barriers for teens</a:t>
            </a:r>
            <a:endParaRPr lang="en-US" sz="1800" b="0" u="none" strike="noStrike">
              <a:solidFill>
                <a:srgbClr val="000000"/>
              </a:solidFill>
              <a:effectLst/>
              <a:uFillTx/>
              <a:latin typeface="Arial"/>
            </a:endParaRPr>
          </a:p>
        </p:txBody>
      </p:sp>
      <p:sp>
        <p:nvSpPr>
          <p:cNvPr id="119" name="TextBox 6"/>
          <p:cNvSpPr/>
          <p:nvPr/>
        </p:nvSpPr>
        <p:spPr>
          <a:xfrm>
            <a:off x="385560" y="2080800"/>
            <a:ext cx="3410280" cy="3457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Time pressure and convenience shape choices during school days Pearson (2011).</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Marketing and social media increase cravings for high-sugar snacks.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Healthier options can be less accessible in some areas.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Confusion about labels, portion sizes, and “healthy” claims.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Peers Pressure influences what is “normal” to eat.</a:t>
            </a:r>
            <a:endParaRPr lang="en-US" sz="1600" b="0" u="none" strike="noStrike">
              <a:solidFill>
                <a:srgbClr val="000000"/>
              </a:solidFill>
              <a:effectLst/>
              <a:uFillTx/>
              <a:latin typeface="Arial"/>
            </a:endParaRPr>
          </a:p>
        </p:txBody>
      </p:sp>
      <p:sp>
        <p:nvSpPr>
          <p:cNvPr id="120" name="Oval 7"/>
          <p:cNvSpPr/>
          <p:nvPr/>
        </p:nvSpPr>
        <p:spPr>
          <a:xfrm>
            <a:off x="4328280" y="52668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Time</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Busy schedules</a:t>
            </a:r>
            <a:endParaRPr lang="en-US" sz="1400" b="0" u="none" strike="noStrike">
              <a:solidFill>
                <a:srgbClr val="000000"/>
              </a:solidFill>
              <a:effectLst/>
              <a:uFillTx/>
              <a:latin typeface="Arial"/>
            </a:endParaRPr>
          </a:p>
        </p:txBody>
      </p:sp>
      <p:sp>
        <p:nvSpPr>
          <p:cNvPr id="121" name="Oval 8"/>
          <p:cNvSpPr/>
          <p:nvPr/>
        </p:nvSpPr>
        <p:spPr>
          <a:xfrm>
            <a:off x="8338320" y="52668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Marketing</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Ads + social media</a:t>
            </a:r>
            <a:endParaRPr lang="en-US" sz="1400" b="0" u="none" strike="noStrike">
              <a:solidFill>
                <a:srgbClr val="000000"/>
              </a:solidFill>
              <a:effectLst/>
              <a:uFillTx/>
              <a:latin typeface="Arial"/>
            </a:endParaRPr>
          </a:p>
        </p:txBody>
      </p:sp>
      <p:sp>
        <p:nvSpPr>
          <p:cNvPr id="122" name="Oval 9"/>
          <p:cNvSpPr/>
          <p:nvPr/>
        </p:nvSpPr>
        <p:spPr>
          <a:xfrm>
            <a:off x="6400800" y="214884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Peers</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Group norms</a:t>
            </a:r>
            <a:endParaRPr lang="en-US" sz="1400" b="0" u="none" strike="noStrike">
              <a:solidFill>
                <a:srgbClr val="000000"/>
              </a:solidFill>
              <a:effectLst/>
              <a:uFillTx/>
              <a:latin typeface="Arial"/>
            </a:endParaRPr>
          </a:p>
        </p:txBody>
      </p:sp>
      <p:sp>
        <p:nvSpPr>
          <p:cNvPr id="123" name="Oval 10"/>
          <p:cNvSpPr/>
          <p:nvPr/>
        </p:nvSpPr>
        <p:spPr>
          <a:xfrm>
            <a:off x="4380120" y="386496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Cost</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Price + access</a:t>
            </a:r>
            <a:endParaRPr lang="en-US" sz="1400" b="0" u="none" strike="noStrike">
              <a:solidFill>
                <a:srgbClr val="000000"/>
              </a:solidFill>
              <a:effectLst/>
              <a:uFillTx/>
              <a:latin typeface="Arial"/>
            </a:endParaRPr>
          </a:p>
        </p:txBody>
      </p:sp>
      <p:sp>
        <p:nvSpPr>
          <p:cNvPr id="124" name="Oval 11"/>
          <p:cNvSpPr/>
          <p:nvPr/>
        </p:nvSpPr>
        <p:spPr>
          <a:xfrm>
            <a:off x="8338320" y="386496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Skills</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Labels + portions</a:t>
            </a:r>
            <a:endParaRPr lang="en-US" sz="1400" b="0" u="none" strike="noStrike">
              <a:solidFill>
                <a:srgbClr val="000000"/>
              </a:solidFill>
              <a:effectLst/>
              <a:uFillTx/>
              <a:latin typeface="Arial"/>
            </a:endParaRPr>
          </a:p>
        </p:txBody>
      </p:sp>
      <p:sp>
        <p:nvSpPr>
          <p:cNvPr id="125" name="TextBox 12"/>
          <p:cNvSpPr/>
          <p:nvPr/>
        </p:nvSpPr>
        <p:spPr>
          <a:xfrm>
            <a:off x="5082120" y="5881320"/>
            <a:ext cx="6761160" cy="2772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333333"/>
                </a:solidFill>
                <a:effectLst/>
                <a:uFillTx/>
                <a:latin typeface="Arial"/>
              </a:rPr>
              <a:t>Sources: NDNS 2019–2023 (UK Government, 2025);</a:t>
            </a:r>
            <a:r>
              <a:rPr lang="en-US" sz="1200" b="0" u="none" strike="noStrike">
                <a:solidFill>
                  <a:schemeClr val="dk1"/>
                </a:solidFill>
                <a:effectLst/>
                <a:uFillTx/>
                <a:latin typeface="Calibri"/>
              </a:rPr>
              <a:t> Pearson (2011);</a:t>
            </a:r>
            <a:r>
              <a:rPr lang="en-US" sz="1200" b="0" u="none" strike="noStrike">
                <a:solidFill>
                  <a:srgbClr val="333333"/>
                </a:solidFill>
                <a:effectLst/>
                <a:uFillTx/>
                <a:latin typeface="Arial"/>
              </a:rPr>
              <a:t> Chavez-Ugalde et al. (2024).</a:t>
            </a:r>
            <a:endParaRPr lang="en-US" sz="1200" b="0" u="none" strike="noStrike">
              <a:solidFill>
                <a:srgbClr val="000000"/>
              </a:solidFill>
              <a:effectLst/>
              <a:uFillTx/>
              <a:latin typeface="Arial"/>
            </a:endParaRPr>
          </a:p>
        </p:txBody>
      </p:sp>
      <p:sp>
        <p:nvSpPr>
          <p:cNvPr id="126" name="TextBox 13"/>
          <p:cNvSpPr/>
          <p:nvPr/>
        </p:nvSpPr>
        <p:spPr>
          <a:xfrm>
            <a:off x="11003040" y="640080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28" name="Rectangle 2"/>
          <p:cNvSpPr/>
          <p:nvPr/>
        </p:nvSpPr>
        <p:spPr>
          <a:xfrm>
            <a:off x="0" y="0"/>
            <a:ext cx="3931560" cy="183852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29" name="TextBox 4"/>
          <p:cNvSpPr/>
          <p:nvPr/>
        </p:nvSpPr>
        <p:spPr>
          <a:xfrm>
            <a:off x="54720" y="340200"/>
            <a:ext cx="38217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3200" b="1" u="none" strike="noStrike">
                <a:solidFill>
                  <a:srgbClr val="FFFFFF"/>
                </a:solidFill>
                <a:effectLst/>
                <a:uFillTx/>
                <a:latin typeface="Arial"/>
              </a:rPr>
              <a:t>Short-term Consequences</a:t>
            </a:r>
            <a:endParaRPr lang="en-US" sz="3200" b="0" u="none" strike="noStrike">
              <a:solidFill>
                <a:srgbClr val="000000"/>
              </a:solidFill>
              <a:effectLst/>
              <a:uFillTx/>
              <a:latin typeface="Arial"/>
            </a:endParaRPr>
          </a:p>
        </p:txBody>
      </p:sp>
      <p:sp>
        <p:nvSpPr>
          <p:cNvPr id="130" name="TextBox 12"/>
          <p:cNvSpPr/>
          <p:nvPr/>
        </p:nvSpPr>
        <p:spPr>
          <a:xfrm>
            <a:off x="4297680" y="320040"/>
            <a:ext cx="35971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Common short-term conditions</a:t>
            </a:r>
            <a:endParaRPr lang="en-US" sz="1800" b="0" u="none" strike="noStrike">
              <a:solidFill>
                <a:srgbClr val="000000"/>
              </a:solidFill>
              <a:effectLst/>
              <a:uFillTx/>
              <a:latin typeface="Arial"/>
            </a:endParaRPr>
          </a:p>
        </p:txBody>
      </p:sp>
      <p:sp>
        <p:nvSpPr>
          <p:cNvPr id="131" name="TextBox 13"/>
          <p:cNvSpPr/>
          <p:nvPr/>
        </p:nvSpPr>
        <p:spPr>
          <a:xfrm>
            <a:off x="4297680" y="667440"/>
            <a:ext cx="454356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465A55"/>
                </a:solidFill>
                <a:effectLst/>
                <a:uFillTx/>
                <a:latin typeface="Arial"/>
              </a:rPr>
              <a:t>Examples linked to high sugar, low fibre and energy-dense foods</a:t>
            </a:r>
            <a:endParaRPr lang="en-US" sz="1200" b="0" u="none" strike="noStrike">
              <a:solidFill>
                <a:srgbClr val="000000"/>
              </a:solidFill>
              <a:effectLst/>
              <a:uFillTx/>
              <a:latin typeface="Arial"/>
            </a:endParaRPr>
          </a:p>
        </p:txBody>
      </p:sp>
      <p:sp>
        <p:nvSpPr>
          <p:cNvPr id="132" name="Rounded Rectangle 14"/>
          <p:cNvSpPr/>
          <p:nvPr/>
        </p:nvSpPr>
        <p:spPr>
          <a:xfrm>
            <a:off x="4297680" y="914400"/>
            <a:ext cx="7528320" cy="5394600"/>
          </a:xfrm>
          <a:prstGeom prst="roundRect">
            <a:avLst>
              <a:gd name="adj" fmla="val 16667"/>
            </a:avLst>
          </a:prstGeom>
          <a:solidFill>
            <a:srgbClr val="D9EE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3" name="Rounded Rectangle 15"/>
          <p:cNvSpPr/>
          <p:nvPr/>
        </p:nvSpPr>
        <p:spPr>
          <a:xfrm>
            <a:off x="4617720" y="123444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4" name="Oval 16"/>
          <p:cNvSpPr/>
          <p:nvPr/>
        </p:nvSpPr>
        <p:spPr>
          <a:xfrm>
            <a:off x="484632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35" name="Picture 17" descr="icon_dental_caries.png"/>
          <p:cNvPicPr/>
          <p:nvPr/>
        </p:nvPicPr>
        <p:blipFill>
          <a:blip r:embed="rId3"/>
          <a:stretch/>
        </p:blipFill>
        <p:spPr>
          <a:xfrm>
            <a:off x="4956120" y="1572840"/>
            <a:ext cx="557280" cy="557280"/>
          </a:xfrm>
          <a:prstGeom prst="rect">
            <a:avLst/>
          </a:prstGeom>
          <a:noFill/>
          <a:ln w="0">
            <a:noFill/>
          </a:ln>
        </p:spPr>
      </p:pic>
      <p:sp>
        <p:nvSpPr>
          <p:cNvPr id="136" name="TextBox 18"/>
          <p:cNvSpPr/>
          <p:nvPr/>
        </p:nvSpPr>
        <p:spPr>
          <a:xfrm>
            <a:off x="5691960" y="1463040"/>
            <a:ext cx="20944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Dental caries (cavities)</a:t>
            </a:r>
            <a:endParaRPr lang="en-US" sz="2000" b="0" u="none" strike="noStrike">
              <a:solidFill>
                <a:srgbClr val="000000"/>
              </a:solidFill>
              <a:effectLst/>
              <a:uFillTx/>
              <a:latin typeface="Arial"/>
            </a:endParaRPr>
          </a:p>
        </p:txBody>
      </p:sp>
      <p:sp>
        <p:nvSpPr>
          <p:cNvPr id="137" name="TextBox 19"/>
          <p:cNvSpPr/>
          <p:nvPr/>
        </p:nvSpPr>
        <p:spPr>
          <a:xfrm>
            <a:off x="5167440" y="2490840"/>
            <a:ext cx="261936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Sugary snacks and drinks increase tooth decay risk.</a:t>
            </a:r>
            <a:endParaRPr lang="en-US" sz="1600" b="0" u="none" strike="noStrike">
              <a:solidFill>
                <a:srgbClr val="000000"/>
              </a:solidFill>
              <a:effectLst/>
              <a:uFillTx/>
              <a:latin typeface="Arial"/>
            </a:endParaRPr>
          </a:p>
        </p:txBody>
      </p:sp>
      <p:sp>
        <p:nvSpPr>
          <p:cNvPr id="138" name="Rounded Rectangle 20"/>
          <p:cNvSpPr/>
          <p:nvPr/>
        </p:nvSpPr>
        <p:spPr>
          <a:xfrm>
            <a:off x="8222040" y="123444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9" name="Oval 21"/>
          <p:cNvSpPr/>
          <p:nvPr/>
        </p:nvSpPr>
        <p:spPr>
          <a:xfrm>
            <a:off x="845064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40" name="Picture 22" descr="icon_anemia.png"/>
          <p:cNvPicPr/>
          <p:nvPr/>
        </p:nvPicPr>
        <p:blipFill>
          <a:blip r:embed="rId4"/>
          <a:stretch/>
        </p:blipFill>
        <p:spPr>
          <a:xfrm>
            <a:off x="8560440" y="1572840"/>
            <a:ext cx="557280" cy="557280"/>
          </a:xfrm>
          <a:prstGeom prst="rect">
            <a:avLst/>
          </a:prstGeom>
          <a:noFill/>
          <a:ln w="0">
            <a:noFill/>
          </a:ln>
        </p:spPr>
      </p:pic>
      <p:sp>
        <p:nvSpPr>
          <p:cNvPr id="141" name="TextBox 23"/>
          <p:cNvSpPr/>
          <p:nvPr/>
        </p:nvSpPr>
        <p:spPr>
          <a:xfrm>
            <a:off x="9227880" y="1454040"/>
            <a:ext cx="22780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Iron-deficiency anemia</a:t>
            </a:r>
            <a:endParaRPr lang="en-US" sz="2000" b="0" u="none" strike="noStrike">
              <a:solidFill>
                <a:srgbClr val="000000"/>
              </a:solidFill>
              <a:effectLst/>
              <a:uFillTx/>
              <a:latin typeface="Arial"/>
            </a:endParaRPr>
          </a:p>
        </p:txBody>
      </p:sp>
      <p:sp>
        <p:nvSpPr>
          <p:cNvPr id="142" name="TextBox 24"/>
          <p:cNvSpPr/>
          <p:nvPr/>
        </p:nvSpPr>
        <p:spPr>
          <a:xfrm>
            <a:off x="8816400" y="2423160"/>
            <a:ext cx="24483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iron intake can cause tiredness, headaches and low energy.</a:t>
            </a:r>
            <a:endParaRPr lang="en-US" sz="1600" b="0" u="none" strike="noStrike">
              <a:solidFill>
                <a:srgbClr val="000000"/>
              </a:solidFill>
              <a:effectLst/>
              <a:uFillTx/>
              <a:latin typeface="Arial"/>
            </a:endParaRPr>
          </a:p>
        </p:txBody>
      </p:sp>
      <p:sp>
        <p:nvSpPr>
          <p:cNvPr id="143" name="Rounded Rectangle 25"/>
          <p:cNvSpPr/>
          <p:nvPr/>
        </p:nvSpPr>
        <p:spPr>
          <a:xfrm>
            <a:off x="4617720" y="377208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44" name="Oval 26"/>
          <p:cNvSpPr/>
          <p:nvPr/>
        </p:nvSpPr>
        <p:spPr>
          <a:xfrm>
            <a:off x="484632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45" name="Picture 27" descr="icon_constipation.png"/>
          <p:cNvPicPr/>
          <p:nvPr/>
        </p:nvPicPr>
        <p:blipFill>
          <a:blip r:embed="rId5"/>
          <a:stretch/>
        </p:blipFill>
        <p:spPr>
          <a:xfrm>
            <a:off x="4956120" y="4110120"/>
            <a:ext cx="557280" cy="557280"/>
          </a:xfrm>
          <a:prstGeom prst="rect">
            <a:avLst/>
          </a:prstGeom>
          <a:noFill/>
          <a:ln w="0">
            <a:noFill/>
          </a:ln>
        </p:spPr>
      </p:pic>
      <p:sp>
        <p:nvSpPr>
          <p:cNvPr id="146" name="TextBox 28"/>
          <p:cNvSpPr/>
          <p:nvPr/>
        </p:nvSpPr>
        <p:spPr>
          <a:xfrm>
            <a:off x="5760720" y="4000680"/>
            <a:ext cx="1912320" cy="400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Constipation</a:t>
            </a:r>
            <a:endParaRPr lang="en-US" sz="2000" b="0" u="none" strike="noStrike">
              <a:solidFill>
                <a:srgbClr val="000000"/>
              </a:solidFill>
              <a:effectLst/>
              <a:uFillTx/>
              <a:latin typeface="Arial"/>
            </a:endParaRPr>
          </a:p>
        </p:txBody>
      </p:sp>
      <p:sp>
        <p:nvSpPr>
          <p:cNvPr id="147" name="TextBox 29"/>
          <p:cNvSpPr/>
          <p:nvPr/>
        </p:nvSpPr>
        <p:spPr>
          <a:xfrm>
            <a:off x="5167440" y="4887360"/>
            <a:ext cx="250524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fiber and low fluid intake can lead to hard stools and stomach pain.</a:t>
            </a:r>
            <a:endParaRPr lang="en-US" sz="1600" b="0" u="none" strike="noStrike">
              <a:solidFill>
                <a:srgbClr val="000000"/>
              </a:solidFill>
              <a:effectLst/>
              <a:uFillTx/>
              <a:latin typeface="Arial"/>
            </a:endParaRPr>
          </a:p>
        </p:txBody>
      </p:sp>
      <p:sp>
        <p:nvSpPr>
          <p:cNvPr id="148" name="Rounded Rectangle 30"/>
          <p:cNvSpPr/>
          <p:nvPr/>
        </p:nvSpPr>
        <p:spPr>
          <a:xfrm>
            <a:off x="8222040" y="377208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49" name="Oval 31"/>
          <p:cNvSpPr/>
          <p:nvPr/>
        </p:nvSpPr>
        <p:spPr>
          <a:xfrm>
            <a:off x="845064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50" name="Picture 32" descr="icon_scale.png"/>
          <p:cNvPicPr/>
          <p:nvPr/>
        </p:nvPicPr>
        <p:blipFill>
          <a:blip r:embed="rId6"/>
          <a:stretch/>
        </p:blipFill>
        <p:spPr>
          <a:xfrm>
            <a:off x="8560440" y="4110120"/>
            <a:ext cx="557280" cy="557280"/>
          </a:xfrm>
          <a:prstGeom prst="rect">
            <a:avLst/>
          </a:prstGeom>
          <a:noFill/>
          <a:ln w="0">
            <a:noFill/>
          </a:ln>
        </p:spPr>
      </p:pic>
      <p:sp>
        <p:nvSpPr>
          <p:cNvPr id="151" name="TextBox 33"/>
          <p:cNvSpPr/>
          <p:nvPr/>
        </p:nvSpPr>
        <p:spPr>
          <a:xfrm>
            <a:off x="9337680" y="3932640"/>
            <a:ext cx="214092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Unhealthy weight gain</a:t>
            </a:r>
            <a:endParaRPr lang="en-US" sz="2000" b="0" u="none" strike="noStrike">
              <a:solidFill>
                <a:srgbClr val="000000"/>
              </a:solidFill>
              <a:effectLst/>
              <a:uFillTx/>
              <a:latin typeface="Arial"/>
            </a:endParaRPr>
          </a:p>
        </p:txBody>
      </p:sp>
      <p:sp>
        <p:nvSpPr>
          <p:cNvPr id="152" name="TextBox 34"/>
          <p:cNvSpPr/>
          <p:nvPr/>
        </p:nvSpPr>
        <p:spPr>
          <a:xfrm>
            <a:off x="8560440" y="4993560"/>
            <a:ext cx="271692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High-fat/high-sugar foods can drive weight gain when calories exceed needs.</a:t>
            </a:r>
            <a:endParaRPr lang="en-US" sz="1600" b="0" u="none" strike="noStrike">
              <a:solidFill>
                <a:srgbClr val="000000"/>
              </a:solidFill>
              <a:effectLst/>
              <a:uFillTx/>
              <a:latin typeface="Arial"/>
            </a:endParaRPr>
          </a:p>
        </p:txBody>
      </p:sp>
      <p:sp>
        <p:nvSpPr>
          <p:cNvPr id="153" name="TextBox 35"/>
          <p:cNvSpPr/>
          <p:nvPr/>
        </p:nvSpPr>
        <p:spPr>
          <a:xfrm>
            <a:off x="4421880" y="6382800"/>
            <a:ext cx="6319800" cy="438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5A6E69"/>
                </a:solidFill>
                <a:effectLst/>
                <a:uFillTx/>
                <a:latin typeface="Arial"/>
              </a:rPr>
              <a:t>Sources: Hoyland, Dye and Lawton (2009) ; Moynihan and Kelly (2014); Jacka et al. (2011)</a:t>
            </a:r>
            <a:endParaRPr lang="en-US" sz="1200" b="0" u="none" strike="noStrike">
              <a:solidFill>
                <a:srgbClr val="000000"/>
              </a:solidFill>
              <a:effectLst/>
              <a:uFillTx/>
              <a:latin typeface="Arial"/>
            </a:endParaRPr>
          </a:p>
          <a:p>
            <a:pPr defTabSz="457200">
              <a:lnSpc>
                <a:spcPct val="100000"/>
              </a:lnSpc>
            </a:pPr>
            <a:endParaRPr lang="en-US" sz="1050" b="0" u="none" strike="noStrike">
              <a:solidFill>
                <a:srgbClr val="000000"/>
              </a:solidFill>
              <a:effectLst/>
              <a:uFillTx/>
              <a:latin typeface="Arial"/>
            </a:endParaRPr>
          </a:p>
        </p:txBody>
      </p:sp>
      <p:sp>
        <p:nvSpPr>
          <p:cNvPr id="154" name="TextBox 3"/>
          <p:cNvSpPr/>
          <p:nvPr/>
        </p:nvSpPr>
        <p:spPr>
          <a:xfrm>
            <a:off x="11277720" y="646164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pic>
        <p:nvPicPr>
          <p:cNvPr id="155" name="Picture 5"/>
          <p:cNvPicPr/>
          <p:nvPr/>
        </p:nvPicPr>
        <p:blipFill>
          <a:blip r:embed="rId7"/>
          <a:srcRect b="9732"/>
          <a:stretch/>
        </p:blipFill>
        <p:spPr>
          <a:xfrm>
            <a:off x="0" y="1838880"/>
            <a:ext cx="3931560" cy="5018760"/>
          </a:xfrm>
          <a:prstGeom prst="rect">
            <a:avLst/>
          </a:prstGeom>
          <a:noFill/>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57" name="Rectangle 2"/>
          <p:cNvSpPr/>
          <p:nvPr/>
        </p:nvSpPr>
        <p:spPr>
          <a:xfrm>
            <a:off x="0" y="0"/>
            <a:ext cx="4021200" cy="15724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58" name="TextBox 4"/>
          <p:cNvSpPr/>
          <p:nvPr/>
        </p:nvSpPr>
        <p:spPr>
          <a:xfrm>
            <a:off x="592200" y="300240"/>
            <a:ext cx="3003840" cy="954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800" b="1" u="none" strike="noStrike">
                <a:solidFill>
                  <a:srgbClr val="FFFFFF"/>
                </a:solidFill>
                <a:effectLst/>
                <a:uFillTx/>
                <a:latin typeface="Arial"/>
              </a:rPr>
              <a:t>Long-term Consequences</a:t>
            </a:r>
            <a:endParaRPr lang="en-US" sz="2800" b="0" u="none" strike="noStrike">
              <a:solidFill>
                <a:srgbClr val="000000"/>
              </a:solidFill>
              <a:effectLst/>
              <a:uFillTx/>
              <a:latin typeface="Arial"/>
            </a:endParaRPr>
          </a:p>
        </p:txBody>
      </p:sp>
      <p:sp>
        <p:nvSpPr>
          <p:cNvPr id="159" name="TextBox 14"/>
          <p:cNvSpPr/>
          <p:nvPr/>
        </p:nvSpPr>
        <p:spPr>
          <a:xfrm>
            <a:off x="4387320" y="320040"/>
            <a:ext cx="28861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Common long-term risks</a:t>
            </a:r>
            <a:endParaRPr lang="en-US" sz="1800" b="0" u="none" strike="noStrike">
              <a:solidFill>
                <a:srgbClr val="000000"/>
              </a:solidFill>
              <a:effectLst/>
              <a:uFillTx/>
              <a:latin typeface="Arial"/>
            </a:endParaRPr>
          </a:p>
        </p:txBody>
      </p:sp>
      <p:sp>
        <p:nvSpPr>
          <p:cNvPr id="160" name="TextBox 15"/>
          <p:cNvSpPr/>
          <p:nvPr/>
        </p:nvSpPr>
        <p:spPr>
          <a:xfrm>
            <a:off x="4387320" y="667440"/>
            <a:ext cx="223056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465A55"/>
                </a:solidFill>
                <a:effectLst/>
                <a:uFillTx/>
                <a:latin typeface="Arial"/>
              </a:rPr>
              <a:t>Future risk if patterns continue</a:t>
            </a:r>
            <a:endParaRPr lang="en-US" sz="1200" b="0" u="none" strike="noStrike">
              <a:solidFill>
                <a:srgbClr val="000000"/>
              </a:solidFill>
              <a:effectLst/>
              <a:uFillTx/>
              <a:latin typeface="Arial"/>
            </a:endParaRPr>
          </a:p>
        </p:txBody>
      </p:sp>
      <p:sp>
        <p:nvSpPr>
          <p:cNvPr id="161" name="Rounded Rectangle 16"/>
          <p:cNvSpPr/>
          <p:nvPr/>
        </p:nvSpPr>
        <p:spPr>
          <a:xfrm>
            <a:off x="4387320" y="914400"/>
            <a:ext cx="7438680" cy="5394600"/>
          </a:xfrm>
          <a:prstGeom prst="roundRect">
            <a:avLst>
              <a:gd name="adj" fmla="val 16667"/>
            </a:avLst>
          </a:prstGeom>
          <a:solidFill>
            <a:srgbClr val="D9EE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2" name="Rounded Rectangle 17"/>
          <p:cNvSpPr/>
          <p:nvPr/>
        </p:nvSpPr>
        <p:spPr>
          <a:xfrm>
            <a:off x="4707360" y="123444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3" name="Oval 18"/>
          <p:cNvSpPr/>
          <p:nvPr/>
        </p:nvSpPr>
        <p:spPr>
          <a:xfrm>
            <a:off x="493596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64" name="Picture 19" descr="icon_obesity.png"/>
          <p:cNvPicPr/>
          <p:nvPr/>
        </p:nvPicPr>
        <p:blipFill>
          <a:blip r:embed="rId3"/>
          <a:stretch/>
        </p:blipFill>
        <p:spPr>
          <a:xfrm>
            <a:off x="5045400" y="1572840"/>
            <a:ext cx="557280" cy="557280"/>
          </a:xfrm>
          <a:prstGeom prst="rect">
            <a:avLst/>
          </a:prstGeom>
          <a:noFill/>
          <a:ln w="0">
            <a:noFill/>
          </a:ln>
        </p:spPr>
      </p:pic>
      <p:sp>
        <p:nvSpPr>
          <p:cNvPr id="165" name="TextBox 20"/>
          <p:cNvSpPr/>
          <p:nvPr/>
        </p:nvSpPr>
        <p:spPr>
          <a:xfrm>
            <a:off x="5850360" y="1463040"/>
            <a:ext cx="1732680" cy="400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Obesity</a:t>
            </a:r>
            <a:endParaRPr lang="en-US" sz="2000" b="0" u="none" strike="noStrike">
              <a:solidFill>
                <a:srgbClr val="000000"/>
              </a:solidFill>
              <a:effectLst/>
              <a:uFillTx/>
              <a:latin typeface="Arial"/>
            </a:endParaRPr>
          </a:p>
        </p:txBody>
      </p:sp>
      <p:sp>
        <p:nvSpPr>
          <p:cNvPr id="166" name="TextBox 21"/>
          <p:cNvSpPr/>
          <p:nvPr/>
        </p:nvSpPr>
        <p:spPr>
          <a:xfrm>
            <a:off x="5180400" y="2423160"/>
            <a:ext cx="280476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Long-term excess calories can lead to obesity and related health problems.</a:t>
            </a:r>
            <a:endParaRPr lang="en-US" sz="1600" b="0" u="none" strike="noStrike">
              <a:solidFill>
                <a:srgbClr val="000000"/>
              </a:solidFill>
              <a:effectLst/>
              <a:uFillTx/>
              <a:latin typeface="Arial"/>
            </a:endParaRPr>
          </a:p>
        </p:txBody>
      </p:sp>
      <p:sp>
        <p:nvSpPr>
          <p:cNvPr id="167" name="Rounded Rectangle 22"/>
          <p:cNvSpPr/>
          <p:nvPr/>
        </p:nvSpPr>
        <p:spPr>
          <a:xfrm>
            <a:off x="8266680" y="123444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8" name="Oval 23"/>
          <p:cNvSpPr/>
          <p:nvPr/>
        </p:nvSpPr>
        <p:spPr>
          <a:xfrm>
            <a:off x="849528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69" name="Picture 24" descr="icon_diabetes.png"/>
          <p:cNvPicPr/>
          <p:nvPr/>
        </p:nvPicPr>
        <p:blipFill>
          <a:blip r:embed="rId4"/>
          <a:stretch/>
        </p:blipFill>
        <p:spPr>
          <a:xfrm>
            <a:off x="8605080" y="1572840"/>
            <a:ext cx="557280" cy="557280"/>
          </a:xfrm>
          <a:prstGeom prst="rect">
            <a:avLst/>
          </a:prstGeom>
          <a:noFill/>
          <a:ln w="0">
            <a:noFill/>
          </a:ln>
        </p:spPr>
      </p:pic>
      <p:sp>
        <p:nvSpPr>
          <p:cNvPr id="170" name="TextBox 25"/>
          <p:cNvSpPr/>
          <p:nvPr/>
        </p:nvSpPr>
        <p:spPr>
          <a:xfrm>
            <a:off x="9409680" y="1463040"/>
            <a:ext cx="148392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Type 2 diabetes</a:t>
            </a:r>
            <a:endParaRPr lang="en-US" sz="2000" b="0" u="none" strike="noStrike">
              <a:solidFill>
                <a:srgbClr val="000000"/>
              </a:solidFill>
              <a:effectLst/>
              <a:uFillTx/>
              <a:latin typeface="Arial"/>
            </a:endParaRPr>
          </a:p>
        </p:txBody>
      </p:sp>
      <p:sp>
        <p:nvSpPr>
          <p:cNvPr id="171" name="TextBox 26"/>
          <p:cNvSpPr/>
          <p:nvPr/>
        </p:nvSpPr>
        <p:spPr>
          <a:xfrm>
            <a:off x="8605080" y="2223720"/>
            <a:ext cx="308340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Higher body weight increases risk; it can sometimes be prevented with lifestyle changes.</a:t>
            </a:r>
            <a:endParaRPr lang="en-US" sz="1600" b="0" u="none" strike="noStrike">
              <a:solidFill>
                <a:srgbClr val="000000"/>
              </a:solidFill>
              <a:effectLst/>
              <a:uFillTx/>
              <a:latin typeface="Arial"/>
            </a:endParaRPr>
          </a:p>
        </p:txBody>
      </p:sp>
      <p:sp>
        <p:nvSpPr>
          <p:cNvPr id="172" name="Rounded Rectangle 27"/>
          <p:cNvSpPr/>
          <p:nvPr/>
        </p:nvSpPr>
        <p:spPr>
          <a:xfrm>
            <a:off x="4707360" y="377208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73" name="Oval 28"/>
          <p:cNvSpPr/>
          <p:nvPr/>
        </p:nvSpPr>
        <p:spPr>
          <a:xfrm>
            <a:off x="493596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74" name="Picture 29" descr="icon_heart_disease.png"/>
          <p:cNvPicPr/>
          <p:nvPr/>
        </p:nvPicPr>
        <p:blipFill>
          <a:blip r:embed="rId5"/>
          <a:stretch/>
        </p:blipFill>
        <p:spPr>
          <a:xfrm>
            <a:off x="5045400" y="4110120"/>
            <a:ext cx="557280" cy="557280"/>
          </a:xfrm>
          <a:prstGeom prst="rect">
            <a:avLst/>
          </a:prstGeom>
          <a:noFill/>
          <a:ln w="0">
            <a:noFill/>
          </a:ln>
        </p:spPr>
      </p:pic>
      <p:sp>
        <p:nvSpPr>
          <p:cNvPr id="175" name="TextBox 30"/>
          <p:cNvSpPr/>
          <p:nvPr/>
        </p:nvSpPr>
        <p:spPr>
          <a:xfrm>
            <a:off x="5662080" y="3990240"/>
            <a:ext cx="223344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Heart disease &amp; stroke</a:t>
            </a:r>
            <a:endParaRPr lang="en-US" sz="2000" b="0" u="none" strike="noStrike">
              <a:solidFill>
                <a:srgbClr val="000000"/>
              </a:solidFill>
              <a:effectLst/>
              <a:uFillTx/>
              <a:latin typeface="Arial"/>
            </a:endParaRPr>
          </a:p>
        </p:txBody>
      </p:sp>
      <p:sp>
        <p:nvSpPr>
          <p:cNvPr id="176" name="TextBox 31"/>
          <p:cNvSpPr/>
          <p:nvPr/>
        </p:nvSpPr>
        <p:spPr>
          <a:xfrm>
            <a:off x="5276520" y="4829760"/>
            <a:ext cx="275760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Unhealthy diet is a key behavioral risk factor for heart disease and stroke.</a:t>
            </a:r>
            <a:endParaRPr lang="en-US" sz="1600" b="0" u="none" strike="noStrike">
              <a:solidFill>
                <a:srgbClr val="000000"/>
              </a:solidFill>
              <a:effectLst/>
              <a:uFillTx/>
              <a:latin typeface="Arial"/>
            </a:endParaRPr>
          </a:p>
        </p:txBody>
      </p:sp>
      <p:sp>
        <p:nvSpPr>
          <p:cNvPr id="177" name="Rounded Rectangle 32"/>
          <p:cNvSpPr/>
          <p:nvPr/>
        </p:nvSpPr>
        <p:spPr>
          <a:xfrm>
            <a:off x="8266680" y="377208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78" name="Oval 33"/>
          <p:cNvSpPr/>
          <p:nvPr/>
        </p:nvSpPr>
        <p:spPr>
          <a:xfrm>
            <a:off x="849528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79" name="Picture 34" descr="icon_osteoporosis.png"/>
          <p:cNvPicPr/>
          <p:nvPr/>
        </p:nvPicPr>
        <p:blipFill>
          <a:blip r:embed="rId6"/>
          <a:stretch/>
        </p:blipFill>
        <p:spPr>
          <a:xfrm>
            <a:off x="8605080" y="4110120"/>
            <a:ext cx="557280" cy="557280"/>
          </a:xfrm>
          <a:prstGeom prst="rect">
            <a:avLst/>
          </a:prstGeom>
          <a:noFill/>
          <a:ln w="0">
            <a:noFill/>
          </a:ln>
        </p:spPr>
      </p:pic>
      <p:sp>
        <p:nvSpPr>
          <p:cNvPr id="180" name="TextBox 35"/>
          <p:cNvSpPr/>
          <p:nvPr/>
        </p:nvSpPr>
        <p:spPr>
          <a:xfrm>
            <a:off x="9409680" y="4000680"/>
            <a:ext cx="19558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Weak bones (osteoporosis)</a:t>
            </a:r>
            <a:endParaRPr lang="en-US" sz="2000" b="0" u="none" strike="noStrike">
              <a:solidFill>
                <a:srgbClr val="000000"/>
              </a:solidFill>
              <a:effectLst/>
              <a:uFillTx/>
              <a:latin typeface="Arial"/>
            </a:endParaRPr>
          </a:p>
        </p:txBody>
      </p:sp>
      <p:sp>
        <p:nvSpPr>
          <p:cNvPr id="181" name="TextBox 36"/>
          <p:cNvSpPr/>
          <p:nvPr/>
        </p:nvSpPr>
        <p:spPr>
          <a:xfrm>
            <a:off x="8762040" y="4750560"/>
            <a:ext cx="26697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calcium and vitamin D intake can weaken bones and raise osteoporosis risk later.</a:t>
            </a:r>
            <a:endParaRPr lang="en-US" sz="1600" b="0" u="none" strike="noStrike">
              <a:solidFill>
                <a:srgbClr val="000000"/>
              </a:solidFill>
              <a:effectLst/>
              <a:uFillTx/>
              <a:latin typeface="Arial"/>
            </a:endParaRPr>
          </a:p>
        </p:txBody>
      </p:sp>
      <p:sp>
        <p:nvSpPr>
          <p:cNvPr id="182" name="TextBox 37"/>
          <p:cNvSpPr/>
          <p:nvPr/>
        </p:nvSpPr>
        <p:spPr>
          <a:xfrm>
            <a:off x="4387320" y="6328080"/>
            <a:ext cx="6110640" cy="4003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333333"/>
                </a:solidFill>
                <a:effectLst/>
                <a:uFillTx/>
                <a:latin typeface="Arial"/>
              </a:rPr>
              <a:t>Sources: </a:t>
            </a:r>
            <a:r>
              <a:rPr lang="en-US" sz="1200" b="0" u="none" strike="noStrike">
                <a:solidFill>
                  <a:srgbClr val="5A6E69"/>
                </a:solidFill>
                <a:effectLst/>
                <a:uFillTx/>
                <a:latin typeface="Arial"/>
              </a:rPr>
              <a:t>Rauber (2018); Lane et al. (2024); NDNS 2019–2023 (UK Government, 2025).</a:t>
            </a:r>
            <a:endParaRPr lang="en-US" sz="1200" b="0" u="none" strike="noStrike">
              <a:solidFill>
                <a:srgbClr val="000000"/>
              </a:solidFill>
              <a:effectLst/>
              <a:uFillTx/>
              <a:latin typeface="Arial"/>
            </a:endParaRPr>
          </a:p>
          <a:p>
            <a:pPr defTabSz="457200">
              <a:lnSpc>
                <a:spcPct val="100000"/>
              </a:lnSpc>
            </a:pPr>
            <a:endParaRPr lang="en-US" sz="800" b="0" u="none" strike="noStrike">
              <a:solidFill>
                <a:srgbClr val="000000"/>
              </a:solidFill>
              <a:effectLst/>
              <a:uFillTx/>
              <a:latin typeface="Arial"/>
            </a:endParaRPr>
          </a:p>
        </p:txBody>
      </p:sp>
      <p:sp>
        <p:nvSpPr>
          <p:cNvPr id="183" name="TextBox 6"/>
          <p:cNvSpPr/>
          <p:nvPr/>
        </p:nvSpPr>
        <p:spPr>
          <a:xfrm>
            <a:off x="11277720" y="646164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pic>
        <p:nvPicPr>
          <p:cNvPr id="184" name="Picture 7"/>
          <p:cNvPicPr/>
          <p:nvPr/>
        </p:nvPicPr>
        <p:blipFill>
          <a:blip r:embed="rId7"/>
          <a:srcRect b="10757"/>
          <a:stretch/>
        </p:blipFill>
        <p:spPr>
          <a:xfrm>
            <a:off x="-5400" y="1591560"/>
            <a:ext cx="4021200" cy="5266080"/>
          </a:xfrm>
          <a:prstGeom prst="rect">
            <a:avLst/>
          </a:prstGeom>
          <a:noFill/>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Rectangle 1"/>
          <p:cNvSpPr/>
          <p:nvPr/>
        </p:nvSpPr>
        <p:spPr>
          <a:xfrm>
            <a:off x="0" y="0"/>
            <a:ext cx="12191400" cy="6857640"/>
          </a:xfrm>
          <a:prstGeom prst="rect">
            <a:avLst/>
          </a:prstGeom>
          <a:solidFill>
            <a:srgbClr val="F5F7F6"/>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86" name="Rectangle 2"/>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Campaign Rationale</a:t>
            </a:r>
            <a:endParaRPr lang="en-US" sz="3400" b="0" u="none" strike="noStrike">
              <a:solidFill>
                <a:srgbClr val="FFFFFF"/>
              </a:solidFill>
              <a:effectLst/>
              <a:uFillTx/>
              <a:latin typeface="Arial"/>
            </a:endParaRPr>
          </a:p>
        </p:txBody>
      </p:sp>
      <p:sp>
        <p:nvSpPr>
          <p:cNvPr id="187" name="TextBox 3"/>
          <p:cNvSpPr/>
          <p:nvPr/>
        </p:nvSpPr>
        <p:spPr>
          <a:xfrm>
            <a:off x="594360" y="960120"/>
            <a:ext cx="687276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0" u="none" strike="noStrike">
                <a:solidFill>
                  <a:srgbClr val="166B4A"/>
                </a:solidFill>
                <a:effectLst/>
                <a:uFillTx/>
                <a:latin typeface="Arial"/>
              </a:rPr>
              <a:t>Why a focused teen nutrition campaign is needed in the UK</a:t>
            </a:r>
            <a:endParaRPr lang="en-US" sz="2000" b="0" u="none" strike="noStrike">
              <a:solidFill>
                <a:srgbClr val="000000"/>
              </a:solidFill>
              <a:effectLst/>
              <a:uFillTx/>
              <a:latin typeface="Arial"/>
            </a:endParaRPr>
          </a:p>
        </p:txBody>
      </p:sp>
      <p:sp>
        <p:nvSpPr>
          <p:cNvPr id="188" name="Rounded Rectangle 4"/>
          <p:cNvSpPr/>
          <p:nvPr/>
        </p:nvSpPr>
        <p:spPr>
          <a:xfrm>
            <a:off x="594360" y="1463040"/>
            <a:ext cx="3702960" cy="4251600"/>
          </a:xfrm>
          <a:prstGeom prst="roundRect">
            <a:avLst>
              <a:gd name="adj" fmla="val 16667"/>
            </a:avLst>
          </a:prstGeom>
          <a:solidFill>
            <a:schemeClr val="accent3">
              <a:lumMod val="60000"/>
              <a:lumOff val="4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89" name="Rectangle 5"/>
          <p:cNvSpPr/>
          <p:nvPr/>
        </p:nvSpPr>
        <p:spPr>
          <a:xfrm>
            <a:off x="594360" y="1463040"/>
            <a:ext cx="3702960" cy="1094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0" name="TextBox 6"/>
          <p:cNvSpPr/>
          <p:nvPr/>
        </p:nvSpPr>
        <p:spPr>
          <a:xfrm>
            <a:off x="822960" y="1645920"/>
            <a:ext cx="230184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The need (problem)</a:t>
            </a:r>
            <a:endParaRPr lang="en-US" sz="1800" b="0" u="none" strike="noStrike">
              <a:solidFill>
                <a:srgbClr val="000000"/>
              </a:solidFill>
              <a:effectLst/>
              <a:uFillTx/>
              <a:latin typeface="Arial"/>
            </a:endParaRPr>
          </a:p>
        </p:txBody>
      </p:sp>
      <p:sp>
        <p:nvSpPr>
          <p:cNvPr id="191" name="TextBox 7"/>
          <p:cNvSpPr/>
          <p:nvPr/>
        </p:nvSpPr>
        <p:spPr>
          <a:xfrm>
            <a:off x="822960" y="2121480"/>
            <a:ext cx="3245760" cy="181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Large gap vs guidance: low fruit/veg and fiber, high free sugars.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Sugary drinks and snacks remain common choices at this age.</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Vitamin D deficiency is still seen in a notable minority.</a:t>
            </a:r>
            <a:endParaRPr lang="en-US" sz="1600" b="0" u="none" strike="noStrike">
              <a:solidFill>
                <a:srgbClr val="000000"/>
              </a:solidFill>
              <a:effectLst/>
              <a:uFillTx/>
              <a:latin typeface="Arial"/>
            </a:endParaRPr>
          </a:p>
        </p:txBody>
      </p:sp>
      <p:sp>
        <p:nvSpPr>
          <p:cNvPr id="192" name="Rounded Rectangle 8"/>
          <p:cNvSpPr/>
          <p:nvPr/>
        </p:nvSpPr>
        <p:spPr>
          <a:xfrm>
            <a:off x="4251960" y="1463040"/>
            <a:ext cx="3702960" cy="4251600"/>
          </a:xfrm>
          <a:prstGeom prst="roundRect">
            <a:avLst>
              <a:gd name="adj" fmla="val 16667"/>
            </a:avLst>
          </a:prstGeom>
          <a:solidFill>
            <a:schemeClr val="accent6">
              <a:lumMod val="60000"/>
              <a:lumOff val="4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3" name="Rectangle 9"/>
          <p:cNvSpPr/>
          <p:nvPr/>
        </p:nvSpPr>
        <p:spPr>
          <a:xfrm>
            <a:off x="4251960" y="1463040"/>
            <a:ext cx="3702960" cy="109440"/>
          </a:xfrm>
          <a:prstGeom prst="rect">
            <a:avLst/>
          </a:prstGeom>
          <a:solidFill>
            <a:srgbClr val="FFC85C"/>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4" name="TextBox 10"/>
          <p:cNvSpPr/>
          <p:nvPr/>
        </p:nvSpPr>
        <p:spPr>
          <a:xfrm>
            <a:off x="4480560" y="1645920"/>
            <a:ext cx="21754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Why teens (13–18)</a:t>
            </a:r>
            <a:endParaRPr lang="en-US" sz="1800" b="0" u="none" strike="noStrike">
              <a:solidFill>
                <a:srgbClr val="000000"/>
              </a:solidFill>
              <a:effectLst/>
              <a:uFillTx/>
              <a:latin typeface="Arial"/>
            </a:endParaRPr>
          </a:p>
        </p:txBody>
      </p:sp>
      <p:sp>
        <p:nvSpPr>
          <p:cNvPr id="195" name="TextBox 11"/>
          <p:cNvSpPr/>
          <p:nvPr/>
        </p:nvSpPr>
        <p:spPr>
          <a:xfrm>
            <a:off x="4480560" y="2121480"/>
            <a:ext cx="3245760" cy="156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Growth and brain development increase nutrient needs.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More independence means more exposure to UPFs and marketing.</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Habits formed now often track into adulthood.</a:t>
            </a:r>
            <a:endParaRPr lang="en-US" sz="1600" b="0" u="none" strike="noStrike">
              <a:solidFill>
                <a:srgbClr val="000000"/>
              </a:solidFill>
              <a:effectLst/>
              <a:uFillTx/>
              <a:latin typeface="Arial"/>
            </a:endParaRPr>
          </a:p>
        </p:txBody>
      </p:sp>
      <p:sp>
        <p:nvSpPr>
          <p:cNvPr id="196" name="Rounded Rectangle 12"/>
          <p:cNvSpPr/>
          <p:nvPr/>
        </p:nvSpPr>
        <p:spPr>
          <a:xfrm>
            <a:off x="7909560" y="1463040"/>
            <a:ext cx="3702960" cy="4251600"/>
          </a:xfrm>
          <a:prstGeom prst="roundRect">
            <a:avLst>
              <a:gd name="adj" fmla="val 16667"/>
            </a:avLst>
          </a:prstGeom>
          <a:solidFill>
            <a:schemeClr val="accent5">
              <a:lumMod val="20000"/>
              <a:lumOff val="8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7" name="Rectangle 13"/>
          <p:cNvSpPr/>
          <p:nvPr/>
        </p:nvSpPr>
        <p:spPr>
          <a:xfrm>
            <a:off x="7909560" y="1463040"/>
            <a:ext cx="3702960" cy="109440"/>
          </a:xfrm>
          <a:prstGeom prst="rect">
            <a:avLst/>
          </a:prstGeom>
          <a:solidFill>
            <a:srgbClr val="60A5FA"/>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8" name="TextBox 14"/>
          <p:cNvSpPr/>
          <p:nvPr/>
        </p:nvSpPr>
        <p:spPr>
          <a:xfrm>
            <a:off x="8138160" y="1645920"/>
            <a:ext cx="348264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Expected public health benefit</a:t>
            </a:r>
            <a:endParaRPr lang="en-US" sz="1800" b="0" u="none" strike="noStrike">
              <a:solidFill>
                <a:srgbClr val="000000"/>
              </a:solidFill>
              <a:effectLst/>
              <a:uFillTx/>
              <a:latin typeface="Arial"/>
            </a:endParaRPr>
          </a:p>
        </p:txBody>
      </p:sp>
      <p:sp>
        <p:nvSpPr>
          <p:cNvPr id="199" name="TextBox 15"/>
          <p:cNvSpPr/>
          <p:nvPr/>
        </p:nvSpPr>
        <p:spPr>
          <a:xfrm>
            <a:off x="8138160" y="2121480"/>
            <a:ext cx="3245760" cy="181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Small swaps can reduce sugar intake and improve diet quality.</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Lower UPF exposure is linked with better health outcomes.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Improved diet supports learning, wellbeing, and long-term prevention.</a:t>
            </a:r>
            <a:endParaRPr lang="en-US" sz="1600" b="0" u="none" strike="noStrike">
              <a:solidFill>
                <a:srgbClr val="000000"/>
              </a:solidFill>
              <a:effectLst/>
              <a:uFillTx/>
              <a:latin typeface="Arial"/>
            </a:endParaRPr>
          </a:p>
        </p:txBody>
      </p:sp>
      <p:sp>
        <p:nvSpPr>
          <p:cNvPr id="200" name="TextBox 16"/>
          <p:cNvSpPr/>
          <p:nvPr/>
        </p:nvSpPr>
        <p:spPr>
          <a:xfrm>
            <a:off x="594360" y="6077880"/>
            <a:ext cx="8202960" cy="3081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chemeClr val="dk1"/>
                </a:solidFill>
                <a:effectLst/>
                <a:uFillTx/>
                <a:latin typeface="Arial"/>
              </a:rPr>
              <a:t>Sources: (DHSC, 2025; Chavez-Ugalde et al., 2024; Lane et al., 2024; Hall et al., 2019);</a:t>
            </a:r>
            <a:r>
              <a:rPr lang="en-US" sz="1400" b="0" u="none" strike="noStrike">
                <a:solidFill>
                  <a:schemeClr val="dk1"/>
                </a:solidFill>
                <a:effectLst/>
                <a:uFillTx/>
                <a:latin typeface="Calibri"/>
              </a:rPr>
              <a:t> Sawyer (2012)</a:t>
            </a:r>
            <a:endParaRPr lang="en-US" sz="1400" b="0" u="none" strike="noStrike">
              <a:solidFill>
                <a:srgbClr val="000000"/>
              </a:solidFill>
              <a:effectLst/>
              <a:uFillTx/>
              <a:latin typeface="Arial"/>
            </a:endParaRPr>
          </a:p>
        </p:txBody>
      </p:sp>
      <p:sp>
        <p:nvSpPr>
          <p:cNvPr id="201" name="TextBox 17"/>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tangle 1"/>
          <p:cNvSpPr/>
          <p:nvPr/>
        </p:nvSpPr>
        <p:spPr>
          <a:xfrm>
            <a:off x="0" y="0"/>
            <a:ext cx="12191760" cy="86832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3" name="TextBox 2"/>
          <p:cNvSpPr/>
          <p:nvPr/>
        </p:nvSpPr>
        <p:spPr>
          <a:xfrm>
            <a:off x="548640" y="164520"/>
            <a:ext cx="3184200" cy="549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3400" b="1" u="none" strike="noStrike">
                <a:solidFill>
                  <a:srgbClr val="FFFFFF"/>
                </a:solidFill>
                <a:effectLst/>
                <a:uFillTx/>
                <a:latin typeface="Arial"/>
              </a:rPr>
              <a:t>Campaign Aim</a:t>
            </a:r>
            <a:endParaRPr lang="en-US" sz="3400" b="0" u="none" strike="noStrike">
              <a:solidFill>
                <a:srgbClr val="000000"/>
              </a:solidFill>
              <a:effectLst/>
              <a:uFillTx/>
              <a:latin typeface="Arial"/>
            </a:endParaRPr>
          </a:p>
        </p:txBody>
      </p:sp>
      <p:sp>
        <p:nvSpPr>
          <p:cNvPr id="204" name="TextBox 3"/>
          <p:cNvSpPr/>
          <p:nvPr/>
        </p:nvSpPr>
        <p:spPr>
          <a:xfrm>
            <a:off x="731520" y="1005840"/>
            <a:ext cx="7054920" cy="366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0" u="none" strike="noStrike">
                <a:solidFill>
                  <a:srgbClr val="166B4A"/>
                </a:solidFill>
                <a:effectLst/>
                <a:uFillTx/>
                <a:latin typeface="Arial"/>
              </a:rPr>
              <a:t>What the campaign will achieve for teenagers (13–18) over 8 weeks</a:t>
            </a:r>
            <a:endParaRPr lang="en-US" sz="1800" b="0" u="none" strike="noStrike">
              <a:solidFill>
                <a:srgbClr val="000000"/>
              </a:solidFill>
              <a:effectLst/>
              <a:uFillTx/>
              <a:latin typeface="Arial"/>
            </a:endParaRPr>
          </a:p>
        </p:txBody>
      </p:sp>
      <p:sp>
        <p:nvSpPr>
          <p:cNvPr id="205" name="Rounded Rectangle 4"/>
          <p:cNvSpPr/>
          <p:nvPr/>
        </p:nvSpPr>
        <p:spPr>
          <a:xfrm>
            <a:off x="731520" y="1600200"/>
            <a:ext cx="10881000" cy="130752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6" name="Oval 5"/>
          <p:cNvSpPr/>
          <p:nvPr/>
        </p:nvSpPr>
        <p:spPr>
          <a:xfrm>
            <a:off x="1005840" y="192024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7" name="TextBox 6"/>
          <p:cNvSpPr/>
          <p:nvPr/>
        </p:nvSpPr>
        <p:spPr>
          <a:xfrm>
            <a:off x="1204920" y="192024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1</a:t>
            </a:r>
            <a:endParaRPr lang="en-US" sz="2800" b="0" u="none" strike="noStrike">
              <a:solidFill>
                <a:srgbClr val="000000"/>
              </a:solidFill>
              <a:effectLst/>
              <a:uFillTx/>
              <a:latin typeface="Arial"/>
            </a:endParaRPr>
          </a:p>
        </p:txBody>
      </p:sp>
      <p:sp>
        <p:nvSpPr>
          <p:cNvPr id="208" name="TextBox 7"/>
          <p:cNvSpPr/>
          <p:nvPr/>
        </p:nvSpPr>
        <p:spPr>
          <a:xfrm>
            <a:off x="1965960" y="1856160"/>
            <a:ext cx="37594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Improve everyday diet quality</a:t>
            </a:r>
            <a:endParaRPr lang="en-US" sz="2000" b="0" u="none" strike="noStrike">
              <a:solidFill>
                <a:srgbClr val="000000"/>
              </a:solidFill>
              <a:effectLst/>
              <a:uFillTx/>
              <a:latin typeface="Arial"/>
            </a:endParaRPr>
          </a:p>
        </p:txBody>
      </p:sp>
      <p:sp>
        <p:nvSpPr>
          <p:cNvPr id="209" name="TextBox 8"/>
          <p:cNvSpPr/>
          <p:nvPr/>
        </p:nvSpPr>
        <p:spPr>
          <a:xfrm>
            <a:off x="1965960" y="2213640"/>
            <a:ext cx="921996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increase average fruit and vegetable intake by about 1 portion per day, with at least 20% of participants reaching 5-a-day.</a:t>
            </a:r>
            <a:endParaRPr lang="en-US" sz="1600" b="0" u="none" strike="noStrike">
              <a:solidFill>
                <a:srgbClr val="000000"/>
              </a:solidFill>
              <a:effectLst/>
              <a:uFillTx/>
              <a:latin typeface="Arial"/>
            </a:endParaRPr>
          </a:p>
        </p:txBody>
      </p:sp>
      <p:sp>
        <p:nvSpPr>
          <p:cNvPr id="210" name="Rounded Rectangle 9"/>
          <p:cNvSpPr/>
          <p:nvPr/>
        </p:nvSpPr>
        <p:spPr>
          <a:xfrm>
            <a:off x="777240" y="3110040"/>
            <a:ext cx="10881000" cy="141696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1" name="Oval 10"/>
          <p:cNvSpPr/>
          <p:nvPr/>
        </p:nvSpPr>
        <p:spPr>
          <a:xfrm>
            <a:off x="1028880" y="332028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2" name="TextBox 11"/>
          <p:cNvSpPr/>
          <p:nvPr/>
        </p:nvSpPr>
        <p:spPr>
          <a:xfrm>
            <a:off x="1193040" y="337932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2</a:t>
            </a:r>
            <a:endParaRPr lang="en-US" sz="2800" b="0" u="none" strike="noStrike">
              <a:solidFill>
                <a:srgbClr val="000000"/>
              </a:solidFill>
              <a:effectLst/>
              <a:uFillTx/>
              <a:latin typeface="Arial"/>
            </a:endParaRPr>
          </a:p>
        </p:txBody>
      </p:sp>
      <p:sp>
        <p:nvSpPr>
          <p:cNvPr id="213" name="TextBox 12"/>
          <p:cNvSpPr/>
          <p:nvPr/>
        </p:nvSpPr>
        <p:spPr>
          <a:xfrm>
            <a:off x="1965960" y="3387960"/>
            <a:ext cx="57106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Cut down free sugars from drinks and snacks</a:t>
            </a:r>
            <a:endParaRPr lang="en-US" sz="2000" b="0" u="none" strike="noStrike">
              <a:solidFill>
                <a:srgbClr val="000000"/>
              </a:solidFill>
              <a:effectLst/>
              <a:uFillTx/>
              <a:latin typeface="Arial"/>
            </a:endParaRPr>
          </a:p>
        </p:txBody>
      </p:sp>
      <p:sp>
        <p:nvSpPr>
          <p:cNvPr id="214" name="TextBox 13"/>
          <p:cNvSpPr/>
          <p:nvPr/>
        </p:nvSpPr>
        <p:spPr>
          <a:xfrm>
            <a:off x="1965960" y="3865320"/>
            <a:ext cx="9114840" cy="3387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reduce sugary drink intake by at least 30% (measured via a simple 7-day beverage log).</a:t>
            </a:r>
            <a:endParaRPr lang="en-US" sz="1600" b="0" u="none" strike="noStrike">
              <a:solidFill>
                <a:srgbClr val="000000"/>
              </a:solidFill>
              <a:effectLst/>
              <a:uFillTx/>
              <a:latin typeface="Arial"/>
            </a:endParaRPr>
          </a:p>
        </p:txBody>
      </p:sp>
      <p:sp>
        <p:nvSpPr>
          <p:cNvPr id="215" name="Rounded Rectangle 14"/>
          <p:cNvSpPr/>
          <p:nvPr/>
        </p:nvSpPr>
        <p:spPr>
          <a:xfrm>
            <a:off x="777240" y="4673160"/>
            <a:ext cx="10881000" cy="141696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6" name="Oval 15"/>
          <p:cNvSpPr/>
          <p:nvPr/>
        </p:nvSpPr>
        <p:spPr>
          <a:xfrm>
            <a:off x="1097280" y="472968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7" name="TextBox 16"/>
          <p:cNvSpPr/>
          <p:nvPr/>
        </p:nvSpPr>
        <p:spPr>
          <a:xfrm>
            <a:off x="1296360" y="479988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3</a:t>
            </a:r>
            <a:endParaRPr lang="en-US" sz="2800" b="0" u="none" strike="noStrike">
              <a:solidFill>
                <a:srgbClr val="000000"/>
              </a:solidFill>
              <a:effectLst/>
              <a:uFillTx/>
              <a:latin typeface="Arial"/>
            </a:endParaRPr>
          </a:p>
        </p:txBody>
      </p:sp>
      <p:sp>
        <p:nvSpPr>
          <p:cNvPr id="218" name="TextBox 17"/>
          <p:cNvSpPr/>
          <p:nvPr/>
        </p:nvSpPr>
        <p:spPr>
          <a:xfrm>
            <a:off x="2011680" y="4821480"/>
            <a:ext cx="463572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Build a sustainable breakfast routine</a:t>
            </a:r>
            <a:endParaRPr lang="en-US" sz="2000" b="0" u="none" strike="noStrike">
              <a:solidFill>
                <a:srgbClr val="000000"/>
              </a:solidFill>
              <a:effectLst/>
              <a:uFillTx/>
              <a:latin typeface="Arial"/>
            </a:endParaRPr>
          </a:p>
        </p:txBody>
      </p:sp>
      <p:sp>
        <p:nvSpPr>
          <p:cNvPr id="219" name="TextBox 18"/>
          <p:cNvSpPr/>
          <p:nvPr/>
        </p:nvSpPr>
        <p:spPr>
          <a:xfrm>
            <a:off x="1973520" y="5214600"/>
            <a:ext cx="949428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increase breakfast frequency by 3 days per week on average (tracked using a short weekly checklist).</a:t>
            </a:r>
            <a:endParaRPr lang="en-US" sz="1600" b="0" u="none" strike="noStrike">
              <a:solidFill>
                <a:srgbClr val="000000"/>
              </a:solidFill>
              <a:effectLst/>
              <a:uFillTx/>
              <a:latin typeface="Arial"/>
            </a:endParaRPr>
          </a:p>
        </p:txBody>
      </p:sp>
      <p:sp>
        <p:nvSpPr>
          <p:cNvPr id="220" name="TextBox 21"/>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
        <p:nvSpPr>
          <p:cNvPr id="221" name="TextBox 23"/>
          <p:cNvSpPr/>
          <p:nvPr/>
        </p:nvSpPr>
        <p:spPr>
          <a:xfrm>
            <a:off x="-698400" y="6291720"/>
            <a:ext cx="9862560" cy="262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100" b="0" u="none" strike="noStrike">
                <a:solidFill>
                  <a:srgbClr val="0B3D2E"/>
                </a:solidFill>
                <a:effectLst/>
                <a:uFillTx/>
                <a:latin typeface="Arial"/>
              </a:rPr>
              <a:t>Targets align with UK dietary guidance and NDNS risk patterns (Public Health England, 2018; DHSC, 2025).</a:t>
            </a:r>
            <a:endParaRPr lang="en-US" sz="1100" b="0" u="none" strike="noStrike">
              <a:solidFill>
                <a:srgbClr val="000000"/>
              </a:solidFill>
              <a:effectLst/>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PlaceHolder 1"/>
          <p:cNvSpPr>
            <a:spLocks noGrp="1"/>
          </p:cNvSpPr>
          <p:nvPr>
            <p:ph type="title"/>
          </p:nvPr>
        </p:nvSpPr>
        <p:spPr>
          <a:xfrm>
            <a:off x="202320" y="1022400"/>
            <a:ext cx="6365520" cy="1051560"/>
          </a:xfrm>
          <a:prstGeom prst="rect">
            <a:avLst/>
          </a:prstGeom>
          <a:solidFill>
            <a:schemeClr val="accent3"/>
          </a:solidFill>
          <a:ln w="0">
            <a:noFill/>
          </a:ln>
        </p:spPr>
        <p:txBody>
          <a:bodyPr lIns="91440" tIns="45720" rIns="91440" bIns="45720" anchor="ctr">
            <a:normAutofit fontScale="90000"/>
          </a:bodyPr>
          <a:lstStyle/>
          <a:p>
            <a:pPr indent="0" algn="ctr" defTabSz="457200">
              <a:lnSpc>
                <a:spcPct val="100000"/>
              </a:lnSpc>
              <a:buNone/>
            </a:pPr>
            <a:r>
              <a:rPr lang="en-US" sz="3200" b="1" u="none" strike="noStrike">
                <a:solidFill>
                  <a:schemeClr val="dk1"/>
                </a:solidFill>
                <a:effectLst/>
                <a:uFillTx/>
                <a:latin typeface="Arial"/>
              </a:rPr>
              <a:t>Evaluation and Measurement- Process Evaluation</a:t>
            </a:r>
            <a:endParaRPr lang="en-US" sz="3200" b="0" u="none" strike="noStrike">
              <a:solidFill>
                <a:schemeClr val="dk1"/>
              </a:solidFill>
              <a:effectLst/>
              <a:uFillTx/>
              <a:latin typeface="Calibri"/>
            </a:endParaRPr>
          </a:p>
        </p:txBody>
      </p:sp>
      <p:sp>
        <p:nvSpPr>
          <p:cNvPr id="223" name="PlaceHolder 2"/>
          <p:cNvSpPr>
            <a:spLocks noGrp="1"/>
          </p:cNvSpPr>
          <p:nvPr>
            <p:ph/>
          </p:nvPr>
        </p:nvSpPr>
        <p:spPr>
          <a:xfrm>
            <a:off x="484200" y="2995560"/>
            <a:ext cx="5699880" cy="1978920"/>
          </a:xfrm>
          <a:prstGeom prst="rect">
            <a:avLst/>
          </a:prstGeom>
          <a:solidFill>
            <a:schemeClr val="lt2"/>
          </a:solidFill>
          <a:ln w="0">
            <a:noFill/>
          </a:ln>
        </p:spPr>
        <p:txBody>
          <a:bodyPr lIns="91440" tIns="45720" rIns="91440" bIns="45720" anchor="t">
            <a:normAutofit lnSpcReduction="9999"/>
          </a:bodyPr>
          <a:lstStyle/>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Attendance records for weekly sessions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Monitoring participation levels in activities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Collection of session feedback forms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It made sure that the brand campaign was actioned to plan and fun for those taking part (Rowles, 2022).</a:t>
            </a:r>
            <a:endParaRPr lang="en-US" sz="2000" b="0" u="none" strike="noStrike">
              <a:solidFill>
                <a:schemeClr val="dk1"/>
              </a:solidFill>
              <a:effectLst/>
              <a:uFillTx/>
              <a:latin typeface="Calibri"/>
            </a:endParaRPr>
          </a:p>
        </p:txBody>
      </p:sp>
      <p:pic>
        <p:nvPicPr>
          <p:cNvPr id="224" name="Picture 2" descr="Do's and Don't's for Hosting a Classy Corporate Event — Carmen's Custom  Window Treatments"/>
          <p:cNvPicPr/>
          <p:nvPr/>
        </p:nvPicPr>
        <p:blipFill>
          <a:blip r:embed="rId3"/>
          <a:stretch/>
        </p:blipFill>
        <p:spPr>
          <a:xfrm>
            <a:off x="6656400" y="0"/>
            <a:ext cx="5535360" cy="6857640"/>
          </a:xfrm>
          <a:prstGeom prst="rect">
            <a:avLst/>
          </a:prstGeom>
          <a:noFill/>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PlaceHolder 1"/>
          <p:cNvSpPr>
            <a:spLocks noGrp="1"/>
          </p:cNvSpPr>
          <p:nvPr>
            <p:ph type="title"/>
          </p:nvPr>
        </p:nvSpPr>
        <p:spPr>
          <a:xfrm>
            <a:off x="6558120" y="983160"/>
            <a:ext cx="5348520" cy="1100880"/>
          </a:xfrm>
          <a:prstGeom prst="rect">
            <a:avLst/>
          </a:prstGeom>
          <a:solidFill>
            <a:schemeClr val="lt1"/>
          </a:solidFill>
          <a:ln w="25560">
            <a:solidFill>
              <a:schemeClr val="accent3"/>
            </a:solidFill>
            <a:round/>
          </a:ln>
        </p:spPr>
        <p:txBody>
          <a:bodyPr lIns="91440" tIns="45720" rIns="91440" bIns="45720" anchor="ctr">
            <a:noAutofit/>
          </a:bodyPr>
          <a:lstStyle/>
          <a:p>
            <a:pPr indent="0" algn="ctr" defTabSz="457200">
              <a:lnSpc>
                <a:spcPct val="100000"/>
              </a:lnSpc>
              <a:buNone/>
            </a:pPr>
            <a:r>
              <a:rPr lang="en-US" sz="2400" b="1" u="none" strike="noStrike">
                <a:solidFill>
                  <a:schemeClr val="dk1"/>
                </a:solidFill>
                <a:effectLst/>
                <a:uFillTx/>
                <a:latin typeface="Arial"/>
              </a:rPr>
              <a:t>Evaluation and Measurement- Impact Evaluation</a:t>
            </a:r>
            <a:endParaRPr lang="en-US" sz="2400" b="0" u="none" strike="noStrike">
              <a:solidFill>
                <a:schemeClr val="dk1"/>
              </a:solidFill>
              <a:effectLst/>
              <a:uFillTx/>
              <a:latin typeface="Calibri"/>
            </a:endParaRPr>
          </a:p>
        </p:txBody>
      </p:sp>
      <p:sp>
        <p:nvSpPr>
          <p:cNvPr id="226" name="PlaceHolder 2"/>
          <p:cNvSpPr>
            <a:spLocks noGrp="1"/>
          </p:cNvSpPr>
          <p:nvPr>
            <p:ph/>
          </p:nvPr>
        </p:nvSpPr>
        <p:spPr>
          <a:xfrm>
            <a:off x="6206760" y="2907000"/>
            <a:ext cx="5699880" cy="2303640"/>
          </a:xfrm>
          <a:prstGeom prst="rect">
            <a:avLst/>
          </a:prstGeom>
          <a:solidFill>
            <a:schemeClr val="lt2"/>
          </a:solidFill>
          <a:ln w="9360">
            <a:solidFill>
              <a:srgbClr val="F59240"/>
            </a:solidFill>
            <a:round/>
          </a:ln>
          <a:effectLst>
            <a:outerShdw blurRad="39960" dist="20160" dir="5400000" rotWithShape="0">
              <a:srgbClr val="000000">
                <a:alpha val="38000"/>
              </a:srgbClr>
            </a:outerShdw>
          </a:effectLst>
        </p:spPr>
        <p:txBody>
          <a:bodyPr lIns="91440" tIns="45720" rIns="91440" bIns="45720" anchor="t">
            <a:normAutofit/>
          </a:bodyPr>
          <a:lstStyle/>
          <a:p>
            <a:pPr indent="0" defTabSz="457200">
              <a:lnSpc>
                <a:spcPct val="100000"/>
              </a:lnSpc>
              <a:spcBef>
                <a:spcPts val="400"/>
              </a:spcBef>
              <a:buNone/>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Pre- and post-campaign questionnaires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Evaluation of changes in dietary knowledge and attitudes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Immediate learning experience and perception Assessment</a:t>
            </a:r>
            <a:endParaRPr lang="en-US" sz="2000" b="0" u="none" strike="noStrike">
              <a:solidFill>
                <a:schemeClr val="dk1"/>
              </a:solidFill>
              <a:effectLst/>
              <a:uFillTx/>
              <a:latin typeface="Calibri"/>
            </a:endParaRPr>
          </a:p>
        </p:txBody>
      </p:sp>
      <p:pic>
        <p:nvPicPr>
          <p:cNvPr id="227" name="Picture 2" descr="30 Post-Event Survey Questions (+ Why They Matter)"/>
          <p:cNvPicPr/>
          <p:nvPr/>
        </p:nvPicPr>
        <p:blipFill>
          <a:blip r:embed="rId3"/>
          <a:stretch/>
        </p:blipFill>
        <p:spPr>
          <a:xfrm>
            <a:off x="0" y="4680"/>
            <a:ext cx="5699880" cy="6852960"/>
          </a:xfrm>
          <a:prstGeom prst="rect">
            <a:avLst/>
          </a:prstGeom>
          <a:noFill/>
          <a:ln w="0">
            <a:solidFill>
              <a:srgbClr val="9BBB59"/>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p:cNvSpPr>
          <p:nvPr>
            <p:ph type="title"/>
          </p:nvPr>
        </p:nvSpPr>
        <p:spPr>
          <a:xfrm>
            <a:off x="176040" y="4519800"/>
            <a:ext cx="5270760" cy="1320480"/>
          </a:xfrm>
          <a:prstGeom prst="rect">
            <a:avLst/>
          </a:prstGeom>
          <a:solidFill>
            <a:schemeClr val="lt2"/>
          </a:solidFill>
          <a:ln w="0">
            <a:noFill/>
          </a:ln>
        </p:spPr>
        <p:txBody>
          <a:bodyPr lIns="91440" tIns="45720" rIns="91440" bIns="45720" anchor="ctr">
            <a:normAutofit fontScale="92500"/>
          </a:bodyPr>
          <a:lstStyle/>
          <a:p>
            <a:pPr indent="0" algn="ctr" defTabSz="457200">
              <a:lnSpc>
                <a:spcPct val="100000"/>
              </a:lnSpc>
              <a:buNone/>
            </a:pPr>
            <a:r>
              <a:rPr lang="en-US" sz="3200" b="1" u="none" strike="noStrike">
                <a:solidFill>
                  <a:schemeClr val="dk1"/>
                </a:solidFill>
                <a:effectLst/>
                <a:uFillTx/>
                <a:latin typeface="Times New Roman"/>
              </a:rPr>
              <a:t>Evaluation and Measurement- Outcome Evaluation</a:t>
            </a:r>
            <a:endParaRPr lang="en-US" sz="3200" b="0" u="none" strike="noStrike">
              <a:solidFill>
                <a:schemeClr val="dk1"/>
              </a:solidFill>
              <a:effectLst/>
              <a:uFillTx/>
              <a:latin typeface="Calibri"/>
            </a:endParaRPr>
          </a:p>
        </p:txBody>
      </p:sp>
      <p:sp>
        <p:nvSpPr>
          <p:cNvPr id="229" name="PlaceHolder 2"/>
          <p:cNvSpPr>
            <a:spLocks noGrp="1"/>
          </p:cNvSpPr>
          <p:nvPr>
            <p:ph/>
          </p:nvPr>
        </p:nvSpPr>
        <p:spPr>
          <a:xfrm>
            <a:off x="6390000" y="4696560"/>
            <a:ext cx="4146480" cy="1615320"/>
          </a:xfrm>
          <a:prstGeom prst="rect">
            <a:avLst/>
          </a:prstGeom>
          <a:solidFill>
            <a:schemeClr val="accent3">
              <a:lumMod val="60000"/>
              <a:lumOff val="40000"/>
            </a:schemeClr>
          </a:solidFill>
          <a:ln w="9360">
            <a:solidFill>
              <a:srgbClr val="000000"/>
            </a:solidFill>
            <a:round/>
          </a:ln>
          <a:effectLst>
            <a:outerShdw blurRad="39960" dist="20160" dir="5400000" rotWithShape="0">
              <a:srgbClr val="000000">
                <a:alpha val="38000"/>
              </a:srgbClr>
            </a:outerShdw>
          </a:effectLst>
        </p:spPr>
        <p:txBody>
          <a:bodyPr lIns="91440" tIns="45720" rIns="91440" bIns="45720" anchor="t">
            <a:normAutofit fontScale="62500" lnSpcReduction="20000"/>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Short FAQs before and post campaign</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Self-reported changes in eating habits</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Behavioral change measured over time</a:t>
            </a:r>
            <a:endParaRPr lang="en-US" sz="3200" b="0" u="none" strike="noStrike">
              <a:solidFill>
                <a:schemeClr val="dk1"/>
              </a:solidFill>
              <a:effectLst/>
              <a:uFillTx/>
              <a:latin typeface="Calibri"/>
            </a:endParaRPr>
          </a:p>
        </p:txBody>
      </p:sp>
      <p:pic>
        <p:nvPicPr>
          <p:cNvPr id="230" name="Picture 2" descr="FAQs — Just a Card"/>
          <p:cNvPicPr/>
          <p:nvPr/>
        </p:nvPicPr>
        <p:blipFill>
          <a:blip r:embed="rId3"/>
          <a:stretch/>
        </p:blipFill>
        <p:spPr>
          <a:xfrm>
            <a:off x="0" y="0"/>
            <a:ext cx="12191760" cy="4335840"/>
          </a:xfrm>
          <a:prstGeom prst="rect">
            <a:avLst/>
          </a:prstGeom>
          <a:noFill/>
          <a:ln w="0">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 name="Picture 4" descr="Healthy Food Background Stock Photo - Download Image Now - 2015, Abundance,  Backgrounds - iStock"/>
          <p:cNvPicPr/>
          <p:nvPr/>
        </p:nvPicPr>
        <p:blipFill>
          <a:blip r:embed="rId2"/>
          <a:stretch/>
        </p:blipFill>
        <p:spPr>
          <a:xfrm>
            <a:off x="0" y="0"/>
            <a:ext cx="12191760" cy="6857640"/>
          </a:xfrm>
          <a:prstGeom prst="rect">
            <a:avLst/>
          </a:prstGeom>
          <a:noFill/>
          <a:ln w="0">
            <a:noFill/>
          </a:ln>
        </p:spPr>
      </p:pic>
      <p:sp>
        <p:nvSpPr>
          <p:cNvPr id="232" name="Rectangle 3"/>
          <p:cNvSpPr/>
          <p:nvPr/>
        </p:nvSpPr>
        <p:spPr>
          <a:xfrm>
            <a:off x="4514760" y="96480"/>
            <a:ext cx="4038840" cy="954360"/>
          </a:xfrm>
          <a:prstGeom prst="rect">
            <a:avLst/>
          </a:prstGeom>
          <a:noFill/>
          <a:ln w="0">
            <a:noFill/>
          </a:ln>
        </p:spPr>
        <p:style>
          <a:lnRef idx="0">
            <a:scrgbClr r="0" g="0" b="0"/>
          </a:lnRef>
          <a:fillRef idx="0">
            <a:scrgbClr r="0" g="0" b="0"/>
          </a:fillRef>
          <a:effectRef idx="0">
            <a:scrgbClr r="0" g="0" b="0"/>
          </a:effectRef>
          <a:fontRef idx="minor"/>
        </p:style>
        <p:txBody>
          <a:bodyPr anchor="t">
            <a:spAutoFit/>
            <a:scene3d>
              <a:camera prst="orthographicFront"/>
              <a:lightRig rig="harsh" dir="t"/>
            </a:scene3d>
            <a:sp3d extrusionH="57150" prstMaterial="matte">
              <a:bevelT w="63500" h="12700" prst="angle"/>
              <a:contourClr>
                <a:schemeClr val="bg1"/>
              </a:contourClr>
            </a:sp3d>
          </a:bodyPr>
          <a:lstStyle/>
          <a:p>
            <a:pPr algn="ctr" defTabSz="457200">
              <a:lnSpc>
                <a:spcPct val="100000"/>
              </a:lnSpc>
            </a:pPr>
            <a:r>
              <a:rPr lang="en-US" sz="2800" b="1" u="none" strike="noStrike">
                <a:solidFill>
                  <a:schemeClr val="dk1">
                    <a:lumMod val="85000"/>
                    <a:lumOff val="15000"/>
                  </a:schemeClr>
                </a:solidFill>
                <a:effectLst/>
                <a:uFillTx/>
                <a:latin typeface="Times New Roman"/>
              </a:rPr>
              <a:t>Eat Better Today</a:t>
            </a:r>
            <a:endParaRPr lang="en-US" sz="2800" b="0" u="none" strike="noStrike">
              <a:solidFill>
                <a:srgbClr val="000000"/>
              </a:solidFill>
              <a:effectLst/>
              <a:uFillTx/>
              <a:latin typeface="Arial"/>
            </a:endParaRPr>
          </a:p>
          <a:p>
            <a:pPr algn="ctr" defTabSz="457200">
              <a:lnSpc>
                <a:spcPct val="100000"/>
              </a:lnSpc>
            </a:pPr>
            <a:r>
              <a:rPr lang="en-US" sz="2800" b="1" u="none" strike="noStrike">
                <a:solidFill>
                  <a:schemeClr val="dk1">
                    <a:lumMod val="85000"/>
                    <a:lumOff val="15000"/>
                  </a:schemeClr>
                </a:solidFill>
                <a:effectLst/>
                <a:uFillTx/>
                <a:latin typeface="Times New Roman"/>
              </a:rPr>
              <a:t>Feel Stronger Tomorrow</a:t>
            </a:r>
            <a:endParaRPr lang="en-US" sz="2800" b="0" u="none" strike="noStrike">
              <a:solidFill>
                <a:srgbClr val="000000"/>
              </a:solidFill>
              <a:effectLst/>
              <a:uFillTx/>
              <a:latin typeface="Arial"/>
            </a:endParaRPr>
          </a:p>
        </p:txBody>
      </p:sp>
      <p:sp>
        <p:nvSpPr>
          <p:cNvPr id="233" name="TextBox 4"/>
          <p:cNvSpPr/>
          <p:nvPr/>
        </p:nvSpPr>
        <p:spPr>
          <a:xfrm>
            <a:off x="2602440" y="1502280"/>
            <a:ext cx="7189200" cy="428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400" b="1" u="none" strike="noStrike">
                <a:solidFill>
                  <a:srgbClr val="002060"/>
                </a:solidFill>
                <a:effectLst/>
                <a:uFillTx/>
                <a:latin typeface="Arial"/>
              </a:rPr>
              <a:t>Campaign Focus</a:t>
            </a:r>
            <a:endParaRPr lang="en-US" sz="2400" b="0" u="none" strike="noStrike">
              <a:solidFill>
                <a:srgbClr val="000000"/>
              </a:solidFill>
              <a:effectLst/>
              <a:uFillTx/>
              <a:latin typeface="Arial"/>
            </a:endParaRPr>
          </a:p>
          <a:p>
            <a:pPr algn="just" defTabSz="457200">
              <a:lnSpc>
                <a:spcPct val="100000"/>
              </a:lnSpc>
              <a:spcBef>
                <a:spcPts val="1001"/>
              </a:spcBef>
              <a:spcAft>
                <a:spcPts val="1001"/>
              </a:spcAft>
            </a:pPr>
            <a:r>
              <a:rPr lang="en-US" sz="2000" b="0" u="none" strike="noStrike">
                <a:solidFill>
                  <a:srgbClr val="002060"/>
                </a:solidFill>
                <a:effectLst/>
                <a:uFillTx/>
                <a:latin typeface="Arial"/>
              </a:rPr>
              <a:t>This intervention targets and aims to provide healthy dietary habits among adolescents 13-18 years of age, to increase daily energy levels, better school performance, mental health and long-term good health. Eating patterns are formed in childhood and adolescence, and can track into adulthood. The campaign promotes a balanced diet while promoting the consumption of fruits, vegetables and a decrease in intake of sugary foods, sugar-sweetened beverages and ultra-processed food (UPF). By increasing food and nutrition literacy, the program empowers adolescents to make healthier choices that become part of their everyday lived reality.</a:t>
            </a:r>
            <a:endParaRPr lang="en-US" sz="2000" b="0" u="none" strike="noStrike">
              <a:solidFill>
                <a:srgbClr val="000000"/>
              </a:solidFill>
              <a:effectLst/>
              <a:uFillTx/>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 name="Picture 1"/>
          <p:cNvPicPr/>
          <p:nvPr/>
        </p:nvPicPr>
        <p:blipFill>
          <a:blip r:embed="rId2"/>
          <a:stretch/>
        </p:blipFill>
        <p:spPr>
          <a:xfrm>
            <a:off x="0" y="0"/>
            <a:ext cx="12191760" cy="6857640"/>
          </a:xfrm>
          <a:prstGeom prst="rect">
            <a:avLst/>
          </a:prstGeom>
          <a:noFill/>
          <a:ln w="0">
            <a:noFill/>
          </a:ln>
        </p:spPr>
      </p:pic>
      <p:sp>
        <p:nvSpPr>
          <p:cNvPr id="235" name="TextBox 5"/>
          <p:cNvSpPr/>
          <p:nvPr/>
        </p:nvSpPr>
        <p:spPr>
          <a:xfrm>
            <a:off x="2606760" y="1130040"/>
            <a:ext cx="7578360" cy="3786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000" b="1" u="none" strike="noStrike">
                <a:solidFill>
                  <a:srgbClr val="002060"/>
                </a:solidFill>
                <a:effectLst/>
                <a:uFillTx/>
                <a:latin typeface="Arial"/>
              </a:rPr>
              <a:t>Campaign Activities</a:t>
            </a:r>
            <a:endParaRPr lang="en-US" sz="2000" b="0" u="none" strike="noStrike">
              <a:solidFill>
                <a:srgbClr val="000000"/>
              </a:solidFill>
              <a:effectLst/>
              <a:uFillTx/>
              <a:latin typeface="Arial"/>
            </a:endParaRPr>
          </a:p>
          <a:p>
            <a:pPr algn="ctr" defTabSz="457200">
              <a:lnSpc>
                <a:spcPct val="100000"/>
              </a:lnSpc>
            </a:pP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The campaign provides free, hands-on, age-appropriate activities to help children develop comprehension and cooking skills: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Weekly interactive nutrition workshops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Food label reading and being aware of sugar sessions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Nutrition education with cooking demonstrations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Employment of social-media challenges to induce healthy activities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Peer facilitated “Eat and Be Well” group discussion on diet, confidence and well-being.</a:t>
            </a:r>
            <a:endParaRPr lang="en-US" sz="2000" b="0" u="none" strike="noStrike">
              <a:solidFill>
                <a:srgbClr val="000000"/>
              </a:solidFill>
              <a:effectLst/>
              <a:uFillTx/>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 name="Picture 1"/>
          <p:cNvPicPr/>
          <p:nvPr/>
        </p:nvPicPr>
        <p:blipFill>
          <a:blip r:embed="rId2"/>
          <a:stretch/>
        </p:blipFill>
        <p:spPr>
          <a:xfrm>
            <a:off x="12600" y="0"/>
            <a:ext cx="12191760" cy="6857640"/>
          </a:xfrm>
          <a:prstGeom prst="rect">
            <a:avLst/>
          </a:prstGeom>
          <a:noFill/>
          <a:ln w="0">
            <a:noFill/>
          </a:ln>
        </p:spPr>
      </p:pic>
      <p:sp>
        <p:nvSpPr>
          <p:cNvPr id="237" name="TextBox 6"/>
          <p:cNvSpPr/>
          <p:nvPr/>
        </p:nvSpPr>
        <p:spPr>
          <a:xfrm>
            <a:off x="2247840" y="1783080"/>
            <a:ext cx="7721280" cy="3047400"/>
          </a:xfrm>
          <a:prstGeom prst="rect">
            <a:avLst/>
          </a:prstGeom>
          <a:solidFill>
            <a:schemeClr val="accent3">
              <a:lumMod val="40000"/>
              <a:lumOff val="60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Increased energy and focus</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Improved mood and confidence</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Healthier weight management</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Lower risk of other chronic diseases later in life</a:t>
            </a:r>
            <a:endParaRPr lang="en-US" sz="2400" b="0" u="none" strike="noStrike">
              <a:solidFill>
                <a:srgbClr val="000000"/>
              </a:solidFill>
              <a:effectLst/>
              <a:uFillTx/>
              <a:latin typeface="Arial"/>
            </a:endParaRPr>
          </a:p>
        </p:txBody>
      </p:sp>
      <p:sp>
        <p:nvSpPr>
          <p:cNvPr id="238" name="TextBox 3"/>
          <p:cNvSpPr/>
          <p:nvPr/>
        </p:nvSpPr>
        <p:spPr>
          <a:xfrm>
            <a:off x="2997360" y="1009080"/>
            <a:ext cx="6222600" cy="585000"/>
          </a:xfrm>
          <a:prstGeom prst="rect">
            <a:avLst/>
          </a:prstGeom>
          <a:solidFill>
            <a:schemeClr val="accent3"/>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3200" b="1" u="none" strike="noStrike">
                <a:solidFill>
                  <a:srgbClr val="002060"/>
                </a:solidFill>
                <a:effectLst/>
                <a:uFillTx/>
                <a:latin typeface="Arial"/>
              </a:rPr>
              <a:t>Benefits for Teenagers</a:t>
            </a:r>
            <a:endParaRPr lang="en-US" sz="3200" b="0" u="none" strike="noStrike">
              <a:solidFill>
                <a:srgbClr val="000000"/>
              </a:solidFill>
              <a:effectLst/>
              <a:uFillTx/>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9" name="Table 1"/>
          <p:cNvGraphicFramePr/>
          <p:nvPr/>
        </p:nvGraphicFramePr>
        <p:xfrm>
          <a:off x="383400" y="2035440"/>
          <a:ext cx="6646320" cy="4138920"/>
        </p:xfrm>
        <a:graphic>
          <a:graphicData uri="http://schemas.openxmlformats.org/drawingml/2006/table">
            <a:tbl>
              <a:tblPr/>
              <a:tblGrid>
                <a:gridCol w="936360">
                  <a:extLst>
                    <a:ext uri="{9D8B030D-6E8A-4147-A177-3AD203B41FA5}">
                      <a16:colId xmlns:a16="http://schemas.microsoft.com/office/drawing/2014/main" val="20000"/>
                    </a:ext>
                  </a:extLst>
                </a:gridCol>
                <a:gridCol w="5709600">
                  <a:extLst>
                    <a:ext uri="{9D8B030D-6E8A-4147-A177-3AD203B41FA5}">
                      <a16:colId xmlns:a16="http://schemas.microsoft.com/office/drawing/2014/main" val="20001"/>
                    </a:ext>
                  </a:extLst>
                </a:gridCol>
              </a:tblGrid>
              <a:tr h="516600">
                <a:tc>
                  <a:txBody>
                    <a:bodyPr/>
                    <a:lstStyle/>
                    <a:p>
                      <a:pPr algn="ctr" defTabSz="457200">
                        <a:lnSpc>
                          <a:spcPct val="150000"/>
                        </a:lnSpc>
                        <a:spcBef>
                          <a:spcPts val="1001"/>
                        </a:spcBef>
                        <a:spcAft>
                          <a:spcPts val="1001"/>
                        </a:spcAft>
                      </a:pPr>
                      <a:r>
                        <a:rPr lang="en-GB" sz="1800" b="1" u="none" strike="noStrike">
                          <a:solidFill>
                            <a:srgbClr val="FFFFFF"/>
                          </a:solidFill>
                          <a:effectLst/>
                          <a:uFillTx/>
                          <a:latin typeface="Arial"/>
                        </a:rPr>
                        <a:t>Week</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50000"/>
                        </a:lnSpc>
                        <a:spcBef>
                          <a:spcPts val="1001"/>
                        </a:spcBef>
                        <a:spcAft>
                          <a:spcPts val="1001"/>
                        </a:spcAft>
                      </a:pPr>
                      <a:r>
                        <a:rPr lang="en-GB" sz="1800" b="1" u="none" strike="noStrike">
                          <a:solidFill>
                            <a:srgbClr val="FFFFFF"/>
                          </a:solidFill>
                          <a:effectLst/>
                          <a:uFillTx/>
                          <a:latin typeface="Arial"/>
                        </a:rPr>
                        <a:t>Activities</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extLst>
                  <a:ext uri="{0D108BD9-81ED-4DB2-BD59-A6C34878D82A}">
                    <a16:rowId xmlns:a16="http://schemas.microsoft.com/office/drawing/2014/main" val="10000"/>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1</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Launch, pre-survey, food tracking sheets</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1"/>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2</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Balanced diet workshop, plate activity, quiz</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2"/>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3</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Sugar awareness session, label reading activity</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3"/>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4</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Cooking demo, healthy snack prep</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4"/>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5</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Social media challenge, peer discussion</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5"/>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6</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Portion control session, interactive games</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6"/>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7</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Healthy habits reinforcement, group reflection</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7"/>
                  </a:ext>
                </a:extLst>
              </a:tr>
              <a:tr h="72396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8</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Post-survey, behaviour review, campaign summary</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8"/>
                  </a:ext>
                </a:extLst>
              </a:tr>
            </a:tbl>
          </a:graphicData>
        </a:graphic>
      </p:graphicFrame>
      <p:sp>
        <p:nvSpPr>
          <p:cNvPr id="240" name="TextBox 3"/>
          <p:cNvSpPr/>
          <p:nvPr/>
        </p:nvSpPr>
        <p:spPr>
          <a:xfrm>
            <a:off x="743760" y="803880"/>
            <a:ext cx="6100560" cy="523440"/>
          </a:xfrm>
          <a:prstGeom prst="rect">
            <a:avLst/>
          </a:prstGeom>
          <a:solidFill>
            <a:schemeClr val="accent3">
              <a:lumMod val="60000"/>
              <a:lumOff val="40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GB" sz="2800" b="1" u="none" strike="noStrike">
                <a:solidFill>
                  <a:schemeClr val="dk1"/>
                </a:solidFill>
                <a:effectLst/>
                <a:uFillTx/>
                <a:latin typeface="Arial"/>
                <a:ea typeface="Times New Roman"/>
              </a:rPr>
              <a:t>8 weeks activity</a:t>
            </a:r>
            <a:endParaRPr lang="en-US" sz="2800" b="0" u="none" strike="noStrike">
              <a:solidFill>
                <a:srgbClr val="000000"/>
              </a:solidFill>
              <a:effectLst/>
              <a:uFillTx/>
              <a:latin typeface="Arial"/>
            </a:endParaRPr>
          </a:p>
        </p:txBody>
      </p:sp>
      <p:pic>
        <p:nvPicPr>
          <p:cNvPr id="241" name="Picture 2" descr="72,100+ Cooking Demonstration Stock Photos, Pictures &amp; Royalty-Free Images  - iStock | Cooking demonstration asian, Chef cooking demonstration, Virtual cooking  demonstration"/>
          <p:cNvPicPr/>
          <p:nvPr/>
        </p:nvPicPr>
        <p:blipFill>
          <a:blip r:embed="rId2"/>
          <a:stretch/>
        </p:blipFill>
        <p:spPr>
          <a:xfrm>
            <a:off x="7269840" y="0"/>
            <a:ext cx="4921920" cy="2988720"/>
          </a:xfrm>
          <a:prstGeom prst="rect">
            <a:avLst/>
          </a:prstGeom>
          <a:noFill/>
          <a:ln w="0">
            <a:noFill/>
          </a:ln>
        </p:spPr>
      </p:pic>
      <p:pic>
        <p:nvPicPr>
          <p:cNvPr id="242" name="Picture 4" descr="breakfast — Free Nutrition Handouts - Nutrition Month Handouts — Food and  Health Communications"/>
          <p:cNvPicPr/>
          <p:nvPr/>
        </p:nvPicPr>
        <p:blipFill>
          <a:blip r:embed="rId3"/>
          <a:stretch/>
        </p:blipFill>
        <p:spPr>
          <a:xfrm>
            <a:off x="7269840" y="2989080"/>
            <a:ext cx="4921920" cy="3868560"/>
          </a:xfrm>
          <a:prstGeom prst="rect">
            <a:avLst/>
          </a:prstGeom>
          <a:noFill/>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PlaceHolder 1"/>
          <p:cNvSpPr>
            <a:spLocks noGrp="1"/>
          </p:cNvSpPr>
          <p:nvPr>
            <p:ph type="title"/>
          </p:nvPr>
        </p:nvSpPr>
        <p:spPr>
          <a:xfrm>
            <a:off x="297360" y="518040"/>
            <a:ext cx="5103720" cy="164160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US" sz="3200" b="1" u="none" strike="noStrike">
                <a:solidFill>
                  <a:schemeClr val="dk1"/>
                </a:solidFill>
                <a:effectLst/>
                <a:uFillTx/>
                <a:latin typeface="Arial"/>
              </a:rPr>
              <a:t>Partners and Organizations- Local Partners</a:t>
            </a:r>
            <a:endParaRPr lang="en-US" sz="3200" b="0" u="none" strike="noStrike">
              <a:solidFill>
                <a:schemeClr val="dk1"/>
              </a:solidFill>
              <a:effectLst/>
              <a:uFillTx/>
              <a:latin typeface="Calibri"/>
            </a:endParaRPr>
          </a:p>
        </p:txBody>
      </p:sp>
      <p:sp>
        <p:nvSpPr>
          <p:cNvPr id="244" name="PlaceHolder 2"/>
          <p:cNvSpPr>
            <a:spLocks noGrp="1"/>
          </p:cNvSpPr>
          <p:nvPr>
            <p:ph/>
          </p:nvPr>
        </p:nvSpPr>
        <p:spPr>
          <a:xfrm>
            <a:off x="6257880" y="0"/>
            <a:ext cx="5375520" cy="2821680"/>
          </a:xfrm>
          <a:prstGeom prst="rect">
            <a:avLst/>
          </a:prstGeom>
          <a:solidFill>
            <a:schemeClr val="accent6">
              <a:lumMod val="60000"/>
              <a:lumOff val="40000"/>
            </a:schemeClr>
          </a:solidFill>
          <a:ln w="0">
            <a:noFill/>
          </a:ln>
        </p:spPr>
        <p:txBody>
          <a:bodyPr lIns="91440" tIns="45720" rIns="91440" bIns="45720" anchor="t">
            <a:normAutofit fontScale="77500" lnSpcReduction="20000"/>
          </a:bodyPr>
          <a:lstStyle/>
          <a:p>
            <a:pPr indent="0" defTabSz="457200">
              <a:lnSpc>
                <a:spcPct val="100000"/>
              </a:lnSpc>
              <a:spcBef>
                <a:spcPts val="641"/>
              </a:spcBef>
              <a:buNone/>
            </a:pP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High Schools - availability of students and space</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Local Council Public Health Teams - support for health promotion</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Youth Centers - community involvement</a:t>
            </a:r>
            <a:endParaRPr lang="en-US" sz="3200" b="0" u="none" strike="noStrike">
              <a:solidFill>
                <a:schemeClr val="dk1"/>
              </a:solidFill>
              <a:effectLst/>
              <a:uFillTx/>
              <a:latin typeface="Calibri"/>
            </a:endParaRPr>
          </a:p>
        </p:txBody>
      </p:sp>
      <p:pic>
        <p:nvPicPr>
          <p:cNvPr id="245" name="Picture 2" descr="Photos from the field"/>
          <p:cNvPicPr/>
          <p:nvPr/>
        </p:nvPicPr>
        <p:blipFill>
          <a:blip r:embed="rId3"/>
          <a:stretch/>
        </p:blipFill>
        <p:spPr>
          <a:xfrm>
            <a:off x="0" y="2821680"/>
            <a:ext cx="6095520" cy="4035960"/>
          </a:xfrm>
          <a:prstGeom prst="rect">
            <a:avLst/>
          </a:prstGeom>
          <a:noFill/>
          <a:ln w="0">
            <a:noFill/>
          </a:ln>
        </p:spPr>
      </p:pic>
      <p:pic>
        <p:nvPicPr>
          <p:cNvPr id="246" name="Picture 4" descr="SDG 2: Nutrition – The Movement for Community-led Development"/>
          <p:cNvPicPr/>
          <p:nvPr/>
        </p:nvPicPr>
        <p:blipFill>
          <a:blip r:embed="rId4"/>
          <a:stretch/>
        </p:blipFill>
        <p:spPr>
          <a:xfrm>
            <a:off x="6257880" y="2821680"/>
            <a:ext cx="5933880" cy="4035960"/>
          </a:xfrm>
          <a:prstGeom prst="rect">
            <a:avLst/>
          </a:prstGeom>
          <a:noFill/>
          <a:ln w="0">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PlaceHolder 1"/>
          <p:cNvSpPr>
            <a:spLocks noGrp="1"/>
          </p:cNvSpPr>
          <p:nvPr>
            <p:ph type="title"/>
          </p:nvPr>
        </p:nvSpPr>
        <p:spPr>
          <a:xfrm>
            <a:off x="0" y="98280"/>
            <a:ext cx="6321960" cy="1320480"/>
          </a:xfrm>
          <a:prstGeom prst="rect">
            <a:avLst/>
          </a:prstGeom>
          <a:solidFill>
            <a:schemeClr val="accent3">
              <a:lumMod val="60000"/>
              <a:lumOff val="40000"/>
            </a:schemeClr>
          </a:solidFill>
          <a:ln w="0">
            <a:noFill/>
          </a:ln>
        </p:spPr>
        <p:txBody>
          <a:bodyPr lIns="91440" tIns="45720" rIns="91440" bIns="45720" anchor="ctr">
            <a:noAutofit/>
          </a:bodyPr>
          <a:lstStyle/>
          <a:p>
            <a:pPr indent="0" algn="ctr" defTabSz="457200">
              <a:lnSpc>
                <a:spcPct val="100000"/>
              </a:lnSpc>
              <a:buNone/>
            </a:pPr>
            <a:r>
              <a:rPr lang="en-US" sz="3200" b="1" u="none" strike="noStrike">
                <a:solidFill>
                  <a:schemeClr val="dk1"/>
                </a:solidFill>
                <a:effectLst/>
                <a:uFillTx/>
                <a:latin typeface="Arial"/>
              </a:rPr>
              <a:t>Partners and Organizations- National Organizations</a:t>
            </a:r>
            <a:endParaRPr lang="en-US" sz="3200" b="0" u="none" strike="noStrike">
              <a:solidFill>
                <a:schemeClr val="dk1"/>
              </a:solidFill>
              <a:effectLst/>
              <a:uFillTx/>
              <a:latin typeface="Calibri"/>
            </a:endParaRPr>
          </a:p>
        </p:txBody>
      </p:sp>
      <p:sp>
        <p:nvSpPr>
          <p:cNvPr id="248" name="PlaceHolder 2"/>
          <p:cNvSpPr>
            <a:spLocks noGrp="1"/>
          </p:cNvSpPr>
          <p:nvPr>
            <p:ph/>
          </p:nvPr>
        </p:nvSpPr>
        <p:spPr>
          <a:xfrm>
            <a:off x="677160" y="2985840"/>
            <a:ext cx="4808880" cy="2871101"/>
          </a:xfrm>
          <a:prstGeom prst="rect">
            <a:avLst/>
          </a:prstGeom>
          <a:solidFill>
            <a:schemeClr val="lt1"/>
          </a:solidFill>
          <a:ln w="25560">
            <a:solidFill>
              <a:schemeClr val="accent3"/>
            </a:solidFill>
            <a:round/>
          </a:ln>
        </p:spPr>
        <p:txBody>
          <a:bodyPr lIns="91440" tIns="45720" rIns="91440" bIns="45720" anchor="t">
            <a:normAutofit fontScale="62500" lnSpcReduction="20000"/>
          </a:bodyPr>
          <a:lstStyle/>
          <a:p>
            <a:pPr indent="0" defTabSz="457200">
              <a:lnSpc>
                <a:spcPct val="100000"/>
              </a:lnSpc>
              <a:spcBef>
                <a:spcPts val="641"/>
              </a:spcBef>
              <a:buNone/>
            </a:pPr>
            <a:endParaRPr lang="en-US" sz="32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NHS Change4Life</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Objective: Promote healthier diets and lifestyle choices among the young</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British Nutrition Foundation (BNF)</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Objective: To Enhance the Nutrition Knowledge through Evidence Based Education</a:t>
            </a:r>
            <a:endParaRPr lang="en-US" sz="3300" b="0" u="none" strike="noStrike">
              <a:solidFill>
                <a:schemeClr val="dk1"/>
              </a:solidFill>
              <a:effectLst/>
              <a:uFillTx/>
              <a:latin typeface="Calibri"/>
            </a:endParaRPr>
          </a:p>
        </p:txBody>
      </p:sp>
      <p:pic>
        <p:nvPicPr>
          <p:cNvPr id="249" name="Picture 2" descr="EOQ - Partners are all organizations which do not qualify as Members."/>
          <p:cNvPicPr/>
          <p:nvPr/>
        </p:nvPicPr>
        <p:blipFill>
          <a:blip r:embed="rId3"/>
          <a:stretch/>
        </p:blipFill>
        <p:spPr>
          <a:xfrm>
            <a:off x="6322320" y="0"/>
            <a:ext cx="5869440" cy="6857640"/>
          </a:xfrm>
          <a:prstGeom prst="rect">
            <a:avLst/>
          </a:prstGeom>
          <a:noFill/>
          <a:ln w="0">
            <a:solidFill>
              <a:srgbClr val="00000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PlaceHolder 1"/>
          <p:cNvSpPr>
            <a:spLocks noGrp="1"/>
          </p:cNvSpPr>
          <p:nvPr>
            <p:ph type="title"/>
          </p:nvPr>
        </p:nvSpPr>
        <p:spPr>
          <a:xfrm>
            <a:off x="6213960" y="742320"/>
            <a:ext cx="5699880" cy="747000"/>
          </a:xfrm>
          <a:prstGeom prst="rect">
            <a:avLst/>
          </a:prstGeom>
          <a:solidFill>
            <a:schemeClr val="accent3">
              <a:lumMod val="40000"/>
              <a:lumOff val="60000"/>
            </a:schemeClr>
          </a:solidFill>
          <a:ln w="0">
            <a:noFill/>
          </a:ln>
        </p:spPr>
        <p:txBody>
          <a:bodyPr lIns="91440" tIns="45720" rIns="91440" bIns="45720" anchor="ctr">
            <a:noAutofit/>
          </a:bodyPr>
          <a:lstStyle/>
          <a:p>
            <a:pPr indent="0" algn="ctr" defTabSz="457200">
              <a:lnSpc>
                <a:spcPct val="100000"/>
              </a:lnSpc>
              <a:buNone/>
            </a:pPr>
            <a:r>
              <a:rPr lang="en-US" sz="3200" b="1" u="none" strike="noStrike">
                <a:solidFill>
                  <a:schemeClr val="dk1"/>
                </a:solidFill>
                <a:effectLst/>
                <a:uFillTx/>
                <a:latin typeface="Arial"/>
              </a:rPr>
              <a:t>Resource Replication</a:t>
            </a:r>
            <a:endParaRPr lang="en-US" sz="3200" b="0" u="none" strike="noStrike">
              <a:solidFill>
                <a:schemeClr val="dk1"/>
              </a:solidFill>
              <a:effectLst/>
              <a:uFillTx/>
              <a:latin typeface="Calibri"/>
            </a:endParaRPr>
          </a:p>
        </p:txBody>
      </p:sp>
      <p:sp>
        <p:nvSpPr>
          <p:cNvPr id="251" name="PlaceHolder 2"/>
          <p:cNvSpPr>
            <a:spLocks noGrp="1"/>
          </p:cNvSpPr>
          <p:nvPr>
            <p:ph/>
          </p:nvPr>
        </p:nvSpPr>
        <p:spPr>
          <a:xfrm>
            <a:off x="6095880" y="1936800"/>
            <a:ext cx="5817960" cy="4296240"/>
          </a:xfrm>
          <a:prstGeom prst="rect">
            <a:avLst/>
          </a:prstGeom>
          <a:solidFill>
            <a:schemeClr val="accent3"/>
          </a:solidFill>
          <a:ln w="38160">
            <a:solidFill>
              <a:schemeClr val="lt1"/>
            </a:solidFill>
            <a:round/>
          </a:ln>
          <a:effectLst>
            <a:outerShdw blurRad="39960" dist="20160" dir="5400000" rotWithShape="0">
              <a:srgbClr val="000000">
                <a:alpha val="38000"/>
              </a:srgbClr>
            </a:outerShdw>
          </a:effectLst>
        </p:spPr>
        <p:txBody>
          <a:bodyPr lIns="91440" tIns="45720" rIns="91440" bIns="45720" anchor="t">
            <a:normAutofit fontScale="92500" lnSpcReduction="9999"/>
          </a:bodyPr>
          <a:lstStyle/>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Customized Change4Life-style toolkits, bright posters and easy food label reading are used to make the young people’s nutrition messages stimulating and appealing.</a:t>
            </a:r>
            <a:endParaRPr lang="en-US" sz="1800" b="0" u="none" strike="noStrike">
              <a:solidFill>
                <a:schemeClr val="dk1"/>
              </a:solidFill>
              <a:effectLst/>
              <a:uFillTx/>
              <a:latin typeface="Calibri"/>
            </a:endParaRPr>
          </a:p>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Employed social media templates, short educational videos and interactive challenges featuring campaign hashtags to extend reach among peers, increase peer engagement and participation (Suryani, 2024).</a:t>
            </a:r>
            <a:endParaRPr lang="en-US" sz="1800" b="0" u="none" strike="noStrike">
              <a:solidFill>
                <a:schemeClr val="dk1"/>
              </a:solidFill>
              <a:effectLst/>
              <a:uFillTx/>
              <a:latin typeface="Calibri"/>
            </a:endParaRPr>
          </a:p>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Adapted formatted session plans, volunteer training toolkits and peer-led discussion guides from established nutritional interventions for standardized, professional quality delivery (Henström </a:t>
            </a:r>
            <a:r>
              <a:rPr lang="en-US" sz="1800" b="1" i="1" u="none" strike="noStrike">
                <a:solidFill>
                  <a:schemeClr val="lt1"/>
                </a:solidFill>
                <a:effectLst/>
                <a:uFillTx/>
                <a:latin typeface="Arial"/>
              </a:rPr>
              <a:t>et al., </a:t>
            </a:r>
            <a:r>
              <a:rPr lang="en-US" sz="1800" b="1" u="none" strike="noStrike">
                <a:solidFill>
                  <a:schemeClr val="lt1"/>
                </a:solidFill>
                <a:effectLst/>
                <a:uFillTx/>
                <a:latin typeface="Arial"/>
              </a:rPr>
              <a:t>2022).</a:t>
            </a:r>
            <a:endParaRPr lang="en-US" sz="1800" b="0" u="none" strike="noStrike">
              <a:solidFill>
                <a:schemeClr val="dk1"/>
              </a:solidFill>
              <a:effectLst/>
              <a:uFillTx/>
              <a:latin typeface="Calibri"/>
            </a:endParaRPr>
          </a:p>
        </p:txBody>
      </p:sp>
      <p:pic>
        <p:nvPicPr>
          <p:cNvPr id="252" name="Picture 2" descr="21 Medical Art ideas | medical art, art, anatomy art"/>
          <p:cNvPicPr/>
          <p:nvPr/>
        </p:nvPicPr>
        <p:blipFill>
          <a:blip r:embed="rId3"/>
          <a:stretch/>
        </p:blipFill>
        <p:spPr>
          <a:xfrm>
            <a:off x="0" y="0"/>
            <a:ext cx="5977800" cy="6857640"/>
          </a:xfrm>
          <a:prstGeom prst="rect">
            <a:avLst/>
          </a:prstGeom>
          <a:noFill/>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PlaceHolder 1"/>
          <p:cNvSpPr>
            <a:spLocks noGrp="1"/>
          </p:cNvSpPr>
          <p:nvPr>
            <p:ph type="title"/>
          </p:nvPr>
        </p:nvSpPr>
        <p:spPr>
          <a:xfrm>
            <a:off x="631080" y="509400"/>
            <a:ext cx="5519160" cy="573480"/>
          </a:xfrm>
          <a:prstGeom prst="rect">
            <a:avLst/>
          </a:prstGeom>
          <a:solidFill>
            <a:schemeClr val="accent3">
              <a:lumMod val="60000"/>
              <a:lumOff val="40000"/>
            </a:schemeClr>
          </a:solidFill>
          <a:ln w="0">
            <a:noFill/>
          </a:ln>
        </p:spPr>
        <p:txBody>
          <a:bodyPr lIns="91440" tIns="45720" rIns="91440" bIns="45720" anchor="ctr">
            <a:normAutofit fontScale="90000"/>
          </a:bodyPr>
          <a:lstStyle/>
          <a:p>
            <a:pPr indent="0" algn="ctr" defTabSz="457200">
              <a:lnSpc>
                <a:spcPct val="100000"/>
              </a:lnSpc>
              <a:buNone/>
            </a:pPr>
            <a:r>
              <a:rPr lang="en-AU" sz="3200" b="1" u="none" strike="noStrike">
                <a:solidFill>
                  <a:schemeClr val="dk1"/>
                </a:solidFill>
                <a:effectLst/>
                <a:uFillTx/>
                <a:latin typeface="Arial"/>
                <a:ea typeface="Cambria"/>
              </a:rPr>
              <a:t>Behaviour Change Focus</a:t>
            </a:r>
            <a:endParaRPr lang="en-US" sz="3200" b="0" u="none" strike="noStrike">
              <a:solidFill>
                <a:schemeClr val="dk1"/>
              </a:solidFill>
              <a:effectLst/>
              <a:uFillTx/>
              <a:latin typeface="Calibri"/>
            </a:endParaRPr>
          </a:p>
        </p:txBody>
      </p:sp>
      <p:sp>
        <p:nvSpPr>
          <p:cNvPr id="254" name="PlaceHolder 2"/>
          <p:cNvSpPr>
            <a:spLocks noGrp="1"/>
          </p:cNvSpPr>
          <p:nvPr>
            <p:ph/>
          </p:nvPr>
        </p:nvSpPr>
        <p:spPr>
          <a:xfrm>
            <a:off x="838080" y="1825560"/>
            <a:ext cx="5105160" cy="4350960"/>
          </a:xfrm>
          <a:prstGeom prst="rect">
            <a:avLst/>
          </a:prstGeom>
          <a:solidFill>
            <a:schemeClr val="accent3">
              <a:lumMod val="20000"/>
              <a:lumOff val="80000"/>
            </a:schemeClr>
          </a:solidFill>
          <a:ln w="0">
            <a:noFill/>
          </a:ln>
        </p:spPr>
        <p:txBody>
          <a:bodyPr lIns="91440" tIns="45720" rIns="91440" bIns="45720" anchor="t">
            <a:normAutofit/>
          </a:bodyPr>
          <a:lstStyle/>
          <a:p>
            <a:pPr indent="0" defTabSz="457200">
              <a:lnSpc>
                <a:spcPct val="100000"/>
              </a:lnSpc>
              <a:spcBef>
                <a:spcPts val="400"/>
              </a:spcBef>
              <a:buNone/>
              <a:tabLst>
                <a:tab pos="0" algn="l"/>
              </a:tabLst>
            </a:pPr>
            <a:r>
              <a:rPr lang="en-AU" sz="2000" b="1" u="none" strike="noStrike">
                <a:solidFill>
                  <a:schemeClr val="dk1"/>
                </a:solidFill>
                <a:effectLst/>
                <a:uFillTx/>
                <a:latin typeface="Arial"/>
              </a:rPr>
              <a:t>Behaviour Encouraged: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Adopting a </a:t>
            </a:r>
            <a:r>
              <a:rPr lang="en-AU" sz="2000" b="1" u="none" strike="noStrike">
                <a:solidFill>
                  <a:schemeClr val="dk1"/>
                </a:solidFill>
                <a:effectLst/>
                <a:uFillTx/>
                <a:latin typeface="Arial"/>
              </a:rPr>
              <a:t>balanced diet</a:t>
            </a:r>
            <a:r>
              <a:rPr lang="en-AU" sz="2000" b="0" u="none" strike="noStrike">
                <a:solidFill>
                  <a:schemeClr val="dk1"/>
                </a:solidFill>
                <a:effectLst/>
                <a:uFillTx/>
                <a:latin typeface="Arial"/>
              </a:rPr>
              <a:t>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In taking more fruits, vegetables, whole grains.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Consuming less junk/processed food.</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1" u="none" strike="noStrike">
                <a:solidFill>
                  <a:schemeClr val="dk1"/>
                </a:solidFill>
                <a:effectLst/>
                <a:uFillTx/>
                <a:latin typeface="Arial"/>
              </a:rPr>
              <a:t>Why this matters: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Poor diet increases risk of obesity, diabetes, heart disease.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Healthy diet improves physical, mental and social wellbeing.</a:t>
            </a:r>
            <a:endParaRPr lang="en-US" sz="2000" b="0" u="none" strike="noStrike">
              <a:solidFill>
                <a:schemeClr val="dk1"/>
              </a:solidFill>
              <a:effectLst/>
              <a:uFillTx/>
              <a:latin typeface="Calibri"/>
            </a:endParaRPr>
          </a:p>
        </p:txBody>
      </p:sp>
      <p:pic>
        <p:nvPicPr>
          <p:cNvPr id="255" name="Picture 3"/>
          <p:cNvPicPr/>
          <p:nvPr/>
        </p:nvPicPr>
        <p:blipFill>
          <a:blip r:embed="rId2"/>
          <a:stretch/>
        </p:blipFill>
        <p:spPr>
          <a:xfrm>
            <a:off x="6477120" y="12240"/>
            <a:ext cx="5714640" cy="6845400"/>
          </a:xfrm>
          <a:prstGeom prst="rect">
            <a:avLst/>
          </a:prstGeom>
          <a:noFill/>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 name="PlaceHolder 1"/>
          <p:cNvSpPr>
            <a:spLocks noGrp="1"/>
          </p:cNvSpPr>
          <p:nvPr>
            <p:ph type="title"/>
          </p:nvPr>
        </p:nvSpPr>
        <p:spPr>
          <a:xfrm>
            <a:off x="1728000" y="266760"/>
            <a:ext cx="9362160" cy="715320"/>
          </a:xfrm>
          <a:prstGeom prst="rect">
            <a:avLst/>
          </a:prstGeom>
          <a:solidFill>
            <a:schemeClr val="accent3"/>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Physiological Benefits (Physical Health)</a:t>
            </a:r>
            <a:endParaRPr lang="en-US" sz="3200" b="0" u="none" strike="noStrike">
              <a:solidFill>
                <a:schemeClr val="dk1"/>
              </a:solidFill>
              <a:effectLst/>
              <a:uFillTx/>
              <a:latin typeface="Calibri"/>
            </a:endParaRPr>
          </a:p>
        </p:txBody>
      </p:sp>
      <p:sp>
        <p:nvSpPr>
          <p:cNvPr id="257" name="PlaceHolder 2"/>
          <p:cNvSpPr>
            <a:spLocks noGrp="1"/>
          </p:cNvSpPr>
          <p:nvPr>
            <p:ph/>
          </p:nvPr>
        </p:nvSpPr>
        <p:spPr>
          <a:xfrm>
            <a:off x="771840" y="1514160"/>
            <a:ext cx="6761880" cy="4945320"/>
          </a:xfrm>
          <a:prstGeom prst="rect">
            <a:avLst/>
          </a:prstGeom>
          <a:solidFill>
            <a:schemeClr val="accent3">
              <a:lumMod val="40000"/>
              <a:lumOff val="60000"/>
            </a:schemeClr>
          </a:solidFill>
          <a:ln w="0">
            <a:noFill/>
          </a:ln>
        </p:spPr>
        <p:txBody>
          <a:bodyPr lIns="91440" tIns="45720" rIns="91440" bIns="45720" anchor="t">
            <a:noAutofit/>
          </a:bodyPr>
          <a:lstStyle/>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Benefits of healthier eating:</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Improved digestion and metabolism</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Better immune function</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Healthy body weight</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Reduced risk of chronic diseases (diabetes, heart disease)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Increased energy levels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Key nutrients &amp; mechanism</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•Protein → tissue repair and muscle maintenance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•Fibre → lowers cholesterol and improves bowel health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•Vitamins &amp; minerals → enzyme function and immunity</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•Healthy fats → brain and hormone regulation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•Low glycaemic foods → stable blood glucose</a:t>
            </a:r>
            <a:endParaRPr lang="en-US" sz="2000" b="0" u="none" strike="noStrike">
              <a:solidFill>
                <a:schemeClr val="dk1"/>
              </a:solidFill>
              <a:effectLst/>
              <a:uFillTx/>
              <a:latin typeface="Calibri"/>
            </a:endParaRPr>
          </a:p>
        </p:txBody>
      </p:sp>
      <p:pic>
        <p:nvPicPr>
          <p:cNvPr id="258" name="Picture 2"/>
          <p:cNvPicPr/>
          <p:nvPr/>
        </p:nvPicPr>
        <p:blipFill>
          <a:blip r:embed="rId2"/>
          <a:srcRect b="7511"/>
          <a:stretch/>
        </p:blipFill>
        <p:spPr>
          <a:xfrm>
            <a:off x="7848720" y="1523880"/>
            <a:ext cx="4114440" cy="4110840"/>
          </a:xfrm>
          <a:prstGeom prst="rect">
            <a:avLst/>
          </a:prstGeom>
          <a:noFill/>
          <a:ln w="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 name="Picture 2"/>
          <p:cNvPicPr/>
          <p:nvPr/>
        </p:nvPicPr>
        <p:blipFill>
          <a:blip r:embed="rId2"/>
          <a:stretch/>
        </p:blipFill>
        <p:spPr>
          <a:xfrm>
            <a:off x="380880" y="533520"/>
            <a:ext cx="11429640" cy="5943240"/>
          </a:xfrm>
          <a:prstGeom prst="rect">
            <a:avLst/>
          </a:prstGeom>
          <a:noFill/>
          <a:ln w="9525">
            <a:solidFill>
              <a:srgbClr val="000000"/>
            </a:solidFill>
            <a:miter/>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PlaceHolder 1"/>
          <p:cNvSpPr>
            <a:spLocks noGrp="1"/>
          </p:cNvSpPr>
          <p:nvPr>
            <p:ph type="title"/>
          </p:nvPr>
        </p:nvSpPr>
        <p:spPr>
          <a:xfrm>
            <a:off x="1774800" y="209520"/>
            <a:ext cx="8229240" cy="114264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Sociological Benefits (Social Wellbeing)</a:t>
            </a:r>
            <a:endParaRPr lang="en-US" sz="3200" b="0" u="none" strike="noStrike">
              <a:solidFill>
                <a:schemeClr val="dk1"/>
              </a:solidFill>
              <a:effectLst/>
              <a:uFillTx/>
              <a:latin typeface="Calibri"/>
            </a:endParaRPr>
          </a:p>
        </p:txBody>
      </p:sp>
      <p:sp>
        <p:nvSpPr>
          <p:cNvPr id="261" name="PlaceHolder 2"/>
          <p:cNvSpPr>
            <a:spLocks noGrp="1"/>
          </p:cNvSpPr>
          <p:nvPr>
            <p:ph/>
          </p:nvPr>
        </p:nvSpPr>
        <p:spPr>
          <a:xfrm>
            <a:off x="388440" y="2249280"/>
            <a:ext cx="5707440" cy="3591000"/>
          </a:xfrm>
          <a:prstGeom prst="rect">
            <a:avLst/>
          </a:prstGeom>
          <a:solidFill>
            <a:schemeClr val="lt2"/>
          </a:solidFill>
          <a:ln w="0">
            <a:noFill/>
          </a:ln>
        </p:spPr>
        <p:txBody>
          <a:bodyPr lIns="91440" tIns="45720" rIns="91440" bIns="45720" anchor="t">
            <a:normAutofit/>
          </a:bodyPr>
          <a:lstStyle/>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Social benefits of healthy eating:</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Positive influence on family and peers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Improved social participation (confidence, energy)</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Stronger cultural and family food habits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Reduced healthcare burden on society</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Example:</a:t>
            </a:r>
            <a:br>
              <a:rPr sz="2000"/>
            </a:br>
            <a:r>
              <a:rPr lang="en-AU" sz="2000" b="0" u="none" strike="noStrike">
                <a:solidFill>
                  <a:schemeClr val="dk1"/>
                </a:solidFill>
                <a:effectLst/>
                <a:uFillTx/>
                <a:latin typeface="Arial"/>
              </a:rPr>
              <a:t>Families eating healthy meals together create supportive environments</a:t>
            </a:r>
            <a:endParaRPr lang="en-US" sz="2000" b="0" u="none" strike="noStrike">
              <a:solidFill>
                <a:schemeClr val="dk1"/>
              </a:solidFill>
              <a:effectLst/>
              <a:uFillTx/>
              <a:latin typeface="Calibri"/>
            </a:endParaRPr>
          </a:p>
        </p:txBody>
      </p:sp>
      <p:pic>
        <p:nvPicPr>
          <p:cNvPr id="262" name="Picture 2" descr="Family Eating Together Vector Art, Icons, and Graphics for ..."/>
          <p:cNvPicPr/>
          <p:nvPr/>
        </p:nvPicPr>
        <p:blipFill>
          <a:blip r:embed="rId2"/>
          <a:stretch/>
        </p:blipFill>
        <p:spPr>
          <a:xfrm>
            <a:off x="6305400" y="2743200"/>
            <a:ext cx="5886000" cy="3333240"/>
          </a:xfrm>
          <a:prstGeom prst="rect">
            <a:avLst/>
          </a:prstGeom>
          <a:noFill/>
          <a:ln w="0">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 name="PlaceHolder 1"/>
          <p:cNvSpPr>
            <a:spLocks noGrp="1"/>
          </p:cNvSpPr>
          <p:nvPr>
            <p:ph type="title"/>
          </p:nvPr>
        </p:nvSpPr>
        <p:spPr>
          <a:xfrm>
            <a:off x="1981080" y="160200"/>
            <a:ext cx="8229240" cy="1142640"/>
          </a:xfrm>
          <a:prstGeom prst="rect">
            <a:avLst/>
          </a:prstGeom>
          <a:solidFill>
            <a:schemeClr val="accent3">
              <a:lumMod val="40000"/>
              <a:lumOff val="6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Challenges to Behaviour Change</a:t>
            </a:r>
            <a:endParaRPr lang="en-US" sz="3200" b="0" u="none" strike="noStrike">
              <a:solidFill>
                <a:schemeClr val="dk1"/>
              </a:solidFill>
              <a:effectLst/>
              <a:uFillTx/>
              <a:latin typeface="Calibri"/>
            </a:endParaRPr>
          </a:p>
        </p:txBody>
      </p:sp>
      <p:sp>
        <p:nvSpPr>
          <p:cNvPr id="264" name="PlaceHolder 2"/>
          <p:cNvSpPr>
            <a:spLocks noGrp="1"/>
          </p:cNvSpPr>
          <p:nvPr>
            <p:ph/>
          </p:nvPr>
        </p:nvSpPr>
        <p:spPr>
          <a:xfrm>
            <a:off x="1981080" y="1688760"/>
            <a:ext cx="8229240" cy="4525560"/>
          </a:xfrm>
          <a:prstGeom prst="rect">
            <a:avLst/>
          </a:prstGeom>
          <a:solidFill>
            <a:schemeClr val="lt2"/>
          </a:solidFill>
          <a:ln w="0">
            <a:noFill/>
          </a:ln>
        </p:spPr>
        <p:txBody>
          <a:bodyPr lIns="91440" tIns="45720" rIns="91440" bIns="45720" anchor="t">
            <a:noAutofit/>
          </a:bodyPr>
          <a:lstStyle/>
          <a:p>
            <a:pPr marL="343080" indent="-343080" defTabSz="457200">
              <a:lnSpc>
                <a:spcPct val="100000"/>
              </a:lnSpc>
              <a:spcBef>
                <a:spcPts val="400"/>
              </a:spcBef>
              <a:buClr>
                <a:srgbClr val="000000"/>
              </a:buClr>
              <a:buFont typeface="Wingdings" charset="2"/>
              <a:buChar char=""/>
            </a:pPr>
            <a:r>
              <a:rPr lang="en-AU" sz="2000" b="0" u="none" strike="noStrike">
                <a:solidFill>
                  <a:schemeClr val="dk1"/>
                </a:solidFill>
                <a:effectLst/>
                <a:uFillTx/>
                <a:latin typeface="Arial"/>
              </a:rPr>
              <a:t>Despite benefits, changing diet is difficult due to:</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 Habits and taste preferences.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 Higher cost o fresh produce.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Social pressure and culture.</a:t>
            </a: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Wingdings" charset="2"/>
              <a:buChar char=""/>
            </a:pPr>
            <a:r>
              <a:rPr lang="en-AU" sz="2000" b="0" u="none" strike="noStrike">
                <a:solidFill>
                  <a:schemeClr val="dk1"/>
                </a:solidFill>
                <a:effectLst/>
                <a:uFillTx/>
                <a:latin typeface="Arial"/>
              </a:rPr>
              <a:t> Lack of motivation or knowledge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Cost and availability of healthy food</a:t>
            </a:r>
            <a:endParaRPr lang="en-US" sz="20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AU" sz="2000" b="0" u="none" strike="noStrike">
                <a:solidFill>
                  <a:schemeClr val="dk1"/>
                </a:solidFill>
                <a:effectLst/>
                <a:uFillTx/>
                <a:latin typeface="Arial"/>
              </a:rPr>
              <a:t>To explain these barriers, health behaviour models are used</a:t>
            </a:r>
            <a:r>
              <a:rPr lang="en-AU" sz="3200" b="0" u="none" strike="noStrike">
                <a:solidFill>
                  <a:schemeClr val="dk1"/>
                </a:solidFill>
                <a:effectLst/>
                <a:uFillTx/>
                <a:latin typeface="Arial"/>
              </a:rPr>
              <a:t>.</a:t>
            </a:r>
            <a:endParaRPr lang="en-US" sz="3200" b="0" u="none" strike="noStrike">
              <a:solidFill>
                <a:schemeClr val="dk1"/>
              </a:solidFill>
              <a:effectLst/>
              <a:uFillTx/>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
          <p:cNvPicPr/>
          <p:nvPr/>
        </p:nvPicPr>
        <p:blipFill>
          <a:blip r:embed="rId2"/>
          <a:stretch/>
        </p:blipFill>
        <p:spPr>
          <a:xfrm>
            <a:off x="1676520" y="380880"/>
            <a:ext cx="8305560" cy="6095520"/>
          </a:xfrm>
          <a:prstGeom prst="rect">
            <a:avLst/>
          </a:prstGeom>
          <a:noFill/>
          <a:ln w="0">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 name="Picture 2" descr="https://upload.wikimedia.org/wikipedia/commons/thumb/6/6b/Theory_of_planned_behavior.png/500px-Theory_of_planned_behavior.png"/>
          <p:cNvPicPr/>
          <p:nvPr/>
        </p:nvPicPr>
        <p:blipFill>
          <a:blip r:embed="rId2"/>
          <a:stretch/>
        </p:blipFill>
        <p:spPr>
          <a:xfrm>
            <a:off x="457200" y="304920"/>
            <a:ext cx="10820160" cy="6019560"/>
          </a:xfrm>
          <a:prstGeom prst="rect">
            <a:avLst/>
          </a:prstGeom>
          <a:noFill/>
          <a:ln w="0">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 name="Picture 2" descr="stages of change"/>
          <p:cNvPicPr/>
          <p:nvPr/>
        </p:nvPicPr>
        <p:blipFill>
          <a:blip r:embed="rId2"/>
          <a:stretch/>
        </p:blipFill>
        <p:spPr>
          <a:xfrm>
            <a:off x="1905120" y="0"/>
            <a:ext cx="8000640" cy="6705360"/>
          </a:xfrm>
          <a:prstGeom prst="rect">
            <a:avLst/>
          </a:prstGeom>
          <a:noFill/>
          <a:ln w="0">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Rectangle 1"/>
          <p:cNvSpPr/>
          <p:nvPr/>
        </p:nvSpPr>
        <p:spPr>
          <a:xfrm>
            <a:off x="2102040" y="1044720"/>
            <a:ext cx="8305560" cy="4093920"/>
          </a:xfrm>
          <a:prstGeom prst="rect">
            <a:avLst/>
          </a:prstGeom>
          <a:solidFill>
            <a:srgbClr val="FFFFFF"/>
          </a:solidFill>
          <a:ln>
            <a:solidFill>
              <a:srgbClr val="9BBB59"/>
            </a:solidFill>
            <a:round/>
          </a:ln>
        </p:spPr>
        <p:style>
          <a:lnRef idx="2">
            <a:schemeClr val="accent3"/>
          </a:lnRef>
          <a:fillRef idx="1">
            <a:schemeClr val="lt1"/>
          </a:fillRef>
          <a:effectRef idx="0">
            <a:schemeClr val="accent3"/>
          </a:effectRef>
          <a:fontRef idx="minor"/>
        </p:style>
        <p:txBody>
          <a:bodyPr lIns="90000" tIns="45000" rIns="90000" bIns="45000" anchor="t">
            <a:spAutoFit/>
          </a:bodyPr>
          <a:lstStyle/>
          <a:p>
            <a:pPr algn="ctr" defTabSz="457200">
              <a:lnSpc>
                <a:spcPct val="100000"/>
              </a:lnSpc>
            </a:pPr>
            <a:r>
              <a:rPr lang="en-GB" sz="2000" b="1" u="none" strike="noStrike">
                <a:solidFill>
                  <a:schemeClr val="dk1"/>
                </a:solidFill>
                <a:effectLst/>
                <a:uFillTx/>
                <a:latin typeface="Arial"/>
                <a:ea typeface="Cambria"/>
              </a:rPr>
              <a:t>SOCIAL COGNITIVE THEORY</a:t>
            </a:r>
            <a:endParaRPr lang="en-US" sz="2000" b="0" u="none" strike="noStrike">
              <a:solidFill>
                <a:srgbClr val="000000"/>
              </a:solidFill>
              <a:effectLst/>
              <a:uFillTx/>
              <a:latin typeface="Arial"/>
            </a:endParaRPr>
          </a:p>
          <a:p>
            <a:pPr algn="ct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Concepts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Observational learning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Self-efficacy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Reinforcement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Reciprocal determinism</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Diet example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Seeing peers choose healthy meals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Cooking classes increase confidence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Social media influences choices</a:t>
            </a:r>
            <a:endParaRPr lang="en-US" sz="2000" b="0" u="none" strike="noStrike">
              <a:solidFill>
                <a:srgbClr val="000000"/>
              </a:solidFill>
              <a:effectLst/>
              <a:uFillTx/>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 name="Picture 2" descr="Diagram of concentric circles depicting a social ecological model"/>
          <p:cNvPicPr/>
          <p:nvPr/>
        </p:nvPicPr>
        <p:blipFill>
          <a:blip r:embed="rId2"/>
          <a:stretch/>
        </p:blipFill>
        <p:spPr>
          <a:xfrm>
            <a:off x="1970640" y="304920"/>
            <a:ext cx="8152920" cy="6400440"/>
          </a:xfrm>
          <a:prstGeom prst="rect">
            <a:avLst/>
          </a:prstGeom>
          <a:noFill/>
          <a:ln w="0">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Rectangle 1"/>
          <p:cNvSpPr/>
          <p:nvPr/>
        </p:nvSpPr>
        <p:spPr>
          <a:xfrm>
            <a:off x="1332360" y="551160"/>
            <a:ext cx="8838720" cy="5755680"/>
          </a:xfrm>
          <a:prstGeom prst="rect">
            <a:avLst/>
          </a:prstGeom>
          <a:solidFill>
            <a:schemeClr val="accent3">
              <a:lumMod val="60000"/>
              <a:lumOff val="40000"/>
            </a:schemeClr>
          </a:solidFill>
          <a:ln w="0">
            <a:solidFill>
              <a:srgbClr val="000000"/>
            </a:solid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GB" sz="2800" b="0" u="none" strike="noStrike">
                <a:solidFill>
                  <a:schemeClr val="dk1"/>
                </a:solidFill>
                <a:effectLst/>
                <a:uFillTx/>
                <a:latin typeface="Arial"/>
              </a:rPr>
              <a:t> </a:t>
            </a:r>
            <a:r>
              <a:rPr lang="en-GB" sz="2800" b="1" u="none" strike="noStrike">
                <a:solidFill>
                  <a:schemeClr val="dk1"/>
                </a:solidFill>
                <a:effectLst/>
                <a:uFillTx/>
                <a:latin typeface="Arial"/>
                <a:ea typeface="Cambria"/>
              </a:rPr>
              <a:t>INTERVENTIONS</a:t>
            </a:r>
            <a:endParaRPr lang="en-US" sz="28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Individual level</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Cooking skills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Portion control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Meal planning</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Community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School meals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Workplace canteens</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Policy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Sugar levy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Advertising restrictions</a:t>
            </a:r>
            <a:endParaRPr lang="en-US" sz="2000" b="0" u="none" strike="noStrike">
              <a:solidFill>
                <a:srgbClr val="000000"/>
              </a:solidFill>
              <a:effectLst/>
              <a:uFillTx/>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PlaceHolder 1"/>
          <p:cNvSpPr>
            <a:spLocks noGrp="1"/>
          </p:cNvSpPr>
          <p:nvPr>
            <p:ph type="title"/>
          </p:nvPr>
        </p:nvSpPr>
        <p:spPr>
          <a:xfrm>
            <a:off x="1892880" y="274680"/>
            <a:ext cx="8229240" cy="114264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Campaign Solutions to Overcome Challenges</a:t>
            </a:r>
            <a:endParaRPr lang="en-US" sz="3200" b="0" u="none" strike="noStrike">
              <a:solidFill>
                <a:schemeClr val="dk1"/>
              </a:solidFill>
              <a:effectLst/>
              <a:uFillTx/>
              <a:latin typeface="Calibri"/>
            </a:endParaRPr>
          </a:p>
        </p:txBody>
      </p:sp>
      <p:sp>
        <p:nvSpPr>
          <p:cNvPr id="272" name="PlaceHolder 2"/>
          <p:cNvSpPr>
            <a:spLocks noGrp="1"/>
          </p:cNvSpPr>
          <p:nvPr>
            <p:ph/>
          </p:nvPr>
        </p:nvSpPr>
        <p:spPr>
          <a:xfrm>
            <a:off x="838080" y="1905120"/>
            <a:ext cx="10515240" cy="4350960"/>
          </a:xfrm>
          <a:prstGeom prst="rect">
            <a:avLst/>
          </a:prstGeom>
          <a:gradFill rotWithShape="0">
            <a:gsLst>
              <a:gs pos="0">
                <a:srgbClr val="A4C1FF"/>
              </a:gs>
              <a:gs pos="35000">
                <a:srgbClr val="BFD4FE"/>
              </a:gs>
              <a:gs pos="100000">
                <a:srgbClr val="E5EFFF"/>
              </a:gs>
            </a:gsLst>
            <a:lin ang="16200000"/>
          </a:gradFill>
          <a:ln w="9360">
            <a:solidFill>
              <a:srgbClr val="4A7EBB"/>
            </a:solidFill>
            <a:round/>
          </a:ln>
          <a:effectLst>
            <a:outerShdw blurRad="39960" dist="20160" dir="5400000" rotWithShape="0">
              <a:srgbClr val="000000">
                <a:alpha val="38000"/>
              </a:srgbClr>
            </a:outerShdw>
          </a:effectLst>
        </p:spPr>
        <p:txBody>
          <a:bodyPr lIns="91440" tIns="45720" rIns="91440" bIns="45720" anchor="t">
            <a:noAutofit/>
          </a:bodyPr>
          <a:lstStyle/>
          <a:p>
            <a:pPr indent="0" defTabSz="457200">
              <a:lnSpc>
                <a:spcPct val="100000"/>
              </a:lnSpc>
              <a:spcBef>
                <a:spcPts val="641"/>
              </a:spcBef>
              <a:buNone/>
              <a:tabLst>
                <a:tab pos="0" algn="l"/>
              </a:tabLst>
            </a:pPr>
            <a:endParaRPr lang="en-US" sz="3200" b="0" u="none" strike="noStrike">
              <a:solidFill>
                <a:schemeClr val="dk1"/>
              </a:solidFill>
              <a:effectLst/>
              <a:uFillTx/>
              <a:latin typeface="Calibri"/>
            </a:endParaRPr>
          </a:p>
          <a:p>
            <a:pPr indent="0" defTabSz="457200">
              <a:lnSpc>
                <a:spcPct val="100000"/>
              </a:lnSpc>
              <a:spcBef>
                <a:spcPts val="641"/>
              </a:spcBef>
              <a:buNone/>
              <a:tabLst>
                <a:tab pos="0" algn="l"/>
              </a:tabLst>
            </a:pPr>
            <a:r>
              <a:rPr lang="en-AU" sz="3200" b="1" u="none" strike="noStrike">
                <a:solidFill>
                  <a:schemeClr val="dk1"/>
                </a:solidFill>
                <a:effectLst/>
                <a:uFillTx/>
                <a:latin typeface="Arial"/>
              </a:rPr>
              <a:t>Solutions-</a:t>
            </a:r>
            <a:endParaRPr lang="en-US" sz="3200" b="0" u="none" strike="noStrike">
              <a:solidFill>
                <a:schemeClr val="dk1"/>
              </a:solidFill>
              <a:effectLst/>
              <a:uFillTx/>
              <a:latin typeface="Calibri"/>
            </a:endParaRPr>
          </a:p>
          <a:p>
            <a:pPr indent="0" defTabSz="457200">
              <a:lnSpc>
                <a:spcPct val="100000"/>
              </a:lnSpc>
              <a:spcBef>
                <a:spcPts val="641"/>
              </a:spcBef>
              <a:buNone/>
              <a:tabLst>
                <a:tab pos="0" algn="l"/>
              </a:tabLst>
            </a:pPr>
            <a:endParaRPr lang="en-US" sz="32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Nutrition education workshops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Simple meal planning guides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Affordable healthy food suggestions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Family-based interventions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Social media awareness campaigns</a:t>
            </a:r>
            <a:endParaRPr lang="en-US" sz="2000" b="0" u="none" strike="noStrike">
              <a:solidFill>
                <a:schemeClr val="dk1"/>
              </a:solidFill>
              <a:effectLst/>
              <a:uFillTx/>
              <a:latin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p:cNvSpPr>
          <p:nvPr>
            <p:ph/>
          </p:nvPr>
        </p:nvSpPr>
        <p:spPr>
          <a:xfrm>
            <a:off x="946440" y="1386360"/>
            <a:ext cx="10515240" cy="4350960"/>
          </a:xfrm>
          <a:prstGeom prst="rect">
            <a:avLst/>
          </a:prstGeom>
          <a:solidFill>
            <a:schemeClr val="accent1">
              <a:lumMod val="40000"/>
              <a:lumOff val="60000"/>
            </a:schemeClr>
          </a:solidFill>
          <a:ln w="0">
            <a:noFill/>
          </a:ln>
        </p:spPr>
        <p:txBody>
          <a:bodyPr lIns="91440" tIns="45720" rIns="91440" bIns="45720" anchor="t">
            <a:normAutofit/>
          </a:bodyPr>
          <a:lstStyle/>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Healthy diet improves physical, mental, and social health</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Behaviour change is challenging but achievable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 behaviour models help understand barriers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Proper campaigns can successfully promote healthy nutrition</a:t>
            </a:r>
            <a:endParaRPr lang="en-US" sz="2000" b="0" u="none" strike="noStrike">
              <a:solidFill>
                <a:schemeClr val="dk1"/>
              </a:solidFill>
              <a:effectLst/>
              <a:uFillTx/>
              <a:latin typeface="Calibri"/>
            </a:endParaRPr>
          </a:p>
        </p:txBody>
      </p:sp>
      <p:sp>
        <p:nvSpPr>
          <p:cNvPr id="274" name="PlaceHolder 2"/>
          <p:cNvSpPr>
            <a:spLocks noGrp="1"/>
          </p:cNvSpPr>
          <p:nvPr>
            <p:ph type="title"/>
          </p:nvPr>
        </p:nvSpPr>
        <p:spPr>
          <a:xfrm>
            <a:off x="946440" y="294840"/>
            <a:ext cx="10515240" cy="76068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Conclusion </a:t>
            </a:r>
            <a:endParaRPr lang="en-US" sz="3200" b="0" u="none" strike="noStrike">
              <a:solidFill>
                <a:schemeClr val="dk1"/>
              </a:solidFill>
              <a:effectLst/>
              <a:uFillTx/>
              <a:latin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76" name="Rectangle 2"/>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
        <p:nvSpPr>
          <p:cNvPr id="277" name="TextBox 6"/>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
        <p:nvSpPr>
          <p:cNvPr id="278" name="TextBox 7"/>
          <p:cNvSpPr/>
          <p:nvPr/>
        </p:nvSpPr>
        <p:spPr>
          <a:xfrm>
            <a:off x="226080" y="1211760"/>
            <a:ext cx="5900040" cy="54630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defTabSz="457200">
              <a:lnSpc>
                <a:spcPct val="100000"/>
              </a:lnSpc>
              <a:spcAft>
                <a:spcPts val="400"/>
              </a:spcAft>
            </a:pPr>
            <a:r>
              <a:rPr lang="en-US" sz="1000" b="0" u="none" strike="noStrike">
                <a:solidFill>
                  <a:srgbClr val="212121"/>
                </a:solidFill>
                <a:effectLst/>
                <a:uFillTx/>
                <a:latin typeface="Calibri"/>
              </a:rPr>
              <a:t>Chavez-Ugalde, I.Y., de Vocht, F., Jago, R., Adams, J., Ong, K.K., Forouhi, N.G. and colleagues (2024) ‘Ultra-processed food consumption in UK adolescents: distribution, trends, and sociodemographic correlates using the National Diet and Nutrition Survey 2008/09 to 2018/19’, European Journal of Nutrition, 63, pp. 2709–2723. </a:t>
            </a:r>
            <a:r>
              <a:rPr lang="en-US" sz="1000" b="0" u="sng" strike="noStrike">
                <a:solidFill>
                  <a:srgbClr val="0000FF"/>
                </a:solidFill>
                <a:effectLst/>
                <a:uFillTx/>
                <a:latin typeface="Calibri"/>
                <a:hlinkClick r:id="rId3"/>
              </a:rPr>
              <a:t>https://doi.org/10.1007/s00394-024-03458-z</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de Ruyter, J.C., Olthof, M.R., Seidell, J.C. and Katan, M.B. (2012) ‘A trial of sugar-free or sugar-sweetened beverages and body weight in children’, New England Journal of Medicine, 367(15), pp. 1397–1406. </a:t>
            </a:r>
            <a:r>
              <a:rPr lang="en-US" sz="1000" b="0" u="sng" strike="noStrike">
                <a:solidFill>
                  <a:srgbClr val="0000FF"/>
                </a:solidFill>
                <a:effectLst/>
                <a:uFillTx/>
                <a:latin typeface="Calibri"/>
                <a:hlinkClick r:id="rId4"/>
              </a:rPr>
              <a:t>https://doi.org/10.1056/NEJMoa1203034</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Department of Health and Social Care (2025) National Diet and Nutrition Survey: 2019 to 2023 report. Available at: </a:t>
            </a:r>
            <a:r>
              <a:rPr lang="en-US" sz="1000" b="0" u="sng" strike="noStrike">
                <a:solidFill>
                  <a:srgbClr val="0000FF"/>
                </a:solidFill>
                <a:effectLst/>
                <a:uFillTx/>
                <a:latin typeface="Calibri"/>
                <a:hlinkClick r:id="rId5"/>
              </a:rPr>
              <a:t>https://www.gov.uk/government/statistics/national-diet-and-nutrition-survey-2019-to-2023/national-diet-and-nutrition-survey-2019-to-2023-report</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Ebbeling, C.B., Feldman, H.A., Chomitz, V.R. and colleagues (2012) ‘A randomized trial of sugar-sweetened beverages and adolescent body weight’, New England Journal of Medicine, 367(15), pp. 1407–1416. </a:t>
            </a:r>
            <a:r>
              <a:rPr lang="en-US" sz="1000" b="0" u="sng" strike="noStrike">
                <a:solidFill>
                  <a:srgbClr val="0000FF"/>
                </a:solidFill>
                <a:effectLst/>
                <a:uFillTx/>
                <a:latin typeface="Calibri"/>
                <a:hlinkClick r:id="rId6"/>
              </a:rPr>
              <a:t>https://doi.org/10.1056/NEJMoa1203388</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Hall, K.D., Ayuketah, A., Brychta, R. and colleagues (2019) ‘Ultra-processed diets cause excess calorie intake and weight gain: an inpatient randomized controlled trial of ad libitum food intake’, Cell Metabolism, 30(1), pp. 67–77.e3. </a:t>
            </a:r>
            <a:r>
              <a:rPr lang="en-US" sz="1000" b="0" u="sng" strike="noStrike">
                <a:solidFill>
                  <a:srgbClr val="0000FF"/>
                </a:solidFill>
                <a:effectLst/>
                <a:uFillTx/>
                <a:latin typeface="Calibri"/>
                <a:hlinkClick r:id="rId7"/>
              </a:rPr>
              <a:t>https://doi.org/10.1016/j.cmet.2019.05.008</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Hoyland, A., Dye, L. and Lawton, C.L. (2009) ‘A systematic review of the effect of breakfast on the cognitive performance of children and adolescents’, Nutrition Research Reviews, 22(2), pp. 220–243. </a:t>
            </a:r>
            <a:r>
              <a:rPr lang="en-US" sz="1000" b="0" u="sng" strike="noStrike">
                <a:solidFill>
                  <a:srgbClr val="0000FF"/>
                </a:solidFill>
                <a:effectLst/>
                <a:uFillTx/>
                <a:latin typeface="Calibri"/>
                <a:hlinkClick r:id="rId8"/>
              </a:rPr>
              <a:t>https://doi.org/10.1017/S0954422409990175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Jacka, F.N., Kremer, P.J., Berk, M. and colleagues (2011) ‘A prospective study of diet quality and mental health in adolescents’, PLOS ONE, 6(9), e24805. </a:t>
            </a:r>
            <a:r>
              <a:rPr lang="en-US" sz="1000" b="0" u="sng" strike="noStrike">
                <a:solidFill>
                  <a:srgbClr val="0000FF"/>
                </a:solidFill>
                <a:effectLst/>
                <a:uFillTx/>
                <a:latin typeface="Calibri"/>
                <a:hlinkClick r:id="rId9"/>
              </a:rPr>
              <a:t>https://doi.org/10.1371/journal.pone.0024805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Lane, M.M., Gamage, E., Du, S. and colleagues (2024) ‘Ultra-processed food exposure and adverse health outcomes: umbrella review of epidemiological meta-analyses’, BMJ, 384, e077310. </a:t>
            </a:r>
            <a:r>
              <a:rPr lang="en-US" sz="1000" b="0" u="sng" strike="noStrike">
                <a:solidFill>
                  <a:srgbClr val="0000FF"/>
                </a:solidFill>
                <a:effectLst/>
                <a:uFillTx/>
                <a:latin typeface="Calibri"/>
                <a:hlinkClick r:id="rId10"/>
              </a:rPr>
              <a:t>https://doi.org/10.1136/bmj-2023-077310</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900" b="0" u="none" strike="noStrike">
              <a:solidFill>
                <a:srgbClr val="000000"/>
              </a:solidFill>
              <a:effectLst/>
              <a:uFillTx/>
              <a:latin typeface="Arial"/>
            </a:endParaRPr>
          </a:p>
        </p:txBody>
      </p:sp>
      <p:sp>
        <p:nvSpPr>
          <p:cNvPr id="279" name="TextBox 8"/>
          <p:cNvSpPr/>
          <p:nvPr/>
        </p:nvSpPr>
        <p:spPr>
          <a:xfrm>
            <a:off x="6309360" y="763920"/>
            <a:ext cx="5577480" cy="5303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Ludwig, D.S., Peterson, K.E. and Gortmaker, S.L. (2001) ‘Relation between consumption of sugar-sweetened drinks and childhood obesity: a prospective, observational analysis’, The Lancet, 357(9255), pp. 505–508. </a:t>
            </a:r>
            <a:r>
              <a:rPr lang="en-US" sz="1000" b="0" u="sng" strike="noStrike">
                <a:solidFill>
                  <a:srgbClr val="0000FF"/>
                </a:solidFill>
                <a:effectLst/>
                <a:uFillTx/>
                <a:latin typeface="Calibri"/>
                <a:hlinkClick r:id="rId11"/>
              </a:rPr>
              <a:t>https://doi.org/10.1016/S0140-6736(00)04041-1</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Malik, V.S., Pan, A., Willett, W.C. and Hu, F.B. (2013) ‘Sugar-sweetened beverages and weight gain in children and adults: a systematic review and meta-analysis’, The American Journal of Clinical Nutrition, 98(4), pp. 1084–1102. </a:t>
            </a:r>
            <a:r>
              <a:rPr lang="en-US" sz="1000" b="0" u="sng" strike="noStrike">
                <a:solidFill>
                  <a:srgbClr val="0000FF"/>
                </a:solidFill>
                <a:effectLst/>
                <a:uFillTx/>
                <a:latin typeface="Calibri"/>
                <a:hlinkClick r:id="rId12"/>
              </a:rPr>
              <a:t>https://doi.org/10.3945/ajcn.113.058362</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Moynihan, P.J. and Kelly, S.A. (2014) ‘Effect on caries of restricting sugars intake: systematic review to inform WHO guidelines’, Journal of Dental Research, 93(1), pp. 8–18. </a:t>
            </a:r>
            <a:r>
              <a:rPr lang="en-US" sz="1000" b="0" u="sng" strike="noStrike">
                <a:solidFill>
                  <a:srgbClr val="0000FF"/>
                </a:solidFill>
                <a:effectLst/>
                <a:uFillTx/>
                <a:latin typeface="Calibri"/>
                <a:hlinkClick r:id="rId13"/>
              </a:rPr>
              <a:t>https://doi.org/10.1177/0022034513508954</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Office for Health Improvement and Disparities (2024) The Eatwell Guide. Available at: </a:t>
            </a:r>
            <a:r>
              <a:rPr lang="en-US" sz="1000" b="0" u="sng" strike="noStrike">
                <a:solidFill>
                  <a:srgbClr val="0000FF"/>
                </a:solidFill>
                <a:effectLst/>
                <a:uFillTx/>
                <a:latin typeface="Calibri"/>
                <a:hlinkClick r:id="rId14"/>
              </a:rPr>
              <a:t>https://www.gov.uk/government/publications/the-eatwell-guide</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Office for Health Improvement and Disparities (2025) National Diet and Nutrition Survey 2019 to 2023: report. Available at: </a:t>
            </a:r>
            <a:r>
              <a:rPr lang="en-US" sz="1000" b="0" u="sng" strike="noStrike">
                <a:solidFill>
                  <a:srgbClr val="0000FF"/>
                </a:solidFill>
                <a:effectLst/>
                <a:uFillTx/>
                <a:latin typeface="Calibri"/>
                <a:hlinkClick r:id="rId5"/>
              </a:rPr>
              <a:t>https://www.gov.uk/government/statistics/national-diet-and-nutrition-survey-2019-to-2023/national-diet-and-nutrition-survey-2019-to-2023-report</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Public Health England (2018) The Eatwell Guide. Available at: </a:t>
            </a:r>
            <a:r>
              <a:rPr lang="en-US" sz="1000" b="0" u="sng" strike="noStrike">
                <a:solidFill>
                  <a:srgbClr val="0000FF"/>
                </a:solidFill>
                <a:effectLst/>
                <a:uFillTx/>
                <a:latin typeface="Calibri"/>
                <a:hlinkClick r:id="rId15"/>
              </a:rPr>
              <a:t>https://assets.publishing.service.gov.uk/media/5ba8a50540f0b605084c9501/Eatwell_Guide_booklet_2018v4.pdf</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Pearson, N. and Biddle, S.J.H. (2011) ‘Sedentary behavior and dietary intake in children, adolescents, and adults: a systematic review’, American Journal of Preventive Medicine, 41(2), pp. 178–188. </a:t>
            </a:r>
            <a:r>
              <a:rPr lang="en-US" sz="1000" b="0" u="sng" strike="noStrike">
                <a:solidFill>
                  <a:srgbClr val="0000FF"/>
                </a:solidFill>
                <a:effectLst/>
                <a:uFillTx/>
                <a:latin typeface="Calibri"/>
                <a:hlinkClick r:id="rId16"/>
              </a:rPr>
              <a:t>https://doi.org/10.1016/j.amepre.2011.05.002</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Rauber, F., da Costa Louzada, M.L., Steele, E.M. and colleagues (2018) ‘Ultra-processed food consumption and chronic non-communicable diseases-related dietary nutrient profile in the UK (2008–2014)’, Nutrients, 10(5), 587. </a:t>
            </a:r>
            <a:r>
              <a:rPr lang="en-US" sz="1000" b="0" u="sng" strike="noStrike">
                <a:solidFill>
                  <a:srgbClr val="0000FF"/>
                </a:solidFill>
                <a:effectLst/>
                <a:uFillTx/>
                <a:latin typeface="Calibri"/>
                <a:hlinkClick r:id="rId17"/>
              </a:rPr>
              <a:t>https://doi.org/10.3390/nu10050587</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Sawyer, S.M., Afifi, R.A., Bearinger, L.H. and colleagues (2012) ‘Adolescence: a foundation for future health’, The Lancet, 379(9826), pp. 1630–1640. </a:t>
            </a:r>
            <a:r>
              <a:rPr lang="en-US" sz="1000" b="0" u="sng" strike="noStrike">
                <a:solidFill>
                  <a:srgbClr val="0000FF"/>
                </a:solidFill>
                <a:effectLst/>
                <a:uFillTx/>
                <a:latin typeface="Calibri"/>
                <a:hlinkClick r:id="rId18"/>
              </a:rPr>
              <a:t>https://doi.org/10.1016/S0140-6736(12)60072-5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900" b="0" u="none" strike="noStrike">
              <a:solidFill>
                <a:srgbClr val="000000"/>
              </a:solidFill>
              <a:effectLst/>
              <a:uFillTx/>
              <a:latin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PlaceHolder 1"/>
          <p:cNvSpPr>
            <a:spLocks noGrp="1"/>
          </p:cNvSpPr>
          <p:nvPr>
            <p:ph/>
          </p:nvPr>
        </p:nvSpPr>
        <p:spPr>
          <a:xfrm>
            <a:off x="677160" y="973440"/>
            <a:ext cx="10717920" cy="4300560"/>
          </a:xfrm>
          <a:prstGeom prst="rect">
            <a:avLst/>
          </a:prstGeom>
          <a:noFill/>
          <a:ln w="0">
            <a:noFill/>
          </a:ln>
        </p:spPr>
        <p:txBody>
          <a:bodyPr lIns="91440" tIns="45720" rIns="91440" bIns="45720" anchor="t">
            <a:noAutofit/>
          </a:bodyPr>
          <a:lstStyle/>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Ali, S.I., Begum, J., Badusha, M., Reddy, E.S., Rali, P. and Lalitha, D.L., 2022. Participatory cooking demonstrations: A distinctive learning approach towards positive health. </a:t>
            </a:r>
            <a:r>
              <a:rPr lang="en-GB" sz="1000" b="0" i="1" u="none" strike="noStrike">
                <a:solidFill>
                  <a:schemeClr val="dk1"/>
                </a:solidFill>
                <a:effectLst/>
                <a:uFillTx/>
                <a:latin typeface="Arial"/>
              </a:rPr>
              <a:t>Journal of family medicine and primary care</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11</a:t>
            </a:r>
            <a:r>
              <a:rPr lang="en-GB" sz="1000" b="0" u="none" strike="noStrike">
                <a:solidFill>
                  <a:schemeClr val="dk1"/>
                </a:solidFill>
                <a:effectLst/>
                <a:uFillTx/>
                <a:latin typeface="Arial"/>
              </a:rPr>
              <a:t>(11), pp.7101-7105. </a:t>
            </a:r>
            <a:r>
              <a:rPr lang="en-GB" sz="1000" b="0" u="sng" strike="noStrike">
                <a:solidFill>
                  <a:schemeClr val="dk1"/>
                </a:solidFill>
                <a:effectLst/>
                <a:uFillTx/>
                <a:latin typeface="Arial"/>
                <a:hlinkClick r:id="rId2"/>
              </a:rPr>
              <a:t>https://journals.lww.com/jfmpc/_layouts/15/oaks.journals/downloadpdf.aspx?an=01697686-202211000-00077</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Baqir, R., 2023. Assessing the effectiveness of public health campaigns: strategies, impacts, and challenges. </a:t>
            </a:r>
            <a:r>
              <a:rPr lang="en-GB" sz="1000" b="0" i="1" u="none" strike="noStrike">
                <a:solidFill>
                  <a:schemeClr val="dk1"/>
                </a:solidFill>
                <a:effectLst/>
                <a:uFillTx/>
                <a:latin typeface="Arial"/>
              </a:rPr>
              <a:t>Law Research Journal</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a:t>
            </a:r>
            <a:r>
              <a:rPr lang="en-GB" sz="1000" b="0" u="none" strike="noStrike">
                <a:solidFill>
                  <a:schemeClr val="dk1"/>
                </a:solidFill>
                <a:effectLst/>
                <a:uFillTx/>
                <a:latin typeface="Arial"/>
              </a:rPr>
              <a:t>(2), pp.54-63. </a:t>
            </a:r>
            <a:r>
              <a:rPr lang="en-GB" sz="1000" b="0" u="sng" strike="noStrike">
                <a:solidFill>
                  <a:schemeClr val="dk1"/>
                </a:solidFill>
                <a:effectLst/>
                <a:uFillTx/>
                <a:latin typeface="Arial"/>
                <a:hlinkClick r:id="rId3"/>
              </a:rPr>
              <a:t>https://lawresearchreview.com/index.php/Journal/article/download/7/21</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Hargreaves, D., Mates, E., Menon, P., Alderman, H., Devakumar, D., Fawzi, W., Greenfield, G., Hammoudeh, W., He, S., Lahiri, A. and Liu, Z., 2022. Strategies and interventions for healthy adolescent growth, nutrition, and development. </a:t>
            </a:r>
            <a:r>
              <a:rPr lang="en-GB" sz="1000" b="0" i="1" u="none" strike="noStrike">
                <a:solidFill>
                  <a:schemeClr val="dk1"/>
                </a:solidFill>
                <a:effectLst/>
                <a:uFillTx/>
                <a:latin typeface="Arial"/>
              </a:rPr>
              <a:t>The Lancet</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399</a:t>
            </a:r>
            <a:r>
              <a:rPr lang="en-GB" sz="1000" b="0" u="none" strike="noStrike">
                <a:solidFill>
                  <a:schemeClr val="dk1"/>
                </a:solidFill>
                <a:effectLst/>
                <a:uFillTx/>
                <a:latin typeface="Arial"/>
              </a:rPr>
              <a:t>(10320), pp.198-210. </a:t>
            </a:r>
            <a:r>
              <a:rPr lang="en-GB" sz="1000" b="0" u="sng" strike="noStrike">
                <a:solidFill>
                  <a:schemeClr val="dk1"/>
                </a:solidFill>
                <a:effectLst/>
                <a:uFillTx/>
                <a:latin typeface="Arial"/>
                <a:hlinkClick r:id="rId4"/>
              </a:rPr>
              <a:t>https://fada.birzeit.edu/bitstream/20.500.11889/7903/1/Strategies%20and%20interventions%20for%20healthy%20adolescent%20growth%2C%20nutrition%2C%20and%20development.pdf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Henström, M., Duncanson, K., Collins, C.E., Ashton, L.M., Davidson, E. and Ball, R., 2022. Online reach and engagement of a child nutrition peer-education program (PICNIC): insights from social media and web analytics. </a:t>
            </a:r>
            <a:r>
              <a:rPr lang="en-GB" sz="1000" b="0" i="1" u="none" strike="noStrike">
                <a:solidFill>
                  <a:schemeClr val="dk1"/>
                </a:solidFill>
                <a:effectLst/>
                <a:uFillTx/>
                <a:latin typeface="Arial"/>
              </a:rPr>
              <a:t>BMC Public Health</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22</a:t>
            </a:r>
            <a:r>
              <a:rPr lang="en-GB" sz="1000" b="0" u="none" strike="noStrike">
                <a:solidFill>
                  <a:schemeClr val="dk1"/>
                </a:solidFill>
                <a:effectLst/>
                <a:uFillTx/>
                <a:latin typeface="Arial"/>
              </a:rPr>
              <a:t>(1), p.836. </a:t>
            </a:r>
            <a:r>
              <a:rPr lang="en-GB" sz="1000" b="0" u="sng" strike="noStrike">
                <a:solidFill>
                  <a:schemeClr val="dk1"/>
                </a:solidFill>
                <a:effectLst/>
                <a:uFillTx/>
                <a:latin typeface="Arial"/>
                <a:hlinkClick r:id="rId5"/>
              </a:rPr>
              <a:t>https://link.springer.com/content/pdf/10.1186/s12889-022-13252-3.pdf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Iefimova, G.V. and Pashchenko, K.O., 2025. The Role of Social Media in Promoting Volunteer Initiatives and Shaping Communities. </a:t>
            </a:r>
            <a:r>
              <a:rPr lang="en-GB" sz="1000" b="0" i="1" u="none" strike="noStrike">
                <a:solidFill>
                  <a:schemeClr val="dk1"/>
                </a:solidFill>
                <a:effectLst/>
                <a:uFillTx/>
                <a:latin typeface="Arial"/>
              </a:rPr>
              <a:t>Problemy Ekonomiky</a:t>
            </a:r>
            <a:r>
              <a:rPr lang="en-GB" sz="1000" b="0" u="none" strike="noStrike">
                <a:solidFill>
                  <a:schemeClr val="dk1"/>
                </a:solidFill>
                <a:effectLst/>
                <a:uFillTx/>
                <a:latin typeface="Arial"/>
              </a:rPr>
              <a:t>, (1), pp.350-356. </a:t>
            </a:r>
            <a:r>
              <a:rPr lang="en-GB" sz="1000" b="0" u="sng" strike="noStrike">
                <a:solidFill>
                  <a:schemeClr val="dk1"/>
                </a:solidFill>
                <a:effectLst/>
                <a:uFillTx/>
                <a:latin typeface="Arial"/>
                <a:hlinkClick r:id="rId6"/>
              </a:rPr>
              <a:t>https://www.problecon.com/export_pdf/problems-of-economy-2025-1_0-pages-350_356.pdf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Mohamed, N. and Elkaluby, E., 2020. Nutritional awareness campaign combating Egyptian food myths: empowering adolescents’ healthy food consumption in Alexandria youth centers. </a:t>
            </a:r>
            <a:r>
              <a:rPr lang="en-GB" sz="1000" b="0" i="1" u="none" strike="noStrike">
                <a:solidFill>
                  <a:schemeClr val="dk1"/>
                </a:solidFill>
                <a:effectLst/>
                <a:uFillTx/>
                <a:latin typeface="Arial"/>
              </a:rPr>
              <a:t>Int J Novel Res Healthc Nurs</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7</a:t>
            </a:r>
            <a:r>
              <a:rPr lang="en-GB" sz="1000" b="0" u="none" strike="noStrike">
                <a:solidFill>
                  <a:schemeClr val="dk1"/>
                </a:solidFill>
                <a:effectLst/>
                <a:uFillTx/>
                <a:latin typeface="Arial"/>
              </a:rPr>
              <a:t>(1), pp.601-625. </a:t>
            </a:r>
            <a:r>
              <a:rPr lang="en-GB" sz="1000" b="0" u="sng" strike="noStrike">
                <a:solidFill>
                  <a:schemeClr val="dk1"/>
                </a:solidFill>
                <a:effectLst/>
                <a:uFillTx/>
                <a:latin typeface="Arial"/>
                <a:hlinkClick r:id="rId7"/>
              </a:rPr>
              <a:t>https://www.researchgate.net/profile/Neama-Mohammed-Hantira/publication/339132542_Nutritional_Awareness_Campaign_Combating_Egyptian_Food_Myths_Empowering_Adolescents'_Healthy_Food_Consumption_in_Alexandria_Youth_Centers/links/5e3f5484299bf1cdb918f618/Nutritional-Awareness-Campaign-Combating-Egyptian-Food-Myths-Empowering-Adolescents-Healthy-Food-Consumption-in-Alexandria-Youth-Centers.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IN" sz="1000" b="0" u="none" strike="noStrike">
                <a:solidFill>
                  <a:schemeClr val="dk1"/>
                </a:solidFill>
                <a:effectLst/>
                <a:uFillTx/>
                <a:latin typeface="Arial"/>
              </a:rPr>
              <a:t>National Health Service, 2025. </a:t>
            </a:r>
            <a:r>
              <a:rPr lang="en-IN" sz="1000" b="0" i="1" u="none" strike="noStrike">
                <a:solidFill>
                  <a:schemeClr val="dk1"/>
                </a:solidFill>
                <a:effectLst/>
                <a:uFillTx/>
                <a:latin typeface="Arial"/>
              </a:rPr>
              <a:t>Easy ways to eat well and move more.</a:t>
            </a:r>
            <a:r>
              <a:rPr lang="en-IN" sz="1000" b="0" u="none" strike="noStrike">
                <a:solidFill>
                  <a:schemeClr val="dk1"/>
                </a:solidFill>
                <a:effectLst/>
                <a:uFillTx/>
                <a:latin typeface="Arial"/>
              </a:rPr>
              <a:t> [online] Available at: </a:t>
            </a:r>
            <a:r>
              <a:rPr lang="en-IN" sz="1000" b="0" u="sng" strike="noStrike">
                <a:solidFill>
                  <a:schemeClr val="dk1"/>
                </a:solidFill>
                <a:effectLst/>
                <a:uFillTx/>
                <a:latin typeface="Arial"/>
                <a:hlinkClick r:id="rId8"/>
              </a:rPr>
              <a:t>https://www.nhs.uk/healthier-families/</a:t>
            </a:r>
            <a:r>
              <a:rPr lang="en-IN" sz="1000" b="0" u="none" strike="noStrike">
                <a:solidFill>
                  <a:schemeClr val="dk1"/>
                </a:solidFill>
                <a:effectLst/>
                <a:uFillTx/>
                <a:latin typeface="Arial"/>
              </a:rPr>
              <a:t> [Accessed on 11 February 2026]</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IN" sz="1000" b="0" u="none" strike="noStrike">
                <a:solidFill>
                  <a:schemeClr val="dk1"/>
                </a:solidFill>
                <a:effectLst/>
                <a:uFillTx/>
                <a:latin typeface="Arial"/>
              </a:rPr>
              <a:t>Nutrition, 2025. </a:t>
            </a:r>
            <a:r>
              <a:rPr lang="en-IN" sz="1000" b="0" i="1" u="none" strike="noStrike">
                <a:solidFill>
                  <a:schemeClr val="dk1"/>
                </a:solidFill>
                <a:effectLst/>
                <a:uFillTx/>
                <a:latin typeface="Arial"/>
              </a:rPr>
              <a:t>About us.</a:t>
            </a:r>
            <a:r>
              <a:rPr lang="en-IN" sz="1000" b="0" u="none" strike="noStrike">
                <a:solidFill>
                  <a:schemeClr val="dk1"/>
                </a:solidFill>
                <a:effectLst/>
                <a:uFillTx/>
                <a:latin typeface="Arial"/>
              </a:rPr>
              <a:t> [online] Available at: </a:t>
            </a:r>
            <a:r>
              <a:rPr lang="en-IN" sz="1000" b="0" u="sng" strike="noStrike">
                <a:solidFill>
                  <a:schemeClr val="dk1"/>
                </a:solidFill>
                <a:effectLst/>
                <a:uFillTx/>
                <a:latin typeface="Arial"/>
                <a:hlinkClick r:id="rId9"/>
              </a:rPr>
              <a:t>https://www.nutrition.org.uk/</a:t>
            </a:r>
            <a:r>
              <a:rPr lang="en-IN" sz="1000" b="0" u="none" strike="noStrike">
                <a:solidFill>
                  <a:schemeClr val="dk1"/>
                </a:solidFill>
                <a:effectLst/>
                <a:uFillTx/>
                <a:latin typeface="Arial"/>
              </a:rPr>
              <a:t> [Accessed on 11 February 2026]</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Oduru, T., 2020. </a:t>
            </a:r>
            <a:r>
              <a:rPr lang="en-GB" sz="1000" b="0" i="1" u="none" strike="noStrike">
                <a:solidFill>
                  <a:schemeClr val="dk1"/>
                </a:solidFill>
                <a:effectLst/>
                <a:uFillTx/>
                <a:latin typeface="Arial"/>
              </a:rPr>
              <a:t>Healthy vs. Unhealthy: Food Related Tweets and Image Classification</a:t>
            </a:r>
            <a:r>
              <a:rPr lang="en-GB" sz="1000" b="0" u="none" strike="noStrike">
                <a:solidFill>
                  <a:schemeClr val="dk1"/>
                </a:solidFill>
                <a:effectLst/>
                <a:uFillTx/>
                <a:latin typeface="Arial"/>
              </a:rPr>
              <a:t> (Master's thesis, The University of North Carolina at Charlotte). </a:t>
            </a:r>
            <a:r>
              <a:rPr lang="en-GB" sz="1000" b="0" u="sng" strike="noStrike">
                <a:solidFill>
                  <a:schemeClr val="dk1"/>
                </a:solidFill>
                <a:effectLst/>
                <a:uFillTx/>
                <a:latin typeface="Arial"/>
                <a:hlinkClick r:id="rId10"/>
              </a:rPr>
              <a:t>https://digitalcommons.usu.edu/cgi/viewcontent.cgi?article=9960&amp;context=etd</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Oke, S. and Tan, M., 2022. Techniques for advertising healthy food in school settings to increase fruit and vegetable consumption. </a:t>
            </a:r>
            <a:r>
              <a:rPr lang="en-GB" sz="1000" b="0" i="1" u="none" strike="noStrike">
                <a:solidFill>
                  <a:schemeClr val="dk1"/>
                </a:solidFill>
                <a:effectLst/>
                <a:uFillTx/>
                <a:latin typeface="Arial"/>
              </a:rPr>
              <a:t>INQUIRY: The Journal of Health Care Organization, Provision, and Financing</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59</a:t>
            </a:r>
            <a:r>
              <a:rPr lang="en-GB" sz="1000" b="0" u="none" strike="noStrike">
                <a:solidFill>
                  <a:schemeClr val="dk1"/>
                </a:solidFill>
                <a:effectLst/>
                <a:uFillTx/>
                <a:latin typeface="Arial"/>
              </a:rPr>
              <a:t>, p.00469580221100165. </a:t>
            </a:r>
            <a:r>
              <a:rPr lang="en-GB" sz="1000" b="0" u="sng" strike="noStrike">
                <a:solidFill>
                  <a:schemeClr val="dk1"/>
                </a:solidFill>
                <a:effectLst/>
                <a:uFillTx/>
                <a:latin typeface="Arial"/>
                <a:hlinkClick r:id="rId11"/>
              </a:rPr>
              <a:t>https://tutvital.tut.ac.za/bitstreams/66eb7927-4234-4cbd-86af-c007c587e903/download</a:t>
            </a:r>
            <a:r>
              <a:rPr lang="en-GB" sz="1000" b="0" u="none" strike="noStrike">
                <a:solidFill>
                  <a:schemeClr val="dk1"/>
                </a:solidFill>
                <a:effectLst/>
                <a:uFillTx/>
                <a:latin typeface="Arial"/>
              </a:rPr>
              <a:t> </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Rowles, D., 2022. </a:t>
            </a:r>
            <a:r>
              <a:rPr lang="en-GB" sz="1000" b="0" i="1" u="none" strike="noStrike">
                <a:solidFill>
                  <a:schemeClr val="dk1"/>
                </a:solidFill>
                <a:effectLst/>
                <a:uFillTx/>
                <a:latin typeface="Arial"/>
              </a:rPr>
              <a:t>Digital branding: a complete step-by-step guide to strategy, tactics, tools and measurement</a:t>
            </a:r>
            <a:r>
              <a:rPr lang="en-GB" sz="1000" b="0" u="none" strike="noStrike">
                <a:solidFill>
                  <a:schemeClr val="dk1"/>
                </a:solidFill>
                <a:effectLst/>
                <a:uFillTx/>
                <a:latin typeface="Arial"/>
              </a:rPr>
              <a:t>. Kogan Page Publishers. </a:t>
            </a:r>
            <a:r>
              <a:rPr lang="en-GB" sz="1000" b="0" u="sng" strike="noStrike">
                <a:solidFill>
                  <a:schemeClr val="dk1"/>
                </a:solidFill>
                <a:effectLst/>
                <a:uFillTx/>
                <a:latin typeface="Arial"/>
                <a:hlinkClick r:id="rId12"/>
              </a:rPr>
              <a:t>https://www.durnell.co.uk/uploads/newsletters/Business_Sales-and-Marketing-2021_catalogue.pdf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Silva, P., Araújo, R., Lopes, F. and Ray, S., 2023. Nutrition and food literacy: framing the challenges to health communication. </a:t>
            </a:r>
            <a:r>
              <a:rPr lang="en-GB" sz="1000" b="0" i="1" u="none" strike="noStrike">
                <a:solidFill>
                  <a:schemeClr val="dk1"/>
                </a:solidFill>
                <a:effectLst/>
                <a:uFillTx/>
                <a:latin typeface="Arial"/>
              </a:rPr>
              <a:t>Nutrients</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15</a:t>
            </a:r>
            <a:r>
              <a:rPr lang="en-GB" sz="1000" b="0" u="none" strike="noStrike">
                <a:solidFill>
                  <a:schemeClr val="dk1"/>
                </a:solidFill>
                <a:effectLst/>
                <a:uFillTx/>
                <a:latin typeface="Arial"/>
              </a:rPr>
              <a:t>(22), p.4708. </a:t>
            </a:r>
            <a:r>
              <a:rPr lang="en-GB" sz="1000" b="0" u="sng" strike="noStrike">
                <a:solidFill>
                  <a:schemeClr val="dk1"/>
                </a:solidFill>
                <a:effectLst/>
                <a:uFillTx/>
                <a:latin typeface="Arial"/>
                <a:hlinkClick r:id="rId13"/>
              </a:rPr>
              <a:t>https://www.mdpi.com/2072-6643/15/22/4708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Suryani, A., 2024. Digital dialogues: Analyzing the impact of social media on the effectiveness of public health campaigns. </a:t>
            </a:r>
            <a:r>
              <a:rPr lang="en-GB" sz="1000" b="0" i="1" u="none" strike="noStrike">
                <a:solidFill>
                  <a:schemeClr val="dk1"/>
                </a:solidFill>
                <a:effectLst/>
                <a:uFillTx/>
                <a:latin typeface="Arial"/>
              </a:rPr>
              <a:t>Social Communication</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25</a:t>
            </a:r>
            <a:r>
              <a:rPr lang="en-GB" sz="1000" b="0" u="none" strike="noStrike">
                <a:solidFill>
                  <a:schemeClr val="dk1"/>
                </a:solidFill>
                <a:effectLst/>
                <a:uFillTx/>
                <a:latin typeface="Arial"/>
              </a:rPr>
              <a:t>(1), pp.82-97. </a:t>
            </a:r>
            <a:r>
              <a:rPr lang="en-GB" sz="1000" b="0" u="sng" strike="noStrike">
                <a:solidFill>
                  <a:schemeClr val="dk1"/>
                </a:solidFill>
                <a:effectLst/>
                <a:uFillTx/>
                <a:latin typeface="Arial"/>
                <a:hlinkClick r:id="rId14"/>
              </a:rPr>
              <a:t>https://journals.wsiz.edu.pl/sc/article/download/1121/1078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Wallace, T.C., Bailey, R.L., Blumberg, J.B., Burton-Freeman, B., Chen, C.O., Crowe-White, K.M., Drewnowski, A., Hooshmand, S., Johnson, E., Lewis, R. and Murray, R., 2020. Fruits, vegetables, and health: A comprehensive narrative, umbrella review of the science and recommendations for enhanced public policy to improve intake. </a:t>
            </a:r>
            <a:r>
              <a:rPr lang="en-GB" sz="1000" b="0" i="1" u="none" strike="noStrike">
                <a:solidFill>
                  <a:schemeClr val="dk1"/>
                </a:solidFill>
                <a:effectLst/>
                <a:uFillTx/>
                <a:latin typeface="Arial"/>
              </a:rPr>
              <a:t>Critical reviews in food science and nutrition</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60</a:t>
            </a:r>
            <a:r>
              <a:rPr lang="en-GB" sz="1000" b="0" u="none" strike="noStrike">
                <a:solidFill>
                  <a:schemeClr val="dk1"/>
                </a:solidFill>
                <a:effectLst/>
                <a:uFillTx/>
                <a:latin typeface="Arial"/>
              </a:rPr>
              <a:t>(13), pp.2174-2211. </a:t>
            </a:r>
            <a:r>
              <a:rPr lang="en-GB" sz="1000" b="0" u="sng" strike="noStrike">
                <a:solidFill>
                  <a:schemeClr val="dk1"/>
                </a:solidFill>
                <a:effectLst/>
                <a:uFillTx/>
                <a:latin typeface="Arial"/>
                <a:hlinkClick r:id="rId15"/>
              </a:rPr>
              <a:t>https://www.tandfonline.com/doi/pdf/10.1080/10408398.2019.1632258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Wilson, R.T., 2021. Slogans and logos as brand signals within investment promotion. </a:t>
            </a:r>
            <a:r>
              <a:rPr lang="en-GB" sz="1000" b="0" i="1" u="none" strike="noStrike">
                <a:solidFill>
                  <a:schemeClr val="dk1"/>
                </a:solidFill>
                <a:effectLst/>
                <a:uFillTx/>
                <a:latin typeface="Arial"/>
              </a:rPr>
              <a:t>Journal of Place Management and Development</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14</a:t>
            </a:r>
            <a:r>
              <a:rPr lang="en-GB" sz="1000" b="0" u="none" strike="noStrike">
                <a:solidFill>
                  <a:schemeClr val="dk1"/>
                </a:solidFill>
                <a:effectLst/>
                <a:uFillTx/>
                <a:latin typeface="Arial"/>
              </a:rPr>
              <a:t>(2), pp.163-179. </a:t>
            </a:r>
            <a:r>
              <a:rPr lang="en-GB" sz="1000" b="0" u="sng" strike="noStrike">
                <a:solidFill>
                  <a:schemeClr val="dk1"/>
                </a:solidFill>
                <a:effectLst/>
                <a:uFillTx/>
                <a:latin typeface="Arial"/>
                <a:hlinkClick r:id="rId16"/>
              </a:rPr>
              <a:t>https://www.emerald.com/jpmd/article-pdf/14/2/163/1574669/jpmd-02-2020-0017.pdf</a:t>
            </a:r>
            <a:endParaRPr lang="en-US" sz="1000" b="0" u="none" strike="noStrike">
              <a:solidFill>
                <a:schemeClr val="dk1"/>
              </a:solidFill>
              <a:effectLst/>
              <a:uFillTx/>
              <a:latin typeface="Calibri"/>
            </a:endParaRPr>
          </a:p>
        </p:txBody>
      </p:sp>
      <p:sp>
        <p:nvSpPr>
          <p:cNvPr id="281" name="Rectangle 5"/>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p:cNvSpPr>
          <p:nvPr>
            <p:ph/>
          </p:nvPr>
        </p:nvSpPr>
        <p:spPr>
          <a:xfrm>
            <a:off x="685800" y="1219320"/>
            <a:ext cx="10515240" cy="4350960"/>
          </a:xfrm>
          <a:prstGeom prst="rect">
            <a:avLst/>
          </a:prstGeom>
          <a:noFill/>
          <a:ln w="0">
            <a:noFill/>
          </a:ln>
        </p:spPr>
        <p:txBody>
          <a:bodyPr lIns="91440" tIns="45720" rIns="91440" bIns="45720" anchor="t">
            <a:normAutofit fontScale="25000" lnSpcReduction="20000"/>
          </a:bodyPr>
          <a:lstStyle/>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World Health Organization. (2020). </a:t>
            </a:r>
            <a:r>
              <a:rPr lang="en-AU" sz="4400" b="0" i="1" u="none" strike="noStrike">
                <a:solidFill>
                  <a:schemeClr val="dk1"/>
                </a:solidFill>
                <a:effectLst/>
                <a:uFillTx/>
                <a:latin typeface="Calibri"/>
              </a:rPr>
              <a:t>Healthy diet</a:t>
            </a:r>
            <a:r>
              <a:rPr lang="en-AU" sz="4400" b="0" u="none" strike="noStrike">
                <a:solidFill>
                  <a:schemeClr val="dk1"/>
                </a:solidFill>
                <a:effectLst/>
                <a:uFillTx/>
                <a:latin typeface="Calibri"/>
              </a:rPr>
              <a:t>. World Health Organization.</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World Health Organization. (2014). </a:t>
            </a:r>
            <a:r>
              <a:rPr lang="en-AU" sz="4400" b="0" i="1" u="none" strike="noStrike">
                <a:solidFill>
                  <a:schemeClr val="dk1"/>
                </a:solidFill>
                <a:effectLst/>
                <a:uFillTx/>
                <a:latin typeface="Calibri"/>
              </a:rPr>
              <a:t>Global status report on noncommunicable diseases</a:t>
            </a:r>
            <a:r>
              <a:rPr lang="en-AU" sz="4400" b="0" u="none" strike="noStrike">
                <a:solidFill>
                  <a:schemeClr val="dk1"/>
                </a:solidFill>
                <a:effectLst/>
                <a:uFillTx/>
                <a:latin typeface="Calibri"/>
              </a:rPr>
              <a:t>. World Health Organization.</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Contento, I. R. (2016). </a:t>
            </a:r>
            <a:r>
              <a:rPr lang="en-AU" sz="4400" b="0" i="1" u="none" strike="noStrike">
                <a:solidFill>
                  <a:schemeClr val="dk1"/>
                </a:solidFill>
                <a:effectLst/>
                <a:uFillTx/>
                <a:latin typeface="Calibri"/>
              </a:rPr>
              <a:t>Nutrition education: Linking research, theory, and practice</a:t>
            </a:r>
            <a:r>
              <a:rPr lang="en-AU" sz="4400" b="0" u="none" strike="noStrike">
                <a:solidFill>
                  <a:schemeClr val="dk1"/>
                </a:solidFill>
                <a:effectLst/>
                <a:uFillTx/>
                <a:latin typeface="Calibri"/>
              </a:rPr>
              <a:t> (3rd ed.). Jones &amp; Bartlett Learning.</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Glanz, K., Rimer, B. K., &amp; Viswanath, K. (2015).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(5th ed.). Jossey-Bass.</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Nestle, M. (2018). </a:t>
            </a:r>
            <a:r>
              <a:rPr lang="en-AU" sz="4400" b="0" i="1" u="none" strike="noStrike">
                <a:solidFill>
                  <a:schemeClr val="dk1"/>
                </a:solidFill>
                <a:effectLst/>
                <a:uFillTx/>
                <a:latin typeface="Calibri"/>
              </a:rPr>
              <a:t>Food politics: How the food industry influences nutrition and health</a:t>
            </a:r>
            <a:r>
              <a:rPr lang="en-AU" sz="4400" b="0" u="none" strike="noStrike">
                <a:solidFill>
                  <a:schemeClr val="dk1"/>
                </a:solidFill>
                <a:effectLst/>
                <a:uFillTx/>
                <a:latin typeface="Calibri"/>
              </a:rPr>
              <a:t>. University of California Press</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Story, M., Kaphingst, K. M., Robinson-O’Brien, R., &amp; Glanz, K. (2008). Creating healthy food and eating environments: Policy and environmental approaches. </a:t>
            </a:r>
            <a:r>
              <a:rPr lang="en-AU" sz="4400" b="0" i="1" u="none" strike="noStrike">
                <a:solidFill>
                  <a:schemeClr val="dk1"/>
                </a:solidFill>
                <a:effectLst/>
                <a:uFillTx/>
                <a:latin typeface="Calibri"/>
              </a:rPr>
              <a:t>Annual Review of Public Health, 29</a:t>
            </a:r>
            <a:r>
              <a:rPr lang="en-AU" sz="4400" b="0" u="none" strike="noStrike">
                <a:solidFill>
                  <a:schemeClr val="dk1"/>
                </a:solidFill>
                <a:effectLst/>
                <a:uFillTx/>
                <a:latin typeface="Calibri"/>
              </a:rPr>
              <a:t>, 253–272.</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Rosenstock, I. M. (1974). Historical origins of the Health Belief Model. </a:t>
            </a:r>
            <a:r>
              <a:rPr lang="en-AU" sz="4400" b="0" i="1" u="none" strike="noStrike">
                <a:solidFill>
                  <a:schemeClr val="dk1"/>
                </a:solidFill>
                <a:effectLst/>
                <a:uFillTx/>
                <a:latin typeface="Calibri"/>
              </a:rPr>
              <a:t>Health Education Monographs, 2</a:t>
            </a:r>
            <a:r>
              <a:rPr lang="en-AU" sz="4400" b="0" u="none" strike="noStrike">
                <a:solidFill>
                  <a:schemeClr val="dk1"/>
                </a:solidFill>
                <a:effectLst/>
                <a:uFillTx/>
                <a:latin typeface="Calibri"/>
              </a:rPr>
              <a:t>(4), 328–335.</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Ajzen, I. (1991). The theory of planned behavior. </a:t>
            </a:r>
            <a:r>
              <a:rPr lang="en-AU" sz="4400" b="0" i="1" u="none" strike="noStrike">
                <a:solidFill>
                  <a:schemeClr val="dk1"/>
                </a:solidFill>
                <a:effectLst/>
                <a:uFillTx/>
                <a:latin typeface="Calibri"/>
              </a:rPr>
              <a:t>Organizational Behavior and Human Decision Processes, 50</a:t>
            </a:r>
            <a:r>
              <a:rPr lang="en-AU" sz="4400" b="0" u="none" strike="noStrike">
                <a:solidFill>
                  <a:schemeClr val="dk1"/>
                </a:solidFill>
                <a:effectLst/>
                <a:uFillTx/>
                <a:latin typeface="Calibri"/>
              </a:rPr>
              <a:t>(2), 179–211.</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Prochaska, J. O., &amp; DiClemente, C. C. (1983). Stages and processes of self-change of smoking: Toward an integrative model of change. </a:t>
            </a:r>
            <a:r>
              <a:rPr lang="en-AU" sz="4400" b="0" i="1" u="none" strike="noStrike">
                <a:solidFill>
                  <a:schemeClr val="dk1"/>
                </a:solidFill>
                <a:effectLst/>
                <a:uFillTx/>
                <a:latin typeface="Calibri"/>
              </a:rPr>
              <a:t>Journal of Consulting and Clinical Psychology, 51</a:t>
            </a:r>
            <a:r>
              <a:rPr lang="en-AU" sz="4400" b="0" u="none" strike="noStrike">
                <a:solidFill>
                  <a:schemeClr val="dk1"/>
                </a:solidFill>
                <a:effectLst/>
                <a:uFillTx/>
                <a:latin typeface="Calibri"/>
              </a:rPr>
              <a:t>(3), 390–395.</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Prochaska, J. O., Redding, C. A., &amp; Evers, K. E. (2015). The Transtheoretical Model and stages of change. In K. Glanz et al. (Eds.),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(pp. 125–148). Jossey-Bass.</a:t>
            </a:r>
            <a:endParaRPr lang="en-US" sz="4400" b="0" u="none" strike="noStrike">
              <a:solidFill>
                <a:schemeClr val="dk1"/>
              </a:solidFill>
              <a:effectLst/>
              <a:uFillTx/>
              <a:latin typeface="Calibri"/>
            </a:endParaRPr>
          </a:p>
          <a:p>
            <a:pPr indent="0" defTabSz="457200">
              <a:lnSpc>
                <a:spcPct val="100000"/>
              </a:lnSpc>
              <a:spcBef>
                <a:spcPts val="879"/>
              </a:spcBef>
              <a:buNone/>
            </a:pP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Jacka, F. N., O’Neil, A., Opie, R., et al. (2017). A randomised controlled trial of dietary improvement for adults with major depression. </a:t>
            </a:r>
            <a:r>
              <a:rPr lang="en-AU" sz="4400" b="0" i="1" u="none" strike="noStrike">
                <a:solidFill>
                  <a:schemeClr val="dk1"/>
                </a:solidFill>
                <a:effectLst/>
                <a:uFillTx/>
                <a:latin typeface="Calibri"/>
              </a:rPr>
              <a:t>BMC Medicine, 15</a:t>
            </a:r>
            <a:r>
              <a:rPr lang="en-AU" sz="4400" b="0" u="none" strike="noStrike">
                <a:solidFill>
                  <a:schemeClr val="dk1"/>
                </a:solidFill>
                <a:effectLst/>
                <a:uFillTx/>
                <a:latin typeface="Calibri"/>
              </a:rPr>
              <a:t>(23).</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Darmon, N., &amp; Drewnowski, A. (2008). Does social class predict diet quality? </a:t>
            </a:r>
            <a:r>
              <a:rPr lang="en-AU" sz="4400" b="0" i="1" u="none" strike="noStrike">
                <a:solidFill>
                  <a:schemeClr val="dk1"/>
                </a:solidFill>
                <a:effectLst/>
                <a:uFillTx/>
                <a:latin typeface="Calibri"/>
              </a:rPr>
              <a:t>The American Journal of Clinical Nutrition, 87</a:t>
            </a:r>
            <a:r>
              <a:rPr lang="en-AU" sz="4400" b="0" u="none" strike="noStrike">
                <a:solidFill>
                  <a:schemeClr val="dk1"/>
                </a:solidFill>
                <a:effectLst/>
                <a:uFillTx/>
                <a:latin typeface="Calibri"/>
              </a:rPr>
              <a:t>(5), 1107–1117.</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Hawkes, C., Smith, T. G., Jewell, J., et al. (2015). Smart food policies for obesity prevention. </a:t>
            </a:r>
            <a:r>
              <a:rPr lang="en-AU" sz="4400" b="0" i="1" u="none" strike="noStrike">
                <a:solidFill>
                  <a:schemeClr val="dk1"/>
                </a:solidFill>
                <a:effectLst/>
                <a:uFillTx/>
                <a:latin typeface="Calibri"/>
              </a:rPr>
              <a:t>The Lancet, 385</a:t>
            </a:r>
            <a:r>
              <a:rPr lang="en-AU" sz="4400" b="0" u="none" strike="noStrike">
                <a:solidFill>
                  <a:schemeClr val="dk1"/>
                </a:solidFill>
                <a:effectLst/>
                <a:uFillTx/>
                <a:latin typeface="Calibri"/>
              </a:rPr>
              <a:t>(9985), 2410–2421.</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Anderson, E., &amp; Durstine, J. L. (2019). Physical activity, exercise, and chronic diseases: A brief review. </a:t>
            </a:r>
            <a:r>
              <a:rPr lang="en-AU" sz="4400" b="0" i="1" u="none" strike="noStrike">
                <a:solidFill>
                  <a:schemeClr val="dk1"/>
                </a:solidFill>
                <a:effectLst/>
                <a:uFillTx/>
                <a:latin typeface="Calibri"/>
              </a:rPr>
              <a:t>Sports Medicine and Health Science, 1</a:t>
            </a:r>
            <a:r>
              <a:rPr lang="en-AU" sz="4400" b="0" u="none" strike="noStrike">
                <a:solidFill>
                  <a:schemeClr val="dk1"/>
                </a:solidFill>
                <a:effectLst/>
                <a:uFillTx/>
                <a:latin typeface="Calibri"/>
              </a:rPr>
              <a:t>(1), 3–10.</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Sallis, J. F., Owen, N., &amp; Fisher, E. B. (2015). Ecological models of health behavior. In K. Glanz et al. (Eds.),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(pp. 43–64). Jossey-Bass.</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sng" strike="noStrike">
                <a:solidFill>
                  <a:schemeClr val="dk1"/>
                </a:solidFill>
                <a:effectLst/>
                <a:uFillTx/>
                <a:latin typeface="Calibri"/>
                <a:hlinkClick r:id="rId2"/>
              </a:rPr>
              <a:t>https://crp.trb.org/btscrpwebresource2/mitigation-tools/socioecological-levels/</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sng" strike="noStrike">
                <a:solidFill>
                  <a:schemeClr val="dk1"/>
                </a:solidFill>
                <a:effectLst/>
                <a:uFillTx/>
                <a:latin typeface="Calibri"/>
                <a:hlinkClick r:id="rId3"/>
              </a:rPr>
              <a:t>https://evergreentherapeutics.ca/stages-of-change/</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https://people.umass.edu/aizen/tpb.diag.html</a:t>
            </a:r>
            <a:endParaRPr lang="en-US" sz="44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p:txBody>
      </p:sp>
      <p:sp>
        <p:nvSpPr>
          <p:cNvPr id="283" name="Rectangle 5"/>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39ED-29A6-032B-11A8-034236836737}"/>
              </a:ext>
            </a:extLst>
          </p:cNvPr>
          <p:cNvSpPr>
            <a:spLocks noGrp="1"/>
          </p:cNvSpPr>
          <p:nvPr>
            <p:ph type="title"/>
          </p:nvPr>
        </p:nvSpPr>
        <p:spPr/>
        <p:txBody>
          <a:bodyPr>
            <a:normAutofit fontScale="90000"/>
          </a:bodyPr>
          <a:lstStyle/>
          <a:p>
            <a:endParaRPr lang="en-IN"/>
          </a:p>
        </p:txBody>
      </p:sp>
      <p:sp>
        <p:nvSpPr>
          <p:cNvPr id="3" name="Content Placeholder 2">
            <a:extLst>
              <a:ext uri="{FF2B5EF4-FFF2-40B4-BE49-F238E27FC236}">
                <a16:creationId xmlns:a16="http://schemas.microsoft.com/office/drawing/2014/main" id="{1ACD2D12-549C-C4AC-F7B0-E0BD3A5E3062}"/>
              </a:ext>
            </a:extLst>
          </p:cNvPr>
          <p:cNvSpPr>
            <a:spLocks noGrp="1"/>
          </p:cNvSpPr>
          <p:nvPr>
            <p:ph idx="1"/>
          </p:nvPr>
        </p:nvSpPr>
        <p:spPr/>
        <p:txBody>
          <a:bodyPr/>
          <a:lstStyle/>
          <a:p>
            <a:endParaRPr lang="en-IN" dirty="0"/>
          </a:p>
        </p:txBody>
      </p:sp>
      <p:pic>
        <p:nvPicPr>
          <p:cNvPr id="9220" name="Picture 4" descr="Thank You Veggies Images – Browse 44,913 Stock Photos, Vectors, and Video |  Adobe Stock">
            <a:extLst>
              <a:ext uri="{FF2B5EF4-FFF2-40B4-BE49-F238E27FC236}">
                <a16:creationId xmlns:a16="http://schemas.microsoft.com/office/drawing/2014/main" id="{8E7D4F99-182B-0AA5-082D-F246EEBD7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4468"/>
            <a:ext cx="12192000" cy="6962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5269"/>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196</TotalTime>
  <Words>5010</Words>
  <Application>Microsoft Office PowerPoint</Application>
  <PresentationFormat>Widescreen</PresentationFormat>
  <Paragraphs>372</Paragraphs>
  <Slides>37</Slides>
  <Notes>10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 and Measurement- Process Evaluation</vt:lpstr>
      <vt:lpstr>Evaluation and Measurement- Impact Evaluation</vt:lpstr>
      <vt:lpstr>Evaluation and Measurement- Outcome Evaluation</vt:lpstr>
      <vt:lpstr>PowerPoint Presentation</vt:lpstr>
      <vt:lpstr>PowerPoint Presentation</vt:lpstr>
      <vt:lpstr>PowerPoint Presentation</vt:lpstr>
      <vt:lpstr>PowerPoint Presentation</vt:lpstr>
      <vt:lpstr>Partners and Organizations- Local Partners</vt:lpstr>
      <vt:lpstr>Partners and Organizations- National Organizations</vt:lpstr>
      <vt:lpstr>Resource Replication</vt:lpstr>
      <vt:lpstr>Behaviour Change Focus</vt:lpstr>
      <vt:lpstr>Physiological Benefits (Physical Health)</vt:lpstr>
      <vt:lpstr>PowerPoint Presentation</vt:lpstr>
      <vt:lpstr>Sociological Benefits (Social Wellbeing)</vt:lpstr>
      <vt:lpstr>Challenges to Behaviour Change</vt:lpstr>
      <vt:lpstr>PowerPoint Presentation</vt:lpstr>
      <vt:lpstr>PowerPoint Presentation</vt:lpstr>
      <vt:lpstr>PowerPoint Presentation</vt:lpstr>
      <vt:lpstr>PowerPoint Presentation</vt:lpstr>
      <vt:lpstr>PowerPoint Presentation</vt:lpstr>
      <vt:lpstr>PowerPoint Presentation</vt:lpstr>
      <vt:lpstr>Campaign Solutions to Overcome Challenges</vt:lpstr>
      <vt:lpstr>Conclusion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mitu</dc:creator>
  <dc:description>mitu</dc:description>
  <cp:lastModifiedBy>Sharmin Sultana</cp:lastModifiedBy>
  <cp:revision>16</cp:revision>
  <dcterms:created xsi:type="dcterms:W3CDTF">2013-01-27T09:14:16Z</dcterms:created>
  <dcterms:modified xsi:type="dcterms:W3CDTF">2026-02-14T18:07:03Z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10</vt:i4>
  </property>
  <property fmtid="{D5CDD505-2E9C-101B-9397-08002B2CF9AE}" pid="3" name="PresentationFormat">
    <vt:lpwstr>Widescreen</vt:lpwstr>
  </property>
  <property fmtid="{D5CDD505-2E9C-101B-9397-08002B2CF9AE}" pid="4" name="Slides">
    <vt:i4>36</vt:i4>
  </property>
</Properties>
</file>