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9" r:id="rId10"/>
    <p:sldId id="268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defRPr cap="all"/>
          </a:pPr>
          <a:r>
            <a:rPr lang="en-GB" dirty="0"/>
            <a:t>introduction</a:t>
          </a:r>
          <a:endParaRPr lang="en-gb" dirty="0"/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US"/>
        </a:p>
      </dgm:t>
    </dgm:pt>
    <dgm:pt modelId="{49225C73-1633-42F1-AB3B-7CB183E5F8B8}">
      <dgm:prSet/>
      <dgm:spPr/>
      <dgm:t>
        <a:bodyPr rtlCol="0"/>
        <a:lstStyle/>
        <a:p>
          <a:pPr rtl="0">
            <a:defRPr cap="all"/>
          </a:pPr>
          <a:r>
            <a:rPr lang="en-GB" dirty="0"/>
            <a:t>O</a:t>
          </a:r>
          <a:r>
            <a:rPr lang="en-gb" dirty="0"/>
            <a:t>verview of the brand.</a:t>
          </a:r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US"/>
        </a:p>
      </dgm:t>
    </dgm:pt>
    <dgm:pt modelId="{1C383F32-22E8-4F62-A3E0-BDC3D5F48992}">
      <dgm:prSet/>
      <dgm:spPr/>
      <dgm:t>
        <a:bodyPr rtlCol="0"/>
        <a:lstStyle/>
        <a:p>
          <a:pPr rtl="0">
            <a:defRPr cap="all"/>
          </a:pPr>
          <a:r>
            <a:rPr lang="en-GB" dirty="0"/>
            <a:t>M</a:t>
          </a:r>
          <a:r>
            <a:rPr lang="en-gb" dirty="0"/>
            <a:t>ain consumers</a:t>
          </a:r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US"/>
        </a:p>
      </dgm:t>
    </dgm:pt>
    <dgm:pt modelId="{417E849D-FBDE-450E-885D-86C8B0E42424}">
      <dgm:prSet/>
      <dgm:spPr/>
      <dgm:t>
        <a:bodyPr rtlCol="0"/>
        <a:lstStyle/>
        <a:p>
          <a:pPr rtl="0">
            <a:defRPr cap="all"/>
          </a:pPr>
          <a:r>
            <a:rPr lang="en-GB" dirty="0"/>
            <a:t>Role of the guest service</a:t>
          </a:r>
          <a:endParaRPr lang="en-gb" dirty="0"/>
        </a:p>
      </dgm:t>
    </dgm:pt>
    <dgm:pt modelId="{3150ACEC-EAB2-4A74-B9CE-4CA4A4E32CC2}" type="parTrans" cxnId="{8BFCCE5B-0594-4E0D-9C49-204AB1F05AF1}">
      <dgm:prSet/>
      <dgm:spPr/>
      <dgm:t>
        <a:bodyPr/>
        <a:lstStyle/>
        <a:p>
          <a:endParaRPr lang="en-GB"/>
        </a:p>
      </dgm:t>
    </dgm:pt>
    <dgm:pt modelId="{8300D427-2C6D-4B58-BA78-F9643DE0E058}" type="sibTrans" cxnId="{8BFCCE5B-0594-4E0D-9C49-204AB1F05AF1}">
      <dgm:prSet/>
      <dgm:spPr/>
      <dgm:t>
        <a:bodyPr/>
        <a:lstStyle/>
        <a:p>
          <a:endParaRPr lang="en-GB"/>
        </a:p>
      </dgm:t>
    </dgm:pt>
    <dgm:pt modelId="{90CAD1D6-2E74-4540-96DD-202E2293D6FD}">
      <dgm:prSet/>
      <dgm:spPr/>
      <dgm:t>
        <a:bodyPr rtlCol="0"/>
        <a:lstStyle/>
        <a:p>
          <a:pPr rtl="0">
            <a:defRPr cap="all"/>
          </a:pPr>
          <a:r>
            <a:rPr lang="en-GB" dirty="0"/>
            <a:t>Importance of Hospitality and strategies in help to meet the expectations</a:t>
          </a:r>
          <a:endParaRPr lang="en-gb" dirty="0"/>
        </a:p>
      </dgm:t>
    </dgm:pt>
    <dgm:pt modelId="{246344C0-A7C8-447D-9284-0F49EF69C2B8}" type="parTrans" cxnId="{5217439F-DDCC-4096-B262-BB903C225B4A}">
      <dgm:prSet/>
      <dgm:spPr/>
      <dgm:t>
        <a:bodyPr/>
        <a:lstStyle/>
        <a:p>
          <a:endParaRPr lang="en-GB"/>
        </a:p>
      </dgm:t>
    </dgm:pt>
    <dgm:pt modelId="{0DF54666-1AEB-4F7F-8E94-52CFE4B5E8E5}" type="sibTrans" cxnId="{5217439F-DDCC-4096-B262-BB903C225B4A}">
      <dgm:prSet/>
      <dgm:spPr/>
      <dgm:t>
        <a:bodyPr/>
        <a:lstStyle/>
        <a:p>
          <a:endParaRPr lang="en-GB"/>
        </a:p>
      </dgm:t>
    </dgm:pt>
    <dgm:pt modelId="{589DFBAA-195F-4D80-8E9F-FE6281271C82}">
      <dgm:prSet/>
      <dgm:spPr/>
      <dgm:t>
        <a:bodyPr rtlCol="0"/>
        <a:lstStyle/>
        <a:p>
          <a:pPr rtl="0">
            <a:defRPr cap="all"/>
          </a:pPr>
          <a:r>
            <a:rPr lang="en-GB" dirty="0"/>
            <a:t>Conclusion</a:t>
          </a:r>
          <a:endParaRPr lang="en-gb" dirty="0"/>
        </a:p>
      </dgm:t>
    </dgm:pt>
    <dgm:pt modelId="{F333394F-2686-40D7-B47E-04177161D61A}" type="parTrans" cxnId="{14DA82D7-D430-4C49-A0D9-DD78B27C7220}">
      <dgm:prSet/>
      <dgm:spPr/>
      <dgm:t>
        <a:bodyPr/>
        <a:lstStyle/>
        <a:p>
          <a:endParaRPr lang="en-GB"/>
        </a:p>
      </dgm:t>
    </dgm:pt>
    <dgm:pt modelId="{DAAD3B44-C6FE-4894-861B-C95A6DC41BA6}" type="sibTrans" cxnId="{14DA82D7-D430-4C49-A0D9-DD78B27C7220}">
      <dgm:prSet/>
      <dgm:spPr/>
      <dgm:t>
        <a:bodyPr/>
        <a:lstStyle/>
        <a:p>
          <a:endParaRPr lang="en-GB"/>
        </a:p>
      </dgm:t>
    </dgm:pt>
    <dgm:pt modelId="{CC278498-B086-4A09-B66D-CFC6FF97F90B}">
      <dgm:prSet/>
      <dgm:spPr/>
      <dgm:t>
        <a:bodyPr rtlCol="0"/>
        <a:lstStyle/>
        <a:p>
          <a:pPr rtl="0">
            <a:defRPr cap="all"/>
          </a:pPr>
          <a:r>
            <a:rPr lang="en-GB" dirty="0"/>
            <a:t>References </a:t>
          </a:r>
          <a:endParaRPr lang="en-gb" dirty="0"/>
        </a:p>
      </dgm:t>
    </dgm:pt>
    <dgm:pt modelId="{6D1F0ED8-6826-4095-A6BA-F1FF215ACEF2}" type="parTrans" cxnId="{F7A9E7C8-56A8-42B9-9081-5D9F0AC01E99}">
      <dgm:prSet/>
      <dgm:spPr/>
      <dgm:t>
        <a:bodyPr/>
        <a:lstStyle/>
        <a:p>
          <a:endParaRPr lang="en-GB"/>
        </a:p>
      </dgm:t>
    </dgm:pt>
    <dgm:pt modelId="{AA8DCA0B-F76C-4FAF-B9A6-981B16D47BED}" type="sibTrans" cxnId="{F7A9E7C8-56A8-42B9-9081-5D9F0AC01E99}">
      <dgm:prSet/>
      <dgm:spPr/>
      <dgm:t>
        <a:bodyPr/>
        <a:lstStyle/>
        <a:p>
          <a:endParaRPr lang="en-GB"/>
        </a:p>
      </dgm:t>
    </dgm:pt>
    <dgm:pt modelId="{D24C1313-B9F7-4D3F-8450-271550D7304A}" type="pres">
      <dgm:prSet presAssocID="{01A66772-F185-4D58-B8BB-E9370D7A7A2B}" presName="linear" presStyleCnt="0">
        <dgm:presLayoutVars>
          <dgm:animLvl val="lvl"/>
          <dgm:resizeHandles val="exact"/>
        </dgm:presLayoutVars>
      </dgm:prSet>
      <dgm:spPr/>
    </dgm:pt>
    <dgm:pt modelId="{F06A0607-C99C-4662-8569-9F3AE06CE2B3}" type="pres">
      <dgm:prSet presAssocID="{40FC4FFE-8987-4A26-B7F4-8A516F18ADAE}" presName="parentText" presStyleLbl="node1" presStyleIdx="0" presStyleCnt="7" custLinFactNeighborX="2986" custLinFactNeighborY="89994">
        <dgm:presLayoutVars>
          <dgm:chMax val="0"/>
          <dgm:bulletEnabled val="1"/>
        </dgm:presLayoutVars>
      </dgm:prSet>
      <dgm:spPr/>
    </dgm:pt>
    <dgm:pt modelId="{7956D301-E63A-4962-B9DC-B3FCEEFD0D46}" type="pres">
      <dgm:prSet presAssocID="{5B62599A-5C9B-48E7-896E-EA782AC60C8B}" presName="spacer" presStyleCnt="0"/>
      <dgm:spPr/>
    </dgm:pt>
    <dgm:pt modelId="{A55A3939-B2B1-45FC-AF16-B2BDB6BBD47A}" type="pres">
      <dgm:prSet presAssocID="{49225C73-1633-42F1-AB3B-7CB183E5F8B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ABF65DD-33BA-41FF-A27C-0C86B39AE9C5}" type="pres">
      <dgm:prSet presAssocID="{9646853A-8964-4519-A5B1-0B7D18B2983D}" presName="spacer" presStyleCnt="0"/>
      <dgm:spPr/>
    </dgm:pt>
    <dgm:pt modelId="{5C7D25E6-0731-4FBD-9E82-C028384EEDE2}" type="pres">
      <dgm:prSet presAssocID="{1C383F32-22E8-4F62-A3E0-BDC3D5F48992}" presName="parentText" presStyleLbl="node1" presStyleIdx="2" presStyleCnt="7" custLinFactNeighborX="-6528" custLinFactNeighborY="-55122">
        <dgm:presLayoutVars>
          <dgm:chMax val="0"/>
          <dgm:bulletEnabled val="1"/>
        </dgm:presLayoutVars>
      </dgm:prSet>
      <dgm:spPr/>
    </dgm:pt>
    <dgm:pt modelId="{8F0B00A7-6D25-4C06-919E-D9B31B7B449E}" type="pres">
      <dgm:prSet presAssocID="{8500F72A-2C6D-4FDF-9C1D-CA691380EB0B}" presName="spacer" presStyleCnt="0"/>
      <dgm:spPr/>
    </dgm:pt>
    <dgm:pt modelId="{3386C780-5092-46DB-8C9B-1330AB3C12AF}" type="pres">
      <dgm:prSet presAssocID="{417E849D-FBDE-450E-885D-86C8B0E42424}" presName="parentText" presStyleLbl="node1" presStyleIdx="3" presStyleCnt="7" custLinFactNeighborX="-5578">
        <dgm:presLayoutVars>
          <dgm:chMax val="0"/>
          <dgm:bulletEnabled val="1"/>
        </dgm:presLayoutVars>
      </dgm:prSet>
      <dgm:spPr/>
    </dgm:pt>
    <dgm:pt modelId="{BBB3AC7B-1816-49E8-997A-991E03DEA35F}" type="pres">
      <dgm:prSet presAssocID="{8300D427-2C6D-4B58-BA78-F9643DE0E058}" presName="spacer" presStyleCnt="0"/>
      <dgm:spPr/>
    </dgm:pt>
    <dgm:pt modelId="{562ED80B-DB7C-41CC-BD32-68F38562CF95}" type="pres">
      <dgm:prSet presAssocID="{90CAD1D6-2E74-4540-96DD-202E2293D6F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6F690F9-D66A-4B64-8923-941953751714}" type="pres">
      <dgm:prSet presAssocID="{0DF54666-1AEB-4F7F-8E94-52CFE4B5E8E5}" presName="spacer" presStyleCnt="0"/>
      <dgm:spPr/>
    </dgm:pt>
    <dgm:pt modelId="{F78C8519-8D5B-407D-9063-D2D8E2719708}" type="pres">
      <dgm:prSet presAssocID="{589DFBAA-195F-4D80-8E9F-FE6281271C82}" presName="parentText" presStyleLbl="node1" presStyleIdx="5" presStyleCnt="7" custLinFactNeighborX="-1739">
        <dgm:presLayoutVars>
          <dgm:chMax val="0"/>
          <dgm:bulletEnabled val="1"/>
        </dgm:presLayoutVars>
      </dgm:prSet>
      <dgm:spPr/>
    </dgm:pt>
    <dgm:pt modelId="{4E7DF8BA-8068-4B2E-87A0-FFFB93C435E9}" type="pres">
      <dgm:prSet presAssocID="{DAAD3B44-C6FE-4894-861B-C95A6DC41BA6}" presName="spacer" presStyleCnt="0"/>
      <dgm:spPr/>
    </dgm:pt>
    <dgm:pt modelId="{AA8A05A5-199E-4D36-9AC1-621CB04DAC15}" type="pres">
      <dgm:prSet presAssocID="{CC278498-B086-4A09-B66D-CFC6FF97F90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C018E911-CDE0-4EE5-81FF-F4D4C73C714F}" type="presOf" srcId="{49225C73-1633-42F1-AB3B-7CB183E5F8B8}" destId="{A55A3939-B2B1-45FC-AF16-B2BDB6BBD47A}" srcOrd="0" destOrd="0" presId="urn:microsoft.com/office/officeart/2005/8/layout/vList2"/>
    <dgm:cxn modelId="{8BFCCE5B-0594-4E0D-9C49-204AB1F05AF1}" srcId="{01A66772-F185-4D58-B8BB-E9370D7A7A2B}" destId="{417E849D-FBDE-450E-885D-86C8B0E42424}" srcOrd="3" destOrd="0" parTransId="{3150ACEC-EAB2-4A74-B9CE-4CA4A4E32CC2}" sibTransId="{8300D427-2C6D-4B58-BA78-F9643DE0E058}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7217597F-7C4C-4F39-918D-2619DF89B9B9}" type="presOf" srcId="{CC278498-B086-4A09-B66D-CFC6FF97F90B}" destId="{AA8A05A5-199E-4D36-9AC1-621CB04DAC15}" srcOrd="0" destOrd="0" presId="urn:microsoft.com/office/officeart/2005/8/layout/vList2"/>
    <dgm:cxn modelId="{3FC75583-EC2A-4FDB-9B83-0765FFC93895}" type="presOf" srcId="{01A66772-F185-4D58-B8BB-E9370D7A7A2B}" destId="{D24C1313-B9F7-4D3F-8450-271550D7304A}" srcOrd="0" destOrd="0" presId="urn:microsoft.com/office/officeart/2005/8/layout/vList2"/>
    <dgm:cxn modelId="{BBEE8389-F426-44F1-AC68-9BB17B19601A}" type="presOf" srcId="{589DFBAA-195F-4D80-8E9F-FE6281271C82}" destId="{F78C8519-8D5B-407D-9063-D2D8E2719708}" srcOrd="0" destOrd="0" presId="urn:microsoft.com/office/officeart/2005/8/layout/vList2"/>
    <dgm:cxn modelId="{4F105A92-7843-4408-9104-13D455B18CDE}" type="presOf" srcId="{90CAD1D6-2E74-4540-96DD-202E2293D6FD}" destId="{562ED80B-DB7C-41CC-BD32-68F38562CF95}" srcOrd="0" destOrd="0" presId="urn:microsoft.com/office/officeart/2005/8/layout/vList2"/>
    <dgm:cxn modelId="{5217439F-DDCC-4096-B262-BB903C225B4A}" srcId="{01A66772-F185-4D58-B8BB-E9370D7A7A2B}" destId="{90CAD1D6-2E74-4540-96DD-202E2293D6FD}" srcOrd="4" destOrd="0" parTransId="{246344C0-A7C8-447D-9284-0F49EF69C2B8}" sibTransId="{0DF54666-1AEB-4F7F-8E94-52CFE4B5E8E5}"/>
    <dgm:cxn modelId="{B4DE7FC0-5933-4422-A5C9-6E2337921935}" type="presOf" srcId="{40FC4FFE-8987-4A26-B7F4-8A516F18ADAE}" destId="{F06A0607-C99C-4662-8569-9F3AE06CE2B3}" srcOrd="0" destOrd="0" presId="urn:microsoft.com/office/officeart/2005/8/layout/vList2"/>
    <dgm:cxn modelId="{F7A9E7C8-56A8-42B9-9081-5D9F0AC01E99}" srcId="{01A66772-F185-4D58-B8BB-E9370D7A7A2B}" destId="{CC278498-B086-4A09-B66D-CFC6FF97F90B}" srcOrd="6" destOrd="0" parTransId="{6D1F0ED8-6826-4095-A6BA-F1FF215ACEF2}" sibTransId="{AA8DCA0B-F76C-4FAF-B9A6-981B16D47BED}"/>
    <dgm:cxn modelId="{14DA82D7-D430-4C49-A0D9-DD78B27C7220}" srcId="{01A66772-F185-4D58-B8BB-E9370D7A7A2B}" destId="{589DFBAA-195F-4D80-8E9F-FE6281271C82}" srcOrd="5" destOrd="0" parTransId="{F333394F-2686-40D7-B47E-04177161D61A}" sibTransId="{DAAD3B44-C6FE-4894-861B-C95A6DC41BA6}"/>
    <dgm:cxn modelId="{1A39E0EB-65B8-4C58-871A-51A4D8C6169A}" type="presOf" srcId="{417E849D-FBDE-450E-885D-86C8B0E42424}" destId="{3386C780-5092-46DB-8C9B-1330AB3C12AF}" srcOrd="0" destOrd="0" presId="urn:microsoft.com/office/officeart/2005/8/layout/vList2"/>
    <dgm:cxn modelId="{A85B3BEE-EA19-4198-BFEA-93DDDB088E74}" type="presOf" srcId="{1C383F32-22E8-4F62-A3E0-BDC3D5F48992}" destId="{5C7D25E6-0731-4FBD-9E82-C028384EEDE2}" srcOrd="0" destOrd="0" presId="urn:microsoft.com/office/officeart/2005/8/layout/vList2"/>
    <dgm:cxn modelId="{51CB9FB4-3F0E-4C4A-A4E3-526D21ED55D2}" type="presParOf" srcId="{D24C1313-B9F7-4D3F-8450-271550D7304A}" destId="{F06A0607-C99C-4662-8569-9F3AE06CE2B3}" srcOrd="0" destOrd="0" presId="urn:microsoft.com/office/officeart/2005/8/layout/vList2"/>
    <dgm:cxn modelId="{64C4E625-D4CC-4FC8-A048-4FA0D1D5C810}" type="presParOf" srcId="{D24C1313-B9F7-4D3F-8450-271550D7304A}" destId="{7956D301-E63A-4962-B9DC-B3FCEEFD0D46}" srcOrd="1" destOrd="0" presId="urn:microsoft.com/office/officeart/2005/8/layout/vList2"/>
    <dgm:cxn modelId="{E824038D-2F2F-4F72-B851-5CAAD4F315FF}" type="presParOf" srcId="{D24C1313-B9F7-4D3F-8450-271550D7304A}" destId="{A55A3939-B2B1-45FC-AF16-B2BDB6BBD47A}" srcOrd="2" destOrd="0" presId="urn:microsoft.com/office/officeart/2005/8/layout/vList2"/>
    <dgm:cxn modelId="{CA1A5F73-A198-4FFF-98D3-01DD28C96D9F}" type="presParOf" srcId="{D24C1313-B9F7-4D3F-8450-271550D7304A}" destId="{8ABF65DD-33BA-41FF-A27C-0C86B39AE9C5}" srcOrd="3" destOrd="0" presId="urn:microsoft.com/office/officeart/2005/8/layout/vList2"/>
    <dgm:cxn modelId="{F10EFC94-14C9-47D9-9C22-89408CBF9F7C}" type="presParOf" srcId="{D24C1313-B9F7-4D3F-8450-271550D7304A}" destId="{5C7D25E6-0731-4FBD-9E82-C028384EEDE2}" srcOrd="4" destOrd="0" presId="urn:microsoft.com/office/officeart/2005/8/layout/vList2"/>
    <dgm:cxn modelId="{188EC67D-8F8A-4BC6-86F9-1C36AFB3B0D7}" type="presParOf" srcId="{D24C1313-B9F7-4D3F-8450-271550D7304A}" destId="{8F0B00A7-6D25-4C06-919E-D9B31B7B449E}" srcOrd="5" destOrd="0" presId="urn:microsoft.com/office/officeart/2005/8/layout/vList2"/>
    <dgm:cxn modelId="{AF3307DA-6DEB-4D86-9420-4200F96452B7}" type="presParOf" srcId="{D24C1313-B9F7-4D3F-8450-271550D7304A}" destId="{3386C780-5092-46DB-8C9B-1330AB3C12AF}" srcOrd="6" destOrd="0" presId="urn:microsoft.com/office/officeart/2005/8/layout/vList2"/>
    <dgm:cxn modelId="{7E4E16A2-CA83-43B3-811F-2E72D05E9C6B}" type="presParOf" srcId="{D24C1313-B9F7-4D3F-8450-271550D7304A}" destId="{BBB3AC7B-1816-49E8-997A-991E03DEA35F}" srcOrd="7" destOrd="0" presId="urn:microsoft.com/office/officeart/2005/8/layout/vList2"/>
    <dgm:cxn modelId="{586C785A-6B41-4545-A1A0-E6B0823CDBA8}" type="presParOf" srcId="{D24C1313-B9F7-4D3F-8450-271550D7304A}" destId="{562ED80B-DB7C-41CC-BD32-68F38562CF95}" srcOrd="8" destOrd="0" presId="urn:microsoft.com/office/officeart/2005/8/layout/vList2"/>
    <dgm:cxn modelId="{0FA5EC1B-AE24-4B3C-BC1A-1433B60DF3B0}" type="presParOf" srcId="{D24C1313-B9F7-4D3F-8450-271550D7304A}" destId="{66F690F9-D66A-4B64-8923-941953751714}" srcOrd="9" destOrd="0" presId="urn:microsoft.com/office/officeart/2005/8/layout/vList2"/>
    <dgm:cxn modelId="{61EBB3AD-D7F3-4C5D-B9F9-35E0D3A7C8E4}" type="presParOf" srcId="{D24C1313-B9F7-4D3F-8450-271550D7304A}" destId="{F78C8519-8D5B-407D-9063-D2D8E2719708}" srcOrd="10" destOrd="0" presId="urn:microsoft.com/office/officeart/2005/8/layout/vList2"/>
    <dgm:cxn modelId="{AFF76E76-7E15-4F39-9B77-4F988C520485}" type="presParOf" srcId="{D24C1313-B9F7-4D3F-8450-271550D7304A}" destId="{4E7DF8BA-8068-4B2E-87A0-FFFB93C435E9}" srcOrd="11" destOrd="0" presId="urn:microsoft.com/office/officeart/2005/8/layout/vList2"/>
    <dgm:cxn modelId="{11CC6443-1924-4003-A207-A2EAC27F5CE2}" type="presParOf" srcId="{D24C1313-B9F7-4D3F-8450-271550D7304A}" destId="{AA8A05A5-199E-4D36-9AC1-621CB04DAC1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6A0607-C99C-4662-8569-9F3AE06CE2B3}">
      <dsp:nvSpPr>
        <dsp:cNvPr id="0" name=""/>
        <dsp:cNvSpPr/>
      </dsp:nvSpPr>
      <dsp:spPr>
        <a:xfrm>
          <a:off x="0" y="55448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introduction</a:t>
          </a:r>
          <a:endParaRPr lang="en-gb" sz="1800" kern="1200" dirty="0"/>
        </a:p>
      </dsp:txBody>
      <dsp:txXfrm>
        <a:off x="34906" y="90354"/>
        <a:ext cx="6788188" cy="645240"/>
      </dsp:txXfrm>
    </dsp:sp>
    <dsp:sp modelId="{A55A3939-B2B1-45FC-AF16-B2BDB6BBD47A}">
      <dsp:nvSpPr>
        <dsp:cNvPr id="0" name=""/>
        <dsp:cNvSpPr/>
      </dsp:nvSpPr>
      <dsp:spPr>
        <a:xfrm>
          <a:off x="0" y="775687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O</a:t>
          </a:r>
          <a:r>
            <a:rPr lang="en-gb" sz="1800" kern="1200" dirty="0"/>
            <a:t>verview of the brand.</a:t>
          </a:r>
        </a:p>
      </dsp:txBody>
      <dsp:txXfrm>
        <a:off x="34906" y="810593"/>
        <a:ext cx="6788188" cy="645240"/>
      </dsp:txXfrm>
    </dsp:sp>
    <dsp:sp modelId="{5C7D25E6-0731-4FBD-9E82-C028384EEDE2}">
      <dsp:nvSpPr>
        <dsp:cNvPr id="0" name=""/>
        <dsp:cNvSpPr/>
      </dsp:nvSpPr>
      <dsp:spPr>
        <a:xfrm>
          <a:off x="0" y="1514005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M</a:t>
          </a:r>
          <a:r>
            <a:rPr lang="en-gb" sz="1800" kern="1200" dirty="0"/>
            <a:t>ain consumers</a:t>
          </a:r>
        </a:p>
      </dsp:txBody>
      <dsp:txXfrm>
        <a:off x="34906" y="1548911"/>
        <a:ext cx="6788188" cy="645240"/>
      </dsp:txXfrm>
    </dsp:sp>
    <dsp:sp modelId="{3386C780-5092-46DB-8C9B-1330AB3C12AF}">
      <dsp:nvSpPr>
        <dsp:cNvPr id="0" name=""/>
        <dsp:cNvSpPr/>
      </dsp:nvSpPr>
      <dsp:spPr>
        <a:xfrm>
          <a:off x="0" y="2309473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Role of the guest service</a:t>
          </a:r>
          <a:endParaRPr lang="en-gb" sz="1800" kern="1200" dirty="0"/>
        </a:p>
      </dsp:txBody>
      <dsp:txXfrm>
        <a:off x="34906" y="2344379"/>
        <a:ext cx="6788188" cy="645240"/>
      </dsp:txXfrm>
    </dsp:sp>
    <dsp:sp modelId="{562ED80B-DB7C-41CC-BD32-68F38562CF95}">
      <dsp:nvSpPr>
        <dsp:cNvPr id="0" name=""/>
        <dsp:cNvSpPr/>
      </dsp:nvSpPr>
      <dsp:spPr>
        <a:xfrm>
          <a:off x="0" y="3076366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Importance of Hospitality and strategies in help to meet the expectations</a:t>
          </a:r>
          <a:endParaRPr lang="en-gb" sz="1800" kern="1200" dirty="0"/>
        </a:p>
      </dsp:txBody>
      <dsp:txXfrm>
        <a:off x="34906" y="3111272"/>
        <a:ext cx="6788188" cy="645240"/>
      </dsp:txXfrm>
    </dsp:sp>
    <dsp:sp modelId="{F78C8519-8D5B-407D-9063-D2D8E2719708}">
      <dsp:nvSpPr>
        <dsp:cNvPr id="0" name=""/>
        <dsp:cNvSpPr/>
      </dsp:nvSpPr>
      <dsp:spPr>
        <a:xfrm>
          <a:off x="0" y="3843259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Conclusion</a:t>
          </a:r>
          <a:endParaRPr lang="en-gb" sz="1800" kern="1200" dirty="0"/>
        </a:p>
      </dsp:txBody>
      <dsp:txXfrm>
        <a:off x="34906" y="3878165"/>
        <a:ext cx="6788188" cy="645240"/>
      </dsp:txXfrm>
    </dsp:sp>
    <dsp:sp modelId="{AA8A05A5-199E-4D36-9AC1-621CB04DAC15}">
      <dsp:nvSpPr>
        <dsp:cNvPr id="0" name=""/>
        <dsp:cNvSpPr/>
      </dsp:nvSpPr>
      <dsp:spPr>
        <a:xfrm>
          <a:off x="0" y="4610152"/>
          <a:ext cx="6858000" cy="71505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rtlCol="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References </a:t>
          </a:r>
          <a:endParaRPr lang="en-gb" sz="1800" kern="1200" dirty="0"/>
        </a:p>
      </dsp:txBody>
      <dsp:txXfrm>
        <a:off x="34906" y="4645058"/>
        <a:ext cx="6788188" cy="64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6/1/2023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6/1/2023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6/1/2023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6/1/2023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6/1/2023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6/1/2023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6/1/2023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6/1/2023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r/reference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2146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 anchor="ctr">
            <a:normAutofit fontScale="90000"/>
          </a:bodyPr>
          <a:lstStyle/>
          <a:p>
            <a:r>
              <a:rPr lang="en-GB" sz="3700" b="1" dirty="0">
                <a:effectLst/>
              </a:rPr>
              <a:t>The role and importance of quality service, </a:t>
            </a:r>
            <a:r>
              <a:rPr lang="en-GB" sz="3700" b="1" dirty="0" err="1">
                <a:effectLst/>
              </a:rPr>
              <a:t>hospitality,and</a:t>
            </a:r>
            <a:r>
              <a:rPr lang="en-GB" sz="3700" b="1" dirty="0">
                <a:effectLst/>
              </a:rPr>
              <a:t> guest services within the</a:t>
            </a:r>
            <a:br>
              <a:rPr lang="en-GB" sz="3700" b="1" dirty="0">
                <a:effectLst/>
              </a:rPr>
            </a:br>
            <a:r>
              <a:rPr lang="en-GB" sz="3700" b="1" dirty="0">
                <a:effectLst/>
              </a:rPr>
              <a:t>hotel Industry </a:t>
            </a:r>
          </a:p>
        </p:txBody>
      </p:sp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22" r="17507" b="-2"/>
          <a:stretch/>
        </p:blipFill>
        <p:spPr>
          <a:xfrm>
            <a:off x="1066800" y="2103120"/>
            <a:ext cx="4663440" cy="374904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>
            <a:normAutofit/>
          </a:bodyPr>
          <a:lstStyle/>
          <a:p>
            <a:pPr marL="0" indent="0">
              <a:spcAft>
                <a:spcPts val="600"/>
              </a:spcAft>
              <a:buNone/>
            </a:pPr>
            <a:endParaRPr lang="en-GB" sz="4800" b="1" i="0" dirty="0">
              <a:effectLst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GB" sz="4800" b="1" dirty="0"/>
              <a:t>   </a:t>
            </a:r>
            <a:r>
              <a:rPr lang="en-GB" sz="4800" b="1" i="0" dirty="0">
                <a:effectLst/>
              </a:rPr>
              <a:t>JW Marriott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91" name="Date Placeholder 4">
            <a:extLst>
              <a:ext uri="{FF2B5EF4-FFF2-40B4-BE49-F238E27FC236}">
                <a16:creationId xmlns:a16="http://schemas.microsoft.com/office/drawing/2014/main" id="{3049F178-E7F4-765D-588E-A2EC286F47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3064E64D-1B50-4EC0-83A1-DE58B45AB49E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0150" y="1895474"/>
            <a:ext cx="2867025" cy="2200275"/>
          </a:xfrm>
        </p:spPr>
        <p:txBody>
          <a:bodyPr rtlCol="0" anchor="b">
            <a:normAutofit/>
          </a:bodyPr>
          <a:lstStyle/>
          <a:p>
            <a:r>
              <a:rPr lang="en-US" sz="4400" b="1" dirty="0">
                <a:effectLst/>
              </a:rPr>
              <a:t>Table of Contents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5654A074-AED9-8E27-526B-3D69910486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975239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uilding with a statue of a bird&#10;&#10;Description automatically generated with low confidence">
            <a:extLst>
              <a:ext uri="{FF2B5EF4-FFF2-40B4-BE49-F238E27FC236}">
                <a16:creationId xmlns:a16="http://schemas.microsoft.com/office/drawing/2014/main" id="{50C1050B-301D-DF75-1DE2-72CB6C6A20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63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B3E14F-794C-2008-E8C9-7AE8EFB730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5BA78C1D-B8C9-43D1-BED3-AB201E145563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  <p:sp>
        <p:nvSpPr>
          <p:cNvPr id="12" name="Title 3">
            <a:extLst>
              <a:ext uri="{FF2B5EF4-FFF2-40B4-BE49-F238E27FC236}">
                <a16:creationId xmlns:a16="http://schemas.microsoft.com/office/drawing/2014/main" id="{2C2832E2-25C7-36AB-C7F5-FFD2FEA4D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/>
          <a:lstStyle/>
          <a:p>
            <a:r>
              <a:rPr lang="en-GB" sz="3600" b="1" dirty="0"/>
              <a:t>Introduction</a:t>
            </a:r>
            <a:br>
              <a:rPr lang="en-GB" sz="3200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ADD14-6F5E-C1D2-5194-3D0FD5D16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 dirty="0"/>
              <a:t>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 b="0" i="0" dirty="0">
                <a:effectLst/>
              </a:rPr>
              <a:t>    </a:t>
            </a:r>
            <a:r>
              <a:rPr lang="en-GB" sz="1400" i="0" dirty="0">
                <a:effectLst/>
                <a:latin typeface="Arial Rounded MT Bold" panose="020F0704030504030204" pitchFamily="34" charset="0"/>
                <a:cs typeface="Aharoni" panose="020B0604020202020204" pitchFamily="2" charset="-79"/>
              </a:rPr>
              <a:t>One of the main industries is hospitality, which requires many skills. The word "hospitality" comes from the Latin word "</a:t>
            </a:r>
            <a:r>
              <a:rPr lang="en-GB" sz="1400" i="0" dirty="0" err="1">
                <a:effectLst/>
                <a:latin typeface="Arial Rounded MT Bold" panose="020F0704030504030204" pitchFamily="34" charset="0"/>
                <a:cs typeface="Aharoni" panose="020B0604020202020204" pitchFamily="2" charset="-79"/>
              </a:rPr>
              <a:t>hospes</a:t>
            </a:r>
            <a:r>
              <a:rPr lang="en-GB" sz="1400" i="0" dirty="0">
                <a:effectLst/>
                <a:latin typeface="Arial Rounded MT Bold" panose="020F0704030504030204" pitchFamily="34" charset="0"/>
                <a:cs typeface="Aharoni" panose="020B0604020202020204" pitchFamily="2" charset="-79"/>
              </a:rPr>
              <a:t>" meaning "guest", "guest" or "stranger".</a:t>
            </a:r>
            <a:endParaRPr lang="en-gb" sz="1400" dirty="0">
              <a:latin typeface="Arial Rounded MT Bold" panose="020F0704030504030204" pitchFamily="34" charset="0"/>
              <a:cs typeface="Aharoni" panose="020B0604020202020204" pitchFamily="2" charset="-79"/>
            </a:endParaRPr>
          </a:p>
          <a:p>
            <a:pPr>
              <a:lnSpc>
                <a:spcPct val="100000"/>
              </a:lnSpc>
            </a:pPr>
            <a:r>
              <a:rPr lang="en-GB" sz="1400" dirty="0">
                <a:latin typeface="Arial Rounded MT Bold" panose="020F0704030504030204" pitchFamily="34" charset="0"/>
                <a:cs typeface="Aharoni" panose="020B0604020202020204" pitchFamily="2" charset="-79"/>
              </a:rPr>
              <a:t>S</a:t>
            </a:r>
            <a:r>
              <a:rPr lang="en-GB" sz="1400" i="0" dirty="0">
                <a:effectLst/>
                <a:latin typeface="Arial Rounded MT Bold" panose="020F0704030504030204" pitchFamily="34" charset="0"/>
                <a:cs typeface="Aharoni" panose="020B0604020202020204" pitchFamily="2" charset="-79"/>
              </a:rPr>
              <a:t>kills are all the conducts, tools and knowledge that the service industry can use to develop a positive relationship between guests.</a:t>
            </a:r>
          </a:p>
          <a:p>
            <a:pPr>
              <a:lnSpc>
                <a:spcPct val="100000"/>
              </a:lnSpc>
            </a:pPr>
            <a:r>
              <a:rPr lang="en-GB" sz="1400" i="0" dirty="0">
                <a:effectLst/>
                <a:latin typeface="Arial Rounded MT Bold" panose="020F0704030504030204" pitchFamily="34" charset="0"/>
                <a:cs typeface="Aharoni" panose="020B0604020202020204" pitchFamily="2" charset="-79"/>
              </a:rPr>
              <a:t>This presentation highlights the role and importance of the abilities of the services in order to have satisfied customers</a:t>
            </a:r>
            <a:endParaRPr lang="en-GB" sz="1400" dirty="0">
              <a:latin typeface="Arial Rounded MT Bold" panose="020F0704030504030204" pitchFamily="34" charset="0"/>
              <a:cs typeface="Aharoni" panose="020B0604020202020204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97546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A7BDBD-9AD5-EE21-1993-BEDCD077F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6/1/2023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91B5C8-F9C5-9CB4-89AA-D3C92F34DE55}"/>
              </a:ext>
            </a:extLst>
          </p:cNvPr>
          <p:cNvSpPr txBox="1"/>
          <p:nvPr/>
        </p:nvSpPr>
        <p:spPr>
          <a:xfrm>
            <a:off x="3135475" y="623072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3600" b="1" dirty="0"/>
              <a:t>O</a:t>
            </a:r>
            <a:r>
              <a:rPr lang="en-gb" sz="3600" b="1" dirty="0"/>
              <a:t>verview of the brand</a:t>
            </a:r>
            <a:endParaRPr lang="en-GB" sz="36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7FA94C-4A52-D88B-6F96-9C84AC6E4434}"/>
              </a:ext>
            </a:extLst>
          </p:cNvPr>
          <p:cNvSpPr txBox="1"/>
          <p:nvPr/>
        </p:nvSpPr>
        <p:spPr>
          <a:xfrm>
            <a:off x="867748" y="1754355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Roboto" panose="020B0604020202020204" pitchFamily="2" charset="0"/>
              </a:rPr>
              <a:t>J.W. Marriott, the founder of the Marriott Corporation opens in 1984 first hotel in Washington</a:t>
            </a:r>
            <a:r>
              <a:rPr lang="en-GB" b="0" i="0" dirty="0">
                <a:solidFill>
                  <a:srgbClr val="666666"/>
                </a:solidFill>
                <a:effectLst/>
                <a:latin typeface="Roboto" panose="020B0604020202020204" pitchFamily="2" charset="0"/>
              </a:rPr>
              <a:t>.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45376D-7259-7C57-4327-DCED8BEE36AE}"/>
              </a:ext>
            </a:extLst>
          </p:cNvPr>
          <p:cNvSpPr txBox="1"/>
          <p:nvPr/>
        </p:nvSpPr>
        <p:spPr>
          <a:xfrm>
            <a:off x="867748" y="2896452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</a:rPr>
              <a:t>O</a:t>
            </a:r>
            <a:r>
              <a:rPr lang="en-GB" b="1" i="0" dirty="0">
                <a:effectLst/>
                <a:latin typeface="Arial" panose="020B0604020202020204" pitchFamily="34" charset="0"/>
              </a:rPr>
              <a:t>ffers more luxurious rooms and amenities than traditional Marriott hotels.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E17475-3DE2-7898-667B-2ED2B09B6488}"/>
              </a:ext>
            </a:extLst>
          </p:cNvPr>
          <p:cNvSpPr txBox="1"/>
          <p:nvPr/>
        </p:nvSpPr>
        <p:spPr>
          <a:xfrm>
            <a:off x="867748" y="4277382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Arial" panose="020B0604020202020204" pitchFamily="34" charset="0"/>
              </a:rPr>
              <a:t>JW Marriott has the largest footprint of Marriott's luxury brands</a:t>
            </a:r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EABD9D-0D57-DCF3-C23E-E6EA0A2C663D}"/>
              </a:ext>
            </a:extLst>
          </p:cNvPr>
          <p:cNvSpPr txBox="1"/>
          <p:nvPr/>
        </p:nvSpPr>
        <p:spPr>
          <a:xfrm>
            <a:off x="867748" y="5473646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effectLst/>
                <a:latin typeface="Roboto" panose="02000000000000000000" pitchFamily="2" charset="0"/>
              </a:rPr>
              <a:t>More than 100 hotels in more than 35 countries</a:t>
            </a:r>
            <a:endParaRPr lang="en-GB" b="1" dirty="0"/>
          </a:p>
        </p:txBody>
      </p:sp>
      <p:pic>
        <p:nvPicPr>
          <p:cNvPr id="16" name="Picture 15" descr="A picture containing door, building, display window, glass&#10;&#10;Description automatically generated">
            <a:extLst>
              <a:ext uri="{FF2B5EF4-FFF2-40B4-BE49-F238E27FC236}">
                <a16:creationId xmlns:a16="http://schemas.microsoft.com/office/drawing/2014/main" id="{8DF3C3BF-1039-F751-C681-C05628EE652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95276"/>
            <a:ext cx="12506998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38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building, aerial photography, outdoor, bird's-eye view&#10;&#10;Description automatically generated">
            <a:extLst>
              <a:ext uri="{FF2B5EF4-FFF2-40B4-BE49-F238E27FC236}">
                <a16:creationId xmlns:a16="http://schemas.microsoft.com/office/drawing/2014/main" id="{7CD52D2B-46F7-3E1C-DE65-941348A8A2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956" r="-2" b="677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Date Placeholder 2">
            <a:extLst>
              <a:ext uri="{FF2B5EF4-FFF2-40B4-BE49-F238E27FC236}">
                <a16:creationId xmlns:a16="http://schemas.microsoft.com/office/drawing/2014/main" id="{556A139B-5780-F7F4-1998-802011A2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C7898F9-D546-0831-CF47-47C5988BB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                                                  </a:t>
            </a:r>
            <a:r>
              <a:rPr lang="en-GB" b="1" dirty="0"/>
              <a:t>M</a:t>
            </a:r>
            <a:r>
              <a:rPr lang="en-gb" b="1" dirty="0"/>
              <a:t>ain consumers</a:t>
            </a:r>
            <a:br>
              <a:rPr lang="en-gb" sz="1800" dirty="0"/>
            </a:br>
            <a:br>
              <a:rPr lang="en-gb" sz="1800" dirty="0"/>
            </a:br>
            <a:endParaRPr lang="en-US" sz="1800" dirty="0"/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6E5687-9054-2CF4-0285-D27454E78E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GB" sz="1700" b="1" i="0" dirty="0">
                <a:effectLst/>
              </a:rPr>
              <a:t>JW Marriott Marquis Hotel Dubai - the tallest hotel in the world. It is a place where dreams come true and </a:t>
            </a:r>
            <a:r>
              <a:rPr lang="en-GB" sz="16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offer various services for business trips </a:t>
            </a:r>
            <a:r>
              <a:rPr lang="en-GB" sz="1700" b="1" i="0" dirty="0">
                <a:effectLst/>
              </a:rPr>
              <a:t>or for those who travel for fun and want the most luxurious services. Meals are served in a five-star restaurant with stunning views</a:t>
            </a:r>
            <a:endParaRPr lang="en-US" sz="1700" b="1" dirty="0"/>
          </a:p>
        </p:txBody>
      </p:sp>
    </p:spTree>
    <p:extLst>
      <p:ext uri="{BB962C8B-B14F-4D97-AF65-F5344CB8AC3E}">
        <p14:creationId xmlns:p14="http://schemas.microsoft.com/office/powerpoint/2010/main" val="1913307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AF72F-955C-9C0C-5F0D-13E2F3500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0" i="0" kern="1200" cap="none" spc="0" baseline="0" dirty="0">
                <a:effectLst/>
                <a:latin typeface="+mj-lt"/>
                <a:ea typeface="+mn-ea"/>
                <a:cs typeface="+mn-cs"/>
              </a:rPr>
              <a:t>      </a:t>
            </a:r>
            <a:r>
              <a:rPr lang="en-US" b="1" i="0" kern="1200" cap="none" spc="0" baseline="0" dirty="0">
                <a:effectLst/>
                <a:latin typeface="+mj-lt"/>
                <a:ea typeface="+mn-ea"/>
                <a:cs typeface="+mn-cs"/>
              </a:rPr>
              <a:t>Role of the guest service</a:t>
            </a:r>
            <a:br>
              <a:rPr lang="en-US" b="1" i="0" kern="1200" cap="none" spc="0" baseline="0" dirty="0">
                <a:effectLst/>
                <a:latin typeface="+mj-lt"/>
                <a:ea typeface="+mn-ea"/>
                <a:cs typeface="+mn-cs"/>
              </a:rPr>
            </a:br>
            <a:endParaRPr lang="en-US" b="1" i="0" kern="1200" cap="none" spc="0" baseline="0" dirty="0">
              <a:effectLst/>
              <a:latin typeface="+mj-lt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B165CA-7DCA-5BB0-9BA2-A84352632FD7}"/>
              </a:ext>
            </a:extLst>
          </p:cNvPr>
          <p:cNvSpPr txBox="1"/>
          <p:nvPr/>
        </p:nvSpPr>
        <p:spPr>
          <a:xfrm>
            <a:off x="1066800" y="2103120"/>
            <a:ext cx="4663440" cy="374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spcBef>
                <a:spcPts val="8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2000" b="1" i="0" dirty="0">
                <a:effectLst/>
              </a:rPr>
              <a:t>The guest experience begins before the guest enters the hotel. It starts from the moment they search and book a room. </a:t>
            </a:r>
            <a:r>
              <a:rPr lang="en-US" sz="2000" b="1" dirty="0"/>
              <a:t>T</a:t>
            </a:r>
            <a:r>
              <a:rPr lang="en-US" sz="2000" b="1" i="0" dirty="0">
                <a:effectLst/>
              </a:rPr>
              <a:t>he results of the services offered are reflected in the development of the company</a:t>
            </a:r>
            <a:r>
              <a:rPr lang="en-US" sz="2000" b="1" dirty="0"/>
              <a:t>. </a:t>
            </a:r>
            <a:r>
              <a:rPr lang="en-US" sz="2000" b="1" i="0" dirty="0">
                <a:effectLst/>
              </a:rPr>
              <a:t>A great experience increases customer satisfaction and the probability that a customer will return, and JW MARRIOT makes every effort to provide it all.</a:t>
            </a:r>
            <a:endParaRPr lang="en-US" sz="2000" b="1" dirty="0"/>
          </a:p>
        </p:txBody>
      </p:sp>
      <p:pic>
        <p:nvPicPr>
          <p:cNvPr id="9" name="Picture 8" descr="Hotel reception bell">
            <a:extLst>
              <a:ext uri="{FF2B5EF4-FFF2-40B4-BE49-F238E27FC236}">
                <a16:creationId xmlns:a16="http://schemas.microsoft.com/office/drawing/2014/main" id="{C67BA304-0F7F-B9FC-E571-79DBE23ED1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675" r="3293" b="-2"/>
          <a:stretch/>
        </p:blipFill>
        <p:spPr>
          <a:xfrm>
            <a:off x="6461760" y="2103120"/>
            <a:ext cx="4663440" cy="37490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0113E4-F38D-4D8F-79A0-B5AB72FE8C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5BA78C1D-B8C9-43D1-BED3-AB201E145563}" type="datetime1">
              <a:rPr lang="en-US" smtClean="0"/>
              <a:pPr>
                <a:spcAft>
                  <a:spcPts val="600"/>
                </a:spcAft>
              </a:pPr>
              <a:t>6/1/2023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180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C5EDC-5EE1-441B-8A51-1C1F55EF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sz="3100" b="1"/>
              <a:t>Importance of Hospitality and strategies in help to meet the expectations</a:t>
            </a:r>
            <a:br>
              <a:rPr lang="en-gb" sz="3100"/>
            </a:br>
            <a:endParaRPr lang="en-GB" sz="3100"/>
          </a:p>
        </p:txBody>
      </p:sp>
      <p:pic>
        <p:nvPicPr>
          <p:cNvPr id="6" name="Picture 5" descr="A picture containing text, human face, person, screenshot&#10;&#10;Description automatically generated">
            <a:extLst>
              <a:ext uri="{FF2B5EF4-FFF2-40B4-BE49-F238E27FC236}">
                <a16:creationId xmlns:a16="http://schemas.microsoft.com/office/drawing/2014/main" id="{3C1BE5A6-1046-2B98-EBA0-553D83DDE6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284" b="9285"/>
          <a:stretch/>
        </p:blipFill>
        <p:spPr>
          <a:xfrm>
            <a:off x="450574" y="2099805"/>
            <a:ext cx="6337852" cy="384962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E3A97-3CE1-3CC5-0FE3-3AFD8675BA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  <p:pic>
        <p:nvPicPr>
          <p:cNvPr id="15" name="Picture 14" descr="A picture containing text, screenshot, mountain, nature&#10;&#10;Description automatically generated">
            <a:extLst>
              <a:ext uri="{FF2B5EF4-FFF2-40B4-BE49-F238E27FC236}">
                <a16:creationId xmlns:a16="http://schemas.microsoft.com/office/drawing/2014/main" id="{1A0DD572-FC13-07D6-D26E-EBD735946C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8426" y="2014194"/>
            <a:ext cx="5084552" cy="384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145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hand writing on a transparent board&#10;&#10;Description automatically generated with low confidence">
            <a:extLst>
              <a:ext uri="{FF2B5EF4-FFF2-40B4-BE49-F238E27FC236}">
                <a16:creationId xmlns:a16="http://schemas.microsoft.com/office/drawing/2014/main" id="{AB88E698-F459-C0AD-7F02-57B5537D97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600647"/>
            <a:ext cx="7830766" cy="695774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75688-E1D5-ADE4-CC14-E11E7CC3805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039C3-4238-ADE0-19FB-413F1DAE3F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b="1" i="0" dirty="0">
                <a:effectLst/>
              </a:rPr>
              <a:t>Finally, the presentation is about the importance and quality of services provided in hospitality. The topic of the presentation was </a:t>
            </a:r>
            <a:r>
              <a:rPr lang="en-GB" b="1" dirty="0"/>
              <a:t>JW M</a:t>
            </a:r>
            <a:r>
              <a:rPr lang="en-GB" b="1" i="0" dirty="0">
                <a:effectLst/>
              </a:rPr>
              <a:t>arriot, which offers luxury services to customers and tries to understand their expectations and meet their standards.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80518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515C2-B494-89A6-D95D-24B5CEDAC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5361324-1C8A-40EA-A8C7-BACD05350B74}" type="datetime1">
              <a:rPr lang="en-US" smtClean="0"/>
              <a:t>6/1/2023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F277D8-1C29-CE7A-937D-7D650CBDB605}"/>
              </a:ext>
            </a:extLst>
          </p:cNvPr>
          <p:cNvSpPr txBox="1"/>
          <p:nvPr/>
        </p:nvSpPr>
        <p:spPr>
          <a:xfrm>
            <a:off x="647701" y="1180588"/>
            <a:ext cx="609755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Aditya Shastri. (2023).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The Art of Marketing Hotels: Strategy of Marriott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. Last Updated: Apr 5, 2023. Available at: https://iide.co/ [Accessed 20 May 2023].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41A473-5F9B-072E-60F8-6138E55F06D4}"/>
              </a:ext>
            </a:extLst>
          </p:cNvPr>
          <p:cNvSpPr txBox="1"/>
          <p:nvPr/>
        </p:nvSpPr>
        <p:spPr>
          <a:xfrm>
            <a:off x="647701" y="2173746"/>
            <a:ext cx="609755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Elizabeth Bishop. (2023).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Marriott International Luxury Brands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[Online]. JW Marriot. Last Updated: 2023. Available at: https://news.marriott.com/ [Accessed 20 May 2023].</a:t>
            </a: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23F665-6BE8-6E48-E907-339C2A1A1FE1}"/>
              </a:ext>
            </a:extLst>
          </p:cNvPr>
          <p:cNvSpPr txBox="1"/>
          <p:nvPr/>
        </p:nvSpPr>
        <p:spPr>
          <a:xfrm>
            <a:off x="647701" y="3211844"/>
            <a:ext cx="609755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Marriot Official Site. (2017).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JW Marriot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Noto Sans" panose="020B0502040504020204" pitchFamily="34" charset="0"/>
              </a:rPr>
              <a:t>. [Photograph]. China: JW Marriot.</a:t>
            </a:r>
            <a:endParaRPr lang="en-GB" sz="1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8D423F-89EA-B439-8B19-CCCBA903F2D5}"/>
              </a:ext>
            </a:extLst>
          </p:cNvPr>
          <p:cNvSpPr txBox="1"/>
          <p:nvPr/>
        </p:nvSpPr>
        <p:spPr>
          <a:xfrm>
            <a:off x="734786" y="5017591"/>
            <a:ext cx="6097554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Xiong, L. &amp; King, C., 2019. Aligning employees’ attitudes and </a:t>
            </a:r>
            <a:r>
              <a:rPr lang="en-GB" sz="1400" dirty="0" err="1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behavior</a:t>
            </a:r>
            <a:r>
              <a:rPr lang="en-GB" sz="1400" dirty="0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 with hospitality brands: The role of employee brand internalization. </a:t>
            </a:r>
            <a:r>
              <a:rPr lang="en-GB" sz="1400" i="1" dirty="0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Journal of Hospitality and Tourism Management, </a:t>
            </a:r>
            <a:endParaRPr lang="en-GB" sz="1400" dirty="0">
              <a:latin typeface="Noto Sans" panose="020B0502040504020204" pitchFamily="34" charset="0"/>
              <a:ea typeface="Noto Sans" panose="020B0502040504020204" pitchFamily="34" charset="0"/>
              <a:cs typeface="Noto Sans" panose="020B0502040504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98ED0F-89C9-17EB-DCE3-33613E88ED81}"/>
              </a:ext>
            </a:extLst>
          </p:cNvPr>
          <p:cNvSpPr txBox="1"/>
          <p:nvPr/>
        </p:nvSpPr>
        <p:spPr>
          <a:xfrm>
            <a:off x="647701" y="3865386"/>
            <a:ext cx="6097554" cy="1021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400" dirty="0" err="1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Šerić</a:t>
            </a:r>
            <a:r>
              <a:rPr lang="en-GB" sz="1400" dirty="0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, M. &amp; Gil-</a:t>
            </a:r>
            <a:r>
              <a:rPr lang="en-GB" sz="1400" dirty="0" err="1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Saura</a:t>
            </a:r>
            <a:r>
              <a:rPr lang="en-GB" sz="1400" dirty="0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, I., 2019. Understanding brand equity in hotel firms. What is the role of brand loyalty and satisfaction?. </a:t>
            </a:r>
            <a:r>
              <a:rPr lang="en-GB" sz="1400" i="1" dirty="0">
                <a:effectLst/>
                <a:latin typeface="Noto Sans" panose="020B0502040504020204" pitchFamily="34" charset="0"/>
                <a:ea typeface="Noto Sans" panose="020B0502040504020204" pitchFamily="34" charset="0"/>
                <a:cs typeface="Noto Sans" panose="020B0502040504020204" pitchFamily="34" charset="0"/>
              </a:rPr>
              <a:t>International Journal of Contemporary Hospitality Management.</a:t>
            </a:r>
            <a:endParaRPr lang="en-GB" sz="1400" dirty="0">
              <a:effectLst/>
              <a:latin typeface="Noto Sans" panose="020B0502040504020204" pitchFamily="34" charset="0"/>
              <a:ea typeface="Noto Sans" panose="020B0502040504020204" pitchFamily="34" charset="0"/>
              <a:cs typeface="Noto Sans" panose="020B0502040504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3AAB3A3-4B23-DDC6-E69E-751EFBAF7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579120"/>
            <a:ext cx="12192000" cy="74371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AD3C920-A58A-3CE4-0004-35C41013349F}"/>
              </a:ext>
            </a:extLst>
          </p:cNvPr>
          <p:cNvSpPr txBox="1"/>
          <p:nvPr/>
        </p:nvSpPr>
        <p:spPr>
          <a:xfrm>
            <a:off x="880791" y="6858000"/>
            <a:ext cx="1043041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chalkboard/r/referenc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40398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building, sky, skyline, tower block&#10;&#10;Description automatically generated">
            <a:extLst>
              <a:ext uri="{FF2B5EF4-FFF2-40B4-BE49-F238E27FC236}">
                <a16:creationId xmlns:a16="http://schemas.microsoft.com/office/drawing/2014/main" id="{A4EDEA07-9F02-E23D-EEF9-2991440E6C6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43" r="1" b="1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D84CB3-1090-6E8D-B14B-473D401F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81B1D06-1BCF-4BCB-9319-09267D16BB9F}" type="datetime1">
              <a:rPr lang="en-US" smtClean="0"/>
              <a:pPr rtl="0">
                <a:spcAft>
                  <a:spcPts val="600"/>
                </a:spcAft>
              </a:pPr>
              <a:t>6/1/2023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581B09-C9DB-75CD-E3FF-F58E574F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b="1"/>
              <a:t>Thank you 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A3EA4C71-878D-018E-EFA3-3FED0AF3EA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US" dirty="0"/>
              <a:t>Marian </a:t>
            </a:r>
            <a:r>
              <a:rPr lang="en-US" dirty="0" err="1"/>
              <a:t>Voicu</a:t>
            </a:r>
            <a:endParaRPr lang="en-US" dirty="0"/>
          </a:p>
          <a:p>
            <a:r>
              <a:rPr lang="en-US" dirty="0"/>
              <a:t> </a:t>
            </a:r>
          </a:p>
          <a:p>
            <a:r>
              <a:rPr lang="en-US" dirty="0"/>
              <a:t>Student id: 2226240</a:t>
            </a:r>
          </a:p>
          <a:p>
            <a:r>
              <a:rPr lang="en-GB" b="0" i="0" u="sng">
                <a:solidFill>
                  <a:srgbClr val="000A0F"/>
                </a:solidFill>
                <a:effectLst/>
                <a:latin typeface="-apple-system"/>
                <a:hlinkClick r:id="rId3"/>
              </a:rPr>
              <a:t>Hospitality and Guest Service Management (BMIH4003)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8432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{8BAAA782-CF82-4077-9DD9-E7F55327EF8A}tf78438558_win32</Template>
  <TotalTime>0</TotalTime>
  <Words>579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-apple-system</vt:lpstr>
      <vt:lpstr>Arial</vt:lpstr>
      <vt:lpstr>Arial Rounded MT Bold</vt:lpstr>
      <vt:lpstr>Calibri</vt:lpstr>
      <vt:lpstr>Century Gothic</vt:lpstr>
      <vt:lpstr>Garamond</vt:lpstr>
      <vt:lpstr>Noto Sans</vt:lpstr>
      <vt:lpstr>Roboto</vt:lpstr>
      <vt:lpstr>SavonVTI</vt:lpstr>
      <vt:lpstr>The role and importance of quality service, hospitality,and guest services within the hotel Industry </vt:lpstr>
      <vt:lpstr>Table of Contents </vt:lpstr>
      <vt:lpstr>Introduction </vt:lpstr>
      <vt:lpstr>PowerPoint Presentation</vt:lpstr>
      <vt:lpstr>                                                    Main consumers  </vt:lpstr>
      <vt:lpstr>      Role of the guest service </vt:lpstr>
      <vt:lpstr>Importance of Hospitality and strategies in help to meet the expectations </vt:lpstr>
      <vt:lpstr>PowerPoint Presentation</vt:lpstr>
      <vt:lpstr>PowerPoint Presentation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‘Hotel standards, reputation management, building and retaining customer loyalty’</dc:title>
  <dc:creator>andreea mirica</dc:creator>
  <cp:lastModifiedBy>Marin Voicu (2226240)</cp:lastModifiedBy>
  <cp:revision>2</cp:revision>
  <dcterms:created xsi:type="dcterms:W3CDTF">2023-05-27T16:16:56Z</dcterms:created>
  <dcterms:modified xsi:type="dcterms:W3CDTF">2023-05-31T23:04:53Z</dcterms:modified>
</cp:coreProperties>
</file>