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9" r:id="rId3"/>
    <p:sldId id="283" r:id="rId4"/>
    <p:sldId id="281" r:id="rId5"/>
    <p:sldId id="282" r:id="rId6"/>
    <p:sldId id="284" r:id="rId7"/>
    <p:sldId id="285" r:id="rId8"/>
    <p:sldId id="269" r:id="rId9"/>
    <p:sldId id="270" r:id="rId10"/>
    <p:sldId id="271" r:id="rId11"/>
    <p:sldId id="273" r:id="rId12"/>
    <p:sldId id="274" r:id="rId13"/>
    <p:sldId id="276" r:id="rId14"/>
    <p:sldId id="277" r:id="rId15"/>
    <p:sldId id="28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782" autoAdjust="0"/>
    <p:restoredTop sz="91005" autoAdjust="0"/>
  </p:normalViewPr>
  <p:slideViewPr>
    <p:cSldViewPr>
      <p:cViewPr varScale="1">
        <p:scale>
          <a:sx n="68" d="100"/>
          <a:sy n="68" d="100"/>
        </p:scale>
        <p:origin x="78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8F0166F-7109-4EC4-A5EC-DC0B2DDEF526}" type="datetimeFigureOut">
              <a:rPr lang="en-US" smtClean="0"/>
              <a:t>11/17/2016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366EEBC-ADCD-40F2-8166-25488FFD1FF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6" Type="http://schemas.openxmlformats.org/officeDocument/2006/relationships/image" Target="../media/image2.png"/><Relationship Id="rId5" Type="http://schemas.openxmlformats.org/officeDocument/2006/relationships/hyperlink" Target="https://www.wwnorton.com/college/psych/psychsci/media/rosenberg.htm" TargetMode="Externa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6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5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819400"/>
            <a:ext cx="7772400" cy="1470025"/>
          </a:xfrm>
        </p:spPr>
        <p:txBody>
          <a:bodyPr/>
          <a:lstStyle/>
          <a:p>
            <a:r>
              <a:rPr lang="en-GB" sz="2800" dirty="0" err="1" smtClean="0"/>
              <a:t>Likert</a:t>
            </a:r>
            <a:r>
              <a:rPr lang="en-GB" sz="2800" dirty="0" smtClean="0"/>
              <a:t> Scale data entry </a:t>
            </a:r>
            <a:endParaRPr lang="en-US" sz="2800" dirty="0"/>
          </a:p>
        </p:txBody>
      </p:sp>
      <p:pic>
        <p:nvPicPr>
          <p:cNvPr id="4" name="tmp222F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61767.8231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25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20"/>
    </mc:Choice>
    <mc:Fallback xmlns="">
      <p:transition spd="slow" advTm="8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Rosenberg self-esteem scale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10 item self esteem scale</a:t>
            </a:r>
          </a:p>
          <a:p>
            <a:r>
              <a:rPr lang="en-GB" dirty="0" smtClean="0"/>
              <a:t>4 point </a:t>
            </a:r>
            <a:r>
              <a:rPr lang="en-GB" dirty="0" err="1" smtClean="0"/>
              <a:t>likert</a:t>
            </a:r>
            <a:r>
              <a:rPr lang="en-GB" dirty="0" smtClean="0"/>
              <a:t> scale</a:t>
            </a:r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scale ranges from 0-30. Scores between 15 and 25 are within normal range; scores below 15 suggest </a:t>
            </a:r>
            <a:r>
              <a:rPr lang="en-GB" dirty="0" smtClean="0"/>
              <a:t>low </a:t>
            </a:r>
            <a:r>
              <a:rPr lang="en-GB" dirty="0"/>
              <a:t>self-esteem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www.wwnorton.com/college/psych/psychsci/media/rosenberg.htm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5818573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500" kern="1200" cap="all" baseline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NEXt</a:t>
            </a:r>
            <a:r>
              <a:rPr lang="en-GB" dirty="0" smtClean="0"/>
              <a:t> - Entering the scale data into SPSS</a:t>
            </a:r>
            <a:endParaRPr lang="en-GB" dirty="0"/>
          </a:p>
        </p:txBody>
      </p:sp>
      <p:pic>
        <p:nvPicPr>
          <p:cNvPr id="4" name="tmp222F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8220" end="22.8231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5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744"/>
    </mc:Choice>
    <mc:Fallback xmlns="">
      <p:transition spd="slow" advTm="61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tmp131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89154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648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553"/>
    </mc:Choice>
    <mc:Fallback xmlns="">
      <p:transition spd="slow" advTm="334553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100000">
                <p:cTn id="7" fill="remove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tmpC91D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134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593"/>
    </mc:Choice>
    <mc:Fallback xmlns="">
      <p:transition spd="slow" advTm="247593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tmp204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828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332"/>
    </mc:Choice>
    <mc:Fallback xmlns="">
      <p:transition spd="slow" advTm="145332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tmpF506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411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5032"/>
    </mc:Choice>
    <mc:Fallback xmlns="">
      <p:transition spd="slow" advTm="355032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tmpDBEA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51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673"/>
    </mc:Choice>
    <mc:Fallback xmlns="">
      <p:transition spd="slow" advTm="164673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stats to use?</a:t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en-GB" dirty="0" smtClean="0"/>
              <a:t>Level of measurement</a:t>
            </a:r>
          </a:p>
          <a:p>
            <a:r>
              <a:rPr lang="en-GB" dirty="0" smtClean="0"/>
              <a:t>Category type questions</a:t>
            </a:r>
          </a:p>
          <a:p>
            <a:pPr lvl="1"/>
            <a:r>
              <a:rPr lang="en-GB" dirty="0" smtClean="0"/>
              <a:t>Nominal </a:t>
            </a:r>
          </a:p>
          <a:p>
            <a:pPr lvl="1"/>
            <a:r>
              <a:rPr lang="en-GB" dirty="0" smtClean="0"/>
              <a:t>Select from a list (M/F)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Ordinal questions</a:t>
            </a:r>
          </a:p>
          <a:p>
            <a:pPr lvl="1"/>
            <a:r>
              <a:rPr lang="en-GB" dirty="0" smtClean="0"/>
              <a:t>Similar to categories – but there is some order between them</a:t>
            </a:r>
          </a:p>
          <a:p>
            <a:pPr lvl="1"/>
            <a:r>
              <a:rPr lang="en-GB" dirty="0" smtClean="0"/>
              <a:t>Order (age in categories)</a:t>
            </a:r>
          </a:p>
          <a:p>
            <a:endParaRPr lang="en-GB" dirty="0"/>
          </a:p>
          <a:p>
            <a:r>
              <a:rPr lang="en-GB" dirty="0" smtClean="0"/>
              <a:t>Continuous questions </a:t>
            </a:r>
          </a:p>
          <a:p>
            <a:pPr lvl="1"/>
            <a:r>
              <a:rPr lang="en-GB" dirty="0" smtClean="0"/>
              <a:t>Any question that can be answered by a number</a:t>
            </a:r>
          </a:p>
          <a:p>
            <a:pPr lvl="1"/>
            <a:r>
              <a:rPr lang="en-GB" dirty="0" smtClean="0"/>
              <a:t>E.g. open ended – how many times they attended lectures  or to rate the importance of an experience </a:t>
            </a:r>
          </a:p>
          <a:p>
            <a:pPr lvl="1"/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09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3735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Category and Ordinal type questions</a:t>
            </a:r>
          </a:p>
          <a:p>
            <a:pPr lvl="1"/>
            <a:r>
              <a:rPr lang="en-GB" dirty="0" smtClean="0"/>
              <a:t>Frequency of a response using percentages</a:t>
            </a:r>
          </a:p>
          <a:p>
            <a:pPr lvl="1"/>
            <a:r>
              <a:rPr lang="en-GB" dirty="0" smtClean="0"/>
              <a:t>Bar charts and pie charts</a:t>
            </a:r>
          </a:p>
          <a:p>
            <a:endParaRPr lang="en-GB" dirty="0"/>
          </a:p>
          <a:p>
            <a:r>
              <a:rPr lang="en-GB" dirty="0" smtClean="0"/>
              <a:t>Continuous type questions</a:t>
            </a:r>
          </a:p>
          <a:p>
            <a:pPr lvl="1"/>
            <a:r>
              <a:rPr lang="en-GB" dirty="0" smtClean="0"/>
              <a:t>Measures of central tendency</a:t>
            </a:r>
          </a:p>
          <a:p>
            <a:pPr lvl="2"/>
            <a:r>
              <a:rPr lang="en-GB" dirty="0" smtClean="0"/>
              <a:t>Mean, mode, median </a:t>
            </a:r>
          </a:p>
          <a:p>
            <a:pPr lvl="1"/>
            <a:r>
              <a:rPr lang="en-GB" dirty="0" smtClean="0"/>
              <a:t>Dispersion or distribution</a:t>
            </a:r>
          </a:p>
          <a:p>
            <a:pPr lvl="2"/>
            <a:r>
              <a:rPr lang="en-GB" dirty="0" smtClean="0"/>
              <a:t>Range, standard deviation</a:t>
            </a:r>
          </a:p>
          <a:p>
            <a:pPr marL="411480" lvl="1" indent="0">
              <a:buNone/>
            </a:pPr>
            <a:r>
              <a:rPr lang="en-GB" dirty="0" smtClean="0"/>
              <a:t> </a:t>
            </a:r>
          </a:p>
          <a:p>
            <a:pPr marL="114300" indent="0">
              <a:buNone/>
            </a:pPr>
            <a:r>
              <a:rPr lang="en-GB" dirty="0" smtClean="0"/>
              <a:t>They are </a:t>
            </a:r>
            <a:r>
              <a:rPr lang="en-GB" dirty="0" err="1" smtClean="0"/>
              <a:t>invariate</a:t>
            </a:r>
            <a:r>
              <a:rPr lang="en-GB" dirty="0" smtClean="0"/>
              <a:t> – they look at one variable at a time.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037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Bivariate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343400"/>
          </a:xfrm>
        </p:spPr>
        <p:txBody>
          <a:bodyPr/>
          <a:lstStyle/>
          <a:p>
            <a:pPr marL="114300" indent="0">
              <a:buNone/>
            </a:pPr>
            <a:r>
              <a:rPr lang="en-GB" dirty="0" smtClean="0"/>
              <a:t>Looking at pairs of questions and how they interact or how they are different. </a:t>
            </a:r>
          </a:p>
          <a:p>
            <a:pPr marL="114300" indent="0">
              <a:buNone/>
            </a:pPr>
            <a:endParaRPr lang="en-GB" sz="800" dirty="0"/>
          </a:p>
          <a:p>
            <a:r>
              <a:rPr lang="en-GB" dirty="0" err="1" smtClean="0"/>
              <a:t>Crosstabulation</a:t>
            </a:r>
            <a:endParaRPr lang="en-GB" dirty="0" smtClean="0"/>
          </a:p>
          <a:p>
            <a:pPr lvl="1"/>
            <a:r>
              <a:rPr lang="en-GB" dirty="0" smtClean="0"/>
              <a:t>Association between two category type questions (gender and age)</a:t>
            </a:r>
          </a:p>
          <a:p>
            <a:pPr lvl="1"/>
            <a:endParaRPr lang="en-GB" dirty="0"/>
          </a:p>
          <a:p>
            <a:pPr lvl="1"/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7404797"/>
              </p:ext>
            </p:extLst>
          </p:nvPr>
        </p:nvGraphicFramePr>
        <p:xfrm>
          <a:off x="380997" y="4343400"/>
          <a:ext cx="8077200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650"/>
                <a:gridCol w="1009650"/>
                <a:gridCol w="1009650"/>
                <a:gridCol w="1009650"/>
                <a:gridCol w="1009650"/>
                <a:gridCol w="1009650"/>
                <a:gridCol w="1009650"/>
                <a:gridCol w="100965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total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1-15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16-25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26-35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36-45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46-55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56+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Male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314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56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89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43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Female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257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mtClean="0"/>
                        <a:t>78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300789" y="6150874"/>
            <a:ext cx="8839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This simply describes the responses.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137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1"/>
            <a:ext cx="8229600" cy="2514600"/>
          </a:xfrm>
        </p:spPr>
        <p:txBody>
          <a:bodyPr/>
          <a:lstStyle/>
          <a:p>
            <a:r>
              <a:rPr lang="en-GB" dirty="0" smtClean="0"/>
              <a:t>Category question and a continuous  questions </a:t>
            </a:r>
          </a:p>
          <a:p>
            <a:pPr lvl="1"/>
            <a:endParaRPr lang="en-GB" sz="1400" dirty="0"/>
          </a:p>
          <a:p>
            <a:pPr lvl="1"/>
            <a:r>
              <a:rPr lang="en-GB" dirty="0" smtClean="0"/>
              <a:t>E.g., Category – gender. Continuous – how many times to lecture</a:t>
            </a:r>
          </a:p>
          <a:p>
            <a:pPr lvl="1"/>
            <a:r>
              <a:rPr lang="en-GB" dirty="0" smtClean="0"/>
              <a:t>Comparison </a:t>
            </a:r>
            <a:r>
              <a:rPr lang="en-GB" dirty="0"/>
              <a:t>of means</a:t>
            </a:r>
          </a:p>
          <a:p>
            <a:pPr lvl="1"/>
            <a:endParaRPr lang="en-GB" dirty="0" smtClean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Bivariate analysis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708067"/>
              </p:ext>
            </p:extLst>
          </p:nvPr>
        </p:nvGraphicFramePr>
        <p:xfrm>
          <a:off x="609600" y="3886200"/>
          <a:ext cx="762000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0000"/>
                <a:gridCol w="2540000"/>
                <a:gridCol w="2540000"/>
              </a:tblGrid>
              <a:tr h="457200">
                <a:tc>
                  <a:txBody>
                    <a:bodyPr/>
                    <a:lstStyle/>
                    <a:p>
                      <a:r>
                        <a:rPr lang="en-GB" dirty="0" smtClean="0"/>
                        <a:t>Gender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Mean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SD</a:t>
                      </a:r>
                      <a:endParaRPr lang="en-US" dirty="0"/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en-GB" dirty="0" smtClean="0"/>
                        <a:t>Female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3.662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1.546</a:t>
                      </a:r>
                      <a:endParaRPr lang="en-US" dirty="0"/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en-GB" dirty="0" smtClean="0"/>
                        <a:t>Male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3.887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1.393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28600" y="5788967"/>
            <a:ext cx="8454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Again. We are simply summarising/describing responses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03803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Scatterplot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have 2 continuous type questions and we want to present their relationship</a:t>
            </a:r>
          </a:p>
          <a:p>
            <a:r>
              <a:rPr lang="en-GB" dirty="0" smtClean="0"/>
              <a:t>This plots each persons response to each of the questions</a:t>
            </a:r>
            <a:endParaRPr lang="en-US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3575484"/>
            <a:ext cx="2564983" cy="2740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575484"/>
            <a:ext cx="2752725" cy="2740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3579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Inferential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305800" cy="457199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Basis for making predictions</a:t>
            </a:r>
          </a:p>
          <a:p>
            <a:r>
              <a:rPr lang="en-GB" dirty="0" smtClean="0"/>
              <a:t>Are our results achieved by chance?</a:t>
            </a:r>
          </a:p>
          <a:p>
            <a:pPr lvl="1"/>
            <a:r>
              <a:rPr lang="en-GB" dirty="0" smtClean="0"/>
              <a:t>Chance – not significant</a:t>
            </a:r>
          </a:p>
          <a:p>
            <a:pPr lvl="1"/>
            <a:r>
              <a:rPr lang="en-GB" dirty="0" smtClean="0"/>
              <a:t>Not chance – significant  (95% confident)</a:t>
            </a:r>
          </a:p>
          <a:p>
            <a:pPr lvl="1"/>
            <a:endParaRPr lang="en-GB" dirty="0"/>
          </a:p>
          <a:p>
            <a:r>
              <a:rPr lang="en-GB" dirty="0" smtClean="0"/>
              <a:t>If we want to find out if one category is significantly larger than the other</a:t>
            </a:r>
          </a:p>
          <a:p>
            <a:pPr lvl="1"/>
            <a:r>
              <a:rPr lang="en-GB" dirty="0" smtClean="0"/>
              <a:t>One-way chi square</a:t>
            </a:r>
          </a:p>
          <a:p>
            <a:pPr lvl="2"/>
            <a:r>
              <a:rPr lang="en-GB" dirty="0" smtClean="0"/>
              <a:t>Were there more male responses or female responses?</a:t>
            </a:r>
          </a:p>
          <a:p>
            <a:r>
              <a:rPr lang="en-GB" dirty="0" smtClean="0"/>
              <a:t>Two category type question</a:t>
            </a:r>
          </a:p>
          <a:p>
            <a:pPr lvl="1"/>
            <a:r>
              <a:rPr lang="en-GB" dirty="0" smtClean="0"/>
              <a:t>Two-way chi square</a:t>
            </a:r>
          </a:p>
          <a:p>
            <a:pPr lvl="2"/>
            <a:r>
              <a:rPr lang="en-GB" dirty="0" smtClean="0"/>
              <a:t>Are differences due to chance or not</a:t>
            </a:r>
          </a:p>
          <a:p>
            <a:pPr lvl="2"/>
            <a:r>
              <a:rPr lang="en-GB" dirty="0" smtClean="0"/>
              <a:t>Were there more males in a particular age group than females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393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Category type question and continuous type question</a:t>
            </a:r>
          </a:p>
          <a:p>
            <a:pPr lvl="1"/>
            <a:r>
              <a:rPr lang="en-GB" dirty="0" smtClean="0"/>
              <a:t>Comparison of means </a:t>
            </a:r>
          </a:p>
          <a:p>
            <a:pPr lvl="1"/>
            <a:r>
              <a:rPr lang="en-GB" dirty="0" smtClean="0"/>
              <a:t>Are the differences down to chance or are they significant?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Inferential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50" y="3581400"/>
            <a:ext cx="7620000" cy="140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90600" y="5486399"/>
            <a:ext cx="51603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T-test for the above</a:t>
            </a:r>
          </a:p>
          <a:p>
            <a:r>
              <a:rPr lang="en-GB" sz="2400" dirty="0" err="1" smtClean="0"/>
              <a:t>Anova</a:t>
            </a:r>
            <a:r>
              <a:rPr lang="en-GB" sz="2400" dirty="0" smtClean="0"/>
              <a:t> - more than 2 conditions -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4220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06" y="1905000"/>
            <a:ext cx="8229600" cy="4572000"/>
          </a:xfrm>
        </p:spPr>
        <p:txBody>
          <a:bodyPr>
            <a:normAutofit fontScale="92500"/>
          </a:bodyPr>
          <a:lstStyle/>
          <a:p>
            <a:r>
              <a:rPr lang="en-GB" sz="2800" dirty="0" smtClean="0"/>
              <a:t>Look at the well-being stats example on </a:t>
            </a:r>
            <a:r>
              <a:rPr lang="en-GB" sz="2800" dirty="0" err="1" smtClean="0"/>
              <a:t>moodle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Run the most appropriate tests on the data to answer the following questions to find:</a:t>
            </a:r>
          </a:p>
          <a:p>
            <a:pPr lvl="1"/>
            <a:r>
              <a:rPr lang="en-GB" sz="2400" dirty="0" smtClean="0"/>
              <a:t>a relationship </a:t>
            </a:r>
            <a:r>
              <a:rPr lang="en-GB" sz="2400" dirty="0"/>
              <a:t>between Well-being and Self-esteem</a:t>
            </a:r>
          </a:p>
          <a:p>
            <a:pPr lvl="1"/>
            <a:r>
              <a:rPr lang="en-GB" sz="2400" dirty="0" smtClean="0"/>
              <a:t>the mean differences between male and females in Well-being and Self-esteem</a:t>
            </a:r>
          </a:p>
          <a:p>
            <a:pPr lvl="1"/>
            <a:r>
              <a:rPr lang="en-GB" sz="2400" dirty="0" smtClean="0"/>
              <a:t>whether pet ownership, gender and living arrangements predict Well-being and Self-esteem.</a:t>
            </a:r>
          </a:p>
          <a:p>
            <a:pPr lvl="1"/>
            <a:r>
              <a:rPr lang="en-GB" sz="2400" dirty="0"/>
              <a:t>whether pet </a:t>
            </a:r>
            <a:r>
              <a:rPr lang="en-GB" sz="2400" dirty="0" smtClean="0"/>
              <a:t>ownership and </a:t>
            </a:r>
            <a:r>
              <a:rPr lang="en-GB" sz="2400" dirty="0"/>
              <a:t>living arrangements </a:t>
            </a:r>
            <a:r>
              <a:rPr lang="en-GB" sz="2400" dirty="0" smtClean="0"/>
              <a:t>effects Well-being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987458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8220|recordLength=69987|start=0|end=8220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8220|recordEnd=69965|recordLength=69987|start=8220|end=69965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  <p:tag name="ATHENA.MIXSHAPE" val="|embedded=true|streamable=true|recordStart=0|recordEnd=334553|recordLength=334553|start=0|end=334553|audioFormat={00001610-0000-0010-8000-00AA00389B71}|audioRate=44100|muted=false|volume=0.8|fadeIn=0|fadeOut=0|videoFormat={34363248-0000-0010-8000-00AA00389B71}|videoRate=5|videoWidth=854|videoHeight=64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  <p:tag name="ATHENA.MIXSHAPE" val="|embedded=true|streamable=true|recordStart=0|recordEnd=247594|recordLength=247594|start=0|end=247594|audioFormat={00001610-0000-0010-8000-00AA00389B71}|audioRate=44100|muted=false|volume=0.8|fadeIn=0|fadeOut=0|videoFormat={34363248-0000-0010-8000-00AA00389B71}|videoRate=5|videoWidth=854|videoHeight=64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  <p:tag name="ATHENA.MIXSHAPE" val="|embedded=true|streamable=true|recordStart=0|recordEnd=145333|recordLength=145333|start=0|end=145333|audioFormat={00001610-0000-0010-8000-00AA00389B71}|audioRate=44100|muted=false|volume=0.8|fadeIn=0|fadeOut=0|videoFormat={34363248-0000-0010-8000-00AA00389B71}|videoRate=5|videoWidth=854|videoHeight=64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  <p:tag name="ATHENA.MIXSHAPE" val="|embedded=true|streamable=true|recordStart=0|recordEnd=355033|recordLength=355033|start=0|end=355033|audioFormat={00001610-0000-0010-8000-00AA00389B71}|audioRate=44100|muted=false|volume=0.8|fadeIn=0|fadeOut=0|videoFormat={34363248-0000-0010-8000-00AA00389B71}|videoRate=5|videoWidth=854|videoHeight=64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  <p:tag name="ATHENA.MIXSHAPE" val="|embedded=true|streamable=true|recordStart=0|recordEnd=164674|recordLength=164674|start=0|end=164674|audioFormat={00001610-0000-0010-8000-00AA00389B71}|audioRate=44100|muted=false|volume=0.8|fadeIn=0|fadeOut=0|videoFormat={34363248-0000-0010-8000-00AA00389B71}|videoRate=5|videoWidth=854|videoHeight=640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1892</TotalTime>
  <Words>468</Words>
  <Application>Microsoft Office PowerPoint</Application>
  <PresentationFormat>On-screen Show (4:3)</PresentationFormat>
  <Paragraphs>110</Paragraphs>
  <Slides>15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Book Antiqua</vt:lpstr>
      <vt:lpstr>Century Gothic</vt:lpstr>
      <vt:lpstr>Apothecary</vt:lpstr>
      <vt:lpstr>Likert Scale data entry </vt:lpstr>
      <vt:lpstr>Rosenberg self-esteem scale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stats to use? </vt:lpstr>
      <vt:lpstr>Analysis</vt:lpstr>
      <vt:lpstr>Bivariate analysis</vt:lpstr>
      <vt:lpstr>Bivariate analysis</vt:lpstr>
      <vt:lpstr>Scatterplot</vt:lpstr>
      <vt:lpstr>Inferential</vt:lpstr>
      <vt:lpstr>Inferential</vt:lpstr>
      <vt:lpstr>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Charlotte Greenway</cp:lastModifiedBy>
  <cp:revision>34</cp:revision>
  <dcterms:created xsi:type="dcterms:W3CDTF">2014-01-24T11:44:09Z</dcterms:created>
  <dcterms:modified xsi:type="dcterms:W3CDTF">2016-11-17T10:03:53Z</dcterms:modified>
</cp:coreProperties>
</file>