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1" r:id="rId2"/>
    <p:sldId id="277" r:id="rId3"/>
    <p:sldId id="261" r:id="rId4"/>
    <p:sldId id="262" r:id="rId5"/>
    <p:sldId id="263" r:id="rId6"/>
    <p:sldId id="264" r:id="rId7"/>
    <p:sldId id="268" r:id="rId8"/>
    <p:sldId id="265" r:id="rId9"/>
    <p:sldId id="266" r:id="rId10"/>
    <p:sldId id="267" r:id="rId11"/>
    <p:sldId id="280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76" r:id="rId20"/>
    <p:sldId id="278" r:id="rId21"/>
    <p:sldId id="279" r:id="rId22"/>
    <p:sldId id="257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FF9933"/>
    <a:srgbClr val="FFFF00"/>
    <a:srgbClr val="008000"/>
    <a:srgbClr val="000099"/>
    <a:srgbClr val="66FF66"/>
    <a:srgbClr val="FFCCCC"/>
    <a:srgbClr val="FF33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433" autoAdjust="0"/>
    <p:restoredTop sz="94660"/>
  </p:normalViewPr>
  <p:slideViewPr>
    <p:cSldViewPr snapToGrid="0">
      <p:cViewPr>
        <p:scale>
          <a:sx n="80" d="100"/>
          <a:sy n="80" d="100"/>
        </p:scale>
        <p:origin x="-1830" y="-2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48CEEEB-19BA-479B-A35D-564AF93AE31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79584D6-4D3E-4930-B520-939DB1C37CF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8E64B98-C6AF-4226-A86B-18A15680AED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FFE2D86-8B09-4510-814A-48313B22A30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8925BF7-3BC7-4DF1-9F12-D3F4B7CDC29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8FBB234-6DCD-4AAD-AC18-0160C462F35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51ADB7E-BF60-4B65-91BD-87AAF59B98F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4DC67A-E764-4DE5-8E3F-B4C09EA10A9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58DAEA3-9075-4445-94F1-B2197C51F63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9529C7E-1E41-4D19-9947-B82F670C62B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8108EE4-4A78-4540-BA8A-8AE20AB9E8B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20CCE997-7D62-4A4E-90F1-2530DDE47274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11362"/>
          </a:xfrm>
          <a:prstGeom prst="rect">
            <a:avLst/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4200" b="1">
                <a:solidFill>
                  <a:srgbClr val="FFFF00"/>
                </a:solidFill>
                <a:latin typeface="Comic Sans MS" pitchFamily="66" charset="0"/>
              </a:rPr>
              <a:t>Bus Timetable</a:t>
            </a:r>
          </a:p>
          <a:p>
            <a:pPr algn="ctr"/>
            <a:endParaRPr lang="en-US" sz="4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3971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66FF"/>
                </a:solidFill>
                <a:latin typeface="Comic Sans MS" pitchFamily="66" charset="0"/>
              </a:rPr>
              <a:t>Answer the questions using the</a:t>
            </a:r>
          </a:p>
          <a:p>
            <a:pPr algn="ctr"/>
            <a:r>
              <a:rPr lang="en-GB" sz="3000" b="1">
                <a:solidFill>
                  <a:srgbClr val="0066FF"/>
                </a:solidFill>
                <a:latin typeface="Comic Sans MS" pitchFamily="66" charset="0"/>
              </a:rPr>
              <a:t>bus timetable given.</a:t>
            </a:r>
          </a:p>
        </p:txBody>
      </p:sp>
      <p:sp>
        <p:nvSpPr>
          <p:cNvPr id="83972" name="Text Box 4"/>
          <p:cNvSpPr txBox="1">
            <a:spLocks noChangeArrowheads="1"/>
          </p:cNvSpPr>
          <p:nvPr/>
        </p:nvSpPr>
        <p:spPr bwMode="auto">
          <a:xfrm>
            <a:off x="417513" y="6089650"/>
            <a:ext cx="7302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>
                <a:solidFill>
                  <a:srgbClr val="6699FF"/>
                </a:solidFill>
                <a:latin typeface="Comic Sans MS" pitchFamily="66" charset="0"/>
              </a:rPr>
              <a:t>Year 5</a:t>
            </a:r>
            <a:endParaRPr lang="en-US"/>
          </a:p>
        </p:txBody>
      </p:sp>
      <p:sp>
        <p:nvSpPr>
          <p:cNvPr id="83973" name="Rectangle 5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4" name="Rectangle 6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5" name="Rectangle 7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6" name="Rectangle 8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39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39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39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39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3970" grpId="0" animBg="1"/>
      <p:bldP spid="83971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939" name="AutoShape 6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6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66275"/>
                  <a:invGamma/>
                </a:srgbClr>
              </a:gs>
            </a:gsLst>
            <a:lin ang="5400000" scaled="1"/>
          </a:gradFill>
          <a:ln w="38100">
            <a:solidFill>
              <a:srgbClr val="66FF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5" name="AutoShape 3"/>
          <p:cNvSpPr>
            <a:spLocks noChangeArrowheads="1"/>
          </p:cNvSpPr>
          <p:nvPr/>
        </p:nvSpPr>
        <p:spPr bwMode="auto">
          <a:xfrm>
            <a:off x="280988" y="4256088"/>
            <a:ext cx="8553450" cy="2106612"/>
          </a:xfrm>
          <a:prstGeom prst="roundRect">
            <a:avLst>
              <a:gd name="adj" fmla="val 18278"/>
            </a:avLst>
          </a:prstGeom>
          <a:gradFill rotWithShape="1">
            <a:gsLst>
              <a:gs pos="0">
                <a:srgbClr val="66FF66"/>
              </a:gs>
              <a:gs pos="50000">
                <a:schemeClr val="bg1"/>
              </a:gs>
              <a:gs pos="100000">
                <a:srgbClr val="66FF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6" name="AutoShape 4"/>
          <p:cNvSpPr>
            <a:spLocks noChangeArrowheads="1"/>
          </p:cNvSpPr>
          <p:nvPr/>
        </p:nvSpPr>
        <p:spPr bwMode="auto">
          <a:xfrm>
            <a:off x="434975" y="412750"/>
            <a:ext cx="8245475" cy="3703638"/>
          </a:xfrm>
          <a:prstGeom prst="roundRect">
            <a:avLst>
              <a:gd name="adj" fmla="val 6194"/>
            </a:avLst>
          </a:prstGeom>
          <a:gradFill rotWithShape="1">
            <a:gsLst>
              <a:gs pos="0">
                <a:srgbClr val="FFCCCC"/>
              </a:gs>
              <a:gs pos="50000">
                <a:schemeClr val="bg1"/>
              </a:gs>
              <a:gs pos="100000">
                <a:srgbClr val="FFCC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7" name="Text Box 5"/>
          <p:cNvSpPr txBox="1">
            <a:spLocks noChangeArrowheads="1"/>
          </p:cNvSpPr>
          <p:nvPr/>
        </p:nvSpPr>
        <p:spPr bwMode="auto">
          <a:xfrm>
            <a:off x="696913" y="5565775"/>
            <a:ext cx="772318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0000"/>
                </a:solidFill>
                <a:latin typeface="Comic Sans MS" pitchFamily="66" charset="0"/>
              </a:rPr>
              <a:t>20 minutes</a:t>
            </a:r>
            <a:endParaRPr lang="en-US" sz="5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79878" name="Text Box 6"/>
          <p:cNvSpPr txBox="1">
            <a:spLocks noChangeArrowheads="1"/>
          </p:cNvSpPr>
          <p:nvPr/>
        </p:nvSpPr>
        <p:spPr bwMode="auto">
          <a:xfrm>
            <a:off x="438150" y="4411663"/>
            <a:ext cx="8240713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8000"/>
                </a:solidFill>
                <a:latin typeface="Comic Sans MS" pitchFamily="66" charset="0"/>
              </a:rPr>
              <a:t>How long after Bus 1 leaves Blackpool does it leave Lytham?</a:t>
            </a:r>
            <a:endParaRPr lang="en-US" sz="3000" b="1">
              <a:solidFill>
                <a:srgbClr val="008000"/>
              </a:solidFill>
              <a:latin typeface="Comic Sans MS" pitchFamily="66" charset="0"/>
            </a:endParaRPr>
          </a:p>
        </p:txBody>
      </p:sp>
      <p:graphicFrame>
        <p:nvGraphicFramePr>
          <p:cNvPr id="79879" name="Group 7"/>
          <p:cNvGraphicFramePr>
            <a:graphicFrameLocks noGrp="1"/>
          </p:cNvGraphicFramePr>
          <p:nvPr>
            <p:ph sz="half" idx="2"/>
          </p:nvPr>
        </p:nvGraphicFramePr>
        <p:xfrm>
          <a:off x="747713" y="571500"/>
          <a:ext cx="7654925" cy="3392108"/>
        </p:xfrm>
        <a:graphic>
          <a:graphicData uri="http://schemas.openxmlformats.org/drawingml/2006/table">
            <a:tbl>
              <a:tblPr/>
              <a:tblGrid>
                <a:gridCol w="2581275"/>
                <a:gridCol w="842962"/>
                <a:gridCol w="847725"/>
                <a:gridCol w="846138"/>
                <a:gridCol w="844550"/>
                <a:gridCol w="844550"/>
                <a:gridCol w="847725"/>
              </a:tblGrid>
              <a:tr h="6746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BLACKPOOL (dep)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Bus 1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06 00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Bus 2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Bus 3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07 10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Bus 4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07 50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Bus 5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Bus 6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92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LYTHAM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06 20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07 00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08 50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09 05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76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PRESTON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06 35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07 10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08 20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09 05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09 20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LEYLAND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07 55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92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CHORLEY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06 55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07 25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08 05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09 20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WIGAN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07 15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09 05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92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MANCHESTER (Arr)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08 15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10 10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10 25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98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9877" grpId="0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605" name="AutoShape 11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6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66275"/>
                  <a:invGamma/>
                </a:srgbClr>
              </a:gs>
            </a:gsLst>
            <a:lin ang="5400000" scaled="1"/>
          </a:gradFill>
          <a:ln w="38100">
            <a:solidFill>
              <a:srgbClr val="66FF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0" name="AutoShape 2"/>
          <p:cNvSpPr>
            <a:spLocks noChangeArrowheads="1"/>
          </p:cNvSpPr>
          <p:nvPr/>
        </p:nvSpPr>
        <p:spPr bwMode="auto">
          <a:xfrm>
            <a:off x="280988" y="4256088"/>
            <a:ext cx="8553450" cy="2106612"/>
          </a:xfrm>
          <a:prstGeom prst="roundRect">
            <a:avLst>
              <a:gd name="adj" fmla="val 18278"/>
            </a:avLst>
          </a:prstGeom>
          <a:gradFill rotWithShape="1">
            <a:gsLst>
              <a:gs pos="0">
                <a:srgbClr val="66FF66"/>
              </a:gs>
              <a:gs pos="50000">
                <a:schemeClr val="bg1"/>
              </a:gs>
              <a:gs pos="100000">
                <a:srgbClr val="66FF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1" name="AutoShape 3"/>
          <p:cNvSpPr>
            <a:spLocks noChangeArrowheads="1"/>
          </p:cNvSpPr>
          <p:nvPr/>
        </p:nvSpPr>
        <p:spPr bwMode="auto">
          <a:xfrm>
            <a:off x="434975" y="412750"/>
            <a:ext cx="8245475" cy="3703638"/>
          </a:xfrm>
          <a:prstGeom prst="roundRect">
            <a:avLst>
              <a:gd name="adj" fmla="val 6194"/>
            </a:avLst>
          </a:prstGeom>
          <a:gradFill rotWithShape="1">
            <a:gsLst>
              <a:gs pos="0">
                <a:srgbClr val="FFCCCC"/>
              </a:gs>
              <a:gs pos="50000">
                <a:schemeClr val="bg1"/>
              </a:gs>
              <a:gs pos="100000">
                <a:srgbClr val="FFCC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2" name="Text Box 4"/>
          <p:cNvSpPr txBox="1">
            <a:spLocks noChangeArrowheads="1"/>
          </p:cNvSpPr>
          <p:nvPr/>
        </p:nvSpPr>
        <p:spPr bwMode="auto">
          <a:xfrm>
            <a:off x="696913" y="5565775"/>
            <a:ext cx="772318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0000"/>
                </a:solidFill>
                <a:latin typeface="Comic Sans MS" pitchFamily="66" charset="0"/>
              </a:rPr>
              <a:t>10 minutes</a:t>
            </a:r>
            <a:endParaRPr lang="en-US" sz="5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63493" name="Text Box 5"/>
          <p:cNvSpPr txBox="1">
            <a:spLocks noChangeArrowheads="1"/>
          </p:cNvSpPr>
          <p:nvPr/>
        </p:nvSpPr>
        <p:spPr bwMode="auto">
          <a:xfrm>
            <a:off x="438150" y="4411663"/>
            <a:ext cx="8240713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8000"/>
                </a:solidFill>
                <a:latin typeface="Comic Sans MS" pitchFamily="66" charset="0"/>
              </a:rPr>
              <a:t>How long after Bus 2 leaves Lytham does if leave Preston?</a:t>
            </a:r>
            <a:endParaRPr lang="en-US" sz="3000" b="1">
              <a:solidFill>
                <a:srgbClr val="008000"/>
              </a:solidFill>
              <a:latin typeface="Comic Sans MS" pitchFamily="66" charset="0"/>
            </a:endParaRPr>
          </a:p>
        </p:txBody>
      </p:sp>
      <p:graphicFrame>
        <p:nvGraphicFramePr>
          <p:cNvPr id="63604" name="Group 116"/>
          <p:cNvGraphicFramePr>
            <a:graphicFrameLocks noGrp="1"/>
          </p:cNvGraphicFramePr>
          <p:nvPr>
            <p:ph sz="half" idx="2"/>
          </p:nvPr>
        </p:nvGraphicFramePr>
        <p:xfrm>
          <a:off x="747713" y="571500"/>
          <a:ext cx="7654925" cy="3392108"/>
        </p:xfrm>
        <a:graphic>
          <a:graphicData uri="http://schemas.openxmlformats.org/drawingml/2006/table">
            <a:tbl>
              <a:tblPr/>
              <a:tblGrid>
                <a:gridCol w="2581275"/>
                <a:gridCol w="842962"/>
                <a:gridCol w="847725"/>
                <a:gridCol w="846138"/>
                <a:gridCol w="844550"/>
                <a:gridCol w="844550"/>
                <a:gridCol w="847725"/>
              </a:tblGrid>
              <a:tr h="6746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BLACKPOOL (dep)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Bus 1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06 00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Bus 2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Bus 3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07 10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Bus 4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07 50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Bus 5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Bus 6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92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LYTHAM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06 20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07 00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08 50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09 05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76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PRESTON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06 35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07 10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08 20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09 05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09 20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LEYLAND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07 55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92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CHORLEY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06 55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07 25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08 05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09 20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WIGAN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07 15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09 05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92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MANCHESTER (Arr)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08 15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10 10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10 25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34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2" grpId="0" autoUpdateAnimBg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79" name="AutoShape 6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6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66275"/>
                  <a:invGamma/>
                </a:srgbClr>
              </a:gs>
            </a:gsLst>
            <a:lin ang="5400000" scaled="1"/>
          </a:gradFill>
          <a:ln w="38100">
            <a:solidFill>
              <a:srgbClr val="66FF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5" name="AutoShape 3"/>
          <p:cNvSpPr>
            <a:spLocks noChangeArrowheads="1"/>
          </p:cNvSpPr>
          <p:nvPr/>
        </p:nvSpPr>
        <p:spPr bwMode="auto">
          <a:xfrm>
            <a:off x="280988" y="4256088"/>
            <a:ext cx="8553450" cy="2106612"/>
          </a:xfrm>
          <a:prstGeom prst="roundRect">
            <a:avLst>
              <a:gd name="adj" fmla="val 18278"/>
            </a:avLst>
          </a:prstGeom>
          <a:gradFill rotWithShape="1">
            <a:gsLst>
              <a:gs pos="0">
                <a:srgbClr val="66FF66"/>
              </a:gs>
              <a:gs pos="50000">
                <a:schemeClr val="bg1"/>
              </a:gs>
              <a:gs pos="100000">
                <a:srgbClr val="66FF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6" name="AutoShape 4"/>
          <p:cNvSpPr>
            <a:spLocks noChangeArrowheads="1"/>
          </p:cNvSpPr>
          <p:nvPr/>
        </p:nvSpPr>
        <p:spPr bwMode="auto">
          <a:xfrm>
            <a:off x="434975" y="412750"/>
            <a:ext cx="8245475" cy="3703638"/>
          </a:xfrm>
          <a:prstGeom prst="roundRect">
            <a:avLst>
              <a:gd name="adj" fmla="val 6194"/>
            </a:avLst>
          </a:prstGeom>
          <a:gradFill rotWithShape="1">
            <a:gsLst>
              <a:gs pos="0">
                <a:srgbClr val="FFCCCC"/>
              </a:gs>
              <a:gs pos="50000">
                <a:schemeClr val="bg1"/>
              </a:gs>
              <a:gs pos="100000">
                <a:srgbClr val="FFCC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7" name="Text Box 5"/>
          <p:cNvSpPr txBox="1">
            <a:spLocks noChangeArrowheads="1"/>
          </p:cNvSpPr>
          <p:nvPr/>
        </p:nvSpPr>
        <p:spPr bwMode="auto">
          <a:xfrm>
            <a:off x="696913" y="5565775"/>
            <a:ext cx="772318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0000"/>
                </a:solidFill>
                <a:latin typeface="Comic Sans MS" pitchFamily="66" charset="0"/>
              </a:rPr>
              <a:t>Wigan</a:t>
            </a:r>
            <a:endParaRPr lang="en-US" sz="5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64518" name="Text Box 6"/>
          <p:cNvSpPr txBox="1">
            <a:spLocks noChangeArrowheads="1"/>
          </p:cNvSpPr>
          <p:nvPr/>
        </p:nvSpPr>
        <p:spPr bwMode="auto">
          <a:xfrm>
            <a:off x="438150" y="4411663"/>
            <a:ext cx="8240713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8000"/>
                </a:solidFill>
                <a:latin typeface="Comic Sans MS" pitchFamily="66" charset="0"/>
              </a:rPr>
              <a:t>Which town does bus 3 not stop at?</a:t>
            </a:r>
            <a:endParaRPr lang="en-US" sz="3000" b="1">
              <a:solidFill>
                <a:srgbClr val="008000"/>
              </a:solidFill>
              <a:latin typeface="Comic Sans MS" pitchFamily="66" charset="0"/>
            </a:endParaRPr>
          </a:p>
        </p:txBody>
      </p:sp>
      <p:graphicFrame>
        <p:nvGraphicFramePr>
          <p:cNvPr id="64519" name="Group 7"/>
          <p:cNvGraphicFramePr>
            <a:graphicFrameLocks noGrp="1"/>
          </p:cNvGraphicFramePr>
          <p:nvPr>
            <p:ph sz="half" idx="2"/>
          </p:nvPr>
        </p:nvGraphicFramePr>
        <p:xfrm>
          <a:off x="747713" y="571500"/>
          <a:ext cx="7654925" cy="3392108"/>
        </p:xfrm>
        <a:graphic>
          <a:graphicData uri="http://schemas.openxmlformats.org/drawingml/2006/table">
            <a:tbl>
              <a:tblPr/>
              <a:tblGrid>
                <a:gridCol w="2581275"/>
                <a:gridCol w="842962"/>
                <a:gridCol w="847725"/>
                <a:gridCol w="846138"/>
                <a:gridCol w="844550"/>
                <a:gridCol w="844550"/>
                <a:gridCol w="847725"/>
              </a:tblGrid>
              <a:tr h="6746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BLACKPOOL (dep)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Bus 1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06 00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Bus 2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Bus 3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07 10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Bus 4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07 50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Bus 5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Bus 6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92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LYTHAM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06 20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07 00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08 50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09 05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76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PRESTON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06 35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07 10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08 20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09 05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09 20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LEYLAND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07 55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92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CHORLEY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06 55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07 25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08 05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09 20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WIGAN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07 15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09 05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92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MANCHESTER (Arr)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08 15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10 10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10 25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45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517" grpId="0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603" name="AutoShape 6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6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66275"/>
                  <a:invGamma/>
                </a:srgbClr>
              </a:gs>
            </a:gsLst>
            <a:lin ang="5400000" scaled="1"/>
          </a:gradFill>
          <a:ln w="38100">
            <a:solidFill>
              <a:srgbClr val="66FF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39" name="AutoShape 3"/>
          <p:cNvSpPr>
            <a:spLocks noChangeArrowheads="1"/>
          </p:cNvSpPr>
          <p:nvPr/>
        </p:nvSpPr>
        <p:spPr bwMode="auto">
          <a:xfrm>
            <a:off x="280988" y="4256088"/>
            <a:ext cx="8553450" cy="2106612"/>
          </a:xfrm>
          <a:prstGeom prst="roundRect">
            <a:avLst>
              <a:gd name="adj" fmla="val 18278"/>
            </a:avLst>
          </a:prstGeom>
          <a:gradFill rotWithShape="1">
            <a:gsLst>
              <a:gs pos="0">
                <a:srgbClr val="66FF66"/>
              </a:gs>
              <a:gs pos="50000">
                <a:schemeClr val="bg1"/>
              </a:gs>
              <a:gs pos="100000">
                <a:srgbClr val="66FF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0" name="AutoShape 4"/>
          <p:cNvSpPr>
            <a:spLocks noChangeArrowheads="1"/>
          </p:cNvSpPr>
          <p:nvPr/>
        </p:nvSpPr>
        <p:spPr bwMode="auto">
          <a:xfrm>
            <a:off x="434975" y="412750"/>
            <a:ext cx="8245475" cy="3703638"/>
          </a:xfrm>
          <a:prstGeom prst="roundRect">
            <a:avLst>
              <a:gd name="adj" fmla="val 6194"/>
            </a:avLst>
          </a:prstGeom>
          <a:gradFill rotWithShape="1">
            <a:gsLst>
              <a:gs pos="0">
                <a:srgbClr val="FFCCCC"/>
              </a:gs>
              <a:gs pos="50000">
                <a:schemeClr val="bg1"/>
              </a:gs>
              <a:gs pos="100000">
                <a:srgbClr val="FFCC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1" name="Text Box 5"/>
          <p:cNvSpPr txBox="1">
            <a:spLocks noChangeArrowheads="1"/>
          </p:cNvSpPr>
          <p:nvPr/>
        </p:nvSpPr>
        <p:spPr bwMode="auto">
          <a:xfrm>
            <a:off x="696913" y="5565775"/>
            <a:ext cx="772318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0000"/>
                </a:solidFill>
                <a:latin typeface="Comic Sans MS" pitchFamily="66" charset="0"/>
              </a:rPr>
              <a:t>25 minutes</a:t>
            </a:r>
            <a:endParaRPr lang="en-US" sz="5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65542" name="Text Box 6"/>
          <p:cNvSpPr txBox="1">
            <a:spLocks noChangeArrowheads="1"/>
          </p:cNvSpPr>
          <p:nvPr/>
        </p:nvSpPr>
        <p:spPr bwMode="auto">
          <a:xfrm>
            <a:off x="438150" y="4411663"/>
            <a:ext cx="8240713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8000"/>
                </a:solidFill>
                <a:latin typeface="Comic Sans MS" pitchFamily="66" charset="0"/>
              </a:rPr>
              <a:t>How long after Bus 4 leaves Chorley does it leave Wigan?</a:t>
            </a:r>
            <a:endParaRPr lang="en-US" sz="3000" b="1">
              <a:solidFill>
                <a:srgbClr val="008000"/>
              </a:solidFill>
              <a:latin typeface="Comic Sans MS" pitchFamily="66" charset="0"/>
            </a:endParaRPr>
          </a:p>
        </p:txBody>
      </p:sp>
      <p:graphicFrame>
        <p:nvGraphicFramePr>
          <p:cNvPr id="65543" name="Group 7"/>
          <p:cNvGraphicFramePr>
            <a:graphicFrameLocks noGrp="1"/>
          </p:cNvGraphicFramePr>
          <p:nvPr>
            <p:ph sz="half" idx="2"/>
          </p:nvPr>
        </p:nvGraphicFramePr>
        <p:xfrm>
          <a:off x="747713" y="571500"/>
          <a:ext cx="7654925" cy="3392108"/>
        </p:xfrm>
        <a:graphic>
          <a:graphicData uri="http://schemas.openxmlformats.org/drawingml/2006/table">
            <a:tbl>
              <a:tblPr/>
              <a:tblGrid>
                <a:gridCol w="2581275"/>
                <a:gridCol w="842962"/>
                <a:gridCol w="847725"/>
                <a:gridCol w="846138"/>
                <a:gridCol w="844550"/>
                <a:gridCol w="844550"/>
                <a:gridCol w="847725"/>
              </a:tblGrid>
              <a:tr h="6746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BLACKPOOL (dep)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Bus 1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06 00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Bus 2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Bus 3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07 10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Bus 4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07 50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Bus 5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Bus 6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92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LYTHAM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06 20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07 00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08 50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09 05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76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PRESTON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06 35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07 10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08 20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09 05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09 20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LEYLAND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07 55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92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CHORLEY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06 55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07 25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08 05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09 20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WIGAN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07 15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09 05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92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MANCHESTER (Arr)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08 15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10 10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10 25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55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541" grpId="0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627" name="AutoShape 6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6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66275"/>
                  <a:invGamma/>
                </a:srgbClr>
              </a:gs>
            </a:gsLst>
            <a:lin ang="5400000" scaled="1"/>
          </a:gradFill>
          <a:ln w="38100">
            <a:solidFill>
              <a:srgbClr val="66FF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3" name="AutoShape 3"/>
          <p:cNvSpPr>
            <a:spLocks noChangeArrowheads="1"/>
          </p:cNvSpPr>
          <p:nvPr/>
        </p:nvSpPr>
        <p:spPr bwMode="auto">
          <a:xfrm>
            <a:off x="280988" y="4256088"/>
            <a:ext cx="8553450" cy="2106612"/>
          </a:xfrm>
          <a:prstGeom prst="roundRect">
            <a:avLst>
              <a:gd name="adj" fmla="val 18278"/>
            </a:avLst>
          </a:prstGeom>
          <a:gradFill rotWithShape="1">
            <a:gsLst>
              <a:gs pos="0">
                <a:srgbClr val="66FF66"/>
              </a:gs>
              <a:gs pos="50000">
                <a:schemeClr val="bg1"/>
              </a:gs>
              <a:gs pos="100000">
                <a:srgbClr val="66FF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4" name="AutoShape 4"/>
          <p:cNvSpPr>
            <a:spLocks noChangeArrowheads="1"/>
          </p:cNvSpPr>
          <p:nvPr/>
        </p:nvSpPr>
        <p:spPr bwMode="auto">
          <a:xfrm>
            <a:off x="434975" y="412750"/>
            <a:ext cx="8245475" cy="3703638"/>
          </a:xfrm>
          <a:prstGeom prst="roundRect">
            <a:avLst>
              <a:gd name="adj" fmla="val 6194"/>
            </a:avLst>
          </a:prstGeom>
          <a:gradFill rotWithShape="1">
            <a:gsLst>
              <a:gs pos="0">
                <a:srgbClr val="FFCCCC"/>
              </a:gs>
              <a:gs pos="50000">
                <a:schemeClr val="bg1"/>
              </a:gs>
              <a:gs pos="100000">
                <a:srgbClr val="FFCC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5" name="Text Box 5"/>
          <p:cNvSpPr txBox="1">
            <a:spLocks noChangeArrowheads="1"/>
          </p:cNvSpPr>
          <p:nvPr/>
        </p:nvSpPr>
        <p:spPr bwMode="auto">
          <a:xfrm>
            <a:off x="696913" y="5565775"/>
            <a:ext cx="772318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0000"/>
                </a:solidFill>
                <a:latin typeface="Comic Sans MS" pitchFamily="66" charset="0"/>
              </a:rPr>
              <a:t>50 minutes</a:t>
            </a:r>
            <a:endParaRPr lang="en-US" sz="5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66566" name="Text Box 6"/>
          <p:cNvSpPr txBox="1">
            <a:spLocks noChangeArrowheads="1"/>
          </p:cNvSpPr>
          <p:nvPr/>
        </p:nvSpPr>
        <p:spPr bwMode="auto">
          <a:xfrm>
            <a:off x="438150" y="4411663"/>
            <a:ext cx="8240713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8000"/>
                </a:solidFill>
                <a:latin typeface="Comic Sans MS" pitchFamily="66" charset="0"/>
              </a:rPr>
              <a:t>How long does it take Bus 5 to get from Chorley to Manchester?</a:t>
            </a:r>
            <a:endParaRPr lang="en-US" sz="3000" b="1">
              <a:solidFill>
                <a:srgbClr val="008000"/>
              </a:solidFill>
              <a:latin typeface="Comic Sans MS" pitchFamily="66" charset="0"/>
            </a:endParaRPr>
          </a:p>
        </p:txBody>
      </p:sp>
      <p:graphicFrame>
        <p:nvGraphicFramePr>
          <p:cNvPr id="66567" name="Group 7"/>
          <p:cNvGraphicFramePr>
            <a:graphicFrameLocks noGrp="1"/>
          </p:cNvGraphicFramePr>
          <p:nvPr>
            <p:ph sz="half" idx="2"/>
          </p:nvPr>
        </p:nvGraphicFramePr>
        <p:xfrm>
          <a:off x="747713" y="571500"/>
          <a:ext cx="7654925" cy="3392108"/>
        </p:xfrm>
        <a:graphic>
          <a:graphicData uri="http://schemas.openxmlformats.org/drawingml/2006/table">
            <a:tbl>
              <a:tblPr/>
              <a:tblGrid>
                <a:gridCol w="2581275"/>
                <a:gridCol w="842962"/>
                <a:gridCol w="847725"/>
                <a:gridCol w="846138"/>
                <a:gridCol w="844550"/>
                <a:gridCol w="844550"/>
                <a:gridCol w="847725"/>
              </a:tblGrid>
              <a:tr h="6746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BLACKPOOL (dep)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Bus 1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06 00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Bus 2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Bus 3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07 10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Bus 4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07 50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Bus 5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Bus 6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92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LYTHAM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06 20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07 00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08 50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09 05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76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PRESTON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06 35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07 10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08 20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09 05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09 20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LEYLAND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07 55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92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CHORLEY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06 55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07 25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08 05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09 20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WIGAN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07 15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09 05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92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MANCHESTER (Arr)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08 15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10 10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10 25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65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565" grpId="0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723" name="AutoShape 6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6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66275"/>
                  <a:invGamma/>
                </a:srgbClr>
              </a:gs>
            </a:gsLst>
            <a:lin ang="5400000" scaled="1"/>
          </a:gradFill>
          <a:ln w="38100">
            <a:solidFill>
              <a:srgbClr val="66FF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59" name="AutoShape 3"/>
          <p:cNvSpPr>
            <a:spLocks noChangeArrowheads="1"/>
          </p:cNvSpPr>
          <p:nvPr/>
        </p:nvSpPr>
        <p:spPr bwMode="auto">
          <a:xfrm>
            <a:off x="280988" y="4256088"/>
            <a:ext cx="8553450" cy="2106612"/>
          </a:xfrm>
          <a:prstGeom prst="roundRect">
            <a:avLst>
              <a:gd name="adj" fmla="val 18278"/>
            </a:avLst>
          </a:prstGeom>
          <a:gradFill rotWithShape="1">
            <a:gsLst>
              <a:gs pos="0">
                <a:srgbClr val="66FF66"/>
              </a:gs>
              <a:gs pos="50000">
                <a:schemeClr val="bg1"/>
              </a:gs>
              <a:gs pos="100000">
                <a:srgbClr val="66FF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0" name="AutoShape 4"/>
          <p:cNvSpPr>
            <a:spLocks noChangeArrowheads="1"/>
          </p:cNvSpPr>
          <p:nvPr/>
        </p:nvSpPr>
        <p:spPr bwMode="auto">
          <a:xfrm>
            <a:off x="434975" y="412750"/>
            <a:ext cx="8245475" cy="3703638"/>
          </a:xfrm>
          <a:prstGeom prst="roundRect">
            <a:avLst>
              <a:gd name="adj" fmla="val 6194"/>
            </a:avLst>
          </a:prstGeom>
          <a:gradFill rotWithShape="1">
            <a:gsLst>
              <a:gs pos="0">
                <a:srgbClr val="FFCCCC"/>
              </a:gs>
              <a:gs pos="50000">
                <a:schemeClr val="bg1"/>
              </a:gs>
              <a:gs pos="100000">
                <a:srgbClr val="FFCC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1" name="Text Box 5"/>
          <p:cNvSpPr txBox="1">
            <a:spLocks noChangeArrowheads="1"/>
          </p:cNvSpPr>
          <p:nvPr/>
        </p:nvSpPr>
        <p:spPr bwMode="auto">
          <a:xfrm>
            <a:off x="696913" y="5565775"/>
            <a:ext cx="772318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0000"/>
                </a:solidFill>
                <a:latin typeface="Comic Sans MS" pitchFamily="66" charset="0"/>
              </a:rPr>
              <a:t>15 minutes</a:t>
            </a:r>
            <a:endParaRPr lang="en-US" sz="5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70662" name="Text Box 6"/>
          <p:cNvSpPr txBox="1">
            <a:spLocks noChangeArrowheads="1"/>
          </p:cNvSpPr>
          <p:nvPr/>
        </p:nvSpPr>
        <p:spPr bwMode="auto">
          <a:xfrm>
            <a:off x="438150" y="4411663"/>
            <a:ext cx="8240713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8000"/>
                </a:solidFill>
                <a:latin typeface="Comic Sans MS" pitchFamily="66" charset="0"/>
              </a:rPr>
              <a:t>How long after Bus 2 leaves Preston does it leave Chorley?</a:t>
            </a:r>
            <a:endParaRPr lang="en-US" sz="3000" b="1">
              <a:solidFill>
                <a:srgbClr val="008000"/>
              </a:solidFill>
              <a:latin typeface="Comic Sans MS" pitchFamily="66" charset="0"/>
            </a:endParaRPr>
          </a:p>
        </p:txBody>
      </p:sp>
      <p:graphicFrame>
        <p:nvGraphicFramePr>
          <p:cNvPr id="70663" name="Group 7"/>
          <p:cNvGraphicFramePr>
            <a:graphicFrameLocks noGrp="1"/>
          </p:cNvGraphicFramePr>
          <p:nvPr>
            <p:ph sz="half" idx="2"/>
          </p:nvPr>
        </p:nvGraphicFramePr>
        <p:xfrm>
          <a:off x="747713" y="571500"/>
          <a:ext cx="7654925" cy="3392108"/>
        </p:xfrm>
        <a:graphic>
          <a:graphicData uri="http://schemas.openxmlformats.org/drawingml/2006/table">
            <a:tbl>
              <a:tblPr/>
              <a:tblGrid>
                <a:gridCol w="2581275"/>
                <a:gridCol w="842962"/>
                <a:gridCol w="847725"/>
                <a:gridCol w="846138"/>
                <a:gridCol w="844550"/>
                <a:gridCol w="844550"/>
                <a:gridCol w="847725"/>
              </a:tblGrid>
              <a:tr h="6746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BLACKPOOL (dep)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Bus 1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06 00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Bus 2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Bus 3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07 10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Bus 4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07 50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Bus 5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Bus 6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92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LYTHAM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06 20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07 00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08 50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09 05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76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PRESTON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06 35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07 10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08 20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09 05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09 20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LEYLAND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07 55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92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CHORLEY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06 55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07 25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08 05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09 20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WIGAN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07 15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09 05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92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MANCHESTER (Arr)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08 15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10 10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10 25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06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661" grpId="0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651" name="AutoShape 6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6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66275"/>
                  <a:invGamma/>
                </a:srgbClr>
              </a:gs>
            </a:gsLst>
            <a:lin ang="5400000" scaled="1"/>
          </a:gradFill>
          <a:ln w="38100">
            <a:solidFill>
              <a:srgbClr val="66FF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7" name="AutoShape 3"/>
          <p:cNvSpPr>
            <a:spLocks noChangeArrowheads="1"/>
          </p:cNvSpPr>
          <p:nvPr/>
        </p:nvSpPr>
        <p:spPr bwMode="auto">
          <a:xfrm>
            <a:off x="280988" y="4256088"/>
            <a:ext cx="8553450" cy="2106612"/>
          </a:xfrm>
          <a:prstGeom prst="roundRect">
            <a:avLst>
              <a:gd name="adj" fmla="val 18278"/>
            </a:avLst>
          </a:prstGeom>
          <a:gradFill rotWithShape="1">
            <a:gsLst>
              <a:gs pos="0">
                <a:srgbClr val="66FF66"/>
              </a:gs>
              <a:gs pos="50000">
                <a:schemeClr val="bg1"/>
              </a:gs>
              <a:gs pos="100000">
                <a:srgbClr val="66FF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8" name="AutoShape 4"/>
          <p:cNvSpPr>
            <a:spLocks noChangeArrowheads="1"/>
          </p:cNvSpPr>
          <p:nvPr/>
        </p:nvSpPr>
        <p:spPr bwMode="auto">
          <a:xfrm>
            <a:off x="434975" y="412750"/>
            <a:ext cx="8245475" cy="3703638"/>
          </a:xfrm>
          <a:prstGeom prst="roundRect">
            <a:avLst>
              <a:gd name="adj" fmla="val 6194"/>
            </a:avLst>
          </a:prstGeom>
          <a:gradFill rotWithShape="1">
            <a:gsLst>
              <a:gs pos="0">
                <a:srgbClr val="FFCCCC"/>
              </a:gs>
              <a:gs pos="50000">
                <a:schemeClr val="bg1"/>
              </a:gs>
              <a:gs pos="100000">
                <a:srgbClr val="FFCC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9" name="Text Box 5"/>
          <p:cNvSpPr txBox="1">
            <a:spLocks noChangeArrowheads="1"/>
          </p:cNvSpPr>
          <p:nvPr/>
        </p:nvSpPr>
        <p:spPr bwMode="auto">
          <a:xfrm>
            <a:off x="696913" y="5565775"/>
            <a:ext cx="772318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0000"/>
                </a:solidFill>
                <a:latin typeface="Comic Sans MS" pitchFamily="66" charset="0"/>
              </a:rPr>
              <a:t>45 minutes</a:t>
            </a:r>
            <a:endParaRPr lang="en-US" sz="5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67590" name="Text Box 6"/>
          <p:cNvSpPr txBox="1">
            <a:spLocks noChangeArrowheads="1"/>
          </p:cNvSpPr>
          <p:nvPr/>
        </p:nvSpPr>
        <p:spPr bwMode="auto">
          <a:xfrm>
            <a:off x="438150" y="4411663"/>
            <a:ext cx="8240713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8000"/>
                </a:solidFill>
                <a:latin typeface="Comic Sans MS" pitchFamily="66" charset="0"/>
              </a:rPr>
              <a:t>How long does it take Bus 6 to get from Chorley to Manchester?</a:t>
            </a:r>
            <a:endParaRPr lang="en-US" sz="3000" b="1">
              <a:solidFill>
                <a:srgbClr val="008000"/>
              </a:solidFill>
              <a:latin typeface="Comic Sans MS" pitchFamily="66" charset="0"/>
            </a:endParaRPr>
          </a:p>
        </p:txBody>
      </p:sp>
      <p:graphicFrame>
        <p:nvGraphicFramePr>
          <p:cNvPr id="67591" name="Group 7"/>
          <p:cNvGraphicFramePr>
            <a:graphicFrameLocks noGrp="1"/>
          </p:cNvGraphicFramePr>
          <p:nvPr>
            <p:ph sz="half" idx="2"/>
          </p:nvPr>
        </p:nvGraphicFramePr>
        <p:xfrm>
          <a:off x="747713" y="571500"/>
          <a:ext cx="7654925" cy="3392108"/>
        </p:xfrm>
        <a:graphic>
          <a:graphicData uri="http://schemas.openxmlformats.org/drawingml/2006/table">
            <a:tbl>
              <a:tblPr/>
              <a:tblGrid>
                <a:gridCol w="2581275"/>
                <a:gridCol w="842962"/>
                <a:gridCol w="847725"/>
                <a:gridCol w="846138"/>
                <a:gridCol w="844550"/>
                <a:gridCol w="844550"/>
                <a:gridCol w="847725"/>
              </a:tblGrid>
              <a:tr h="6746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BLACKPOOL (dep)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Bus 1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06 00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Bus 2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Bus 3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07 10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Bus 4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07 50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Bus 5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Bus 6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92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LYTHAM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06 20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07 00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08 50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09 05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76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PRESTON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06 35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07 10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08 20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09 05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09 20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LEYLAND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07 55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92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CHORLEY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06 55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07 25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08 05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09 20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WIGAN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07 15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09 05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92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MANCHESTER (Arr)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08 15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10 10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10 25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75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589" grpId="0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75" name="AutoShape 6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6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66275"/>
                  <a:invGamma/>
                </a:srgbClr>
              </a:gs>
            </a:gsLst>
            <a:lin ang="5400000" scaled="1"/>
          </a:gradFill>
          <a:ln w="38100">
            <a:solidFill>
              <a:srgbClr val="66FF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1" name="AutoShape 3"/>
          <p:cNvSpPr>
            <a:spLocks noChangeArrowheads="1"/>
          </p:cNvSpPr>
          <p:nvPr/>
        </p:nvSpPr>
        <p:spPr bwMode="auto">
          <a:xfrm>
            <a:off x="280988" y="4256088"/>
            <a:ext cx="8553450" cy="2106612"/>
          </a:xfrm>
          <a:prstGeom prst="roundRect">
            <a:avLst>
              <a:gd name="adj" fmla="val 18278"/>
            </a:avLst>
          </a:prstGeom>
          <a:gradFill rotWithShape="1">
            <a:gsLst>
              <a:gs pos="0">
                <a:srgbClr val="66FF66"/>
              </a:gs>
              <a:gs pos="50000">
                <a:schemeClr val="bg1"/>
              </a:gs>
              <a:gs pos="100000">
                <a:srgbClr val="66FF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2" name="AutoShape 4"/>
          <p:cNvSpPr>
            <a:spLocks noChangeArrowheads="1"/>
          </p:cNvSpPr>
          <p:nvPr/>
        </p:nvSpPr>
        <p:spPr bwMode="auto">
          <a:xfrm>
            <a:off x="434975" y="412750"/>
            <a:ext cx="8245475" cy="3703638"/>
          </a:xfrm>
          <a:prstGeom prst="roundRect">
            <a:avLst>
              <a:gd name="adj" fmla="val 6194"/>
            </a:avLst>
          </a:prstGeom>
          <a:gradFill rotWithShape="1">
            <a:gsLst>
              <a:gs pos="0">
                <a:srgbClr val="FFCCCC"/>
              </a:gs>
              <a:gs pos="50000">
                <a:schemeClr val="bg1"/>
              </a:gs>
              <a:gs pos="100000">
                <a:srgbClr val="FFCC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3" name="Text Box 5"/>
          <p:cNvSpPr txBox="1">
            <a:spLocks noChangeArrowheads="1"/>
          </p:cNvSpPr>
          <p:nvPr/>
        </p:nvSpPr>
        <p:spPr bwMode="auto">
          <a:xfrm>
            <a:off x="696913" y="5565775"/>
            <a:ext cx="772318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0000"/>
                </a:solidFill>
                <a:latin typeface="Comic Sans MS" pitchFamily="66" charset="0"/>
              </a:rPr>
              <a:t>Bus 1</a:t>
            </a:r>
            <a:endParaRPr lang="en-US" sz="5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68614" name="Text Box 6"/>
          <p:cNvSpPr txBox="1">
            <a:spLocks noChangeArrowheads="1"/>
          </p:cNvSpPr>
          <p:nvPr/>
        </p:nvSpPr>
        <p:spPr bwMode="auto">
          <a:xfrm>
            <a:off x="438150" y="4411663"/>
            <a:ext cx="8240713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8000"/>
                </a:solidFill>
                <a:latin typeface="Comic Sans MS" pitchFamily="66" charset="0"/>
              </a:rPr>
              <a:t>Which bus stops at all the towns?</a:t>
            </a:r>
            <a:endParaRPr lang="en-US" sz="3000" b="1">
              <a:solidFill>
                <a:srgbClr val="008000"/>
              </a:solidFill>
              <a:latin typeface="Comic Sans MS" pitchFamily="66" charset="0"/>
            </a:endParaRPr>
          </a:p>
        </p:txBody>
      </p:sp>
      <p:graphicFrame>
        <p:nvGraphicFramePr>
          <p:cNvPr id="68615" name="Group 7"/>
          <p:cNvGraphicFramePr>
            <a:graphicFrameLocks noGrp="1"/>
          </p:cNvGraphicFramePr>
          <p:nvPr>
            <p:ph sz="half" idx="2"/>
          </p:nvPr>
        </p:nvGraphicFramePr>
        <p:xfrm>
          <a:off x="747713" y="571500"/>
          <a:ext cx="7654925" cy="3392108"/>
        </p:xfrm>
        <a:graphic>
          <a:graphicData uri="http://schemas.openxmlformats.org/drawingml/2006/table">
            <a:tbl>
              <a:tblPr/>
              <a:tblGrid>
                <a:gridCol w="2581275"/>
                <a:gridCol w="842962"/>
                <a:gridCol w="847725"/>
                <a:gridCol w="846138"/>
                <a:gridCol w="844550"/>
                <a:gridCol w="844550"/>
                <a:gridCol w="847725"/>
              </a:tblGrid>
              <a:tr h="6746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BLACKPOOL (dep)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Bus 1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06 00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Bus 2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Bus 3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07 10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Bus 4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07 50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Bus 5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Bus 6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92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LYTHAM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06 20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07 00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08 50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09 05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76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PRESTON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06 35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07 10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08 20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09 05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09 20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LEYLAND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07 55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92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CHORLEY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06 55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07 25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08 05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09 20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WIGAN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07 15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09 05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92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MANCHESTER (Arr)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08 15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10 10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10 25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86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613" grpId="0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99" name="AutoShape 6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6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66275"/>
                  <a:invGamma/>
                </a:srgbClr>
              </a:gs>
            </a:gsLst>
            <a:lin ang="5400000" scaled="1"/>
          </a:gradFill>
          <a:ln w="38100">
            <a:solidFill>
              <a:srgbClr val="66FF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5" name="AutoShape 3"/>
          <p:cNvSpPr>
            <a:spLocks noChangeArrowheads="1"/>
          </p:cNvSpPr>
          <p:nvPr/>
        </p:nvSpPr>
        <p:spPr bwMode="auto">
          <a:xfrm>
            <a:off x="280988" y="4256088"/>
            <a:ext cx="8553450" cy="2106612"/>
          </a:xfrm>
          <a:prstGeom prst="roundRect">
            <a:avLst>
              <a:gd name="adj" fmla="val 18278"/>
            </a:avLst>
          </a:prstGeom>
          <a:gradFill rotWithShape="1">
            <a:gsLst>
              <a:gs pos="0">
                <a:srgbClr val="66FF66"/>
              </a:gs>
              <a:gs pos="50000">
                <a:schemeClr val="bg1"/>
              </a:gs>
              <a:gs pos="100000">
                <a:srgbClr val="66FF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6" name="AutoShape 4"/>
          <p:cNvSpPr>
            <a:spLocks noChangeArrowheads="1"/>
          </p:cNvSpPr>
          <p:nvPr/>
        </p:nvSpPr>
        <p:spPr bwMode="auto">
          <a:xfrm>
            <a:off x="434975" y="412750"/>
            <a:ext cx="8245475" cy="3703638"/>
          </a:xfrm>
          <a:prstGeom prst="roundRect">
            <a:avLst>
              <a:gd name="adj" fmla="val 6194"/>
            </a:avLst>
          </a:prstGeom>
          <a:gradFill rotWithShape="1">
            <a:gsLst>
              <a:gs pos="0">
                <a:srgbClr val="FFCCCC"/>
              </a:gs>
              <a:gs pos="50000">
                <a:schemeClr val="bg1"/>
              </a:gs>
              <a:gs pos="100000">
                <a:srgbClr val="FFCC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7" name="Text Box 5"/>
          <p:cNvSpPr txBox="1">
            <a:spLocks noChangeArrowheads="1"/>
          </p:cNvSpPr>
          <p:nvPr/>
        </p:nvSpPr>
        <p:spPr bwMode="auto">
          <a:xfrm>
            <a:off x="696913" y="5565775"/>
            <a:ext cx="772318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0000"/>
                </a:solidFill>
                <a:latin typeface="Comic Sans MS" pitchFamily="66" charset="0"/>
              </a:rPr>
              <a:t>25 minutes</a:t>
            </a:r>
            <a:endParaRPr lang="en-US" sz="5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69638" name="Text Box 6"/>
          <p:cNvSpPr txBox="1">
            <a:spLocks noChangeArrowheads="1"/>
          </p:cNvSpPr>
          <p:nvPr/>
        </p:nvSpPr>
        <p:spPr bwMode="auto">
          <a:xfrm>
            <a:off x="438150" y="4411663"/>
            <a:ext cx="8240713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8000"/>
                </a:solidFill>
                <a:latin typeface="Comic Sans MS" pitchFamily="66" charset="0"/>
              </a:rPr>
              <a:t>How long does Bus 1 take from leaving Lytham to leaving Leyland?</a:t>
            </a:r>
            <a:endParaRPr lang="en-US" sz="3000" b="1">
              <a:solidFill>
                <a:srgbClr val="008000"/>
              </a:solidFill>
              <a:latin typeface="Comic Sans MS" pitchFamily="66" charset="0"/>
            </a:endParaRPr>
          </a:p>
        </p:txBody>
      </p:sp>
      <p:graphicFrame>
        <p:nvGraphicFramePr>
          <p:cNvPr id="69639" name="Group 7"/>
          <p:cNvGraphicFramePr>
            <a:graphicFrameLocks noGrp="1"/>
          </p:cNvGraphicFramePr>
          <p:nvPr>
            <p:ph sz="half" idx="2"/>
          </p:nvPr>
        </p:nvGraphicFramePr>
        <p:xfrm>
          <a:off x="747713" y="571500"/>
          <a:ext cx="7654925" cy="3392108"/>
        </p:xfrm>
        <a:graphic>
          <a:graphicData uri="http://schemas.openxmlformats.org/drawingml/2006/table">
            <a:tbl>
              <a:tblPr/>
              <a:tblGrid>
                <a:gridCol w="2581275"/>
                <a:gridCol w="842962"/>
                <a:gridCol w="847725"/>
                <a:gridCol w="846138"/>
                <a:gridCol w="844550"/>
                <a:gridCol w="844550"/>
                <a:gridCol w="847725"/>
              </a:tblGrid>
              <a:tr h="6746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BLACKPOOL (dep)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Bus 1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06 00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Bus 2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Bus 3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07 10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Bus 4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07 50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Bus 5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Bus 6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92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LYTHAM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06 20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07 00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08 50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09 05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76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PRESTON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06 35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07 10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08 20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09 05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09 20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LEYLAND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07 55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92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CHORLEY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06 55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07 25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08 05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09 20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WIGAN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07 15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09 05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92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MANCHESTER (Arr)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08 15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10 10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10 25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96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637" grpId="0" autoUpdateAnimBg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011" name="AutoShape 6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6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66275"/>
                  <a:invGamma/>
                </a:srgbClr>
              </a:gs>
            </a:gsLst>
            <a:lin ang="5400000" scaled="1"/>
          </a:gradFill>
          <a:ln w="38100">
            <a:solidFill>
              <a:srgbClr val="66FF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47" name="AutoShape 3"/>
          <p:cNvSpPr>
            <a:spLocks noChangeArrowheads="1"/>
          </p:cNvSpPr>
          <p:nvPr/>
        </p:nvSpPr>
        <p:spPr bwMode="auto">
          <a:xfrm>
            <a:off x="280988" y="4256088"/>
            <a:ext cx="8553450" cy="2106612"/>
          </a:xfrm>
          <a:prstGeom prst="roundRect">
            <a:avLst>
              <a:gd name="adj" fmla="val 18278"/>
            </a:avLst>
          </a:prstGeom>
          <a:gradFill rotWithShape="1">
            <a:gsLst>
              <a:gs pos="0">
                <a:srgbClr val="66FF66"/>
              </a:gs>
              <a:gs pos="50000">
                <a:schemeClr val="bg1"/>
              </a:gs>
              <a:gs pos="100000">
                <a:srgbClr val="66FF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48" name="AutoShape 4"/>
          <p:cNvSpPr>
            <a:spLocks noChangeArrowheads="1"/>
          </p:cNvSpPr>
          <p:nvPr/>
        </p:nvSpPr>
        <p:spPr bwMode="auto">
          <a:xfrm>
            <a:off x="434975" y="412750"/>
            <a:ext cx="8245475" cy="3703638"/>
          </a:xfrm>
          <a:prstGeom prst="roundRect">
            <a:avLst>
              <a:gd name="adj" fmla="val 6194"/>
            </a:avLst>
          </a:prstGeom>
          <a:gradFill rotWithShape="1">
            <a:gsLst>
              <a:gs pos="0">
                <a:srgbClr val="FFCCCC"/>
              </a:gs>
              <a:gs pos="50000">
                <a:schemeClr val="bg1"/>
              </a:gs>
              <a:gs pos="100000">
                <a:srgbClr val="FFCC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49" name="Text Box 5"/>
          <p:cNvSpPr txBox="1">
            <a:spLocks noChangeArrowheads="1"/>
          </p:cNvSpPr>
          <p:nvPr/>
        </p:nvSpPr>
        <p:spPr bwMode="auto">
          <a:xfrm>
            <a:off x="696913" y="5565775"/>
            <a:ext cx="772318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0000"/>
                </a:solidFill>
                <a:latin typeface="Comic Sans MS" pitchFamily="66" charset="0"/>
              </a:rPr>
              <a:t>1 hour 40 minutes</a:t>
            </a:r>
            <a:endParaRPr lang="en-US" sz="5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82950" name="Text Box 6"/>
          <p:cNvSpPr txBox="1">
            <a:spLocks noChangeArrowheads="1"/>
          </p:cNvSpPr>
          <p:nvPr/>
        </p:nvSpPr>
        <p:spPr bwMode="auto">
          <a:xfrm>
            <a:off x="438150" y="4411663"/>
            <a:ext cx="8240713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8000"/>
                </a:solidFill>
                <a:latin typeface="Comic Sans MS" pitchFamily="66" charset="0"/>
              </a:rPr>
              <a:t>How long does bus 6 take to get from Blackpool to Manchester?</a:t>
            </a:r>
            <a:endParaRPr lang="en-US" sz="3000" b="1">
              <a:solidFill>
                <a:srgbClr val="008000"/>
              </a:solidFill>
              <a:latin typeface="Comic Sans MS" pitchFamily="66" charset="0"/>
            </a:endParaRPr>
          </a:p>
        </p:txBody>
      </p:sp>
      <p:graphicFrame>
        <p:nvGraphicFramePr>
          <p:cNvPr id="82951" name="Group 7"/>
          <p:cNvGraphicFramePr>
            <a:graphicFrameLocks noGrp="1"/>
          </p:cNvGraphicFramePr>
          <p:nvPr>
            <p:ph sz="half" idx="2"/>
          </p:nvPr>
        </p:nvGraphicFramePr>
        <p:xfrm>
          <a:off x="747713" y="571500"/>
          <a:ext cx="7654925" cy="3392108"/>
        </p:xfrm>
        <a:graphic>
          <a:graphicData uri="http://schemas.openxmlformats.org/drawingml/2006/table">
            <a:tbl>
              <a:tblPr/>
              <a:tblGrid>
                <a:gridCol w="2581275"/>
                <a:gridCol w="842962"/>
                <a:gridCol w="847725"/>
                <a:gridCol w="846138"/>
                <a:gridCol w="844550"/>
                <a:gridCol w="844550"/>
                <a:gridCol w="847725"/>
              </a:tblGrid>
              <a:tr h="6746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BLACKPOOL (dep)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Bus 1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06 00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Bus 2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Bus 3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07 10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Bus 4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07 50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Bus 5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Bus 6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92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LYTHAM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06 20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07 00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08 50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09 05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76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PRESTON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06 35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07 10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08 20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09 05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09 20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LEYLAND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07 55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92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CHORLEY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06 55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07 25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08 05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09 20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WIGAN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07 15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09 05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92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MANCHESTER (Arr)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08 15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10 10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10 25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29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949" grpId="0" autoUpdateAnimBg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47" name="AutoShape 6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6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66275"/>
                  <a:invGamma/>
                </a:srgbClr>
              </a:gs>
            </a:gsLst>
            <a:lin ang="5400000" scaled="1"/>
          </a:gradFill>
          <a:ln w="38100">
            <a:solidFill>
              <a:srgbClr val="66FF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3" name="AutoShape 3"/>
          <p:cNvSpPr>
            <a:spLocks noChangeArrowheads="1"/>
          </p:cNvSpPr>
          <p:nvPr/>
        </p:nvSpPr>
        <p:spPr bwMode="auto">
          <a:xfrm>
            <a:off x="280988" y="4256088"/>
            <a:ext cx="8553450" cy="2106612"/>
          </a:xfrm>
          <a:prstGeom prst="roundRect">
            <a:avLst>
              <a:gd name="adj" fmla="val 18278"/>
            </a:avLst>
          </a:prstGeom>
          <a:gradFill rotWithShape="1">
            <a:gsLst>
              <a:gs pos="0">
                <a:srgbClr val="66FF66"/>
              </a:gs>
              <a:gs pos="50000">
                <a:schemeClr val="bg1"/>
              </a:gs>
              <a:gs pos="100000">
                <a:srgbClr val="66FF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4" name="AutoShape 4"/>
          <p:cNvSpPr>
            <a:spLocks noChangeArrowheads="1"/>
          </p:cNvSpPr>
          <p:nvPr/>
        </p:nvSpPr>
        <p:spPr bwMode="auto">
          <a:xfrm>
            <a:off x="434975" y="412750"/>
            <a:ext cx="8245475" cy="3703638"/>
          </a:xfrm>
          <a:prstGeom prst="roundRect">
            <a:avLst>
              <a:gd name="adj" fmla="val 6194"/>
            </a:avLst>
          </a:prstGeom>
          <a:gradFill rotWithShape="1">
            <a:gsLst>
              <a:gs pos="0">
                <a:srgbClr val="FFCCCC"/>
              </a:gs>
              <a:gs pos="50000">
                <a:schemeClr val="bg1"/>
              </a:gs>
              <a:gs pos="100000">
                <a:srgbClr val="FFCC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5" name="Text Box 5"/>
          <p:cNvSpPr txBox="1">
            <a:spLocks noChangeArrowheads="1"/>
          </p:cNvSpPr>
          <p:nvPr/>
        </p:nvSpPr>
        <p:spPr bwMode="auto">
          <a:xfrm>
            <a:off x="696913" y="5565775"/>
            <a:ext cx="772318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0000"/>
                </a:solidFill>
                <a:latin typeface="Comic Sans MS" pitchFamily="66" charset="0"/>
              </a:rPr>
              <a:t>Bus 4</a:t>
            </a:r>
            <a:endParaRPr lang="en-US" sz="5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71686" name="Text Box 6"/>
          <p:cNvSpPr txBox="1">
            <a:spLocks noChangeArrowheads="1"/>
          </p:cNvSpPr>
          <p:nvPr/>
        </p:nvSpPr>
        <p:spPr bwMode="auto">
          <a:xfrm>
            <a:off x="438150" y="4411663"/>
            <a:ext cx="8240713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8000"/>
                </a:solidFill>
                <a:latin typeface="Comic Sans MS" pitchFamily="66" charset="0"/>
              </a:rPr>
              <a:t>Which bus from Blackpool must you take if you want to be in Leyland by 09 00?</a:t>
            </a:r>
            <a:endParaRPr lang="en-US" sz="3000" b="1">
              <a:solidFill>
                <a:srgbClr val="008000"/>
              </a:solidFill>
              <a:latin typeface="Comic Sans MS" pitchFamily="66" charset="0"/>
            </a:endParaRPr>
          </a:p>
        </p:txBody>
      </p:sp>
      <p:graphicFrame>
        <p:nvGraphicFramePr>
          <p:cNvPr id="71687" name="Group 7"/>
          <p:cNvGraphicFramePr>
            <a:graphicFrameLocks noGrp="1"/>
          </p:cNvGraphicFramePr>
          <p:nvPr>
            <p:ph sz="half" idx="2"/>
          </p:nvPr>
        </p:nvGraphicFramePr>
        <p:xfrm>
          <a:off x="747713" y="571500"/>
          <a:ext cx="7654925" cy="3392108"/>
        </p:xfrm>
        <a:graphic>
          <a:graphicData uri="http://schemas.openxmlformats.org/drawingml/2006/table">
            <a:tbl>
              <a:tblPr/>
              <a:tblGrid>
                <a:gridCol w="2581275"/>
                <a:gridCol w="842962"/>
                <a:gridCol w="847725"/>
                <a:gridCol w="846138"/>
                <a:gridCol w="844550"/>
                <a:gridCol w="844550"/>
                <a:gridCol w="847725"/>
              </a:tblGrid>
              <a:tr h="6746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BLACKPOOL (dep)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Bus 1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06 00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Bus 2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Bus 3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07 10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Bus 4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07 50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Bus 5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Bus 6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92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LYTHAM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06 20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07 00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08 50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09 05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76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PRESTON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06 35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07 10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08 20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09 05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09 20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LEYLAND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07 55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92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CHORLEY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06 55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07 25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08 05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09 20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WIGAN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07 15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09 05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92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MANCHESTER (Arr)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08 15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10 10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10 25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16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685" grpId="0" autoUpdateAnimBg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71" name="AutoShape 6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6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66275"/>
                  <a:invGamma/>
                </a:srgbClr>
              </a:gs>
            </a:gsLst>
            <a:lin ang="5400000" scaled="1"/>
          </a:gradFill>
          <a:ln w="38100">
            <a:solidFill>
              <a:srgbClr val="66FF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7" name="AutoShape 3"/>
          <p:cNvSpPr>
            <a:spLocks noChangeArrowheads="1"/>
          </p:cNvSpPr>
          <p:nvPr/>
        </p:nvSpPr>
        <p:spPr bwMode="auto">
          <a:xfrm>
            <a:off x="280988" y="4256088"/>
            <a:ext cx="8553450" cy="2106612"/>
          </a:xfrm>
          <a:prstGeom prst="roundRect">
            <a:avLst>
              <a:gd name="adj" fmla="val 18278"/>
            </a:avLst>
          </a:prstGeom>
          <a:gradFill rotWithShape="1">
            <a:gsLst>
              <a:gs pos="0">
                <a:srgbClr val="66FF66"/>
              </a:gs>
              <a:gs pos="50000">
                <a:schemeClr val="bg1"/>
              </a:gs>
              <a:gs pos="100000">
                <a:srgbClr val="66FF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8" name="AutoShape 4"/>
          <p:cNvSpPr>
            <a:spLocks noChangeArrowheads="1"/>
          </p:cNvSpPr>
          <p:nvPr/>
        </p:nvSpPr>
        <p:spPr bwMode="auto">
          <a:xfrm>
            <a:off x="434975" y="412750"/>
            <a:ext cx="8245475" cy="3703638"/>
          </a:xfrm>
          <a:prstGeom prst="roundRect">
            <a:avLst>
              <a:gd name="adj" fmla="val 6194"/>
            </a:avLst>
          </a:prstGeom>
          <a:gradFill rotWithShape="1">
            <a:gsLst>
              <a:gs pos="0">
                <a:srgbClr val="FFCCCC"/>
              </a:gs>
              <a:gs pos="50000">
                <a:schemeClr val="bg1"/>
              </a:gs>
              <a:gs pos="100000">
                <a:srgbClr val="FFCC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9" name="Text Box 5"/>
          <p:cNvSpPr txBox="1">
            <a:spLocks noChangeArrowheads="1"/>
          </p:cNvSpPr>
          <p:nvPr/>
        </p:nvSpPr>
        <p:spPr bwMode="auto">
          <a:xfrm>
            <a:off x="696913" y="5565775"/>
            <a:ext cx="772318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0000"/>
                </a:solidFill>
                <a:latin typeface="Comic Sans MS" pitchFamily="66" charset="0"/>
              </a:rPr>
              <a:t>35 minutes</a:t>
            </a:r>
            <a:endParaRPr lang="en-US" sz="5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72710" name="Text Box 6"/>
          <p:cNvSpPr txBox="1">
            <a:spLocks noChangeArrowheads="1"/>
          </p:cNvSpPr>
          <p:nvPr/>
        </p:nvSpPr>
        <p:spPr bwMode="auto">
          <a:xfrm>
            <a:off x="438150" y="4411663"/>
            <a:ext cx="8240713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8000"/>
                </a:solidFill>
                <a:latin typeface="Comic Sans MS" pitchFamily="66" charset="0"/>
              </a:rPr>
              <a:t>How long does Bus 2 take from leaving Preston to leaving Wigan?</a:t>
            </a:r>
            <a:endParaRPr lang="en-US" sz="3000" b="1">
              <a:solidFill>
                <a:srgbClr val="008000"/>
              </a:solidFill>
              <a:latin typeface="Comic Sans MS" pitchFamily="66" charset="0"/>
            </a:endParaRPr>
          </a:p>
        </p:txBody>
      </p:sp>
      <p:graphicFrame>
        <p:nvGraphicFramePr>
          <p:cNvPr id="72711" name="Group 7"/>
          <p:cNvGraphicFramePr>
            <a:graphicFrameLocks noGrp="1"/>
          </p:cNvGraphicFramePr>
          <p:nvPr>
            <p:ph sz="half" idx="2"/>
          </p:nvPr>
        </p:nvGraphicFramePr>
        <p:xfrm>
          <a:off x="747713" y="571500"/>
          <a:ext cx="7654925" cy="3392108"/>
        </p:xfrm>
        <a:graphic>
          <a:graphicData uri="http://schemas.openxmlformats.org/drawingml/2006/table">
            <a:tbl>
              <a:tblPr/>
              <a:tblGrid>
                <a:gridCol w="2581275"/>
                <a:gridCol w="842962"/>
                <a:gridCol w="847725"/>
                <a:gridCol w="846138"/>
                <a:gridCol w="844550"/>
                <a:gridCol w="844550"/>
                <a:gridCol w="847725"/>
              </a:tblGrid>
              <a:tr h="6746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BLACKPOOL (dep)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Bus 1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06 00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Bus 2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Bus 3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07 10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Bus 4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07 50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Bus 5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Bus 6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92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LYTHAM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06 20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07 00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08 50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09 05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76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PRESTON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06 35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07 10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08 20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09 05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09 20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LEYLAND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07 55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92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CHORLEY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06 55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07 25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08 05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09 20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WIGAN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07 15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09 05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92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MANCHESTER (Arr)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08 15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10 10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10 25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27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709" grpId="0" autoUpdateAnimBg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95" name="AutoShape 6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6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66275"/>
                  <a:invGamma/>
                </a:srgbClr>
              </a:gs>
            </a:gsLst>
            <a:lin ang="5400000" scaled="1"/>
          </a:gradFill>
          <a:ln w="38100">
            <a:solidFill>
              <a:srgbClr val="66FF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1" name="AutoShape 3"/>
          <p:cNvSpPr>
            <a:spLocks noChangeArrowheads="1"/>
          </p:cNvSpPr>
          <p:nvPr/>
        </p:nvSpPr>
        <p:spPr bwMode="auto">
          <a:xfrm>
            <a:off x="280988" y="4256088"/>
            <a:ext cx="8553450" cy="2106612"/>
          </a:xfrm>
          <a:prstGeom prst="roundRect">
            <a:avLst>
              <a:gd name="adj" fmla="val 18278"/>
            </a:avLst>
          </a:prstGeom>
          <a:gradFill rotWithShape="1">
            <a:gsLst>
              <a:gs pos="0">
                <a:srgbClr val="66FF66"/>
              </a:gs>
              <a:gs pos="50000">
                <a:schemeClr val="bg1"/>
              </a:gs>
              <a:gs pos="100000">
                <a:srgbClr val="66FF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2" name="AutoShape 4"/>
          <p:cNvSpPr>
            <a:spLocks noChangeArrowheads="1"/>
          </p:cNvSpPr>
          <p:nvPr/>
        </p:nvSpPr>
        <p:spPr bwMode="auto">
          <a:xfrm>
            <a:off x="434975" y="412750"/>
            <a:ext cx="8245475" cy="3703638"/>
          </a:xfrm>
          <a:prstGeom prst="roundRect">
            <a:avLst>
              <a:gd name="adj" fmla="val 6194"/>
            </a:avLst>
          </a:prstGeom>
          <a:gradFill rotWithShape="1">
            <a:gsLst>
              <a:gs pos="0">
                <a:srgbClr val="FFCCCC"/>
              </a:gs>
              <a:gs pos="50000">
                <a:schemeClr val="bg1"/>
              </a:gs>
              <a:gs pos="100000">
                <a:srgbClr val="FFCC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3" name="Text Box 5"/>
          <p:cNvSpPr txBox="1">
            <a:spLocks noChangeArrowheads="1"/>
          </p:cNvSpPr>
          <p:nvPr/>
        </p:nvSpPr>
        <p:spPr bwMode="auto">
          <a:xfrm>
            <a:off x="696913" y="5565775"/>
            <a:ext cx="772318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0000"/>
                </a:solidFill>
                <a:latin typeface="Comic Sans MS" pitchFamily="66" charset="0"/>
              </a:rPr>
              <a:t>25 minutes</a:t>
            </a:r>
            <a:endParaRPr lang="en-US" sz="5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73734" name="Text Box 6"/>
          <p:cNvSpPr txBox="1">
            <a:spLocks noChangeArrowheads="1"/>
          </p:cNvSpPr>
          <p:nvPr/>
        </p:nvSpPr>
        <p:spPr bwMode="auto">
          <a:xfrm>
            <a:off x="438150" y="4411663"/>
            <a:ext cx="8240713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8000"/>
                </a:solidFill>
                <a:latin typeface="Comic Sans MS" pitchFamily="66" charset="0"/>
              </a:rPr>
              <a:t>How long does Bus 3 take from leaving Lytham to leaving Leyland?</a:t>
            </a:r>
            <a:endParaRPr lang="en-US" sz="3000" b="1">
              <a:solidFill>
                <a:srgbClr val="008000"/>
              </a:solidFill>
              <a:latin typeface="Comic Sans MS" pitchFamily="66" charset="0"/>
            </a:endParaRPr>
          </a:p>
        </p:txBody>
      </p:sp>
      <p:graphicFrame>
        <p:nvGraphicFramePr>
          <p:cNvPr id="73735" name="Group 7"/>
          <p:cNvGraphicFramePr>
            <a:graphicFrameLocks noGrp="1"/>
          </p:cNvGraphicFramePr>
          <p:nvPr>
            <p:ph sz="half" idx="2"/>
          </p:nvPr>
        </p:nvGraphicFramePr>
        <p:xfrm>
          <a:off x="747713" y="571500"/>
          <a:ext cx="7654925" cy="3392108"/>
        </p:xfrm>
        <a:graphic>
          <a:graphicData uri="http://schemas.openxmlformats.org/drawingml/2006/table">
            <a:tbl>
              <a:tblPr/>
              <a:tblGrid>
                <a:gridCol w="2581275"/>
                <a:gridCol w="842962"/>
                <a:gridCol w="847725"/>
                <a:gridCol w="846138"/>
                <a:gridCol w="844550"/>
                <a:gridCol w="844550"/>
                <a:gridCol w="847725"/>
              </a:tblGrid>
              <a:tr h="6746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BLACKPOOL (dep)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Bus 1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06 00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Bus 2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Bus 3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07 10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Bus 4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07 50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Bus 5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Bus 6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92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LYTHAM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06 20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07 00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08 50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09 05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76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PRESTON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06 35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07 10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08 20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09 05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09 20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LEYLAND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07 55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92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CHORLEY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06 55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07 25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08 05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09 20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WIGAN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07 15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09 05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92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MANCHESTER (Arr)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08 15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10 10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10 25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37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3733" grpId="0" autoUpdateAnimBg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819" name="AutoShape 6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6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66275"/>
                  <a:invGamma/>
                </a:srgbClr>
              </a:gs>
            </a:gsLst>
            <a:lin ang="5400000" scaled="1"/>
          </a:gradFill>
          <a:ln w="38100">
            <a:solidFill>
              <a:srgbClr val="66FF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5" name="AutoShape 3"/>
          <p:cNvSpPr>
            <a:spLocks noChangeArrowheads="1"/>
          </p:cNvSpPr>
          <p:nvPr/>
        </p:nvSpPr>
        <p:spPr bwMode="auto">
          <a:xfrm>
            <a:off x="280988" y="4256088"/>
            <a:ext cx="8553450" cy="2106612"/>
          </a:xfrm>
          <a:prstGeom prst="roundRect">
            <a:avLst>
              <a:gd name="adj" fmla="val 18278"/>
            </a:avLst>
          </a:prstGeom>
          <a:gradFill rotWithShape="1">
            <a:gsLst>
              <a:gs pos="0">
                <a:srgbClr val="66FF66"/>
              </a:gs>
              <a:gs pos="50000">
                <a:schemeClr val="bg1"/>
              </a:gs>
              <a:gs pos="100000">
                <a:srgbClr val="66FF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6" name="AutoShape 4"/>
          <p:cNvSpPr>
            <a:spLocks noChangeArrowheads="1"/>
          </p:cNvSpPr>
          <p:nvPr/>
        </p:nvSpPr>
        <p:spPr bwMode="auto">
          <a:xfrm>
            <a:off x="434975" y="412750"/>
            <a:ext cx="8245475" cy="3703638"/>
          </a:xfrm>
          <a:prstGeom prst="roundRect">
            <a:avLst>
              <a:gd name="adj" fmla="val 6194"/>
            </a:avLst>
          </a:prstGeom>
          <a:gradFill rotWithShape="1">
            <a:gsLst>
              <a:gs pos="0">
                <a:srgbClr val="FFCCCC"/>
              </a:gs>
              <a:gs pos="50000">
                <a:schemeClr val="bg1"/>
              </a:gs>
              <a:gs pos="100000">
                <a:srgbClr val="FFCC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7" name="Text Box 5"/>
          <p:cNvSpPr txBox="1">
            <a:spLocks noChangeArrowheads="1"/>
          </p:cNvSpPr>
          <p:nvPr/>
        </p:nvSpPr>
        <p:spPr bwMode="auto">
          <a:xfrm>
            <a:off x="696913" y="5565775"/>
            <a:ext cx="772318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0000"/>
                </a:solidFill>
                <a:latin typeface="Comic Sans MS" pitchFamily="66" charset="0"/>
              </a:rPr>
              <a:t>09 05</a:t>
            </a:r>
            <a:endParaRPr lang="en-US" sz="5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74758" name="Text Box 6"/>
          <p:cNvSpPr txBox="1">
            <a:spLocks noChangeArrowheads="1"/>
          </p:cNvSpPr>
          <p:nvPr/>
        </p:nvSpPr>
        <p:spPr bwMode="auto">
          <a:xfrm>
            <a:off x="438150" y="4411663"/>
            <a:ext cx="8240713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8000"/>
                </a:solidFill>
                <a:latin typeface="Comic Sans MS" pitchFamily="66" charset="0"/>
              </a:rPr>
              <a:t>What time does Bus 4 leave Wigan?</a:t>
            </a:r>
            <a:endParaRPr lang="en-US" sz="3000" b="1">
              <a:solidFill>
                <a:srgbClr val="008000"/>
              </a:solidFill>
              <a:latin typeface="Comic Sans MS" pitchFamily="66" charset="0"/>
            </a:endParaRPr>
          </a:p>
        </p:txBody>
      </p:sp>
      <p:graphicFrame>
        <p:nvGraphicFramePr>
          <p:cNvPr id="74759" name="Group 7"/>
          <p:cNvGraphicFramePr>
            <a:graphicFrameLocks noGrp="1"/>
          </p:cNvGraphicFramePr>
          <p:nvPr>
            <p:ph sz="half" idx="2"/>
          </p:nvPr>
        </p:nvGraphicFramePr>
        <p:xfrm>
          <a:off x="747713" y="571500"/>
          <a:ext cx="7654925" cy="3392108"/>
        </p:xfrm>
        <a:graphic>
          <a:graphicData uri="http://schemas.openxmlformats.org/drawingml/2006/table">
            <a:tbl>
              <a:tblPr/>
              <a:tblGrid>
                <a:gridCol w="2581275"/>
                <a:gridCol w="842962"/>
                <a:gridCol w="847725"/>
                <a:gridCol w="846138"/>
                <a:gridCol w="844550"/>
                <a:gridCol w="844550"/>
                <a:gridCol w="847725"/>
              </a:tblGrid>
              <a:tr h="6746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BLACKPOOL (dep)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Bus 1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06 00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Bus 2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Bus 3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07 10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Bus 4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07 50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Bus 5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Bus 6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92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LYTHAM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06 20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07 00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08 50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09 05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76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PRESTON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06 35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07 10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08 20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09 05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09 20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LEYLAND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07 55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92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CHORLEY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06 55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07 25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08 05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09 20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WIGAN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07 15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09 05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92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MANCHESTER (Arr)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08 15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10 10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10 25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47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4757" grpId="0" autoUpdateAnimBg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843" name="AutoShape 6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6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66275"/>
                  <a:invGamma/>
                </a:srgbClr>
              </a:gs>
            </a:gsLst>
            <a:lin ang="5400000" scaled="1"/>
          </a:gradFill>
          <a:ln w="38100">
            <a:solidFill>
              <a:srgbClr val="66FF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79" name="AutoShape 3"/>
          <p:cNvSpPr>
            <a:spLocks noChangeArrowheads="1"/>
          </p:cNvSpPr>
          <p:nvPr/>
        </p:nvSpPr>
        <p:spPr bwMode="auto">
          <a:xfrm>
            <a:off x="280988" y="4256088"/>
            <a:ext cx="8553450" cy="2106612"/>
          </a:xfrm>
          <a:prstGeom prst="roundRect">
            <a:avLst>
              <a:gd name="adj" fmla="val 18278"/>
            </a:avLst>
          </a:prstGeom>
          <a:gradFill rotWithShape="1">
            <a:gsLst>
              <a:gs pos="0">
                <a:srgbClr val="66FF66"/>
              </a:gs>
              <a:gs pos="50000">
                <a:schemeClr val="bg1"/>
              </a:gs>
              <a:gs pos="100000">
                <a:srgbClr val="66FF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0" name="AutoShape 4"/>
          <p:cNvSpPr>
            <a:spLocks noChangeArrowheads="1"/>
          </p:cNvSpPr>
          <p:nvPr/>
        </p:nvSpPr>
        <p:spPr bwMode="auto">
          <a:xfrm>
            <a:off x="434975" y="412750"/>
            <a:ext cx="8245475" cy="3703638"/>
          </a:xfrm>
          <a:prstGeom prst="roundRect">
            <a:avLst>
              <a:gd name="adj" fmla="val 6194"/>
            </a:avLst>
          </a:prstGeom>
          <a:gradFill rotWithShape="1">
            <a:gsLst>
              <a:gs pos="0">
                <a:srgbClr val="FFCCCC"/>
              </a:gs>
              <a:gs pos="50000">
                <a:schemeClr val="bg1"/>
              </a:gs>
              <a:gs pos="100000">
                <a:srgbClr val="FFCC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1" name="Text Box 5"/>
          <p:cNvSpPr txBox="1">
            <a:spLocks noChangeArrowheads="1"/>
          </p:cNvSpPr>
          <p:nvPr/>
        </p:nvSpPr>
        <p:spPr bwMode="auto">
          <a:xfrm>
            <a:off x="696913" y="5565775"/>
            <a:ext cx="772318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0000"/>
                </a:solidFill>
                <a:latin typeface="Comic Sans MS" pitchFamily="66" charset="0"/>
              </a:rPr>
              <a:t>Bus 5</a:t>
            </a:r>
            <a:endParaRPr lang="en-US" sz="5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75782" name="Text Box 6"/>
          <p:cNvSpPr txBox="1">
            <a:spLocks noChangeArrowheads="1"/>
          </p:cNvSpPr>
          <p:nvPr/>
        </p:nvSpPr>
        <p:spPr bwMode="auto">
          <a:xfrm>
            <a:off x="438150" y="4411663"/>
            <a:ext cx="8240713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8000"/>
                </a:solidFill>
                <a:latin typeface="Comic Sans MS" pitchFamily="66" charset="0"/>
              </a:rPr>
              <a:t>Which bus leaves Preston at 09 05?</a:t>
            </a:r>
            <a:endParaRPr lang="en-US" sz="3000" b="1">
              <a:solidFill>
                <a:srgbClr val="008000"/>
              </a:solidFill>
              <a:latin typeface="Comic Sans MS" pitchFamily="66" charset="0"/>
            </a:endParaRPr>
          </a:p>
        </p:txBody>
      </p:sp>
      <p:graphicFrame>
        <p:nvGraphicFramePr>
          <p:cNvPr id="75783" name="Group 7"/>
          <p:cNvGraphicFramePr>
            <a:graphicFrameLocks noGrp="1"/>
          </p:cNvGraphicFramePr>
          <p:nvPr>
            <p:ph sz="half" idx="2"/>
          </p:nvPr>
        </p:nvGraphicFramePr>
        <p:xfrm>
          <a:off x="747713" y="571500"/>
          <a:ext cx="7654925" cy="3392108"/>
        </p:xfrm>
        <a:graphic>
          <a:graphicData uri="http://schemas.openxmlformats.org/drawingml/2006/table">
            <a:tbl>
              <a:tblPr/>
              <a:tblGrid>
                <a:gridCol w="2581275"/>
                <a:gridCol w="842962"/>
                <a:gridCol w="847725"/>
                <a:gridCol w="846138"/>
                <a:gridCol w="844550"/>
                <a:gridCol w="844550"/>
                <a:gridCol w="847725"/>
              </a:tblGrid>
              <a:tr h="6746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BLACKPOOL (dep)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Bus 1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06 00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Bus 2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Bus 3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07 10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Bus 4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07 50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Bus 5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Bus 6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92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LYTHAM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06 20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07 00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08 50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09 05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76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PRESTON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06 35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07 10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08 20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09 05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09 20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LEYLAND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07 55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92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CHORLEY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06 55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07 25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08 05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09 20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WIGAN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07 15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09 05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92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MANCHESTER (Arr)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08 15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10 10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10 25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57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5781" grpId="0" autoUpdateAnimBg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67" name="AutoShape 6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6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66275"/>
                  <a:invGamma/>
                </a:srgbClr>
              </a:gs>
            </a:gsLst>
            <a:lin ang="5400000" scaled="1"/>
          </a:gradFill>
          <a:ln w="38100">
            <a:solidFill>
              <a:srgbClr val="66FF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3" name="AutoShape 3"/>
          <p:cNvSpPr>
            <a:spLocks noChangeArrowheads="1"/>
          </p:cNvSpPr>
          <p:nvPr/>
        </p:nvSpPr>
        <p:spPr bwMode="auto">
          <a:xfrm>
            <a:off x="280988" y="4256088"/>
            <a:ext cx="8553450" cy="2106612"/>
          </a:xfrm>
          <a:prstGeom prst="roundRect">
            <a:avLst>
              <a:gd name="adj" fmla="val 18278"/>
            </a:avLst>
          </a:prstGeom>
          <a:gradFill rotWithShape="1">
            <a:gsLst>
              <a:gs pos="0">
                <a:srgbClr val="66FF66"/>
              </a:gs>
              <a:gs pos="50000">
                <a:schemeClr val="bg1"/>
              </a:gs>
              <a:gs pos="100000">
                <a:srgbClr val="66FF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4" name="AutoShape 4"/>
          <p:cNvSpPr>
            <a:spLocks noChangeArrowheads="1"/>
          </p:cNvSpPr>
          <p:nvPr/>
        </p:nvSpPr>
        <p:spPr bwMode="auto">
          <a:xfrm>
            <a:off x="434975" y="412750"/>
            <a:ext cx="8245475" cy="3703638"/>
          </a:xfrm>
          <a:prstGeom prst="roundRect">
            <a:avLst>
              <a:gd name="adj" fmla="val 6194"/>
            </a:avLst>
          </a:prstGeom>
          <a:gradFill rotWithShape="1">
            <a:gsLst>
              <a:gs pos="0">
                <a:srgbClr val="FFCCCC"/>
              </a:gs>
              <a:gs pos="50000">
                <a:schemeClr val="bg1"/>
              </a:gs>
              <a:gs pos="100000">
                <a:srgbClr val="FFCC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5" name="Text Box 5"/>
          <p:cNvSpPr txBox="1">
            <a:spLocks noChangeArrowheads="1"/>
          </p:cNvSpPr>
          <p:nvPr/>
        </p:nvSpPr>
        <p:spPr bwMode="auto">
          <a:xfrm>
            <a:off x="696913" y="5565775"/>
            <a:ext cx="772318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0000"/>
                </a:solidFill>
                <a:latin typeface="Comic Sans MS" pitchFamily="66" charset="0"/>
              </a:rPr>
              <a:t>Bus 4</a:t>
            </a:r>
            <a:endParaRPr lang="en-US" sz="5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76806" name="Text Box 6"/>
          <p:cNvSpPr txBox="1">
            <a:spLocks noChangeArrowheads="1"/>
          </p:cNvSpPr>
          <p:nvPr/>
        </p:nvSpPr>
        <p:spPr bwMode="auto">
          <a:xfrm>
            <a:off x="438150" y="4411663"/>
            <a:ext cx="8240713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8000"/>
                </a:solidFill>
                <a:latin typeface="Comic Sans MS" pitchFamily="66" charset="0"/>
              </a:rPr>
              <a:t>Which bus does not stop at Lytham?</a:t>
            </a:r>
            <a:endParaRPr lang="en-US" sz="3000" b="1">
              <a:solidFill>
                <a:srgbClr val="008000"/>
              </a:solidFill>
              <a:latin typeface="Comic Sans MS" pitchFamily="66" charset="0"/>
            </a:endParaRPr>
          </a:p>
        </p:txBody>
      </p:sp>
      <p:graphicFrame>
        <p:nvGraphicFramePr>
          <p:cNvPr id="76807" name="Group 7"/>
          <p:cNvGraphicFramePr>
            <a:graphicFrameLocks noGrp="1"/>
          </p:cNvGraphicFramePr>
          <p:nvPr>
            <p:ph sz="half" idx="2"/>
          </p:nvPr>
        </p:nvGraphicFramePr>
        <p:xfrm>
          <a:off x="747713" y="571500"/>
          <a:ext cx="7654925" cy="3392108"/>
        </p:xfrm>
        <a:graphic>
          <a:graphicData uri="http://schemas.openxmlformats.org/drawingml/2006/table">
            <a:tbl>
              <a:tblPr/>
              <a:tblGrid>
                <a:gridCol w="2581275"/>
                <a:gridCol w="842962"/>
                <a:gridCol w="847725"/>
                <a:gridCol w="846138"/>
                <a:gridCol w="844550"/>
                <a:gridCol w="844550"/>
                <a:gridCol w="847725"/>
              </a:tblGrid>
              <a:tr h="6746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BLACKPOOL (dep)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Bus 1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06 00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Bus 2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Bus 3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07 10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Bus 4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07 50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Bus 5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Bus 6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92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LYTHAM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06 20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07 00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08 50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09 05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76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PRESTON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06 35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07 10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08 20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09 05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09 20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LEYLAND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07 55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92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CHORLEY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06 55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07 25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08 05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09 20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WIGAN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07 15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09 05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92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MANCHESTER (Arr)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08 15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10 10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10 25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68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6805" grpId="0" autoUpdateAnimBg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91" name="AutoShape 6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6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66275"/>
                  <a:invGamma/>
                </a:srgbClr>
              </a:gs>
            </a:gsLst>
            <a:lin ang="5400000" scaled="1"/>
          </a:gradFill>
          <a:ln w="38100">
            <a:solidFill>
              <a:srgbClr val="66FF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7" name="AutoShape 3"/>
          <p:cNvSpPr>
            <a:spLocks noChangeArrowheads="1"/>
          </p:cNvSpPr>
          <p:nvPr/>
        </p:nvSpPr>
        <p:spPr bwMode="auto">
          <a:xfrm>
            <a:off x="280988" y="4256088"/>
            <a:ext cx="8553450" cy="2106612"/>
          </a:xfrm>
          <a:prstGeom prst="roundRect">
            <a:avLst>
              <a:gd name="adj" fmla="val 18278"/>
            </a:avLst>
          </a:prstGeom>
          <a:gradFill rotWithShape="1">
            <a:gsLst>
              <a:gs pos="0">
                <a:srgbClr val="66FF66"/>
              </a:gs>
              <a:gs pos="50000">
                <a:schemeClr val="bg1"/>
              </a:gs>
              <a:gs pos="100000">
                <a:srgbClr val="66FF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8" name="AutoShape 4"/>
          <p:cNvSpPr>
            <a:spLocks noChangeArrowheads="1"/>
          </p:cNvSpPr>
          <p:nvPr/>
        </p:nvSpPr>
        <p:spPr bwMode="auto">
          <a:xfrm>
            <a:off x="434975" y="412750"/>
            <a:ext cx="8245475" cy="3703638"/>
          </a:xfrm>
          <a:prstGeom prst="roundRect">
            <a:avLst>
              <a:gd name="adj" fmla="val 6194"/>
            </a:avLst>
          </a:prstGeom>
          <a:gradFill rotWithShape="1">
            <a:gsLst>
              <a:gs pos="0">
                <a:srgbClr val="FFCCCC"/>
              </a:gs>
              <a:gs pos="50000">
                <a:schemeClr val="bg1"/>
              </a:gs>
              <a:gs pos="100000">
                <a:srgbClr val="FFCC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9" name="Text Box 5"/>
          <p:cNvSpPr txBox="1">
            <a:spLocks noChangeArrowheads="1"/>
          </p:cNvSpPr>
          <p:nvPr/>
        </p:nvSpPr>
        <p:spPr bwMode="auto">
          <a:xfrm>
            <a:off x="696913" y="5565775"/>
            <a:ext cx="772318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0000"/>
                </a:solidFill>
                <a:latin typeface="Comic Sans MS" pitchFamily="66" charset="0"/>
              </a:rPr>
              <a:t>08 40</a:t>
            </a:r>
            <a:endParaRPr lang="en-US" sz="5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77830" name="Text Box 6"/>
          <p:cNvSpPr txBox="1">
            <a:spLocks noChangeArrowheads="1"/>
          </p:cNvSpPr>
          <p:nvPr/>
        </p:nvSpPr>
        <p:spPr bwMode="auto">
          <a:xfrm>
            <a:off x="438150" y="4411663"/>
            <a:ext cx="8240713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8000"/>
                </a:solidFill>
                <a:latin typeface="Comic Sans MS" pitchFamily="66" charset="0"/>
              </a:rPr>
              <a:t>What time does the bus which leaves Leyland at 07 55 arrive at Manchester?</a:t>
            </a:r>
            <a:endParaRPr lang="en-US" sz="3000" b="1">
              <a:solidFill>
                <a:srgbClr val="008000"/>
              </a:solidFill>
              <a:latin typeface="Comic Sans MS" pitchFamily="66" charset="0"/>
            </a:endParaRPr>
          </a:p>
        </p:txBody>
      </p:sp>
      <p:graphicFrame>
        <p:nvGraphicFramePr>
          <p:cNvPr id="77831" name="Group 7"/>
          <p:cNvGraphicFramePr>
            <a:graphicFrameLocks noGrp="1"/>
          </p:cNvGraphicFramePr>
          <p:nvPr>
            <p:ph sz="half" idx="2"/>
          </p:nvPr>
        </p:nvGraphicFramePr>
        <p:xfrm>
          <a:off x="747713" y="571500"/>
          <a:ext cx="7654925" cy="3392108"/>
        </p:xfrm>
        <a:graphic>
          <a:graphicData uri="http://schemas.openxmlformats.org/drawingml/2006/table">
            <a:tbl>
              <a:tblPr/>
              <a:tblGrid>
                <a:gridCol w="2581275"/>
                <a:gridCol w="842962"/>
                <a:gridCol w="847725"/>
                <a:gridCol w="846138"/>
                <a:gridCol w="844550"/>
                <a:gridCol w="844550"/>
                <a:gridCol w="847725"/>
              </a:tblGrid>
              <a:tr h="6746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BLACKPOOL (dep)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Bus 1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06 00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Bus 2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Bus 3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07 10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Bus 4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07 50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Bus 5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Bus 6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92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LYTHAM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06 20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07 00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08 50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09 05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76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PRESTON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06 35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07 10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08 20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09 05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09 20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LEYLAND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07 55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92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CHORLEY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06 55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07 25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08 05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09 20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WIGAN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07 15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09 05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92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MANCHESTER (Arr)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08 15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10 10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10 25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78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29" grpId="0" autoUpdateAnimBg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915" name="AutoShape 6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6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66275"/>
                  <a:invGamma/>
                </a:srgbClr>
              </a:gs>
            </a:gsLst>
            <a:lin ang="5400000" scaled="1"/>
          </a:gradFill>
          <a:ln w="38100">
            <a:solidFill>
              <a:srgbClr val="66FF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1" name="AutoShape 3"/>
          <p:cNvSpPr>
            <a:spLocks noChangeArrowheads="1"/>
          </p:cNvSpPr>
          <p:nvPr/>
        </p:nvSpPr>
        <p:spPr bwMode="auto">
          <a:xfrm>
            <a:off x="280988" y="4256088"/>
            <a:ext cx="8553450" cy="2106612"/>
          </a:xfrm>
          <a:prstGeom prst="roundRect">
            <a:avLst>
              <a:gd name="adj" fmla="val 18278"/>
            </a:avLst>
          </a:prstGeom>
          <a:gradFill rotWithShape="1">
            <a:gsLst>
              <a:gs pos="0">
                <a:srgbClr val="66FF66"/>
              </a:gs>
              <a:gs pos="50000">
                <a:schemeClr val="bg1"/>
              </a:gs>
              <a:gs pos="100000">
                <a:srgbClr val="66FF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2" name="AutoShape 4"/>
          <p:cNvSpPr>
            <a:spLocks noChangeArrowheads="1"/>
          </p:cNvSpPr>
          <p:nvPr/>
        </p:nvSpPr>
        <p:spPr bwMode="auto">
          <a:xfrm>
            <a:off x="434975" y="412750"/>
            <a:ext cx="8245475" cy="3703638"/>
          </a:xfrm>
          <a:prstGeom prst="roundRect">
            <a:avLst>
              <a:gd name="adj" fmla="val 6194"/>
            </a:avLst>
          </a:prstGeom>
          <a:gradFill rotWithShape="1">
            <a:gsLst>
              <a:gs pos="0">
                <a:srgbClr val="FFCCCC"/>
              </a:gs>
              <a:gs pos="50000">
                <a:schemeClr val="bg1"/>
              </a:gs>
              <a:gs pos="100000">
                <a:srgbClr val="FFCC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3" name="Text Box 5"/>
          <p:cNvSpPr txBox="1">
            <a:spLocks noChangeArrowheads="1"/>
          </p:cNvSpPr>
          <p:nvPr/>
        </p:nvSpPr>
        <p:spPr bwMode="auto">
          <a:xfrm>
            <a:off x="696913" y="5565775"/>
            <a:ext cx="772318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0000"/>
                </a:solidFill>
                <a:latin typeface="Comic Sans MS" pitchFamily="66" charset="0"/>
              </a:rPr>
              <a:t>07 45</a:t>
            </a:r>
            <a:endParaRPr lang="en-US" sz="5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78854" name="Text Box 6"/>
          <p:cNvSpPr txBox="1">
            <a:spLocks noChangeArrowheads="1"/>
          </p:cNvSpPr>
          <p:nvPr/>
        </p:nvSpPr>
        <p:spPr bwMode="auto">
          <a:xfrm>
            <a:off x="438150" y="4411663"/>
            <a:ext cx="8240713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8000"/>
                </a:solidFill>
                <a:latin typeface="Comic Sans MS" pitchFamily="66" charset="0"/>
              </a:rPr>
              <a:t>What time does the 07 10 from Blackpool leave Preston</a:t>
            </a:r>
            <a:endParaRPr lang="en-US" sz="3000" b="1">
              <a:solidFill>
                <a:srgbClr val="008000"/>
              </a:solidFill>
              <a:latin typeface="Comic Sans MS" pitchFamily="66" charset="0"/>
            </a:endParaRPr>
          </a:p>
        </p:txBody>
      </p:sp>
      <p:graphicFrame>
        <p:nvGraphicFramePr>
          <p:cNvPr id="78855" name="Group 7"/>
          <p:cNvGraphicFramePr>
            <a:graphicFrameLocks noGrp="1"/>
          </p:cNvGraphicFramePr>
          <p:nvPr>
            <p:ph sz="half" idx="2"/>
          </p:nvPr>
        </p:nvGraphicFramePr>
        <p:xfrm>
          <a:off x="747713" y="571500"/>
          <a:ext cx="7654925" cy="3392108"/>
        </p:xfrm>
        <a:graphic>
          <a:graphicData uri="http://schemas.openxmlformats.org/drawingml/2006/table">
            <a:tbl>
              <a:tblPr/>
              <a:tblGrid>
                <a:gridCol w="2581275"/>
                <a:gridCol w="842962"/>
                <a:gridCol w="847725"/>
                <a:gridCol w="846138"/>
                <a:gridCol w="844550"/>
                <a:gridCol w="844550"/>
                <a:gridCol w="847725"/>
              </a:tblGrid>
              <a:tr h="6746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BLACKPOOL (dep)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Bus 1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06 00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Bus 2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Bus 3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07 10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Bus 4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07 50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Bus 5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Bus 6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92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LYTHAM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06 20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07 00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08 50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09 05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76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PRESTON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06 35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07 10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08 20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09 05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09 20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LEYLAND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07 55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92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CHORLEY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06 55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07 25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08 05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09 20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WIGAN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07 15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09 05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92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MANCHESTER (Arr)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08 15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10 10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10 25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88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8853" grpId="0" autoUpdateAnimBg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963" name="AutoShape 6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6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66275"/>
                  <a:invGamma/>
                </a:srgbClr>
              </a:gs>
            </a:gsLst>
            <a:lin ang="5400000" scaled="1"/>
          </a:gradFill>
          <a:ln w="38100">
            <a:solidFill>
              <a:srgbClr val="66FF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899" name="AutoShape 3"/>
          <p:cNvSpPr>
            <a:spLocks noChangeArrowheads="1"/>
          </p:cNvSpPr>
          <p:nvPr/>
        </p:nvSpPr>
        <p:spPr bwMode="auto">
          <a:xfrm>
            <a:off x="280988" y="4256088"/>
            <a:ext cx="8553450" cy="2106612"/>
          </a:xfrm>
          <a:prstGeom prst="roundRect">
            <a:avLst>
              <a:gd name="adj" fmla="val 18278"/>
            </a:avLst>
          </a:prstGeom>
          <a:gradFill rotWithShape="1">
            <a:gsLst>
              <a:gs pos="0">
                <a:srgbClr val="66FF66"/>
              </a:gs>
              <a:gs pos="50000">
                <a:schemeClr val="bg1"/>
              </a:gs>
              <a:gs pos="100000">
                <a:srgbClr val="66FF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0" name="AutoShape 4"/>
          <p:cNvSpPr>
            <a:spLocks noChangeArrowheads="1"/>
          </p:cNvSpPr>
          <p:nvPr/>
        </p:nvSpPr>
        <p:spPr bwMode="auto">
          <a:xfrm>
            <a:off x="434975" y="412750"/>
            <a:ext cx="8245475" cy="3703638"/>
          </a:xfrm>
          <a:prstGeom prst="roundRect">
            <a:avLst>
              <a:gd name="adj" fmla="val 6194"/>
            </a:avLst>
          </a:prstGeom>
          <a:gradFill rotWithShape="1">
            <a:gsLst>
              <a:gs pos="0">
                <a:srgbClr val="FFCCCC"/>
              </a:gs>
              <a:gs pos="50000">
                <a:schemeClr val="bg1"/>
              </a:gs>
              <a:gs pos="100000">
                <a:srgbClr val="FFCC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1" name="Text Box 5"/>
          <p:cNvSpPr txBox="1">
            <a:spLocks noChangeArrowheads="1"/>
          </p:cNvSpPr>
          <p:nvPr/>
        </p:nvSpPr>
        <p:spPr bwMode="auto">
          <a:xfrm>
            <a:off x="696913" y="5565775"/>
            <a:ext cx="772318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0000"/>
                </a:solidFill>
                <a:latin typeface="Comic Sans MS" pitchFamily="66" charset="0"/>
              </a:rPr>
              <a:t>06 00</a:t>
            </a:r>
            <a:endParaRPr lang="en-US" sz="5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80902" name="Text Box 6"/>
          <p:cNvSpPr txBox="1">
            <a:spLocks noChangeArrowheads="1"/>
          </p:cNvSpPr>
          <p:nvPr/>
        </p:nvSpPr>
        <p:spPr bwMode="auto">
          <a:xfrm>
            <a:off x="396875" y="4411663"/>
            <a:ext cx="8353425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8000"/>
                </a:solidFill>
                <a:latin typeface="Comic Sans MS" pitchFamily="66" charset="0"/>
              </a:rPr>
              <a:t>What time must you leave Blackpool if you need to be in Manchester by 08 10?</a:t>
            </a:r>
            <a:endParaRPr lang="en-US" sz="3000" b="1">
              <a:solidFill>
                <a:srgbClr val="008000"/>
              </a:solidFill>
              <a:latin typeface="Comic Sans MS" pitchFamily="66" charset="0"/>
            </a:endParaRPr>
          </a:p>
        </p:txBody>
      </p:sp>
      <p:graphicFrame>
        <p:nvGraphicFramePr>
          <p:cNvPr id="80903" name="Group 7"/>
          <p:cNvGraphicFramePr>
            <a:graphicFrameLocks noGrp="1"/>
          </p:cNvGraphicFramePr>
          <p:nvPr>
            <p:ph sz="half" idx="2"/>
          </p:nvPr>
        </p:nvGraphicFramePr>
        <p:xfrm>
          <a:off x="747713" y="571500"/>
          <a:ext cx="7654925" cy="3392108"/>
        </p:xfrm>
        <a:graphic>
          <a:graphicData uri="http://schemas.openxmlformats.org/drawingml/2006/table">
            <a:tbl>
              <a:tblPr/>
              <a:tblGrid>
                <a:gridCol w="2581275"/>
                <a:gridCol w="842962"/>
                <a:gridCol w="847725"/>
                <a:gridCol w="846138"/>
                <a:gridCol w="844550"/>
                <a:gridCol w="844550"/>
                <a:gridCol w="847725"/>
              </a:tblGrid>
              <a:tr h="6746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BLACKPOOL (dep)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Bus 1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06 00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Bus 2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Bus 3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07 10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Bus 4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07 50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Bus 5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Bus 6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92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LYTHAM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06 20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07 00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08 50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09 05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76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PRESTON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06 35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07 10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08 20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09 05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09 20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LEYLAND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07 55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92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CHORLEY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06 55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07 25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08 05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09 20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WIGAN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07 15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09 05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92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MANCHESTER (Arr)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08 15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10 10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10 25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09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0901" grpId="0" autoUpdateAnimBg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87" name="AutoShape 6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3300">
                  <a:gamma/>
                  <a:shade val="6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66275"/>
                  <a:invGamma/>
                </a:srgbClr>
              </a:gs>
            </a:gsLst>
            <a:lin ang="5400000" scaled="1"/>
          </a:gradFill>
          <a:ln w="38100">
            <a:solidFill>
              <a:srgbClr val="66FF66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3" name="AutoShape 3"/>
          <p:cNvSpPr>
            <a:spLocks noChangeArrowheads="1"/>
          </p:cNvSpPr>
          <p:nvPr/>
        </p:nvSpPr>
        <p:spPr bwMode="auto">
          <a:xfrm>
            <a:off x="280988" y="4256088"/>
            <a:ext cx="8553450" cy="2106612"/>
          </a:xfrm>
          <a:prstGeom prst="roundRect">
            <a:avLst>
              <a:gd name="adj" fmla="val 18278"/>
            </a:avLst>
          </a:prstGeom>
          <a:gradFill rotWithShape="1">
            <a:gsLst>
              <a:gs pos="0">
                <a:srgbClr val="66FF66"/>
              </a:gs>
              <a:gs pos="50000">
                <a:schemeClr val="bg1"/>
              </a:gs>
              <a:gs pos="100000">
                <a:srgbClr val="66FF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4" name="AutoShape 4"/>
          <p:cNvSpPr>
            <a:spLocks noChangeArrowheads="1"/>
          </p:cNvSpPr>
          <p:nvPr/>
        </p:nvSpPr>
        <p:spPr bwMode="auto">
          <a:xfrm>
            <a:off x="434975" y="412750"/>
            <a:ext cx="8245475" cy="3703638"/>
          </a:xfrm>
          <a:prstGeom prst="roundRect">
            <a:avLst>
              <a:gd name="adj" fmla="val 6194"/>
            </a:avLst>
          </a:prstGeom>
          <a:gradFill rotWithShape="1">
            <a:gsLst>
              <a:gs pos="0">
                <a:srgbClr val="FFCCCC"/>
              </a:gs>
              <a:gs pos="50000">
                <a:schemeClr val="bg1"/>
              </a:gs>
              <a:gs pos="100000">
                <a:srgbClr val="FFCC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5" name="Text Box 5"/>
          <p:cNvSpPr txBox="1">
            <a:spLocks noChangeArrowheads="1"/>
          </p:cNvSpPr>
          <p:nvPr/>
        </p:nvSpPr>
        <p:spPr bwMode="auto">
          <a:xfrm>
            <a:off x="696913" y="5565775"/>
            <a:ext cx="7723187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rgbClr val="FF0000"/>
                </a:solidFill>
                <a:latin typeface="Comic Sans MS" pitchFamily="66" charset="0"/>
              </a:rPr>
              <a:t>1 hour 45 minutes</a:t>
            </a:r>
            <a:endParaRPr lang="en-US" sz="5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81926" name="Text Box 6"/>
          <p:cNvSpPr txBox="1">
            <a:spLocks noChangeArrowheads="1"/>
          </p:cNvSpPr>
          <p:nvPr/>
        </p:nvSpPr>
        <p:spPr bwMode="auto">
          <a:xfrm>
            <a:off x="438150" y="4411663"/>
            <a:ext cx="8240713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8000"/>
                </a:solidFill>
                <a:latin typeface="Comic Sans MS" pitchFamily="66" charset="0"/>
              </a:rPr>
              <a:t>How long does Bus 1 take to get from Blackpool to Manchester?</a:t>
            </a:r>
            <a:endParaRPr lang="en-US" sz="3000" b="1">
              <a:solidFill>
                <a:srgbClr val="008000"/>
              </a:solidFill>
              <a:latin typeface="Comic Sans MS" pitchFamily="66" charset="0"/>
            </a:endParaRPr>
          </a:p>
        </p:txBody>
      </p:sp>
      <p:graphicFrame>
        <p:nvGraphicFramePr>
          <p:cNvPr id="81927" name="Group 7"/>
          <p:cNvGraphicFramePr>
            <a:graphicFrameLocks noGrp="1"/>
          </p:cNvGraphicFramePr>
          <p:nvPr>
            <p:ph sz="half" idx="2"/>
          </p:nvPr>
        </p:nvGraphicFramePr>
        <p:xfrm>
          <a:off x="747713" y="571500"/>
          <a:ext cx="7654925" cy="3392108"/>
        </p:xfrm>
        <a:graphic>
          <a:graphicData uri="http://schemas.openxmlformats.org/drawingml/2006/table">
            <a:tbl>
              <a:tblPr/>
              <a:tblGrid>
                <a:gridCol w="2581275"/>
                <a:gridCol w="842962"/>
                <a:gridCol w="847725"/>
                <a:gridCol w="846138"/>
                <a:gridCol w="844550"/>
                <a:gridCol w="844550"/>
                <a:gridCol w="847725"/>
              </a:tblGrid>
              <a:tr h="6746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BLACKPOOL (dep)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Bus 1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06 00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Bus 2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Bus 3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07 10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Bus 4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07 50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Bus 5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charset="0"/>
                        </a:rPr>
                        <a:t>Bus 6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92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LYTHAM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06 20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07 00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08 50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09 05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76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PRESTON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06 35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07 10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08 20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09 05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09 20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LEYLAND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07 55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92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CHORLEY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06 55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07 25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08 05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09 20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WIGAN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07 15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09 05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92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99"/>
                          </a:solidFill>
                          <a:effectLst/>
                          <a:latin typeface="Arial" charset="0"/>
                        </a:rPr>
                        <a:t>MANCHESTER (Arr)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99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07 45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08 15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08 40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09 30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10 10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10 25</a:t>
                      </a:r>
                      <a:endParaRPr kumimoji="0" lang="en-US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19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25" grpId="0" autoUpdateAnimBg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0" name="Text Box 8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3093" name="Rectangle 21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4" name="Rectangle 22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5" name="Rectangle 23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6" name="Rectangle 24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217</TotalTime>
  <Words>2343</Words>
  <Application>Microsoft Office PowerPoint</Application>
  <PresentationFormat>On-screen Show (4:3)</PresentationFormat>
  <Paragraphs>1126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Comic Sans MS</vt:lpstr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Laptop</cp:lastModifiedBy>
  <cp:revision>46</cp:revision>
  <dcterms:created xsi:type="dcterms:W3CDTF">2006-03-03T16:34:11Z</dcterms:created>
  <dcterms:modified xsi:type="dcterms:W3CDTF">2011-11-25T20:12:05Z</dcterms:modified>
</cp:coreProperties>
</file>