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13"/>
    <p:restoredTop sz="96296"/>
  </p:normalViewPr>
  <p:slideViewPr>
    <p:cSldViewPr snapToGrid="0" snapToObjects="1">
      <p:cViewPr varScale="1">
        <p:scale>
          <a:sx n="78" d="100"/>
          <a:sy n="78" d="100"/>
        </p:scale>
        <p:origin x="192" y="92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3/1/21</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050345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3/1/21</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0986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3/1/21</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58447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3/1/21</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98626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3/1/21</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551826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3/1/21</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52236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3/1/21</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05745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3/1/21</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86496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3/1/21</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07284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3/1/21</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141800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3/1/21</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72766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3/1/21</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329471179"/>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gov.wales/sites/default/files/publications/2021-01/role-of-early-years-additional-learning-needs-co-ordinator.pdf" TargetMode="External"/><Relationship Id="rId5" Type="http://schemas.openxmlformats.org/officeDocument/2006/relationships/hyperlink" Target="https://www.snapcymru.org/help-for-families/aln-reform/" TargetMode="External"/><Relationship Id="rId4" Type="http://schemas.openxmlformats.org/officeDocument/2006/relationships/hyperlink" Target="https://resources.hwb.wales.gov.uk/VTC/ALN+L1/stor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324B96B7-F07C-4E9B-86F3-BC4691135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 descr="A mosaic of colourful geometric shapes">
            <a:extLst>
              <a:ext uri="{FF2B5EF4-FFF2-40B4-BE49-F238E27FC236}">
                <a16:creationId xmlns:a16="http://schemas.microsoft.com/office/drawing/2014/main" id="{E0F136E7-0A02-4E6D-8F4A-5F09D2D52A22}"/>
              </a:ext>
            </a:extLst>
          </p:cNvPr>
          <p:cNvPicPr>
            <a:picLocks noChangeAspect="1"/>
          </p:cNvPicPr>
          <p:nvPr/>
        </p:nvPicPr>
        <p:blipFill rotWithShape="1">
          <a:blip r:embed="rId2"/>
          <a:srcRect t="18023" b="3306"/>
          <a:stretch/>
        </p:blipFill>
        <p:spPr>
          <a:xfrm>
            <a:off x="20" y="11"/>
            <a:ext cx="12191980" cy="6857989"/>
          </a:xfrm>
          <a:prstGeom prst="rect">
            <a:avLst/>
          </a:prstGeom>
        </p:spPr>
      </p:pic>
      <p:pic>
        <p:nvPicPr>
          <p:cNvPr id="10" name="Picture 9" descr="Image result for impending changes to ALN legislation in Wales">
            <a:extLst>
              <a:ext uri="{FF2B5EF4-FFF2-40B4-BE49-F238E27FC236}">
                <a16:creationId xmlns:a16="http://schemas.microsoft.com/office/drawing/2014/main" id="{53C36256-62E8-A44C-B404-12A4B3DCD5E7}"/>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90354" y="2607015"/>
            <a:ext cx="4865740" cy="1515752"/>
          </a:xfrm>
          <a:prstGeom prst="rect">
            <a:avLst/>
          </a:prstGeom>
          <a:noFill/>
          <a:ln>
            <a:noFill/>
          </a:ln>
        </p:spPr>
      </p:pic>
      <p:sp>
        <p:nvSpPr>
          <p:cNvPr id="15" name="Text Box 1">
            <a:extLst>
              <a:ext uri="{FF2B5EF4-FFF2-40B4-BE49-F238E27FC236}">
                <a16:creationId xmlns:a16="http://schemas.microsoft.com/office/drawing/2014/main" id="{5B34C8F8-49B1-F64A-9F1E-63A02CB43DFC}"/>
              </a:ext>
            </a:extLst>
          </p:cNvPr>
          <p:cNvSpPr txBox="1"/>
          <p:nvPr/>
        </p:nvSpPr>
        <p:spPr>
          <a:xfrm>
            <a:off x="1125895" y="-64173"/>
            <a:ext cx="6246456" cy="609600"/>
          </a:xfrm>
          <a:prstGeom prst="rect">
            <a:avLst/>
          </a:prstGeom>
          <a:noFill/>
          <a:ln>
            <a:noFill/>
          </a:ln>
        </p:spPr>
        <p:txBody>
          <a:bodyPr rot="0" spcFirstLastPara="0" vert="horz" wrap="none" lIns="91440" tIns="45720" rIns="91440" bIns="45720" numCol="1" spcCol="0" rtlCol="0" fromWordArt="0" anchor="t" anchorCtr="0" forceAA="0" compatLnSpc="1">
            <a:prstTxWarp prst="textNoShape">
              <a:avLst/>
            </a:prstTxWarp>
            <a:noAutofit/>
          </a:bodyPr>
          <a:lstStyle/>
          <a:p>
            <a:pPr algn="ctr">
              <a:lnSpc>
                <a:spcPct val="115000"/>
              </a:lnSpc>
              <a:spcAft>
                <a:spcPts val="1000"/>
              </a:spcAft>
            </a:pPr>
            <a:r>
              <a:rPr lang="en-GB" sz="2800" b="1" dirty="0">
                <a:ln w="9525">
                  <a:solidFill>
                    <a:schemeClr val="bg1"/>
                  </a:solidFill>
                  <a:prstDash val="solid"/>
                </a:ln>
                <a:effectLst>
                  <a:outerShdw blurRad="12700" dist="38100" dir="2700000" algn="tl" rotWithShape="0">
                    <a:schemeClr val="bg1">
                      <a:lumMod val="50000"/>
                    </a:schemeClr>
                  </a:outerShdw>
                </a:effectLst>
                <a:latin typeface="Arial" panose="020B0604020202020204" pitchFamily="34" charset="0"/>
                <a:ea typeface="Times New Roman" panose="02020603050405020304" pitchFamily="18" charset="0"/>
                <a:cs typeface="Times New Roman" panose="02020603050405020304" pitchFamily="18" charset="0"/>
              </a:rPr>
              <a:t>Impending Changes to ALN Legislation in Wales</a:t>
            </a:r>
            <a:endParaRPr lang="en-GB" sz="1100" b="1" dirty="0">
              <a:ln w="9525">
                <a:solidFill>
                  <a:schemeClr val="bg1"/>
                </a:solidFill>
                <a:prstDash val="solid"/>
              </a:ln>
              <a:effectLst>
                <a:outerShdw blurRad="12700" dist="38100" dir="2700000" algn="tl" rotWithShape="0">
                  <a:schemeClr val="bg1">
                    <a:lumMod val="50000"/>
                  </a:schemeClr>
                </a:outerShdw>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6" name="Rounded Rectangle 15">
            <a:extLst>
              <a:ext uri="{FF2B5EF4-FFF2-40B4-BE49-F238E27FC236}">
                <a16:creationId xmlns:a16="http://schemas.microsoft.com/office/drawing/2014/main" id="{0DCCE01B-9ABA-7247-9932-4F94023FA780}"/>
              </a:ext>
            </a:extLst>
          </p:cNvPr>
          <p:cNvSpPr/>
          <p:nvPr/>
        </p:nvSpPr>
        <p:spPr>
          <a:xfrm>
            <a:off x="100410" y="559096"/>
            <a:ext cx="8492262" cy="1934983"/>
          </a:xfrm>
          <a:prstGeom prst="roundRect">
            <a:avLst/>
          </a:prstGeom>
          <a:ln w="38100"/>
        </p:spPr>
        <p:style>
          <a:lnRef idx="2">
            <a:schemeClr val="accent5"/>
          </a:lnRef>
          <a:fillRef idx="1">
            <a:schemeClr val="lt1"/>
          </a:fillRef>
          <a:effectRef idx="0">
            <a:schemeClr val="accent5"/>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50000"/>
              </a:lnSpc>
            </a:pPr>
            <a:r>
              <a:rPr lang="en-GB" sz="900" b="1" dirty="0">
                <a:latin typeface="Arial" panose="020B0604020202020204" pitchFamily="34" charset="0"/>
                <a:cs typeface="Arial" panose="020B0604020202020204" pitchFamily="34" charset="0"/>
              </a:rPr>
              <a:t>What is happening?</a:t>
            </a:r>
            <a:endParaRPr lang="en-GB" sz="800" dirty="0">
              <a:latin typeface="Arial" panose="020B0604020202020204" pitchFamily="34" charset="0"/>
              <a:cs typeface="Arial" panose="020B0604020202020204" pitchFamily="34" charset="0"/>
            </a:endParaRPr>
          </a:p>
          <a:p>
            <a:pPr>
              <a:lnSpc>
                <a:spcPct val="150000"/>
              </a:lnSpc>
            </a:pPr>
            <a:r>
              <a:rPr lang="en-GB" sz="800" dirty="0">
                <a:latin typeface="Arial" panose="020B0604020202020204" pitchFamily="34" charset="0"/>
                <a:cs typeface="Arial" panose="020B0604020202020204" pitchFamily="34" charset="0"/>
              </a:rPr>
              <a:t>Special Education Needs (SEN) has been available for 30 years, however, in January 2018 the name changed to Additional Learning Needs and Education tribunal Act 2018 (ALN). The Welsh government (2021, No Page) states ‘Additional Learning Needs and Education tribunal Act 2018 would take a phased affect in September 2021, under the new system many children and young people from ages of 0-25 will have an individual development plan’ the individual development plan is set out to support learners in their education and they have the legal right to receive all support in Welsh. The individual development plan is there to help learners achieve their full protentional. Under the new ALN Act all agencies involved with working with learners will work in partnership, as the process would work much better for all parties. With the new ALN plan, parents and cares will be involved in the making of the plan to support the learners.  The Welsh Government (2021, No Page) states that they will release a code for everyone to understands the rights and the protocols. The Welsh Government have put funding in place to give all staff that are working with ALN learners the right skills. The ALN Act is there to change the way we work and help children and young people to have the right support they need in education. </a:t>
            </a:r>
          </a:p>
          <a:p>
            <a:pPr>
              <a:lnSpc>
                <a:spcPct val="115000"/>
              </a:lnSpc>
              <a:spcAft>
                <a:spcPts val="1000"/>
              </a:spcAft>
            </a:pPr>
            <a:endParaRPr lang="en-GB" sz="800" dirty="0">
              <a:latin typeface="Arial" panose="020B0604020202020204" pitchFamily="34" charset="0"/>
              <a:cs typeface="Arial" panose="020B0604020202020204" pitchFamily="34" charset="0"/>
            </a:endParaRPr>
          </a:p>
        </p:txBody>
      </p:sp>
      <p:sp>
        <p:nvSpPr>
          <p:cNvPr id="17" name="Rounded Rectangle 16">
            <a:extLst>
              <a:ext uri="{FF2B5EF4-FFF2-40B4-BE49-F238E27FC236}">
                <a16:creationId xmlns:a16="http://schemas.microsoft.com/office/drawing/2014/main" id="{44B74A0A-BC03-E34F-B7D3-45F3ACAD87B0}"/>
              </a:ext>
            </a:extLst>
          </p:cNvPr>
          <p:cNvSpPr/>
          <p:nvPr/>
        </p:nvSpPr>
        <p:spPr>
          <a:xfrm>
            <a:off x="123684" y="4235704"/>
            <a:ext cx="4932410" cy="2407143"/>
          </a:xfrm>
          <a:prstGeom prst="roundRect">
            <a:avLst/>
          </a:prstGeom>
          <a:ln w="38100"/>
        </p:spPr>
        <p:style>
          <a:lnRef idx="2">
            <a:schemeClr val="accent4"/>
          </a:lnRef>
          <a:fillRef idx="1">
            <a:schemeClr val="lt1"/>
          </a:fillRef>
          <a:effectRef idx="0">
            <a:schemeClr val="accent4"/>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50000"/>
              </a:lnSpc>
              <a:spcAft>
                <a:spcPts val="1000"/>
              </a:spcAft>
            </a:pPr>
            <a:endParaRPr lang="en-GB" sz="700" b="1" dirty="0">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spcAft>
                <a:spcPts val="1000"/>
              </a:spcAft>
            </a:pPr>
            <a:endParaRPr lang="en-GB" sz="9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900" b="1" dirty="0">
                <a:latin typeface="Arial" panose="020B0604020202020204" pitchFamily="34" charset="0"/>
                <a:cs typeface="Arial" panose="020B0604020202020204" pitchFamily="34" charset="0"/>
              </a:rPr>
              <a:t>The role of the ALNCO (Additional Learning Needs Coordinator) </a:t>
            </a:r>
            <a:endParaRPr lang="en-GB" sz="900" dirty="0">
              <a:latin typeface="Arial" panose="020B0604020202020204" pitchFamily="34" charset="0"/>
              <a:cs typeface="Arial" panose="020B0604020202020204" pitchFamily="34" charset="0"/>
            </a:endParaRPr>
          </a:p>
          <a:p>
            <a:pPr>
              <a:lnSpc>
                <a:spcPct val="150000"/>
              </a:lnSpc>
            </a:pPr>
            <a:r>
              <a:rPr lang="en-GB" sz="700" dirty="0">
                <a:latin typeface="Arial" panose="020B0604020202020204" pitchFamily="34" charset="0"/>
                <a:cs typeface="Arial" panose="020B0604020202020204" pitchFamily="34" charset="0"/>
              </a:rPr>
              <a:t>The SENCo has always had a critical role in ensuring that children with special education needs and disabilities within a school receive the support they need. ‘Gradually over the years the SENCo role has grown in importance’ (Provision Map, 2021, No Page).  Under the new legislation the role will be developed further, and it is known as the </a:t>
            </a:r>
            <a:r>
              <a:rPr lang="en-GB" sz="700" dirty="0" err="1">
                <a:latin typeface="Arial" panose="020B0604020202020204" pitchFamily="34" charset="0"/>
                <a:cs typeface="Arial" panose="020B0604020202020204" pitchFamily="34" charset="0"/>
              </a:rPr>
              <a:t>ALNCo</a:t>
            </a:r>
            <a:r>
              <a:rPr lang="en-GB" sz="700" dirty="0">
                <a:latin typeface="Arial" panose="020B0604020202020204" pitchFamily="34" charset="0"/>
                <a:cs typeface="Arial" panose="020B0604020202020204" pitchFamily="34" charset="0"/>
              </a:rPr>
              <a:t> (Additional Learning Leeds Co-ordinator). The </a:t>
            </a:r>
            <a:r>
              <a:rPr lang="en-GB" sz="700" dirty="0" err="1">
                <a:latin typeface="Arial" panose="020B0604020202020204" pitchFamily="34" charset="0"/>
                <a:cs typeface="Arial" panose="020B0604020202020204" pitchFamily="34" charset="0"/>
              </a:rPr>
              <a:t>ALNCo</a:t>
            </a:r>
            <a:r>
              <a:rPr lang="en-GB" sz="700" dirty="0">
                <a:latin typeface="Arial" panose="020B0604020202020204" pitchFamily="34" charset="0"/>
                <a:cs typeface="Arial" panose="020B0604020202020204" pitchFamily="34" charset="0"/>
              </a:rPr>
              <a:t> plays an important role in advising and contributing to the broader support provided within the education setting.  Form 4</a:t>
            </a:r>
            <a:r>
              <a:rPr lang="en-GB" sz="700" baseline="30000" dirty="0">
                <a:latin typeface="Arial" panose="020B0604020202020204" pitchFamily="34" charset="0"/>
                <a:cs typeface="Arial" panose="020B0604020202020204" pitchFamily="34" charset="0"/>
              </a:rPr>
              <a:t>th</a:t>
            </a:r>
            <a:r>
              <a:rPr lang="en-GB" sz="700" dirty="0">
                <a:latin typeface="Arial" panose="020B0604020202020204" pitchFamily="34" charset="0"/>
                <a:cs typeface="Arial" panose="020B0604020202020204" pitchFamily="34" charset="0"/>
              </a:rPr>
              <a:t> January 2021 all schools in Wales must designate a person or more than one person who will have responsibility for co-ordinating provision for learning with ALN (Education Wales 2021, p.8). An </a:t>
            </a:r>
            <a:r>
              <a:rPr lang="en-GB" sz="700" dirty="0" err="1">
                <a:latin typeface="Arial" panose="020B0604020202020204" pitchFamily="34" charset="0"/>
                <a:cs typeface="Arial" panose="020B0604020202020204" pitchFamily="34" charset="0"/>
              </a:rPr>
              <a:t>ALNCo</a:t>
            </a:r>
            <a:r>
              <a:rPr lang="en-GB" sz="700" dirty="0">
                <a:latin typeface="Arial" panose="020B0604020202020204" pitchFamily="34" charset="0"/>
                <a:cs typeface="Arial" panose="020B0604020202020204" pitchFamily="34" charset="0"/>
              </a:rPr>
              <a:t> does not remove the responsibilities of the wider workforce, all staff who work with children and young people with ALN have a responsibility for ensuring that the learners needs are identified and provided for (Education Wales, 2021, p.8). The Carmarthenshire County Council (2020, No Page) states that ‘All schools have an Additional Learning Needs Co-ordinator (</a:t>
            </a:r>
            <a:r>
              <a:rPr lang="en-GB" sz="700" dirty="0" err="1">
                <a:latin typeface="Arial" panose="020B0604020202020204" pitchFamily="34" charset="0"/>
                <a:cs typeface="Arial" panose="020B0604020202020204" pitchFamily="34" charset="0"/>
              </a:rPr>
              <a:t>ALNCo</a:t>
            </a:r>
            <a:r>
              <a:rPr lang="en-GB" sz="700" dirty="0">
                <a:latin typeface="Arial" panose="020B0604020202020204" pitchFamily="34" charset="0"/>
                <a:cs typeface="Arial" panose="020B0604020202020204" pitchFamily="34" charset="0"/>
              </a:rPr>
              <a:t>) who will guide and assist you if you have any concerns about your child’s development’.</a:t>
            </a:r>
          </a:p>
          <a:p>
            <a:pPr>
              <a:lnSpc>
                <a:spcPct val="150000"/>
              </a:lnSpc>
            </a:pPr>
            <a:r>
              <a:rPr lang="en-GB" sz="700" dirty="0">
                <a:latin typeface="Arial" panose="020B0604020202020204" pitchFamily="34" charset="0"/>
                <a:cs typeface="Arial" panose="020B0604020202020204" pitchFamily="34" charset="0"/>
              </a:rPr>
              <a:t> </a:t>
            </a:r>
          </a:p>
          <a:p>
            <a:pPr>
              <a:lnSpc>
                <a:spcPct val="150000"/>
              </a:lnSpc>
              <a:spcAft>
                <a:spcPts val="1000"/>
              </a:spcAft>
            </a:pPr>
            <a:endParaRPr lang="en-GB" sz="7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1000"/>
              </a:spcAft>
            </a:pPr>
            <a:endParaRPr lang="en-GB" sz="7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8" name="Rounded Rectangle 7">
            <a:extLst>
              <a:ext uri="{FF2B5EF4-FFF2-40B4-BE49-F238E27FC236}">
                <a16:creationId xmlns:a16="http://schemas.microsoft.com/office/drawing/2014/main" id="{B4FEA9A2-26EE-0143-873D-5FDB0600EF8B}"/>
              </a:ext>
            </a:extLst>
          </p:cNvPr>
          <p:cNvSpPr/>
          <p:nvPr/>
        </p:nvSpPr>
        <p:spPr>
          <a:xfrm>
            <a:off x="8716357" y="166998"/>
            <a:ext cx="3429664" cy="271917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nSpc>
                <a:spcPct val="150000"/>
              </a:lnSpc>
            </a:pPr>
            <a:r>
              <a:rPr lang="en-GB" sz="700" dirty="0">
                <a:latin typeface="Arial" panose="020B0604020202020204" pitchFamily="34" charset="0"/>
                <a:cs typeface="Arial" panose="020B0604020202020204" pitchFamily="34" charset="0"/>
              </a:rPr>
              <a:t> </a:t>
            </a:r>
          </a:p>
          <a:p>
            <a:pPr algn="ctr">
              <a:lnSpc>
                <a:spcPct val="150000"/>
              </a:lnSpc>
            </a:pPr>
            <a:r>
              <a:rPr lang="en-US" sz="900" b="1" dirty="0">
                <a:latin typeface="Arial" panose="020B0604020202020204" pitchFamily="34" charset="0"/>
                <a:cs typeface="Arial" panose="020B0604020202020204" pitchFamily="34" charset="0"/>
              </a:rPr>
              <a:t>Change of SEN to ALN</a:t>
            </a:r>
            <a:endParaRPr lang="en-GB" sz="900" dirty="0">
              <a:latin typeface="Arial" panose="020B0604020202020204" pitchFamily="34" charset="0"/>
              <a:cs typeface="Arial" panose="020B0604020202020204" pitchFamily="34" charset="0"/>
            </a:endParaRPr>
          </a:p>
          <a:p>
            <a:pPr>
              <a:lnSpc>
                <a:spcPct val="150000"/>
              </a:lnSpc>
            </a:pPr>
            <a:r>
              <a:rPr lang="en-GB" sz="700" dirty="0">
                <a:latin typeface="Arial" panose="020B0604020202020204" pitchFamily="34" charset="0"/>
                <a:cs typeface="Arial" panose="020B0604020202020204" pitchFamily="34" charset="0"/>
              </a:rPr>
              <a:t> The Change of SEN (Special Education Needs) to ALN (Additional Learning Needs) involve key changes for everyone., The first change the Welsh Government have done is to be extending the age group to 0-25 children and young people, whereas, the SEN system covered children to ages 16 or the age 19 (The Welsh Government 2021, No Page). The second change is the SEN assessments are being replaced with </a:t>
            </a:r>
            <a:r>
              <a:rPr lang="en-GB" sz="700" strike="sngStrike" dirty="0">
                <a:latin typeface="Arial" panose="020B0604020202020204" pitchFamily="34" charset="0"/>
                <a:cs typeface="Arial" panose="020B0604020202020204" pitchFamily="34" charset="0"/>
              </a:rPr>
              <a:t>the</a:t>
            </a:r>
            <a:r>
              <a:rPr lang="en-GB" sz="700" dirty="0">
                <a:latin typeface="Arial" panose="020B0604020202020204" pitchFamily="34" charset="0"/>
                <a:cs typeface="Arial" panose="020B0604020202020204" pitchFamily="34" charset="0"/>
              </a:rPr>
              <a:t> Individual Development Plans. The Individual Development Plan should contain the child or young person’s identified needs, the agreed outcomes for the child or young person and an action plan that is set out explaining who would deliver or support the child or young person and when (Snap Cymru 2021, No Page). The new legislation sets out the new ALN code ALN Code ‘setting out the detail of the new legal framework’ (Snap Cymru 2021, No Page).</a:t>
            </a:r>
          </a:p>
          <a:p>
            <a:pPr>
              <a:lnSpc>
                <a:spcPct val="150000"/>
              </a:lnSpc>
            </a:pPr>
            <a:endParaRPr lang="en-US" sz="700" b="1" dirty="0">
              <a:latin typeface="Arial" panose="020B0604020202020204" pitchFamily="34" charset="0"/>
              <a:cs typeface="Arial" panose="020B0604020202020204" pitchFamily="34" charset="0"/>
            </a:endParaRPr>
          </a:p>
        </p:txBody>
      </p:sp>
      <p:sp>
        <p:nvSpPr>
          <p:cNvPr id="20" name="Rounded Rectangle 19">
            <a:extLst>
              <a:ext uri="{FF2B5EF4-FFF2-40B4-BE49-F238E27FC236}">
                <a16:creationId xmlns:a16="http://schemas.microsoft.com/office/drawing/2014/main" id="{6A751AED-E74C-9F4F-A23F-1DEC1B08BEF7}"/>
              </a:ext>
            </a:extLst>
          </p:cNvPr>
          <p:cNvSpPr/>
          <p:nvPr/>
        </p:nvSpPr>
        <p:spPr>
          <a:xfrm>
            <a:off x="3199929" y="2661436"/>
            <a:ext cx="1342838" cy="31172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latin typeface="Arial" panose="020B0604020202020204" pitchFamily="34" charset="0"/>
                <a:cs typeface="Arial" panose="020B0604020202020204" pitchFamily="34" charset="0"/>
              </a:rPr>
              <a:t>(ERW, 2018)</a:t>
            </a:r>
          </a:p>
        </p:txBody>
      </p:sp>
      <p:sp>
        <p:nvSpPr>
          <p:cNvPr id="3" name="Round Diagonal Corner of Rectangle 2">
            <a:extLst>
              <a:ext uri="{FF2B5EF4-FFF2-40B4-BE49-F238E27FC236}">
                <a16:creationId xmlns:a16="http://schemas.microsoft.com/office/drawing/2014/main" id="{A2F88919-ACD3-CD4E-8AA2-2B7DD9404371}"/>
              </a:ext>
            </a:extLst>
          </p:cNvPr>
          <p:cNvSpPr/>
          <p:nvPr/>
        </p:nvSpPr>
        <p:spPr>
          <a:xfrm>
            <a:off x="5179778" y="2558252"/>
            <a:ext cx="3429664" cy="4132750"/>
          </a:xfrm>
          <a:prstGeom prst="round2DiagRect">
            <a:avLst/>
          </a:prstGeom>
          <a:ln w="38100">
            <a:solidFill>
              <a:schemeClr val="tx1"/>
            </a:solidFill>
            <a:headEnd type="none" w="med" len="med"/>
            <a:tailEnd type="none" w="med" len="med"/>
          </a:ln>
        </p:spPr>
        <p:style>
          <a:lnRef idx="2">
            <a:schemeClr val="dk1"/>
          </a:lnRef>
          <a:fillRef idx="1">
            <a:schemeClr val="lt1"/>
          </a:fillRef>
          <a:effectRef idx="0">
            <a:schemeClr val="dk1"/>
          </a:effectRef>
          <a:fontRef idx="minor">
            <a:schemeClr val="dk1"/>
          </a:fontRef>
        </p:style>
        <p:txBody>
          <a:bodyPr rtlCol="0" anchor="ctr"/>
          <a:lstStyle/>
          <a:p>
            <a:pPr>
              <a:lnSpc>
                <a:spcPct val="150000"/>
              </a:lnSpc>
            </a:pPr>
            <a:r>
              <a:rPr lang="en-GB" sz="900" b="1" dirty="0">
                <a:latin typeface="Arial" panose="020B0604020202020204" pitchFamily="34" charset="0"/>
                <a:cs typeface="Arial" panose="020B0604020202020204" pitchFamily="34" charset="0"/>
              </a:rPr>
              <a:t>Individual Development Plan</a:t>
            </a:r>
            <a:endParaRPr lang="en-GB" sz="900" dirty="0">
              <a:latin typeface="Arial" panose="020B0604020202020204" pitchFamily="34" charset="0"/>
              <a:cs typeface="Arial" panose="020B0604020202020204" pitchFamily="34" charset="0"/>
            </a:endParaRPr>
          </a:p>
          <a:p>
            <a:pPr>
              <a:lnSpc>
                <a:spcPct val="150000"/>
              </a:lnSpc>
            </a:pPr>
            <a:r>
              <a:rPr lang="en-GB" sz="700" dirty="0">
                <a:latin typeface="Arial" panose="020B0604020202020204" pitchFamily="34" charset="0"/>
                <a:cs typeface="Arial" panose="020B0604020202020204" pitchFamily="34" charset="0"/>
              </a:rPr>
              <a:t>An Individual Development Plan is there for children and young people with ALN (Additional Learning Needs). An Individual Development Plan is a ‘Statutory plan maintained by a school, FEI or local authority’ (The Additional Learning Needs (ALN) Transformation Programme, 2019, p.4). The IDPs will be provided to all children and young people with ALN irrespective of the severity or complexity of their needs. The Additional Learning Needs (ALN) Transformation Programme (2019, p.5) state that the IDPs are intended to be a flexible document that will vary in length and complexity depending on the different needs of the learners and a learner’s needs and developments change over time. In the new legislation, the Act requires the views and the feelings of the parents, carers and the learners with ALN to contribute in the creating of the IDPs to support them. The IDP will include a one-page profile to ensure that IDPs reflect the child’s or young person’s needs and personality, including what is important to and for them. (The Additional Learning Needs (ALN) Transformation Programme 2019, p.5).  The </a:t>
            </a:r>
            <a:r>
              <a:rPr lang="en-GB" sz="700" dirty="0" err="1">
                <a:latin typeface="Arial" panose="020B0604020202020204" pitchFamily="34" charset="0"/>
                <a:cs typeface="Arial" panose="020B0604020202020204" pitchFamily="34" charset="0"/>
              </a:rPr>
              <a:t>ALNCo</a:t>
            </a:r>
            <a:r>
              <a:rPr lang="en-GB" sz="700" dirty="0">
                <a:latin typeface="Arial" panose="020B0604020202020204" pitchFamily="34" charset="0"/>
                <a:cs typeface="Arial" panose="020B0604020202020204" pitchFamily="34" charset="0"/>
              </a:rPr>
              <a:t> from a school or FEI is responsible for the preparing, maintaining and the reviewing of IDPs, Maintaining an IDP means, “securing the additional learning provision included in it, and reviewing the IDP as and when required to ensure the information in it, and the provision it describes, remains appropriate.’  (The Additional Learning Needs (ALN) Transformation Programme 2019, p.5).</a:t>
            </a:r>
          </a:p>
          <a:p>
            <a:pPr algn="ctr">
              <a:lnSpc>
                <a:spcPct val="150000"/>
              </a:lnSpc>
            </a:pPr>
            <a:endParaRPr lang="en-US" sz="700" dirty="0">
              <a:latin typeface="Arial" panose="020B0604020202020204" pitchFamily="34" charset="0"/>
              <a:cs typeface="Arial" panose="020B0604020202020204" pitchFamily="34" charset="0"/>
            </a:endParaRPr>
          </a:p>
        </p:txBody>
      </p:sp>
      <p:sp>
        <p:nvSpPr>
          <p:cNvPr id="2" name="Snip Same-side Corner of Rectangle 1">
            <a:extLst>
              <a:ext uri="{FF2B5EF4-FFF2-40B4-BE49-F238E27FC236}">
                <a16:creationId xmlns:a16="http://schemas.microsoft.com/office/drawing/2014/main" id="{E74DB263-94E8-0041-BF97-BB0AE06E29EF}"/>
              </a:ext>
            </a:extLst>
          </p:cNvPr>
          <p:cNvSpPr/>
          <p:nvPr/>
        </p:nvSpPr>
        <p:spPr>
          <a:xfrm>
            <a:off x="8687147" y="3070921"/>
            <a:ext cx="3458874" cy="3740653"/>
          </a:xfrm>
          <a:prstGeom prst="snip2SameRect">
            <a:avLst/>
          </a:prstGeom>
          <a:ln w="38100"/>
        </p:spPr>
        <p:style>
          <a:lnRef idx="2">
            <a:schemeClr val="accent3"/>
          </a:lnRef>
          <a:fillRef idx="1">
            <a:schemeClr val="lt1"/>
          </a:fillRef>
          <a:effectRef idx="0">
            <a:schemeClr val="accent3"/>
          </a:effectRef>
          <a:fontRef idx="minor">
            <a:schemeClr val="dk1"/>
          </a:fontRef>
        </p:style>
        <p:txBody>
          <a:bodyPr rtlCol="0" anchor="ctr"/>
          <a:lstStyle/>
          <a:p>
            <a:pPr algn="ctr">
              <a:lnSpc>
                <a:spcPct val="150000"/>
              </a:lnSpc>
            </a:pPr>
            <a:r>
              <a:rPr lang="en-US" sz="900" b="1" dirty="0">
                <a:latin typeface="Arial" panose="020B0604020202020204" pitchFamily="34" charset="0"/>
                <a:cs typeface="Arial" panose="020B0604020202020204" pitchFamily="34" charset="0"/>
              </a:rPr>
              <a:t>Further Reading</a:t>
            </a:r>
            <a:endParaRPr lang="en-GB" sz="900" dirty="0">
              <a:latin typeface="Arial" panose="020B0604020202020204" pitchFamily="34" charset="0"/>
              <a:cs typeface="Arial" panose="020B0604020202020204" pitchFamily="34" charset="0"/>
            </a:endParaRPr>
          </a:p>
          <a:p>
            <a:pPr algn="ctr">
              <a:lnSpc>
                <a:spcPct val="150000"/>
              </a:lnSpc>
            </a:pPr>
            <a:r>
              <a:rPr lang="en-US" sz="900" dirty="0">
                <a:latin typeface="Arial" panose="020B0604020202020204" pitchFamily="34" charset="0"/>
                <a:cs typeface="Arial" panose="020B0604020202020204" pitchFamily="34" charset="0"/>
              </a:rPr>
              <a:t>The Welsh Government, (2021). </a:t>
            </a:r>
            <a:r>
              <a:rPr lang="en-US" sz="900" i="1" dirty="0">
                <a:latin typeface="Arial" panose="020B0604020202020204" pitchFamily="34" charset="0"/>
                <a:cs typeface="Arial" panose="020B0604020202020204" pitchFamily="34" charset="0"/>
              </a:rPr>
              <a:t>ALN L1. </a:t>
            </a:r>
            <a:r>
              <a:rPr lang="en-US" sz="900" dirty="0">
                <a:latin typeface="Arial" panose="020B0604020202020204" pitchFamily="34" charset="0"/>
                <a:cs typeface="Arial" panose="020B0604020202020204" pitchFamily="34" charset="0"/>
              </a:rPr>
              <a:t>Available </a:t>
            </a:r>
            <a:r>
              <a:rPr lang="en-US" sz="900" dirty="0" err="1">
                <a:latin typeface="Arial" panose="020B0604020202020204" pitchFamily="34" charset="0"/>
                <a:cs typeface="Arial" panose="020B0604020202020204" pitchFamily="34" charset="0"/>
              </a:rPr>
              <a:t>at:</a:t>
            </a:r>
            <a:r>
              <a:rPr lang="en-US" sz="900" u="sng" dirty="0" err="1">
                <a:latin typeface="Arial" panose="020B0604020202020204" pitchFamily="34" charset="0"/>
                <a:cs typeface="Arial" panose="020B0604020202020204" pitchFamily="34" charset="0"/>
                <a:hlinkClick r:id="rId4"/>
              </a:rPr>
              <a:t>https</a:t>
            </a:r>
            <a:r>
              <a:rPr lang="en-US" sz="900" u="sng" dirty="0">
                <a:latin typeface="Arial" panose="020B0604020202020204" pitchFamily="34" charset="0"/>
                <a:cs typeface="Arial" panose="020B0604020202020204" pitchFamily="34" charset="0"/>
                <a:hlinkClick r:id="rId4"/>
              </a:rPr>
              <a:t>://resources.hwb.wales.gov.uk/VTC/ALN+L1/story.html</a:t>
            </a:r>
            <a:r>
              <a:rPr lang="en-US" sz="900" dirty="0">
                <a:latin typeface="Arial" panose="020B0604020202020204" pitchFamily="34" charset="0"/>
                <a:cs typeface="Arial" panose="020B0604020202020204" pitchFamily="34" charset="0"/>
              </a:rPr>
              <a:t> (Accessed: 25 February 2021).</a:t>
            </a:r>
            <a:endParaRPr lang="en-GB" sz="900" dirty="0">
              <a:latin typeface="Arial" panose="020B0604020202020204" pitchFamily="34" charset="0"/>
              <a:cs typeface="Arial" panose="020B0604020202020204" pitchFamily="34" charset="0"/>
            </a:endParaRPr>
          </a:p>
          <a:p>
            <a:pPr algn="ctr">
              <a:lnSpc>
                <a:spcPct val="150000"/>
              </a:lnSpc>
            </a:pPr>
            <a:r>
              <a:rPr lang="en-GB" sz="900" dirty="0">
                <a:latin typeface="Arial" panose="020B0604020202020204" pitchFamily="34" charset="0"/>
                <a:cs typeface="Arial" panose="020B0604020202020204" pitchFamily="34" charset="0"/>
              </a:rPr>
              <a:t> </a:t>
            </a:r>
          </a:p>
          <a:p>
            <a:pPr algn="ctr">
              <a:lnSpc>
                <a:spcPct val="150000"/>
              </a:lnSpc>
            </a:pPr>
            <a:r>
              <a:rPr lang="en-US" sz="900" dirty="0">
                <a:latin typeface="Arial" panose="020B0604020202020204" pitchFamily="34" charset="0"/>
                <a:cs typeface="Arial" panose="020B0604020202020204" pitchFamily="34" charset="0"/>
              </a:rPr>
              <a:t>Snap Cymru, (2021). </a:t>
            </a:r>
            <a:r>
              <a:rPr lang="en-US" sz="900" i="1" dirty="0">
                <a:latin typeface="Arial" panose="020B0604020202020204" pitchFamily="34" charset="0"/>
                <a:cs typeface="Arial" panose="020B0604020202020204" pitchFamily="34" charset="0"/>
              </a:rPr>
              <a:t>ALN/SEN Reform </a:t>
            </a:r>
            <a:r>
              <a:rPr lang="en-US" sz="900" dirty="0" err="1">
                <a:latin typeface="Arial" panose="020B0604020202020204" pitchFamily="34" charset="0"/>
                <a:cs typeface="Arial" panose="020B0604020202020204" pitchFamily="34" charset="0"/>
              </a:rPr>
              <a:t>Avaible</a:t>
            </a:r>
            <a:r>
              <a:rPr lang="en-US" sz="900" dirty="0">
                <a:latin typeface="Arial" panose="020B0604020202020204" pitchFamily="34" charset="0"/>
                <a:cs typeface="Arial" panose="020B0604020202020204" pitchFamily="34" charset="0"/>
              </a:rPr>
              <a:t> at: </a:t>
            </a:r>
            <a:r>
              <a:rPr lang="en-US" sz="900" u="sng" dirty="0">
                <a:latin typeface="Arial" panose="020B0604020202020204" pitchFamily="34" charset="0"/>
                <a:cs typeface="Arial" panose="020B0604020202020204" pitchFamily="34" charset="0"/>
                <a:hlinkClick r:id="rId5"/>
              </a:rPr>
              <a:t>https://www.snapcymru.org/help-for-families/aln-reform/</a:t>
            </a:r>
            <a:r>
              <a:rPr lang="en-US" sz="900" dirty="0">
                <a:latin typeface="Arial" panose="020B0604020202020204" pitchFamily="34" charset="0"/>
                <a:cs typeface="Arial" panose="020B0604020202020204" pitchFamily="34" charset="0"/>
              </a:rPr>
              <a:t> (Accessed: 26 February 2021).</a:t>
            </a:r>
            <a:endParaRPr lang="en-GB" sz="900" dirty="0">
              <a:latin typeface="Arial" panose="020B0604020202020204" pitchFamily="34" charset="0"/>
              <a:cs typeface="Arial" panose="020B0604020202020204" pitchFamily="34" charset="0"/>
            </a:endParaRPr>
          </a:p>
          <a:p>
            <a:pPr algn="ctr">
              <a:lnSpc>
                <a:spcPct val="150000"/>
              </a:lnSpc>
            </a:pPr>
            <a:r>
              <a:rPr lang="en-GB" sz="900" dirty="0">
                <a:latin typeface="Arial" panose="020B0604020202020204" pitchFamily="34" charset="0"/>
                <a:cs typeface="Arial" panose="020B0604020202020204" pitchFamily="34" charset="0"/>
              </a:rPr>
              <a:t> </a:t>
            </a:r>
          </a:p>
          <a:p>
            <a:pPr algn="ctr">
              <a:lnSpc>
                <a:spcPct val="150000"/>
              </a:lnSpc>
            </a:pPr>
            <a:r>
              <a:rPr lang="en-US" sz="900" dirty="0">
                <a:latin typeface="Arial" panose="020B0604020202020204" pitchFamily="34" charset="0"/>
                <a:cs typeface="Arial" panose="020B0604020202020204" pitchFamily="34" charset="0"/>
              </a:rPr>
              <a:t>Education Wales, (2021)</a:t>
            </a:r>
            <a:r>
              <a:rPr lang="en-GB" sz="900" dirty="0">
                <a:latin typeface="Arial" panose="020B0604020202020204" pitchFamily="34" charset="0"/>
                <a:cs typeface="Arial" panose="020B0604020202020204" pitchFamily="34" charset="0"/>
              </a:rPr>
              <a:t>.</a:t>
            </a:r>
            <a:r>
              <a:rPr lang="en-GB" sz="900" i="1" dirty="0">
                <a:latin typeface="Arial" panose="020B0604020202020204" pitchFamily="34" charset="0"/>
                <a:cs typeface="Arial" panose="020B0604020202020204" pitchFamily="34" charset="0"/>
              </a:rPr>
              <a:t> </a:t>
            </a:r>
            <a:r>
              <a:rPr lang="en-US" sz="900" i="1" dirty="0">
                <a:latin typeface="Arial" panose="020B0604020202020204" pitchFamily="34" charset="0"/>
                <a:cs typeface="Arial" panose="020B0604020202020204" pitchFamily="34" charset="0"/>
              </a:rPr>
              <a:t>Role of the additional learning needs co-</a:t>
            </a:r>
            <a:r>
              <a:rPr lang="en-US" sz="900" i="1" dirty="0" err="1">
                <a:latin typeface="Arial" panose="020B0604020202020204" pitchFamily="34" charset="0"/>
                <a:cs typeface="Arial" panose="020B0604020202020204" pitchFamily="34" charset="0"/>
              </a:rPr>
              <a:t>ordinater</a:t>
            </a:r>
            <a:r>
              <a:rPr lang="en-US" sz="900" i="1" dirty="0">
                <a:latin typeface="Arial" panose="020B0604020202020204" pitchFamily="34" charset="0"/>
                <a:cs typeface="Arial" panose="020B0604020202020204" pitchFamily="34" charset="0"/>
              </a:rPr>
              <a:t>,  </a:t>
            </a:r>
            <a:r>
              <a:rPr lang="en-US" sz="900" dirty="0" err="1">
                <a:latin typeface="Arial" panose="020B0604020202020204" pitchFamily="34" charset="0"/>
                <a:cs typeface="Arial" panose="020B0604020202020204" pitchFamily="34" charset="0"/>
              </a:rPr>
              <a:t>Avaible</a:t>
            </a:r>
            <a:r>
              <a:rPr lang="en-US" sz="900" dirty="0">
                <a:latin typeface="Arial" panose="020B0604020202020204" pitchFamily="34" charset="0"/>
                <a:cs typeface="Arial" panose="020B0604020202020204" pitchFamily="34" charset="0"/>
              </a:rPr>
              <a:t> at: </a:t>
            </a:r>
            <a:r>
              <a:rPr lang="en-US" sz="900" u="sng" dirty="0">
                <a:latin typeface="Arial" panose="020B0604020202020204" pitchFamily="34" charset="0"/>
                <a:cs typeface="Arial" panose="020B0604020202020204" pitchFamily="34" charset="0"/>
                <a:hlinkClick r:id="rId6"/>
              </a:rPr>
              <a:t>https://gov.wales/sites/default/files/publications/2021-01/role-of-early-years-additional-learning-needs-co-ordinator.pdf</a:t>
            </a:r>
            <a:r>
              <a:rPr lang="en-US" sz="900" dirty="0">
                <a:latin typeface="Arial" panose="020B0604020202020204" pitchFamily="34" charset="0"/>
                <a:cs typeface="Arial" panose="020B0604020202020204" pitchFamily="34" charset="0"/>
              </a:rPr>
              <a:t> (Accessed: 25 February 2021).</a:t>
            </a:r>
            <a:endParaRPr lang="en-US" sz="1100" dirty="0">
              <a:latin typeface="Arial" panose="020B0604020202020204" pitchFamily="34" charset="0"/>
              <a:cs typeface="Arial" panose="020B0604020202020204" pitchFamily="34" charset="0"/>
            </a:endParaRPr>
          </a:p>
          <a:p>
            <a:pPr algn="ctr"/>
            <a:endParaRPr lang="en-US" sz="1400" b="1" dirty="0">
              <a:latin typeface="Arial" panose="020B0604020202020204" pitchFamily="34" charset="0"/>
              <a:cs typeface="Arial" panose="020B0604020202020204" pitchFamily="34" charset="0"/>
            </a:endParaRPr>
          </a:p>
          <a:p>
            <a:pPr algn="ctr"/>
            <a:r>
              <a:rPr lang="en-US" sz="14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54982796"/>
      </p:ext>
    </p:extLst>
  </p:cSld>
  <p:clrMapOvr>
    <a:masterClrMapping/>
  </p:clrMapOvr>
</p:sld>
</file>

<file path=ppt/theme/theme1.xml><?xml version="1.0" encoding="utf-8"?>
<a:theme xmlns:a="http://schemas.openxmlformats.org/drawingml/2006/main" name="ClassicFrame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756</TotalTime>
  <Words>1074</Words>
  <Application>Microsoft Macintosh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Gill Sans MT</vt:lpstr>
      <vt:lpstr>Goudy Old Style</vt:lpstr>
      <vt:lpstr>ClassicFrameVTI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Becky Sian Colman (1804075)</dc:creator>
  <cp:lastModifiedBy>Becky Sian Colman (1804075)</cp:lastModifiedBy>
  <cp:revision>23</cp:revision>
  <dcterms:created xsi:type="dcterms:W3CDTF">2021-02-25T13:28:57Z</dcterms:created>
  <dcterms:modified xsi:type="dcterms:W3CDTF">2021-03-01T20:12:55Z</dcterms:modified>
</cp:coreProperties>
</file>