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sldIdLst>
    <p:sldId id="256" r:id="rId5"/>
    <p:sldId id="257" r:id="rId6"/>
    <p:sldId id="260" r:id="rId7"/>
    <p:sldId id="259" r:id="rId8"/>
    <p:sldId id="266" r:id="rId9"/>
    <p:sldId id="261" r:id="rId10"/>
    <p:sldId id="265" r:id="rId11"/>
    <p:sldId id="262" r:id="rId12"/>
    <p:sldId id="263" r:id="rId13"/>
    <p:sldId id="267" r:id="rId14"/>
    <p:sldId id="264"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3FB98-8028-DE68-ACDF-4BE676FE4663}" v="35" dt="2022-10-16T10:35:08.100"/>
    <p1510:client id="{CB3B36DF-2F3D-ADB6-1C89-C144B72B3D18}" v="565" dt="2022-10-17T19:11:04.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khsana Mahmood (2215436)" userId="S::2215436@student.uwtsd.ac.uk::1f3f39ae-e074-40c1-9f21-681a3b955fb6" providerId="AD" clId="Web-{5583FB98-8028-DE68-ACDF-4BE676FE4663}"/>
    <pc:docChg chg="addSld delSld modSld">
      <pc:chgData name="Rukhsana Mahmood (2215436)" userId="S::2215436@student.uwtsd.ac.uk::1f3f39ae-e074-40c1-9f21-681a3b955fb6" providerId="AD" clId="Web-{5583FB98-8028-DE68-ACDF-4BE676FE4663}" dt="2022-10-16T10:35:08.100" v="21"/>
      <pc:docMkLst>
        <pc:docMk/>
      </pc:docMkLst>
      <pc:sldChg chg="modSp">
        <pc:chgData name="Rukhsana Mahmood (2215436)" userId="S::2215436@student.uwtsd.ac.uk::1f3f39ae-e074-40c1-9f21-681a3b955fb6" providerId="AD" clId="Web-{5583FB98-8028-DE68-ACDF-4BE676FE4663}" dt="2022-10-16T08:19:44.135" v="14" actId="20577"/>
        <pc:sldMkLst>
          <pc:docMk/>
          <pc:sldMk cId="3387546153" sldId="256"/>
        </pc:sldMkLst>
        <pc:spChg chg="mod">
          <ac:chgData name="Rukhsana Mahmood (2215436)" userId="S::2215436@student.uwtsd.ac.uk::1f3f39ae-e074-40c1-9f21-681a3b955fb6" providerId="AD" clId="Web-{5583FB98-8028-DE68-ACDF-4BE676FE4663}" dt="2022-10-16T08:19:44.135" v="14" actId="20577"/>
          <ac:spMkLst>
            <pc:docMk/>
            <pc:sldMk cId="3387546153" sldId="256"/>
            <ac:spMk id="5" creationId="{935ABD1C-DCFA-AB42-DD6D-55317CDB9A0B}"/>
          </ac:spMkLst>
        </pc:spChg>
      </pc:sldChg>
      <pc:sldChg chg="modSp">
        <pc:chgData name="Rukhsana Mahmood (2215436)" userId="S::2215436@student.uwtsd.ac.uk::1f3f39ae-e074-40c1-9f21-681a3b955fb6" providerId="AD" clId="Web-{5583FB98-8028-DE68-ACDF-4BE676FE4663}" dt="2022-10-16T08:36:55.809" v="17" actId="20577"/>
        <pc:sldMkLst>
          <pc:docMk/>
          <pc:sldMk cId="1004362232" sldId="267"/>
        </pc:sldMkLst>
        <pc:graphicFrameChg chg="mod modGraphic">
          <ac:chgData name="Rukhsana Mahmood (2215436)" userId="S::2215436@student.uwtsd.ac.uk::1f3f39ae-e074-40c1-9f21-681a3b955fb6" providerId="AD" clId="Web-{5583FB98-8028-DE68-ACDF-4BE676FE4663}" dt="2022-10-16T08:36:55.809" v="17" actId="20577"/>
          <ac:graphicFrameMkLst>
            <pc:docMk/>
            <pc:sldMk cId="1004362232" sldId="267"/>
            <ac:graphicFrameMk id="7" creationId="{A62B1B86-D92D-575F-D26D-C29A07E3210C}"/>
          </ac:graphicFrameMkLst>
        </pc:graphicFrameChg>
      </pc:sldChg>
      <pc:sldChg chg="new del">
        <pc:chgData name="Rukhsana Mahmood (2215436)" userId="S::2215436@student.uwtsd.ac.uk::1f3f39ae-e074-40c1-9f21-681a3b955fb6" providerId="AD" clId="Web-{5583FB98-8028-DE68-ACDF-4BE676FE4663}" dt="2022-10-16T10:35:08.100" v="21"/>
        <pc:sldMkLst>
          <pc:docMk/>
          <pc:sldMk cId="1314609254" sldId="269"/>
        </pc:sldMkLst>
      </pc:sldChg>
      <pc:sldChg chg="new del">
        <pc:chgData name="Rukhsana Mahmood (2215436)" userId="S::2215436@student.uwtsd.ac.uk::1f3f39ae-e074-40c1-9f21-681a3b955fb6" providerId="AD" clId="Web-{5583FB98-8028-DE68-ACDF-4BE676FE4663}" dt="2022-10-16T10:35:05.897" v="20"/>
        <pc:sldMkLst>
          <pc:docMk/>
          <pc:sldMk cId="2143829947" sldId="270"/>
        </pc:sldMkLst>
      </pc:sldChg>
    </pc:docChg>
  </pc:docChgLst>
  <pc:docChgLst>
    <pc:chgData name="Rukhsana Mahmood (2215436)" userId="S::2215436@student.uwtsd.ac.uk::1f3f39ae-e074-40c1-9f21-681a3b955fb6" providerId="AD" clId="Web-{CB3B36DF-2F3D-ADB6-1C89-C144B72B3D18}"/>
    <pc:docChg chg="delSld modSld sldOrd">
      <pc:chgData name="Rukhsana Mahmood (2215436)" userId="S::2215436@student.uwtsd.ac.uk::1f3f39ae-e074-40c1-9f21-681a3b955fb6" providerId="AD" clId="Web-{CB3B36DF-2F3D-ADB6-1C89-C144B72B3D18}" dt="2022-10-17T19:11:04.443" v="456" actId="20577"/>
      <pc:docMkLst>
        <pc:docMk/>
      </pc:docMkLst>
      <pc:sldChg chg="modSp">
        <pc:chgData name="Rukhsana Mahmood (2215436)" userId="S::2215436@student.uwtsd.ac.uk::1f3f39ae-e074-40c1-9f21-681a3b955fb6" providerId="AD" clId="Web-{CB3B36DF-2F3D-ADB6-1C89-C144B72B3D18}" dt="2022-10-17T19:09:28.503" v="451" actId="20577"/>
        <pc:sldMkLst>
          <pc:docMk/>
          <pc:sldMk cId="2174706347" sldId="257"/>
        </pc:sldMkLst>
        <pc:spChg chg="mod">
          <ac:chgData name="Rukhsana Mahmood (2215436)" userId="S::2215436@student.uwtsd.ac.uk::1f3f39ae-e074-40c1-9f21-681a3b955fb6" providerId="AD" clId="Web-{CB3B36DF-2F3D-ADB6-1C89-C144B72B3D18}" dt="2022-10-17T18:44:41.930" v="210" actId="1076"/>
          <ac:spMkLst>
            <pc:docMk/>
            <pc:sldMk cId="2174706347" sldId="257"/>
            <ac:spMk id="2" creationId="{345EE7E7-3788-2176-7EE8-90F6D543F368}"/>
          </ac:spMkLst>
        </pc:spChg>
        <pc:spChg chg="mod">
          <ac:chgData name="Rukhsana Mahmood (2215436)" userId="S::2215436@student.uwtsd.ac.uk::1f3f39ae-e074-40c1-9f21-681a3b955fb6" providerId="AD" clId="Web-{CB3B36DF-2F3D-ADB6-1C89-C144B72B3D18}" dt="2022-10-17T19:09:28.503" v="451" actId="20577"/>
          <ac:spMkLst>
            <pc:docMk/>
            <pc:sldMk cId="2174706347" sldId="257"/>
            <ac:spMk id="6" creationId="{926DD0CF-CB4F-008B-3EE1-665B9AC29435}"/>
          </ac:spMkLst>
        </pc:spChg>
      </pc:sldChg>
      <pc:sldChg chg="del">
        <pc:chgData name="Rukhsana Mahmood (2215436)" userId="S::2215436@student.uwtsd.ac.uk::1f3f39ae-e074-40c1-9f21-681a3b955fb6" providerId="AD" clId="Web-{CB3B36DF-2F3D-ADB6-1C89-C144B72B3D18}" dt="2022-10-17T18:42:10.115" v="205"/>
        <pc:sldMkLst>
          <pc:docMk/>
          <pc:sldMk cId="3533975380" sldId="258"/>
        </pc:sldMkLst>
      </pc:sldChg>
      <pc:sldChg chg="modSp ord">
        <pc:chgData name="Rukhsana Mahmood (2215436)" userId="S::2215436@student.uwtsd.ac.uk::1f3f39ae-e074-40c1-9f21-681a3b955fb6" providerId="AD" clId="Web-{CB3B36DF-2F3D-ADB6-1C89-C144B72B3D18}" dt="2022-10-17T18:52:39.728" v="278" actId="20577"/>
        <pc:sldMkLst>
          <pc:docMk/>
          <pc:sldMk cId="2035653530" sldId="260"/>
        </pc:sldMkLst>
        <pc:spChg chg="mod">
          <ac:chgData name="Rukhsana Mahmood (2215436)" userId="S::2215436@student.uwtsd.ac.uk::1f3f39ae-e074-40c1-9f21-681a3b955fb6" providerId="AD" clId="Web-{CB3B36DF-2F3D-ADB6-1C89-C144B72B3D18}" dt="2022-10-17T18:52:39.728" v="278" actId="20577"/>
          <ac:spMkLst>
            <pc:docMk/>
            <pc:sldMk cId="2035653530" sldId="260"/>
            <ac:spMk id="3" creationId="{8B966DF6-987D-568D-3D97-6B7978EA0A37}"/>
          </ac:spMkLst>
        </pc:spChg>
      </pc:sldChg>
      <pc:sldChg chg="modSp ord">
        <pc:chgData name="Rukhsana Mahmood (2215436)" userId="S::2215436@student.uwtsd.ac.uk::1f3f39ae-e074-40c1-9f21-681a3b955fb6" providerId="AD" clId="Web-{CB3B36DF-2F3D-ADB6-1C89-C144B72B3D18}" dt="2022-10-17T19:10:28.192" v="453" actId="20577"/>
        <pc:sldMkLst>
          <pc:docMk/>
          <pc:sldMk cId="988102265" sldId="261"/>
        </pc:sldMkLst>
        <pc:spChg chg="mod">
          <ac:chgData name="Rukhsana Mahmood (2215436)" userId="S::2215436@student.uwtsd.ac.uk::1f3f39ae-e074-40c1-9f21-681a3b955fb6" providerId="AD" clId="Web-{CB3B36DF-2F3D-ADB6-1C89-C144B72B3D18}" dt="2022-10-17T19:10:28.192" v="453" actId="20577"/>
          <ac:spMkLst>
            <pc:docMk/>
            <pc:sldMk cId="988102265" sldId="261"/>
            <ac:spMk id="3" creationId="{B9556352-DD9A-4D32-5644-644912CD0098}"/>
          </ac:spMkLst>
        </pc:spChg>
      </pc:sldChg>
      <pc:sldChg chg="modSp">
        <pc:chgData name="Rukhsana Mahmood (2215436)" userId="S::2215436@student.uwtsd.ac.uk::1f3f39ae-e074-40c1-9f21-681a3b955fb6" providerId="AD" clId="Web-{CB3B36DF-2F3D-ADB6-1C89-C144B72B3D18}" dt="2022-10-17T19:04:10.152" v="391" actId="20577"/>
        <pc:sldMkLst>
          <pc:docMk/>
          <pc:sldMk cId="3663503236" sldId="263"/>
        </pc:sldMkLst>
        <pc:spChg chg="mod">
          <ac:chgData name="Rukhsana Mahmood (2215436)" userId="S::2215436@student.uwtsd.ac.uk::1f3f39ae-e074-40c1-9f21-681a3b955fb6" providerId="AD" clId="Web-{CB3B36DF-2F3D-ADB6-1C89-C144B72B3D18}" dt="2022-10-17T19:04:10.152" v="391" actId="20577"/>
          <ac:spMkLst>
            <pc:docMk/>
            <pc:sldMk cId="3663503236" sldId="263"/>
            <ac:spMk id="3" creationId="{8384791E-B6C4-E0BC-0616-D8632109B380}"/>
          </ac:spMkLst>
        </pc:spChg>
      </pc:sldChg>
      <pc:sldChg chg="modSp">
        <pc:chgData name="Rukhsana Mahmood (2215436)" userId="S::2215436@student.uwtsd.ac.uk::1f3f39ae-e074-40c1-9f21-681a3b955fb6" providerId="AD" clId="Web-{CB3B36DF-2F3D-ADB6-1C89-C144B72B3D18}" dt="2022-10-17T18:11:59.569" v="128" actId="20577"/>
        <pc:sldMkLst>
          <pc:docMk/>
          <pc:sldMk cId="706520277" sldId="264"/>
        </pc:sldMkLst>
        <pc:graphicFrameChg chg="modGraphic">
          <ac:chgData name="Rukhsana Mahmood (2215436)" userId="S::2215436@student.uwtsd.ac.uk::1f3f39ae-e074-40c1-9f21-681a3b955fb6" providerId="AD" clId="Web-{CB3B36DF-2F3D-ADB6-1C89-C144B72B3D18}" dt="2022-10-17T18:11:59.569" v="128" actId="20577"/>
          <ac:graphicFrameMkLst>
            <pc:docMk/>
            <pc:sldMk cId="706520277" sldId="264"/>
            <ac:graphicFrameMk id="5" creationId="{ADB9D0F2-D8A2-A63F-6EC5-39A3081BC2DE}"/>
          </ac:graphicFrameMkLst>
        </pc:graphicFrameChg>
      </pc:sldChg>
      <pc:sldChg chg="modSp">
        <pc:chgData name="Rukhsana Mahmood (2215436)" userId="S::2215436@student.uwtsd.ac.uk::1f3f39ae-e074-40c1-9f21-681a3b955fb6" providerId="AD" clId="Web-{CB3B36DF-2F3D-ADB6-1C89-C144B72B3D18}" dt="2022-10-17T19:11:04.443" v="456" actId="20577"/>
        <pc:sldMkLst>
          <pc:docMk/>
          <pc:sldMk cId="512788961" sldId="265"/>
        </pc:sldMkLst>
        <pc:spChg chg="mod">
          <ac:chgData name="Rukhsana Mahmood (2215436)" userId="S::2215436@student.uwtsd.ac.uk::1f3f39ae-e074-40c1-9f21-681a3b955fb6" providerId="AD" clId="Web-{CB3B36DF-2F3D-ADB6-1C89-C144B72B3D18}" dt="2022-10-17T19:11:04.443" v="456" actId="20577"/>
          <ac:spMkLst>
            <pc:docMk/>
            <pc:sldMk cId="512788961" sldId="265"/>
            <ac:spMk id="3" creationId="{247E8775-9B1B-C6FF-6172-4BBA8AA90B20}"/>
          </ac:spMkLst>
        </pc:spChg>
      </pc:sldChg>
      <pc:sldChg chg="modSp ord">
        <pc:chgData name="Rukhsana Mahmood (2215436)" userId="S::2215436@student.uwtsd.ac.uk::1f3f39ae-e074-40c1-9f21-681a3b955fb6" providerId="AD" clId="Web-{CB3B36DF-2F3D-ADB6-1C89-C144B72B3D18}" dt="2022-10-17T19:09:56.145" v="452" actId="20577"/>
        <pc:sldMkLst>
          <pc:docMk/>
          <pc:sldMk cId="3653593662" sldId="266"/>
        </pc:sldMkLst>
        <pc:spChg chg="mod">
          <ac:chgData name="Rukhsana Mahmood (2215436)" userId="S::2215436@student.uwtsd.ac.uk::1f3f39ae-e074-40c1-9f21-681a3b955fb6" providerId="AD" clId="Web-{CB3B36DF-2F3D-ADB6-1C89-C144B72B3D18}" dt="2022-10-17T19:09:56.145" v="452" actId="20577"/>
          <ac:spMkLst>
            <pc:docMk/>
            <pc:sldMk cId="3653593662" sldId="266"/>
            <ac:spMk id="3" creationId="{5D176C92-4C38-BC10-8077-7DB9A98C334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80753-BECC-4E20-AA48-BED9ACD6C68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A184D1D-C42F-42CE-B894-5D8469BB9CEE}">
      <dgm:prSet/>
      <dgm:spPr/>
      <dgm:t>
        <a:bodyPr/>
        <a:lstStyle/>
        <a:p>
          <a:r>
            <a:rPr lang="en-US" b="0" i="0" dirty="0"/>
            <a:t>Both males and females from different ethnic and social backgrounds at UWTSD will be questioned using the proposed method which is a questionnaire. </a:t>
          </a:r>
          <a:endParaRPr lang="en-US" dirty="0"/>
        </a:p>
      </dgm:t>
    </dgm:pt>
    <dgm:pt modelId="{62ECEE3A-DB22-4FDE-816E-71DE6DFFBD3F}" type="parTrans" cxnId="{97A3A68E-D883-4E11-BE67-46B329CA83C9}">
      <dgm:prSet/>
      <dgm:spPr/>
      <dgm:t>
        <a:bodyPr/>
        <a:lstStyle/>
        <a:p>
          <a:endParaRPr lang="en-US"/>
        </a:p>
      </dgm:t>
    </dgm:pt>
    <dgm:pt modelId="{5A984D77-70EC-4D33-8A2B-4981201D4FB4}" type="sibTrans" cxnId="{97A3A68E-D883-4E11-BE67-46B329CA83C9}">
      <dgm:prSet/>
      <dgm:spPr/>
      <dgm:t>
        <a:bodyPr/>
        <a:lstStyle/>
        <a:p>
          <a:endParaRPr lang="en-US"/>
        </a:p>
      </dgm:t>
    </dgm:pt>
    <dgm:pt modelId="{7D72D30A-A503-4817-A135-5AF14B4E3D20}">
      <dgm:prSet/>
      <dgm:spPr/>
      <dgm:t>
        <a:bodyPr/>
        <a:lstStyle/>
        <a:p>
          <a:r>
            <a:rPr lang="en-US" b="0" i="0"/>
            <a:t>A questionnaire is written questions with the purpose of a choice of answers devised for the use of a survey or statistical study (Saris and Galhofer, 2014).</a:t>
          </a:r>
          <a:endParaRPr lang="en-US"/>
        </a:p>
      </dgm:t>
    </dgm:pt>
    <dgm:pt modelId="{BD9BBBED-2BF3-4481-A339-A5680CC474D2}" type="parTrans" cxnId="{26382010-FEAE-491B-A09D-501D7D9475F0}">
      <dgm:prSet/>
      <dgm:spPr/>
      <dgm:t>
        <a:bodyPr/>
        <a:lstStyle/>
        <a:p>
          <a:endParaRPr lang="en-US"/>
        </a:p>
      </dgm:t>
    </dgm:pt>
    <dgm:pt modelId="{2AE2E7B5-6856-40BB-B152-9F65EB2F6EAB}" type="sibTrans" cxnId="{26382010-FEAE-491B-A09D-501D7D9475F0}">
      <dgm:prSet/>
      <dgm:spPr/>
      <dgm:t>
        <a:bodyPr/>
        <a:lstStyle/>
        <a:p>
          <a:endParaRPr lang="en-US"/>
        </a:p>
      </dgm:t>
    </dgm:pt>
    <dgm:pt modelId="{9DB49548-649C-41B3-81E5-3813A81CB615}">
      <dgm:prSet/>
      <dgm:spPr/>
      <dgm:t>
        <a:bodyPr/>
        <a:lstStyle/>
        <a:p>
          <a:r>
            <a:rPr lang="en-US" b="0" i="0"/>
            <a:t>We will need their consent and voluntary participation before collecting data.</a:t>
          </a:r>
          <a:endParaRPr lang="en-US"/>
        </a:p>
      </dgm:t>
    </dgm:pt>
    <dgm:pt modelId="{F71279CE-AEB3-43D7-A6B9-0C6FF9F48D39}" type="parTrans" cxnId="{2857FD82-3785-406D-81F2-2C4653303B47}">
      <dgm:prSet/>
      <dgm:spPr/>
      <dgm:t>
        <a:bodyPr/>
        <a:lstStyle/>
        <a:p>
          <a:endParaRPr lang="en-US"/>
        </a:p>
      </dgm:t>
    </dgm:pt>
    <dgm:pt modelId="{B3163085-1A18-4C2B-9E58-A780290772A7}" type="sibTrans" cxnId="{2857FD82-3785-406D-81F2-2C4653303B47}">
      <dgm:prSet/>
      <dgm:spPr/>
      <dgm:t>
        <a:bodyPr/>
        <a:lstStyle/>
        <a:p>
          <a:endParaRPr lang="en-US"/>
        </a:p>
      </dgm:t>
    </dgm:pt>
    <dgm:pt modelId="{81E6AD2D-7BD0-4419-853E-5EEA3EADA7C1}">
      <dgm:prSet/>
      <dgm:spPr/>
      <dgm:t>
        <a:bodyPr/>
        <a:lstStyle/>
        <a:p>
          <a:r>
            <a:rPr lang="en-US" b="0" i="0"/>
            <a:t>All  information obtained would be retained with confidentiality.</a:t>
          </a:r>
          <a:endParaRPr lang="en-US"/>
        </a:p>
      </dgm:t>
    </dgm:pt>
    <dgm:pt modelId="{DE8D09E3-1D9B-4048-87FC-161594FB8B23}" type="parTrans" cxnId="{2252245E-09C7-4827-859A-A78B9B3288A6}">
      <dgm:prSet/>
      <dgm:spPr/>
      <dgm:t>
        <a:bodyPr/>
        <a:lstStyle/>
        <a:p>
          <a:endParaRPr lang="en-US"/>
        </a:p>
      </dgm:t>
    </dgm:pt>
    <dgm:pt modelId="{59218F35-4100-435D-9AFD-F54BE49BA2B6}" type="sibTrans" cxnId="{2252245E-09C7-4827-859A-A78B9B3288A6}">
      <dgm:prSet/>
      <dgm:spPr/>
      <dgm:t>
        <a:bodyPr/>
        <a:lstStyle/>
        <a:p>
          <a:endParaRPr lang="en-US"/>
        </a:p>
      </dgm:t>
    </dgm:pt>
    <dgm:pt modelId="{B4B6CC5D-B870-48CF-B57A-08665B5B56AC}">
      <dgm:prSet/>
      <dgm:spPr/>
      <dgm:t>
        <a:bodyPr/>
        <a:lstStyle/>
        <a:p>
          <a:r>
            <a:rPr lang="en-US" b="0" i="0"/>
            <a:t>Participants will be made aware of the purpose of this project.​</a:t>
          </a:r>
          <a:endParaRPr lang="en-US"/>
        </a:p>
      </dgm:t>
    </dgm:pt>
    <dgm:pt modelId="{DB0D8456-468F-421D-8094-0E671559EACC}" type="parTrans" cxnId="{48B67811-F247-4847-AB26-F6221EAAB652}">
      <dgm:prSet/>
      <dgm:spPr/>
      <dgm:t>
        <a:bodyPr/>
        <a:lstStyle/>
        <a:p>
          <a:endParaRPr lang="en-US"/>
        </a:p>
      </dgm:t>
    </dgm:pt>
    <dgm:pt modelId="{1616F785-BF7D-462D-9915-AEBCCBC72A31}" type="sibTrans" cxnId="{48B67811-F247-4847-AB26-F6221EAAB652}">
      <dgm:prSet/>
      <dgm:spPr/>
      <dgm:t>
        <a:bodyPr/>
        <a:lstStyle/>
        <a:p>
          <a:endParaRPr lang="en-US"/>
        </a:p>
      </dgm:t>
    </dgm:pt>
    <dgm:pt modelId="{0BE7E5D5-A8A6-4715-999D-C839FB5934FC}" type="pres">
      <dgm:prSet presAssocID="{47580753-BECC-4E20-AA48-BED9ACD6C684}" presName="diagram" presStyleCnt="0">
        <dgm:presLayoutVars>
          <dgm:dir/>
          <dgm:resizeHandles val="exact"/>
        </dgm:presLayoutVars>
      </dgm:prSet>
      <dgm:spPr/>
    </dgm:pt>
    <dgm:pt modelId="{E67FE27A-42A3-42B6-AD11-912CFE0764E2}" type="pres">
      <dgm:prSet presAssocID="{9A184D1D-C42F-42CE-B894-5D8469BB9CEE}" presName="node" presStyleLbl="node1" presStyleIdx="0" presStyleCnt="5">
        <dgm:presLayoutVars>
          <dgm:bulletEnabled val="1"/>
        </dgm:presLayoutVars>
      </dgm:prSet>
      <dgm:spPr/>
    </dgm:pt>
    <dgm:pt modelId="{81E41707-04EC-44BB-94CA-FBB3602F93C8}" type="pres">
      <dgm:prSet presAssocID="{5A984D77-70EC-4D33-8A2B-4981201D4FB4}" presName="sibTrans" presStyleCnt="0"/>
      <dgm:spPr/>
    </dgm:pt>
    <dgm:pt modelId="{89F1330A-20BA-44A1-B570-0E075AF0C4C9}" type="pres">
      <dgm:prSet presAssocID="{7D72D30A-A503-4817-A135-5AF14B4E3D20}" presName="node" presStyleLbl="node1" presStyleIdx="1" presStyleCnt="5">
        <dgm:presLayoutVars>
          <dgm:bulletEnabled val="1"/>
        </dgm:presLayoutVars>
      </dgm:prSet>
      <dgm:spPr/>
    </dgm:pt>
    <dgm:pt modelId="{752C6F3E-7966-4D8C-87F9-17ECFA684C2E}" type="pres">
      <dgm:prSet presAssocID="{2AE2E7B5-6856-40BB-B152-9F65EB2F6EAB}" presName="sibTrans" presStyleCnt="0"/>
      <dgm:spPr/>
    </dgm:pt>
    <dgm:pt modelId="{5ED4B12A-4864-4D24-8161-12111A5D1059}" type="pres">
      <dgm:prSet presAssocID="{9DB49548-649C-41B3-81E5-3813A81CB615}" presName="node" presStyleLbl="node1" presStyleIdx="2" presStyleCnt="5">
        <dgm:presLayoutVars>
          <dgm:bulletEnabled val="1"/>
        </dgm:presLayoutVars>
      </dgm:prSet>
      <dgm:spPr/>
    </dgm:pt>
    <dgm:pt modelId="{857F35F4-CEB9-4391-8C64-B8C7B5DD067D}" type="pres">
      <dgm:prSet presAssocID="{B3163085-1A18-4C2B-9E58-A780290772A7}" presName="sibTrans" presStyleCnt="0"/>
      <dgm:spPr/>
    </dgm:pt>
    <dgm:pt modelId="{340557F3-646B-4B5A-924D-E075129132FD}" type="pres">
      <dgm:prSet presAssocID="{81E6AD2D-7BD0-4419-853E-5EEA3EADA7C1}" presName="node" presStyleLbl="node1" presStyleIdx="3" presStyleCnt="5">
        <dgm:presLayoutVars>
          <dgm:bulletEnabled val="1"/>
        </dgm:presLayoutVars>
      </dgm:prSet>
      <dgm:spPr/>
    </dgm:pt>
    <dgm:pt modelId="{F5CC56B2-6BDA-4379-B95E-591159AE75B8}" type="pres">
      <dgm:prSet presAssocID="{59218F35-4100-435D-9AFD-F54BE49BA2B6}" presName="sibTrans" presStyleCnt="0"/>
      <dgm:spPr/>
    </dgm:pt>
    <dgm:pt modelId="{53946678-92A8-45E3-BFAA-34E1EBE40BC9}" type="pres">
      <dgm:prSet presAssocID="{B4B6CC5D-B870-48CF-B57A-08665B5B56AC}" presName="node" presStyleLbl="node1" presStyleIdx="4" presStyleCnt="5">
        <dgm:presLayoutVars>
          <dgm:bulletEnabled val="1"/>
        </dgm:presLayoutVars>
      </dgm:prSet>
      <dgm:spPr/>
    </dgm:pt>
  </dgm:ptLst>
  <dgm:cxnLst>
    <dgm:cxn modelId="{26382010-FEAE-491B-A09D-501D7D9475F0}" srcId="{47580753-BECC-4E20-AA48-BED9ACD6C684}" destId="{7D72D30A-A503-4817-A135-5AF14B4E3D20}" srcOrd="1" destOrd="0" parTransId="{BD9BBBED-2BF3-4481-A339-A5680CC474D2}" sibTransId="{2AE2E7B5-6856-40BB-B152-9F65EB2F6EAB}"/>
    <dgm:cxn modelId="{48B67811-F247-4847-AB26-F6221EAAB652}" srcId="{47580753-BECC-4E20-AA48-BED9ACD6C684}" destId="{B4B6CC5D-B870-48CF-B57A-08665B5B56AC}" srcOrd="4" destOrd="0" parTransId="{DB0D8456-468F-421D-8094-0E671559EACC}" sibTransId="{1616F785-BF7D-462D-9915-AEBCCBC72A31}"/>
    <dgm:cxn modelId="{CBB3351A-229B-4636-A62A-EC36F6139CF7}" type="presOf" srcId="{47580753-BECC-4E20-AA48-BED9ACD6C684}" destId="{0BE7E5D5-A8A6-4715-999D-C839FB5934FC}" srcOrd="0" destOrd="0" presId="urn:microsoft.com/office/officeart/2005/8/layout/default"/>
    <dgm:cxn modelId="{2252245E-09C7-4827-859A-A78B9B3288A6}" srcId="{47580753-BECC-4E20-AA48-BED9ACD6C684}" destId="{81E6AD2D-7BD0-4419-853E-5EEA3EADA7C1}" srcOrd="3" destOrd="0" parTransId="{DE8D09E3-1D9B-4048-87FC-161594FB8B23}" sibTransId="{59218F35-4100-435D-9AFD-F54BE49BA2B6}"/>
    <dgm:cxn modelId="{C0B87D45-FAB1-4308-8E13-9035632E9796}" type="presOf" srcId="{7D72D30A-A503-4817-A135-5AF14B4E3D20}" destId="{89F1330A-20BA-44A1-B570-0E075AF0C4C9}" srcOrd="0" destOrd="0" presId="urn:microsoft.com/office/officeart/2005/8/layout/default"/>
    <dgm:cxn modelId="{2EC97E66-E771-4502-B94A-38BBCFC0409A}" type="presOf" srcId="{81E6AD2D-7BD0-4419-853E-5EEA3EADA7C1}" destId="{340557F3-646B-4B5A-924D-E075129132FD}" srcOrd="0" destOrd="0" presId="urn:microsoft.com/office/officeart/2005/8/layout/default"/>
    <dgm:cxn modelId="{59A3FA67-6A58-4AA4-93AA-0B2CBD4553DE}" type="presOf" srcId="{9A184D1D-C42F-42CE-B894-5D8469BB9CEE}" destId="{E67FE27A-42A3-42B6-AD11-912CFE0764E2}" srcOrd="0" destOrd="0" presId="urn:microsoft.com/office/officeart/2005/8/layout/default"/>
    <dgm:cxn modelId="{AF3F4C7A-FE26-425A-B747-067724C6499B}" type="presOf" srcId="{9DB49548-649C-41B3-81E5-3813A81CB615}" destId="{5ED4B12A-4864-4D24-8161-12111A5D1059}" srcOrd="0" destOrd="0" presId="urn:microsoft.com/office/officeart/2005/8/layout/default"/>
    <dgm:cxn modelId="{2857FD82-3785-406D-81F2-2C4653303B47}" srcId="{47580753-BECC-4E20-AA48-BED9ACD6C684}" destId="{9DB49548-649C-41B3-81E5-3813A81CB615}" srcOrd="2" destOrd="0" parTransId="{F71279CE-AEB3-43D7-A6B9-0C6FF9F48D39}" sibTransId="{B3163085-1A18-4C2B-9E58-A780290772A7}"/>
    <dgm:cxn modelId="{97A3A68E-D883-4E11-BE67-46B329CA83C9}" srcId="{47580753-BECC-4E20-AA48-BED9ACD6C684}" destId="{9A184D1D-C42F-42CE-B894-5D8469BB9CEE}" srcOrd="0" destOrd="0" parTransId="{62ECEE3A-DB22-4FDE-816E-71DE6DFFBD3F}" sibTransId="{5A984D77-70EC-4D33-8A2B-4981201D4FB4}"/>
    <dgm:cxn modelId="{391A65EE-4934-4901-B738-8AE26EF2F67A}" type="presOf" srcId="{B4B6CC5D-B870-48CF-B57A-08665B5B56AC}" destId="{53946678-92A8-45E3-BFAA-34E1EBE40BC9}" srcOrd="0" destOrd="0" presId="urn:microsoft.com/office/officeart/2005/8/layout/default"/>
    <dgm:cxn modelId="{DE407750-D87D-4F29-82F6-2741F44A8420}" type="presParOf" srcId="{0BE7E5D5-A8A6-4715-999D-C839FB5934FC}" destId="{E67FE27A-42A3-42B6-AD11-912CFE0764E2}" srcOrd="0" destOrd="0" presId="urn:microsoft.com/office/officeart/2005/8/layout/default"/>
    <dgm:cxn modelId="{11C2BDDD-7E41-4968-9B02-6D17B7F5FE8A}" type="presParOf" srcId="{0BE7E5D5-A8A6-4715-999D-C839FB5934FC}" destId="{81E41707-04EC-44BB-94CA-FBB3602F93C8}" srcOrd="1" destOrd="0" presId="urn:microsoft.com/office/officeart/2005/8/layout/default"/>
    <dgm:cxn modelId="{CB608E9C-6824-405F-9C63-ED2A4701AC6D}" type="presParOf" srcId="{0BE7E5D5-A8A6-4715-999D-C839FB5934FC}" destId="{89F1330A-20BA-44A1-B570-0E075AF0C4C9}" srcOrd="2" destOrd="0" presId="urn:microsoft.com/office/officeart/2005/8/layout/default"/>
    <dgm:cxn modelId="{EA88BF8F-0652-4435-A339-AB2537ED5931}" type="presParOf" srcId="{0BE7E5D5-A8A6-4715-999D-C839FB5934FC}" destId="{752C6F3E-7966-4D8C-87F9-17ECFA684C2E}" srcOrd="3" destOrd="0" presId="urn:microsoft.com/office/officeart/2005/8/layout/default"/>
    <dgm:cxn modelId="{05B6F085-3D2F-4091-BE7D-949ADFC4D19E}" type="presParOf" srcId="{0BE7E5D5-A8A6-4715-999D-C839FB5934FC}" destId="{5ED4B12A-4864-4D24-8161-12111A5D1059}" srcOrd="4" destOrd="0" presId="urn:microsoft.com/office/officeart/2005/8/layout/default"/>
    <dgm:cxn modelId="{2664108B-661B-48FF-80E4-93EF35F11AB6}" type="presParOf" srcId="{0BE7E5D5-A8A6-4715-999D-C839FB5934FC}" destId="{857F35F4-CEB9-4391-8C64-B8C7B5DD067D}" srcOrd="5" destOrd="0" presId="urn:microsoft.com/office/officeart/2005/8/layout/default"/>
    <dgm:cxn modelId="{73A76D1F-5950-47FF-B5F0-46F44A156491}" type="presParOf" srcId="{0BE7E5D5-A8A6-4715-999D-C839FB5934FC}" destId="{340557F3-646B-4B5A-924D-E075129132FD}" srcOrd="6" destOrd="0" presId="urn:microsoft.com/office/officeart/2005/8/layout/default"/>
    <dgm:cxn modelId="{88DFFE4E-B9BE-49E7-BDA2-68A32AEAE227}" type="presParOf" srcId="{0BE7E5D5-A8A6-4715-999D-C839FB5934FC}" destId="{F5CC56B2-6BDA-4379-B95E-591159AE75B8}" srcOrd="7" destOrd="0" presId="urn:microsoft.com/office/officeart/2005/8/layout/default"/>
    <dgm:cxn modelId="{8A46B746-1517-4396-B8E3-B5B78EBC849C}" type="presParOf" srcId="{0BE7E5D5-A8A6-4715-999D-C839FB5934FC}" destId="{53946678-92A8-45E3-BFAA-34E1EBE40BC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1258A0-E56C-42EB-967E-A4B43A2EB3FC}" type="doc">
      <dgm:prSet loTypeId="urn:microsoft.com/office/officeart/2005/8/layout/cycle3" loCatId="cycle" qsTypeId="urn:microsoft.com/office/officeart/2005/8/quickstyle/simple1" qsCatId="simple" csTypeId="urn:microsoft.com/office/officeart/2005/8/colors/colorful3" csCatId="colorful" phldr="1"/>
      <dgm:spPr/>
      <dgm:t>
        <a:bodyPr/>
        <a:lstStyle/>
        <a:p>
          <a:endParaRPr lang="en-US"/>
        </a:p>
      </dgm:t>
    </dgm:pt>
    <dgm:pt modelId="{84236E17-3077-41AD-AF91-592CCA1FCBAB}">
      <dgm:prSet phldrT="[Text]" phldr="0"/>
      <dgm:spPr/>
      <dgm:t>
        <a:bodyPr/>
        <a:lstStyle/>
        <a:p>
          <a:pPr rtl="0"/>
          <a:r>
            <a:rPr lang="en-US" dirty="0">
              <a:latin typeface="Arial"/>
              <a:cs typeface="Arial"/>
            </a:rPr>
            <a:t>WEEK 7  -   Producing a questionairre.</a:t>
          </a:r>
        </a:p>
      </dgm:t>
    </dgm:pt>
    <dgm:pt modelId="{D4D842FF-8FEC-4D13-8504-3B6A9455A5CC}" type="parTrans" cxnId="{C824676A-9B22-4EF4-85F2-BC44B439F151}">
      <dgm:prSet/>
      <dgm:spPr/>
      <dgm:t>
        <a:bodyPr/>
        <a:lstStyle/>
        <a:p>
          <a:endParaRPr lang="en-US"/>
        </a:p>
      </dgm:t>
    </dgm:pt>
    <dgm:pt modelId="{CEAA9E4D-6439-4434-9D27-A07C9AC497D3}" type="sibTrans" cxnId="{C824676A-9B22-4EF4-85F2-BC44B439F151}">
      <dgm:prSet/>
      <dgm:spPr/>
      <dgm:t>
        <a:bodyPr/>
        <a:lstStyle/>
        <a:p>
          <a:endParaRPr lang="en-US"/>
        </a:p>
      </dgm:t>
    </dgm:pt>
    <dgm:pt modelId="{D2EB0B08-9BE4-4000-BD84-B959FD3B054C}">
      <dgm:prSet phldrT="[Text]" phldr="0"/>
      <dgm:spPr/>
      <dgm:t>
        <a:bodyPr/>
        <a:lstStyle/>
        <a:p>
          <a:pPr rtl="0"/>
          <a:r>
            <a:rPr lang="en-US" dirty="0">
              <a:latin typeface="Arial"/>
              <a:cs typeface="Arial"/>
            </a:rPr>
            <a:t>WEEK 8 -  Distributing the questionnaire.</a:t>
          </a:r>
        </a:p>
      </dgm:t>
    </dgm:pt>
    <dgm:pt modelId="{A7C53FF4-0EC0-4094-8833-4D4635F0EC2A}" type="parTrans" cxnId="{1F48A6D9-AE56-47B9-924E-A249DCAEA2C7}">
      <dgm:prSet/>
      <dgm:spPr/>
      <dgm:t>
        <a:bodyPr/>
        <a:lstStyle/>
        <a:p>
          <a:endParaRPr lang="en-US"/>
        </a:p>
      </dgm:t>
    </dgm:pt>
    <dgm:pt modelId="{ED6368D3-D75C-47B4-883E-3780676D356A}" type="sibTrans" cxnId="{1F48A6D9-AE56-47B9-924E-A249DCAEA2C7}">
      <dgm:prSet/>
      <dgm:spPr/>
      <dgm:t>
        <a:bodyPr/>
        <a:lstStyle/>
        <a:p>
          <a:endParaRPr lang="en-US"/>
        </a:p>
      </dgm:t>
    </dgm:pt>
    <dgm:pt modelId="{4E5CA495-0651-4797-A1AD-550C8C8A570A}">
      <dgm:prSet phldrT="[Text]" phldr="0"/>
      <dgm:spPr/>
      <dgm:t>
        <a:bodyPr/>
        <a:lstStyle/>
        <a:p>
          <a:pPr rtl="0"/>
          <a:r>
            <a:rPr lang="en-US" dirty="0">
              <a:latin typeface="Arial"/>
              <a:cs typeface="Arial"/>
            </a:rPr>
            <a:t>WEEK 9 -  Analysing Results</a:t>
          </a:r>
        </a:p>
      </dgm:t>
    </dgm:pt>
    <dgm:pt modelId="{A9550A00-9CA3-4882-8BDE-D7972291B48F}" type="parTrans" cxnId="{F54134B9-5C92-4F88-91BA-DB6684B752E3}">
      <dgm:prSet/>
      <dgm:spPr/>
      <dgm:t>
        <a:bodyPr/>
        <a:lstStyle/>
        <a:p>
          <a:endParaRPr lang="en-US"/>
        </a:p>
      </dgm:t>
    </dgm:pt>
    <dgm:pt modelId="{29235FBC-F25D-4A6D-ACCF-501384B00D3F}" type="sibTrans" cxnId="{F54134B9-5C92-4F88-91BA-DB6684B752E3}">
      <dgm:prSet/>
      <dgm:spPr/>
      <dgm:t>
        <a:bodyPr/>
        <a:lstStyle/>
        <a:p>
          <a:endParaRPr lang="en-US"/>
        </a:p>
      </dgm:t>
    </dgm:pt>
    <dgm:pt modelId="{4DA3E5ED-0FDC-4F5C-9F5E-7A73AC2F6F1B}">
      <dgm:prSet phldrT="[Text]" phldr="0"/>
      <dgm:spPr/>
      <dgm:t>
        <a:bodyPr/>
        <a:lstStyle/>
        <a:p>
          <a:pPr rtl="0"/>
          <a:r>
            <a:rPr lang="en-US" dirty="0">
              <a:latin typeface="Arial"/>
              <a:cs typeface="Arial"/>
            </a:rPr>
            <a:t>WEEK 10 – Writing up individual reports.</a:t>
          </a:r>
        </a:p>
      </dgm:t>
    </dgm:pt>
    <dgm:pt modelId="{58D6807C-7D25-4324-9356-D60D9E56ADCE}" type="parTrans" cxnId="{28C286ED-A4EC-4A2A-BC2D-E932362E151E}">
      <dgm:prSet/>
      <dgm:spPr/>
      <dgm:t>
        <a:bodyPr/>
        <a:lstStyle/>
        <a:p>
          <a:endParaRPr lang="en-US"/>
        </a:p>
      </dgm:t>
    </dgm:pt>
    <dgm:pt modelId="{0E4F9FA4-5E9E-4821-928B-14EF0B188BBE}" type="sibTrans" cxnId="{28C286ED-A4EC-4A2A-BC2D-E932362E151E}">
      <dgm:prSet/>
      <dgm:spPr/>
      <dgm:t>
        <a:bodyPr/>
        <a:lstStyle/>
        <a:p>
          <a:endParaRPr lang="en-US"/>
        </a:p>
      </dgm:t>
    </dgm:pt>
    <dgm:pt modelId="{00825D44-58E2-4405-9223-2705A92580F8}">
      <dgm:prSet phldrT="[Text]" phldr="0"/>
      <dgm:spPr/>
      <dgm:t>
        <a:bodyPr/>
        <a:lstStyle/>
        <a:p>
          <a:pPr rtl="0"/>
          <a:r>
            <a:rPr lang="en-US" dirty="0">
              <a:latin typeface="Arial"/>
              <a:cs typeface="Arial"/>
            </a:rPr>
            <a:t>WEEK 11 -  Submission of report.</a:t>
          </a:r>
        </a:p>
      </dgm:t>
    </dgm:pt>
    <dgm:pt modelId="{A9D14E1D-831D-4E97-8C5C-122B10BEB5FE}" type="parTrans" cxnId="{75C1FCD2-E6A5-4B3B-867D-40D3056B3901}">
      <dgm:prSet/>
      <dgm:spPr/>
      <dgm:t>
        <a:bodyPr/>
        <a:lstStyle/>
        <a:p>
          <a:endParaRPr lang="en-US"/>
        </a:p>
      </dgm:t>
    </dgm:pt>
    <dgm:pt modelId="{F75B7AAB-2752-4877-86D8-FCC1A2AF15F0}" type="sibTrans" cxnId="{75C1FCD2-E6A5-4B3B-867D-40D3056B3901}">
      <dgm:prSet/>
      <dgm:spPr/>
      <dgm:t>
        <a:bodyPr/>
        <a:lstStyle/>
        <a:p>
          <a:endParaRPr lang="en-US"/>
        </a:p>
      </dgm:t>
    </dgm:pt>
    <dgm:pt modelId="{967823D1-5010-4F5E-84CE-A08DA13A25B5}" type="pres">
      <dgm:prSet presAssocID="{DB1258A0-E56C-42EB-967E-A4B43A2EB3FC}" presName="Name0" presStyleCnt="0">
        <dgm:presLayoutVars>
          <dgm:dir/>
          <dgm:resizeHandles val="exact"/>
        </dgm:presLayoutVars>
      </dgm:prSet>
      <dgm:spPr/>
    </dgm:pt>
    <dgm:pt modelId="{20827B99-5AFE-4538-8C5E-DE70D95CB722}" type="pres">
      <dgm:prSet presAssocID="{DB1258A0-E56C-42EB-967E-A4B43A2EB3FC}" presName="cycle" presStyleCnt="0"/>
      <dgm:spPr/>
    </dgm:pt>
    <dgm:pt modelId="{53D7E74A-3B83-4A70-AD36-73D1A1D7BF1C}" type="pres">
      <dgm:prSet presAssocID="{84236E17-3077-41AD-AF91-592CCA1FCBAB}" presName="nodeFirstNode" presStyleLbl="node1" presStyleIdx="0" presStyleCnt="5">
        <dgm:presLayoutVars>
          <dgm:bulletEnabled val="1"/>
        </dgm:presLayoutVars>
      </dgm:prSet>
      <dgm:spPr/>
    </dgm:pt>
    <dgm:pt modelId="{D5D09E3E-C1BC-4FB0-AE75-14A1A35295CB}" type="pres">
      <dgm:prSet presAssocID="{CEAA9E4D-6439-4434-9D27-A07C9AC497D3}" presName="sibTransFirstNode" presStyleLbl="bgShp" presStyleIdx="0" presStyleCnt="1"/>
      <dgm:spPr/>
    </dgm:pt>
    <dgm:pt modelId="{53F2146B-2E8E-4C8A-A857-7DD343E8720C}" type="pres">
      <dgm:prSet presAssocID="{D2EB0B08-9BE4-4000-BD84-B959FD3B054C}" presName="nodeFollowingNodes" presStyleLbl="node1" presStyleIdx="1" presStyleCnt="5">
        <dgm:presLayoutVars>
          <dgm:bulletEnabled val="1"/>
        </dgm:presLayoutVars>
      </dgm:prSet>
      <dgm:spPr/>
    </dgm:pt>
    <dgm:pt modelId="{1E032743-A238-479E-97B9-5565CDFC97DC}" type="pres">
      <dgm:prSet presAssocID="{4E5CA495-0651-4797-A1AD-550C8C8A570A}" presName="nodeFollowingNodes" presStyleLbl="node1" presStyleIdx="2" presStyleCnt="5">
        <dgm:presLayoutVars>
          <dgm:bulletEnabled val="1"/>
        </dgm:presLayoutVars>
      </dgm:prSet>
      <dgm:spPr/>
    </dgm:pt>
    <dgm:pt modelId="{34F600C3-4DEF-4A19-92CD-1C131E2BDDC0}" type="pres">
      <dgm:prSet presAssocID="{4DA3E5ED-0FDC-4F5C-9F5E-7A73AC2F6F1B}" presName="nodeFollowingNodes" presStyleLbl="node1" presStyleIdx="3" presStyleCnt="5">
        <dgm:presLayoutVars>
          <dgm:bulletEnabled val="1"/>
        </dgm:presLayoutVars>
      </dgm:prSet>
      <dgm:spPr/>
    </dgm:pt>
    <dgm:pt modelId="{232E74F8-35CE-4D1E-8886-6948AB99EE90}" type="pres">
      <dgm:prSet presAssocID="{00825D44-58E2-4405-9223-2705A92580F8}" presName="nodeFollowingNodes" presStyleLbl="node1" presStyleIdx="4" presStyleCnt="5">
        <dgm:presLayoutVars>
          <dgm:bulletEnabled val="1"/>
        </dgm:presLayoutVars>
      </dgm:prSet>
      <dgm:spPr/>
    </dgm:pt>
  </dgm:ptLst>
  <dgm:cxnLst>
    <dgm:cxn modelId="{5C6B0B03-7DDB-4218-968C-C282F414FD39}" type="presOf" srcId="{D2EB0B08-9BE4-4000-BD84-B959FD3B054C}" destId="{53F2146B-2E8E-4C8A-A857-7DD343E8720C}" srcOrd="0" destOrd="0" presId="urn:microsoft.com/office/officeart/2005/8/layout/cycle3"/>
    <dgm:cxn modelId="{C824676A-9B22-4EF4-85F2-BC44B439F151}" srcId="{DB1258A0-E56C-42EB-967E-A4B43A2EB3FC}" destId="{84236E17-3077-41AD-AF91-592CCA1FCBAB}" srcOrd="0" destOrd="0" parTransId="{D4D842FF-8FEC-4D13-8504-3B6A9455A5CC}" sibTransId="{CEAA9E4D-6439-4434-9D27-A07C9AC497D3}"/>
    <dgm:cxn modelId="{3CE83F59-2B05-49FE-999B-C2B27E586043}" type="presOf" srcId="{4E5CA495-0651-4797-A1AD-550C8C8A570A}" destId="{1E032743-A238-479E-97B9-5565CDFC97DC}" srcOrd="0" destOrd="0" presId="urn:microsoft.com/office/officeart/2005/8/layout/cycle3"/>
    <dgm:cxn modelId="{DE1AC684-E30E-40AD-8564-6DB7D913FC16}" type="presOf" srcId="{00825D44-58E2-4405-9223-2705A92580F8}" destId="{232E74F8-35CE-4D1E-8886-6948AB99EE90}" srcOrd="0" destOrd="0" presId="urn:microsoft.com/office/officeart/2005/8/layout/cycle3"/>
    <dgm:cxn modelId="{F54134B9-5C92-4F88-91BA-DB6684B752E3}" srcId="{DB1258A0-E56C-42EB-967E-A4B43A2EB3FC}" destId="{4E5CA495-0651-4797-A1AD-550C8C8A570A}" srcOrd="2" destOrd="0" parTransId="{A9550A00-9CA3-4882-8BDE-D7972291B48F}" sibTransId="{29235FBC-F25D-4A6D-ACCF-501384B00D3F}"/>
    <dgm:cxn modelId="{466DADBE-C8B0-418D-84A4-209B312D28DB}" type="presOf" srcId="{84236E17-3077-41AD-AF91-592CCA1FCBAB}" destId="{53D7E74A-3B83-4A70-AD36-73D1A1D7BF1C}" srcOrd="0" destOrd="0" presId="urn:microsoft.com/office/officeart/2005/8/layout/cycle3"/>
    <dgm:cxn modelId="{B48428C3-9DC0-450B-8620-739FFDB0469E}" type="presOf" srcId="{DB1258A0-E56C-42EB-967E-A4B43A2EB3FC}" destId="{967823D1-5010-4F5E-84CE-A08DA13A25B5}" srcOrd="0" destOrd="0" presId="urn:microsoft.com/office/officeart/2005/8/layout/cycle3"/>
    <dgm:cxn modelId="{75C1FCD2-E6A5-4B3B-867D-40D3056B3901}" srcId="{DB1258A0-E56C-42EB-967E-A4B43A2EB3FC}" destId="{00825D44-58E2-4405-9223-2705A92580F8}" srcOrd="4" destOrd="0" parTransId="{A9D14E1D-831D-4E97-8C5C-122B10BEB5FE}" sibTransId="{F75B7AAB-2752-4877-86D8-FCC1A2AF15F0}"/>
    <dgm:cxn modelId="{1F48A6D9-AE56-47B9-924E-A249DCAEA2C7}" srcId="{DB1258A0-E56C-42EB-967E-A4B43A2EB3FC}" destId="{D2EB0B08-9BE4-4000-BD84-B959FD3B054C}" srcOrd="1" destOrd="0" parTransId="{A7C53FF4-0EC0-4094-8833-4D4635F0EC2A}" sibTransId="{ED6368D3-D75C-47B4-883E-3780676D356A}"/>
    <dgm:cxn modelId="{28C286ED-A4EC-4A2A-BC2D-E932362E151E}" srcId="{DB1258A0-E56C-42EB-967E-A4B43A2EB3FC}" destId="{4DA3E5ED-0FDC-4F5C-9F5E-7A73AC2F6F1B}" srcOrd="3" destOrd="0" parTransId="{58D6807C-7D25-4324-9356-D60D9E56ADCE}" sibTransId="{0E4F9FA4-5E9E-4821-928B-14EF0B188BBE}"/>
    <dgm:cxn modelId="{B68C58F7-5DE2-45A4-9711-50ABE76A0F0B}" type="presOf" srcId="{4DA3E5ED-0FDC-4F5C-9F5E-7A73AC2F6F1B}" destId="{34F600C3-4DEF-4A19-92CD-1C131E2BDDC0}" srcOrd="0" destOrd="0" presId="urn:microsoft.com/office/officeart/2005/8/layout/cycle3"/>
    <dgm:cxn modelId="{A808D3FD-479C-4A79-A869-104F2CC007BC}" type="presOf" srcId="{CEAA9E4D-6439-4434-9D27-A07C9AC497D3}" destId="{D5D09E3E-C1BC-4FB0-AE75-14A1A35295CB}" srcOrd="0" destOrd="0" presId="urn:microsoft.com/office/officeart/2005/8/layout/cycle3"/>
    <dgm:cxn modelId="{8A83D8E2-3B12-49EE-8AA2-33D45795A51D}" type="presParOf" srcId="{967823D1-5010-4F5E-84CE-A08DA13A25B5}" destId="{20827B99-5AFE-4538-8C5E-DE70D95CB722}" srcOrd="0" destOrd="0" presId="urn:microsoft.com/office/officeart/2005/8/layout/cycle3"/>
    <dgm:cxn modelId="{30ADE5E8-69BE-4F78-A247-7D3EFD60AA5D}" type="presParOf" srcId="{20827B99-5AFE-4538-8C5E-DE70D95CB722}" destId="{53D7E74A-3B83-4A70-AD36-73D1A1D7BF1C}" srcOrd="0" destOrd="0" presId="urn:microsoft.com/office/officeart/2005/8/layout/cycle3"/>
    <dgm:cxn modelId="{23BFCCA9-F66C-4707-AB09-D43381851F07}" type="presParOf" srcId="{20827B99-5AFE-4538-8C5E-DE70D95CB722}" destId="{D5D09E3E-C1BC-4FB0-AE75-14A1A35295CB}" srcOrd="1" destOrd="0" presId="urn:microsoft.com/office/officeart/2005/8/layout/cycle3"/>
    <dgm:cxn modelId="{018A55AC-66B1-477E-BC68-1A9DF5FF6F14}" type="presParOf" srcId="{20827B99-5AFE-4538-8C5E-DE70D95CB722}" destId="{53F2146B-2E8E-4C8A-A857-7DD343E8720C}" srcOrd="2" destOrd="0" presId="urn:microsoft.com/office/officeart/2005/8/layout/cycle3"/>
    <dgm:cxn modelId="{47DD2BBC-EF1A-4895-A0FC-422E22DFBD72}" type="presParOf" srcId="{20827B99-5AFE-4538-8C5E-DE70D95CB722}" destId="{1E032743-A238-479E-97B9-5565CDFC97DC}" srcOrd="3" destOrd="0" presId="urn:microsoft.com/office/officeart/2005/8/layout/cycle3"/>
    <dgm:cxn modelId="{0D6A1C71-765D-4D80-AF93-6B26AB0741A1}" type="presParOf" srcId="{20827B99-5AFE-4538-8C5E-DE70D95CB722}" destId="{34F600C3-4DEF-4A19-92CD-1C131E2BDDC0}" srcOrd="4" destOrd="0" presId="urn:microsoft.com/office/officeart/2005/8/layout/cycle3"/>
    <dgm:cxn modelId="{E3E43C5B-ADDC-4C52-94FE-F6E4A9E2B3ED}" type="presParOf" srcId="{20827B99-5AFE-4538-8C5E-DE70D95CB722}" destId="{232E74F8-35CE-4D1E-8886-6948AB99EE90}"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16932A-9E97-4B06-863A-41FCF7D9F17F}"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BBA36EFA-12EB-4A34-8C2A-6AF88822DC34}">
      <dgm:prSet/>
      <dgm:spPr/>
      <dgm:t>
        <a:bodyPr/>
        <a:lstStyle/>
        <a:p>
          <a:pPr rtl="0"/>
          <a:r>
            <a:rPr lang="en-US" dirty="0"/>
            <a:t>Our research has indicated that Microsoft teams </a:t>
          </a:r>
          <a:r>
            <a:rPr lang="en-US" dirty="0">
              <a:latin typeface="Trebuchet MS" panose="020B0603020202020204"/>
            </a:rPr>
            <a:t>will</a:t>
          </a:r>
          <a:r>
            <a:rPr lang="en-US" dirty="0"/>
            <a:t> </a:t>
          </a:r>
          <a:r>
            <a:rPr lang="en-US" dirty="0">
              <a:latin typeface="Trebuchet MS" panose="020B0603020202020204"/>
            </a:rPr>
            <a:t>be the </a:t>
          </a:r>
          <a:r>
            <a:rPr lang="en-US" dirty="0"/>
            <a:t>most common tool used for</a:t>
          </a:r>
          <a:r>
            <a:rPr lang="en-US" dirty="0">
              <a:latin typeface="Trebuchet MS" panose="020B0603020202020204"/>
            </a:rPr>
            <a:t> </a:t>
          </a:r>
          <a:r>
            <a:rPr lang="en-US" dirty="0"/>
            <a:t> students to collaborate at UWTSD.</a:t>
          </a:r>
          <a:r>
            <a:rPr lang="en-US" dirty="0">
              <a:latin typeface="Trebuchet MS" panose="020B0603020202020204"/>
            </a:rPr>
            <a:t> </a:t>
          </a:r>
          <a:endParaRPr lang="en-US" dirty="0"/>
        </a:p>
      </dgm:t>
    </dgm:pt>
    <dgm:pt modelId="{50E9CA20-10E8-448C-BF37-293A3D7D19A9}" type="parTrans" cxnId="{08EB482E-46EF-4477-BE89-719962714D2E}">
      <dgm:prSet/>
      <dgm:spPr/>
      <dgm:t>
        <a:bodyPr/>
        <a:lstStyle/>
        <a:p>
          <a:endParaRPr lang="en-US"/>
        </a:p>
      </dgm:t>
    </dgm:pt>
    <dgm:pt modelId="{FE06E163-F7D0-4102-84A3-3CFB35B7C9DA}" type="sibTrans" cxnId="{08EB482E-46EF-4477-BE89-719962714D2E}">
      <dgm:prSet/>
      <dgm:spPr/>
      <dgm:t>
        <a:bodyPr/>
        <a:lstStyle/>
        <a:p>
          <a:endParaRPr lang="en-US"/>
        </a:p>
      </dgm:t>
    </dgm:pt>
    <dgm:pt modelId="{6BCEC745-82DA-45E2-89E5-D24F7482F49F}">
      <dgm:prSet/>
      <dgm:spPr/>
      <dgm:t>
        <a:bodyPr/>
        <a:lstStyle/>
        <a:p>
          <a:r>
            <a:rPr lang="en-US" dirty="0"/>
            <a:t>This is because we have found that various students participate in online learning, file sharing as well as team meetings and messaging.</a:t>
          </a:r>
        </a:p>
      </dgm:t>
    </dgm:pt>
    <dgm:pt modelId="{8C554903-E2F9-4EFC-932C-9931F925F972}" type="parTrans" cxnId="{629F4FCF-429B-4C64-9E57-89C37A729F2A}">
      <dgm:prSet/>
      <dgm:spPr/>
      <dgm:t>
        <a:bodyPr/>
        <a:lstStyle/>
        <a:p>
          <a:endParaRPr lang="en-US"/>
        </a:p>
      </dgm:t>
    </dgm:pt>
    <dgm:pt modelId="{E554C3EF-7242-4C51-B2C2-B07E4B99033E}" type="sibTrans" cxnId="{629F4FCF-429B-4C64-9E57-89C37A729F2A}">
      <dgm:prSet/>
      <dgm:spPr/>
      <dgm:t>
        <a:bodyPr/>
        <a:lstStyle/>
        <a:p>
          <a:endParaRPr lang="en-US"/>
        </a:p>
      </dgm:t>
    </dgm:pt>
    <dgm:pt modelId="{ADD4D99B-1FF8-490E-BED2-46FEAA35CA2C}">
      <dgm:prSet/>
      <dgm:spPr/>
      <dgm:t>
        <a:bodyPr/>
        <a:lstStyle/>
        <a:p>
          <a:pPr rtl="0"/>
          <a:r>
            <a:rPr lang="en-US" dirty="0"/>
            <a:t>After conducting a questionnaire to conclude if MS Teams </a:t>
          </a:r>
          <a:r>
            <a:rPr lang="en-US" dirty="0">
              <a:latin typeface="Trebuchet MS" panose="020B0603020202020204"/>
            </a:rPr>
            <a:t>is </a:t>
          </a:r>
          <a:r>
            <a:rPr lang="en-US" dirty="0"/>
            <a:t>the most common tool used at UWTSD, we believe that it</a:t>
          </a:r>
          <a:r>
            <a:rPr lang="en-US" dirty="0">
              <a:latin typeface="Trebuchet MS" panose="020B0603020202020204"/>
            </a:rPr>
            <a:t> will</a:t>
          </a:r>
          <a:r>
            <a:rPr lang="en-US" dirty="0"/>
            <a:t> </a:t>
          </a:r>
          <a:r>
            <a:rPr lang="en-US" dirty="0">
              <a:latin typeface="Trebuchet MS" panose="020B0603020202020204"/>
            </a:rPr>
            <a:t>be one </a:t>
          </a:r>
          <a:r>
            <a:rPr lang="en-US" dirty="0"/>
            <a:t>of the most crucial ways for students and lecturers</a:t>
          </a:r>
          <a:r>
            <a:rPr lang="en-US" dirty="0">
              <a:latin typeface="Trebuchet MS" panose="020B0603020202020204"/>
            </a:rPr>
            <a:t> to</a:t>
          </a:r>
          <a:r>
            <a:rPr lang="en-US" dirty="0"/>
            <a:t> </a:t>
          </a:r>
          <a:r>
            <a:rPr lang="en-US" dirty="0">
              <a:latin typeface="Trebuchet MS" panose="020B0603020202020204"/>
            </a:rPr>
            <a:t>communicate </a:t>
          </a:r>
          <a:r>
            <a:rPr lang="en-US" dirty="0"/>
            <a:t>as it is easily accessible and can be used by everyone on laptops, PC’s, tablets and mobile phones.</a:t>
          </a:r>
          <a:r>
            <a:rPr lang="en-US" dirty="0">
              <a:latin typeface="Trebuchet MS" panose="020B0603020202020204"/>
            </a:rPr>
            <a:t> </a:t>
          </a:r>
          <a:endParaRPr lang="en-US" dirty="0"/>
        </a:p>
      </dgm:t>
    </dgm:pt>
    <dgm:pt modelId="{DFB5C7BE-EB19-42D7-89BA-D7E0DEFF27FA}" type="parTrans" cxnId="{3BF9A769-E7FA-4EED-8BB3-04A207C47EBD}">
      <dgm:prSet/>
      <dgm:spPr/>
      <dgm:t>
        <a:bodyPr/>
        <a:lstStyle/>
        <a:p>
          <a:endParaRPr lang="en-US"/>
        </a:p>
      </dgm:t>
    </dgm:pt>
    <dgm:pt modelId="{0FB7150D-9B66-41EB-AA9A-F176C956A9A6}" type="sibTrans" cxnId="{3BF9A769-E7FA-4EED-8BB3-04A207C47EBD}">
      <dgm:prSet/>
      <dgm:spPr/>
      <dgm:t>
        <a:bodyPr/>
        <a:lstStyle/>
        <a:p>
          <a:endParaRPr lang="en-US"/>
        </a:p>
      </dgm:t>
    </dgm:pt>
    <dgm:pt modelId="{429CF7E6-14EB-43B3-B916-ECA4146BC5D1}" type="pres">
      <dgm:prSet presAssocID="{8516932A-9E97-4B06-863A-41FCF7D9F17F}" presName="Name0" presStyleCnt="0">
        <dgm:presLayoutVars>
          <dgm:dir/>
          <dgm:resizeHandles val="exact"/>
        </dgm:presLayoutVars>
      </dgm:prSet>
      <dgm:spPr/>
    </dgm:pt>
    <dgm:pt modelId="{6541EE12-8772-4225-A04B-CEE42565D1C4}" type="pres">
      <dgm:prSet presAssocID="{BBA36EFA-12EB-4A34-8C2A-6AF88822DC34}" presName="node" presStyleLbl="node1" presStyleIdx="0" presStyleCnt="3">
        <dgm:presLayoutVars>
          <dgm:bulletEnabled val="1"/>
        </dgm:presLayoutVars>
      </dgm:prSet>
      <dgm:spPr/>
    </dgm:pt>
    <dgm:pt modelId="{42728138-9106-4382-BB33-5CB1AEA674D7}" type="pres">
      <dgm:prSet presAssocID="{FE06E163-F7D0-4102-84A3-3CFB35B7C9DA}" presName="sibTrans" presStyleLbl="sibTrans2D1" presStyleIdx="0" presStyleCnt="2"/>
      <dgm:spPr/>
    </dgm:pt>
    <dgm:pt modelId="{E70E44F8-69F5-4BFD-B5C2-049FB37ECA8E}" type="pres">
      <dgm:prSet presAssocID="{FE06E163-F7D0-4102-84A3-3CFB35B7C9DA}" presName="connectorText" presStyleLbl="sibTrans2D1" presStyleIdx="0" presStyleCnt="2"/>
      <dgm:spPr/>
    </dgm:pt>
    <dgm:pt modelId="{A5E417CF-3174-4B09-AB40-3F305504243E}" type="pres">
      <dgm:prSet presAssocID="{6BCEC745-82DA-45E2-89E5-D24F7482F49F}" presName="node" presStyleLbl="node1" presStyleIdx="1" presStyleCnt="3">
        <dgm:presLayoutVars>
          <dgm:bulletEnabled val="1"/>
        </dgm:presLayoutVars>
      </dgm:prSet>
      <dgm:spPr/>
    </dgm:pt>
    <dgm:pt modelId="{493AB377-A91C-4667-B653-CD90B22DB43A}" type="pres">
      <dgm:prSet presAssocID="{E554C3EF-7242-4C51-B2C2-B07E4B99033E}" presName="sibTrans" presStyleLbl="sibTrans2D1" presStyleIdx="1" presStyleCnt="2"/>
      <dgm:spPr/>
    </dgm:pt>
    <dgm:pt modelId="{30F0CFFC-6FFB-48C9-9FFC-9332BE649218}" type="pres">
      <dgm:prSet presAssocID="{E554C3EF-7242-4C51-B2C2-B07E4B99033E}" presName="connectorText" presStyleLbl="sibTrans2D1" presStyleIdx="1" presStyleCnt="2"/>
      <dgm:spPr/>
    </dgm:pt>
    <dgm:pt modelId="{B8DB1E1C-793A-4BA6-BF0F-5AF4D3F32D9C}" type="pres">
      <dgm:prSet presAssocID="{ADD4D99B-1FF8-490E-BED2-46FEAA35CA2C}" presName="node" presStyleLbl="node1" presStyleIdx="2" presStyleCnt="3">
        <dgm:presLayoutVars>
          <dgm:bulletEnabled val="1"/>
        </dgm:presLayoutVars>
      </dgm:prSet>
      <dgm:spPr/>
    </dgm:pt>
  </dgm:ptLst>
  <dgm:cxnLst>
    <dgm:cxn modelId="{971EF00E-9056-4FFE-9255-0125525600F4}" type="presOf" srcId="{8516932A-9E97-4B06-863A-41FCF7D9F17F}" destId="{429CF7E6-14EB-43B3-B916-ECA4146BC5D1}" srcOrd="0" destOrd="0" presId="urn:microsoft.com/office/officeart/2005/8/layout/process1"/>
    <dgm:cxn modelId="{08EB482E-46EF-4477-BE89-719962714D2E}" srcId="{8516932A-9E97-4B06-863A-41FCF7D9F17F}" destId="{BBA36EFA-12EB-4A34-8C2A-6AF88822DC34}" srcOrd="0" destOrd="0" parTransId="{50E9CA20-10E8-448C-BF37-293A3D7D19A9}" sibTransId="{FE06E163-F7D0-4102-84A3-3CFB35B7C9DA}"/>
    <dgm:cxn modelId="{598E6731-1E6A-4276-82BA-911E189E3A67}" type="presOf" srcId="{6BCEC745-82DA-45E2-89E5-D24F7482F49F}" destId="{A5E417CF-3174-4B09-AB40-3F305504243E}" srcOrd="0" destOrd="0" presId="urn:microsoft.com/office/officeart/2005/8/layout/process1"/>
    <dgm:cxn modelId="{3BF9A769-E7FA-4EED-8BB3-04A207C47EBD}" srcId="{8516932A-9E97-4B06-863A-41FCF7D9F17F}" destId="{ADD4D99B-1FF8-490E-BED2-46FEAA35CA2C}" srcOrd="2" destOrd="0" parTransId="{DFB5C7BE-EB19-42D7-89BA-D7E0DEFF27FA}" sibTransId="{0FB7150D-9B66-41EB-AA9A-F176C956A9A6}"/>
    <dgm:cxn modelId="{27256B4A-3F63-455E-988A-4563D095F600}" type="presOf" srcId="{BBA36EFA-12EB-4A34-8C2A-6AF88822DC34}" destId="{6541EE12-8772-4225-A04B-CEE42565D1C4}" srcOrd="0" destOrd="0" presId="urn:microsoft.com/office/officeart/2005/8/layout/process1"/>
    <dgm:cxn modelId="{7613454E-03FE-447E-B9BA-912A66AB05E1}" type="presOf" srcId="{FE06E163-F7D0-4102-84A3-3CFB35B7C9DA}" destId="{42728138-9106-4382-BB33-5CB1AEA674D7}" srcOrd="0" destOrd="0" presId="urn:microsoft.com/office/officeart/2005/8/layout/process1"/>
    <dgm:cxn modelId="{E7AE317B-970A-4CC0-B757-0FB7DCE6A262}" type="presOf" srcId="{ADD4D99B-1FF8-490E-BED2-46FEAA35CA2C}" destId="{B8DB1E1C-793A-4BA6-BF0F-5AF4D3F32D9C}" srcOrd="0" destOrd="0" presId="urn:microsoft.com/office/officeart/2005/8/layout/process1"/>
    <dgm:cxn modelId="{822FB487-EBEC-44ED-95B1-8254F846868D}" type="presOf" srcId="{E554C3EF-7242-4C51-B2C2-B07E4B99033E}" destId="{493AB377-A91C-4667-B653-CD90B22DB43A}" srcOrd="0" destOrd="0" presId="urn:microsoft.com/office/officeart/2005/8/layout/process1"/>
    <dgm:cxn modelId="{629F4FCF-429B-4C64-9E57-89C37A729F2A}" srcId="{8516932A-9E97-4B06-863A-41FCF7D9F17F}" destId="{6BCEC745-82DA-45E2-89E5-D24F7482F49F}" srcOrd="1" destOrd="0" parTransId="{8C554903-E2F9-4EFC-932C-9931F925F972}" sibTransId="{E554C3EF-7242-4C51-B2C2-B07E4B99033E}"/>
    <dgm:cxn modelId="{C865E3D0-1321-4B2C-8B4D-C108C975D681}" type="presOf" srcId="{E554C3EF-7242-4C51-B2C2-B07E4B99033E}" destId="{30F0CFFC-6FFB-48C9-9FFC-9332BE649218}" srcOrd="1" destOrd="0" presId="urn:microsoft.com/office/officeart/2005/8/layout/process1"/>
    <dgm:cxn modelId="{F97AC3DE-D48C-4611-B1B2-1197EE751641}" type="presOf" srcId="{FE06E163-F7D0-4102-84A3-3CFB35B7C9DA}" destId="{E70E44F8-69F5-4BFD-B5C2-049FB37ECA8E}" srcOrd="1" destOrd="0" presId="urn:microsoft.com/office/officeart/2005/8/layout/process1"/>
    <dgm:cxn modelId="{7F446824-CE84-4F5F-98A0-549D1C88E094}" type="presParOf" srcId="{429CF7E6-14EB-43B3-B916-ECA4146BC5D1}" destId="{6541EE12-8772-4225-A04B-CEE42565D1C4}" srcOrd="0" destOrd="0" presId="urn:microsoft.com/office/officeart/2005/8/layout/process1"/>
    <dgm:cxn modelId="{E4F70F59-1211-496E-BFD3-CFB7F7D7D584}" type="presParOf" srcId="{429CF7E6-14EB-43B3-B916-ECA4146BC5D1}" destId="{42728138-9106-4382-BB33-5CB1AEA674D7}" srcOrd="1" destOrd="0" presId="urn:microsoft.com/office/officeart/2005/8/layout/process1"/>
    <dgm:cxn modelId="{B6BE3679-B991-44E5-8F98-325766D5FA92}" type="presParOf" srcId="{42728138-9106-4382-BB33-5CB1AEA674D7}" destId="{E70E44F8-69F5-4BFD-B5C2-049FB37ECA8E}" srcOrd="0" destOrd="0" presId="urn:microsoft.com/office/officeart/2005/8/layout/process1"/>
    <dgm:cxn modelId="{7C48A30D-B73A-47E5-8A2F-03C9938FF6AB}" type="presParOf" srcId="{429CF7E6-14EB-43B3-B916-ECA4146BC5D1}" destId="{A5E417CF-3174-4B09-AB40-3F305504243E}" srcOrd="2" destOrd="0" presId="urn:microsoft.com/office/officeart/2005/8/layout/process1"/>
    <dgm:cxn modelId="{61EF3653-FB20-4071-AE77-1306DD8C6F96}" type="presParOf" srcId="{429CF7E6-14EB-43B3-B916-ECA4146BC5D1}" destId="{493AB377-A91C-4667-B653-CD90B22DB43A}" srcOrd="3" destOrd="0" presId="urn:microsoft.com/office/officeart/2005/8/layout/process1"/>
    <dgm:cxn modelId="{D1E8DEF9-B652-432F-B1DB-6AF4A0EC3D12}" type="presParOf" srcId="{493AB377-A91C-4667-B653-CD90B22DB43A}" destId="{30F0CFFC-6FFB-48C9-9FFC-9332BE649218}" srcOrd="0" destOrd="0" presId="urn:microsoft.com/office/officeart/2005/8/layout/process1"/>
    <dgm:cxn modelId="{71462AFA-45CB-4E15-90BF-6E40A5E265B3}" type="presParOf" srcId="{429CF7E6-14EB-43B3-B916-ECA4146BC5D1}" destId="{B8DB1E1C-793A-4BA6-BF0F-5AF4D3F32D9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FE27A-42A3-42B6-AD11-912CFE0764E2}">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dirty="0"/>
            <a:t>Both males and females from different ethnic and social backgrounds at UWTSD will be questioned using the proposed method which is a questionnaire. </a:t>
          </a:r>
          <a:endParaRPr lang="en-US" sz="1800" kern="1200" dirty="0"/>
        </a:p>
      </dsp:txBody>
      <dsp:txXfrm>
        <a:off x="0" y="93057"/>
        <a:ext cx="3005666" cy="1803399"/>
      </dsp:txXfrm>
    </dsp:sp>
    <dsp:sp modelId="{89F1330A-20BA-44A1-B570-0E075AF0C4C9}">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A questionnaire is written questions with the purpose of a choice of answers devised for the use of a survey or statistical study (Saris and Galhofer, 2014).</a:t>
          </a:r>
          <a:endParaRPr lang="en-US" sz="1800" kern="1200"/>
        </a:p>
      </dsp:txBody>
      <dsp:txXfrm>
        <a:off x="3306233" y="93057"/>
        <a:ext cx="3005666" cy="1803399"/>
      </dsp:txXfrm>
    </dsp:sp>
    <dsp:sp modelId="{5ED4B12A-4864-4D24-8161-12111A5D1059}">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We will need their consent and voluntary participation before collecting data.</a:t>
          </a:r>
          <a:endParaRPr lang="en-US" sz="1800" kern="1200"/>
        </a:p>
      </dsp:txBody>
      <dsp:txXfrm>
        <a:off x="6612466" y="93057"/>
        <a:ext cx="3005666" cy="1803399"/>
      </dsp:txXfrm>
    </dsp:sp>
    <dsp:sp modelId="{340557F3-646B-4B5A-924D-E075129132FD}">
      <dsp:nvSpPr>
        <dsp:cNvPr id="0" name=""/>
        <dsp:cNvSpPr/>
      </dsp:nvSpPr>
      <dsp:spPr>
        <a:xfrm>
          <a:off x="1653116"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All  information obtained would be retained with confidentiality.</a:t>
          </a:r>
          <a:endParaRPr lang="en-US" sz="1800" kern="1200"/>
        </a:p>
      </dsp:txBody>
      <dsp:txXfrm>
        <a:off x="1653116" y="2197024"/>
        <a:ext cx="3005666" cy="1803399"/>
      </dsp:txXfrm>
    </dsp:sp>
    <dsp:sp modelId="{53946678-92A8-45E3-BFAA-34E1EBE40BC9}">
      <dsp:nvSpPr>
        <dsp:cNvPr id="0" name=""/>
        <dsp:cNvSpPr/>
      </dsp:nvSpPr>
      <dsp:spPr>
        <a:xfrm>
          <a:off x="4959349"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Participants will be made aware of the purpose of this project.​</a:t>
          </a:r>
          <a:endParaRPr lang="en-US" sz="1800" kern="1200"/>
        </a:p>
      </dsp:txBody>
      <dsp:txXfrm>
        <a:off x="4959349" y="2197024"/>
        <a:ext cx="3005666" cy="1803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09E3E-C1BC-4FB0-AE75-14A1A35295CB}">
      <dsp:nvSpPr>
        <dsp:cNvPr id="0" name=""/>
        <dsp:cNvSpPr/>
      </dsp:nvSpPr>
      <dsp:spPr>
        <a:xfrm>
          <a:off x="1299342" y="-28111"/>
          <a:ext cx="4777244" cy="4777244"/>
        </a:xfrm>
        <a:prstGeom prst="circularArrow">
          <a:avLst>
            <a:gd name="adj1" fmla="val 5544"/>
            <a:gd name="adj2" fmla="val 330680"/>
            <a:gd name="adj3" fmla="val 13787588"/>
            <a:gd name="adj4" fmla="val 17378870"/>
            <a:gd name="adj5" fmla="val 575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7E74A-3B83-4A70-AD36-73D1A1D7BF1C}">
      <dsp:nvSpPr>
        <dsp:cNvPr id="0" name=""/>
        <dsp:cNvSpPr/>
      </dsp:nvSpPr>
      <dsp:spPr>
        <a:xfrm>
          <a:off x="2575092" y="1195"/>
          <a:ext cx="2225744" cy="111287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7  -   Producing a questionairre.</a:t>
          </a:r>
        </a:p>
      </dsp:txBody>
      <dsp:txXfrm>
        <a:off x="2629418" y="55521"/>
        <a:ext cx="2117092" cy="1004220"/>
      </dsp:txXfrm>
    </dsp:sp>
    <dsp:sp modelId="{53F2146B-2E8E-4C8A-A857-7DD343E8720C}">
      <dsp:nvSpPr>
        <dsp:cNvPr id="0" name=""/>
        <dsp:cNvSpPr/>
      </dsp:nvSpPr>
      <dsp:spPr>
        <a:xfrm>
          <a:off x="4512589" y="1408868"/>
          <a:ext cx="2225744" cy="1112872"/>
        </a:xfrm>
        <a:prstGeom prst="roundRect">
          <a:avLst/>
        </a:prstGeom>
        <a:solidFill>
          <a:schemeClr val="accent3">
            <a:hueOff val="-358351"/>
            <a:satOff val="295"/>
            <a:lumOff val="-2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8 -  Distributing the questionnaire.</a:t>
          </a:r>
        </a:p>
      </dsp:txBody>
      <dsp:txXfrm>
        <a:off x="4566915" y="1463194"/>
        <a:ext cx="2117092" cy="1004220"/>
      </dsp:txXfrm>
    </dsp:sp>
    <dsp:sp modelId="{1E032743-A238-479E-97B9-5565CDFC97DC}">
      <dsp:nvSpPr>
        <dsp:cNvPr id="0" name=""/>
        <dsp:cNvSpPr/>
      </dsp:nvSpPr>
      <dsp:spPr>
        <a:xfrm>
          <a:off x="3772531" y="3686532"/>
          <a:ext cx="2225744" cy="1112872"/>
        </a:xfrm>
        <a:prstGeom prst="roundRect">
          <a:avLst/>
        </a:prstGeom>
        <a:solidFill>
          <a:schemeClr val="accent3">
            <a:hueOff val="-716701"/>
            <a:satOff val="590"/>
            <a:lumOff val="-4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9 -  Analysing Results</a:t>
          </a:r>
        </a:p>
      </dsp:txBody>
      <dsp:txXfrm>
        <a:off x="3826857" y="3740858"/>
        <a:ext cx="2117092" cy="1004220"/>
      </dsp:txXfrm>
    </dsp:sp>
    <dsp:sp modelId="{34F600C3-4DEF-4A19-92CD-1C131E2BDDC0}">
      <dsp:nvSpPr>
        <dsp:cNvPr id="0" name=""/>
        <dsp:cNvSpPr/>
      </dsp:nvSpPr>
      <dsp:spPr>
        <a:xfrm>
          <a:off x="1377653" y="3686532"/>
          <a:ext cx="2225744" cy="1112872"/>
        </a:xfrm>
        <a:prstGeom prst="roundRect">
          <a:avLst/>
        </a:prstGeom>
        <a:solidFill>
          <a:schemeClr val="accent3">
            <a:hueOff val="-1075052"/>
            <a:satOff val="885"/>
            <a:lumOff val="-7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10 – Writing up individual reports.</a:t>
          </a:r>
        </a:p>
      </dsp:txBody>
      <dsp:txXfrm>
        <a:off x="1431979" y="3740858"/>
        <a:ext cx="2117092" cy="1004220"/>
      </dsp:txXfrm>
    </dsp:sp>
    <dsp:sp modelId="{232E74F8-35CE-4D1E-8886-6948AB99EE90}">
      <dsp:nvSpPr>
        <dsp:cNvPr id="0" name=""/>
        <dsp:cNvSpPr/>
      </dsp:nvSpPr>
      <dsp:spPr>
        <a:xfrm>
          <a:off x="637595" y="1408868"/>
          <a:ext cx="2225744" cy="1112872"/>
        </a:xfrm>
        <a:prstGeom prst="round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Arial"/>
              <a:cs typeface="Arial"/>
            </a:rPr>
            <a:t>WEEK 11 -  Submission of report.</a:t>
          </a:r>
        </a:p>
      </dsp:txBody>
      <dsp:txXfrm>
        <a:off x="691921" y="1463194"/>
        <a:ext cx="2117092" cy="10042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1EE12-8772-4225-A04B-CEE42565D1C4}">
      <dsp:nvSpPr>
        <dsp:cNvPr id="0" name=""/>
        <dsp:cNvSpPr/>
      </dsp:nvSpPr>
      <dsp:spPr>
        <a:xfrm>
          <a:off x="8453" y="211998"/>
          <a:ext cx="2526638" cy="366948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Our research has indicated that Microsoft teams </a:t>
          </a:r>
          <a:r>
            <a:rPr lang="en-US" sz="1700" kern="1200" dirty="0">
              <a:latin typeface="Trebuchet MS" panose="020B0603020202020204"/>
            </a:rPr>
            <a:t>will</a:t>
          </a:r>
          <a:r>
            <a:rPr lang="en-US" sz="1700" kern="1200" dirty="0"/>
            <a:t> </a:t>
          </a:r>
          <a:r>
            <a:rPr lang="en-US" sz="1700" kern="1200" dirty="0">
              <a:latin typeface="Trebuchet MS" panose="020B0603020202020204"/>
            </a:rPr>
            <a:t>be the </a:t>
          </a:r>
          <a:r>
            <a:rPr lang="en-US" sz="1700" kern="1200" dirty="0"/>
            <a:t>most common tool used for</a:t>
          </a:r>
          <a:r>
            <a:rPr lang="en-US" sz="1700" kern="1200" dirty="0">
              <a:latin typeface="Trebuchet MS" panose="020B0603020202020204"/>
            </a:rPr>
            <a:t> </a:t>
          </a:r>
          <a:r>
            <a:rPr lang="en-US" sz="1700" kern="1200" dirty="0"/>
            <a:t> students to collaborate at UWTSD.</a:t>
          </a:r>
          <a:r>
            <a:rPr lang="en-US" sz="1700" kern="1200" dirty="0">
              <a:latin typeface="Trebuchet MS" panose="020B0603020202020204"/>
            </a:rPr>
            <a:t> </a:t>
          </a:r>
          <a:endParaRPr lang="en-US" sz="1700" kern="1200" dirty="0"/>
        </a:p>
      </dsp:txBody>
      <dsp:txXfrm>
        <a:off x="82456" y="286001"/>
        <a:ext cx="2378632" cy="3521479"/>
      </dsp:txXfrm>
    </dsp:sp>
    <dsp:sp modelId="{42728138-9106-4382-BB33-5CB1AEA674D7}">
      <dsp:nvSpPr>
        <dsp:cNvPr id="0" name=""/>
        <dsp:cNvSpPr/>
      </dsp:nvSpPr>
      <dsp:spPr>
        <a:xfrm>
          <a:off x="2787755" y="1733437"/>
          <a:ext cx="535647" cy="62660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787755" y="1858758"/>
        <a:ext cx="374953" cy="375964"/>
      </dsp:txXfrm>
    </dsp:sp>
    <dsp:sp modelId="{A5E417CF-3174-4B09-AB40-3F305504243E}">
      <dsp:nvSpPr>
        <dsp:cNvPr id="0" name=""/>
        <dsp:cNvSpPr/>
      </dsp:nvSpPr>
      <dsp:spPr>
        <a:xfrm>
          <a:off x="3545747" y="211998"/>
          <a:ext cx="2526638" cy="3669485"/>
        </a:xfrm>
        <a:prstGeom prst="roundRect">
          <a:avLst>
            <a:gd name="adj" fmla="val 10000"/>
          </a:avLst>
        </a:prstGeom>
        <a:solidFill>
          <a:schemeClr val="accent5">
            <a:hueOff val="1247628"/>
            <a:satOff val="-25244"/>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This is because we have found that various students participate in online learning, file sharing as well as team meetings and messaging.</a:t>
          </a:r>
        </a:p>
      </dsp:txBody>
      <dsp:txXfrm>
        <a:off x="3619750" y="286001"/>
        <a:ext cx="2378632" cy="3521479"/>
      </dsp:txXfrm>
    </dsp:sp>
    <dsp:sp modelId="{493AB377-A91C-4667-B653-CD90B22DB43A}">
      <dsp:nvSpPr>
        <dsp:cNvPr id="0" name=""/>
        <dsp:cNvSpPr/>
      </dsp:nvSpPr>
      <dsp:spPr>
        <a:xfrm>
          <a:off x="6325049" y="1733437"/>
          <a:ext cx="535647" cy="626606"/>
        </a:xfrm>
        <a:prstGeom prst="rightArrow">
          <a:avLst>
            <a:gd name="adj1" fmla="val 60000"/>
            <a:gd name="adj2" fmla="val 50000"/>
          </a:avLst>
        </a:prstGeom>
        <a:solidFill>
          <a:schemeClr val="accent5">
            <a:hueOff val="2495256"/>
            <a:satOff val="-50489"/>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325049" y="1858758"/>
        <a:ext cx="374953" cy="375964"/>
      </dsp:txXfrm>
    </dsp:sp>
    <dsp:sp modelId="{B8DB1E1C-793A-4BA6-BF0F-5AF4D3F32D9C}">
      <dsp:nvSpPr>
        <dsp:cNvPr id="0" name=""/>
        <dsp:cNvSpPr/>
      </dsp:nvSpPr>
      <dsp:spPr>
        <a:xfrm>
          <a:off x="7083041" y="211998"/>
          <a:ext cx="2526638" cy="3669485"/>
        </a:xfrm>
        <a:prstGeom prst="roundRect">
          <a:avLst>
            <a:gd name="adj" fmla="val 10000"/>
          </a:avLst>
        </a:prstGeom>
        <a:solidFill>
          <a:schemeClr val="accent5">
            <a:hueOff val="2495256"/>
            <a:satOff val="-50489"/>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After conducting a questionnaire to conclude if MS Teams </a:t>
          </a:r>
          <a:r>
            <a:rPr lang="en-US" sz="1700" kern="1200" dirty="0">
              <a:latin typeface="Trebuchet MS" panose="020B0603020202020204"/>
            </a:rPr>
            <a:t>is </a:t>
          </a:r>
          <a:r>
            <a:rPr lang="en-US" sz="1700" kern="1200" dirty="0"/>
            <a:t>the most common tool used at UWTSD, we believe that it</a:t>
          </a:r>
          <a:r>
            <a:rPr lang="en-US" sz="1700" kern="1200" dirty="0">
              <a:latin typeface="Trebuchet MS" panose="020B0603020202020204"/>
            </a:rPr>
            <a:t> will</a:t>
          </a:r>
          <a:r>
            <a:rPr lang="en-US" sz="1700" kern="1200" dirty="0"/>
            <a:t> </a:t>
          </a:r>
          <a:r>
            <a:rPr lang="en-US" sz="1700" kern="1200" dirty="0">
              <a:latin typeface="Trebuchet MS" panose="020B0603020202020204"/>
            </a:rPr>
            <a:t>be one </a:t>
          </a:r>
          <a:r>
            <a:rPr lang="en-US" sz="1700" kern="1200" dirty="0"/>
            <a:t>of the most crucial ways for students and lecturers</a:t>
          </a:r>
          <a:r>
            <a:rPr lang="en-US" sz="1700" kern="1200" dirty="0">
              <a:latin typeface="Trebuchet MS" panose="020B0603020202020204"/>
            </a:rPr>
            <a:t> to</a:t>
          </a:r>
          <a:r>
            <a:rPr lang="en-US" sz="1700" kern="1200" dirty="0"/>
            <a:t> </a:t>
          </a:r>
          <a:r>
            <a:rPr lang="en-US" sz="1700" kern="1200" dirty="0">
              <a:latin typeface="Trebuchet MS" panose="020B0603020202020204"/>
            </a:rPr>
            <a:t>communicate </a:t>
          </a:r>
          <a:r>
            <a:rPr lang="en-US" sz="1700" kern="1200" dirty="0"/>
            <a:t>as it is easily accessible and can be used by everyone on laptops, PC’s, tablets and mobile phones.</a:t>
          </a:r>
          <a:r>
            <a:rPr lang="en-US" sz="1700" kern="1200" dirty="0">
              <a:latin typeface="Trebuchet MS" panose="020B0603020202020204"/>
            </a:rPr>
            <a:t> </a:t>
          </a:r>
          <a:endParaRPr lang="en-US" sz="1700" kern="1200" dirty="0"/>
        </a:p>
      </dsp:txBody>
      <dsp:txXfrm>
        <a:off x="7157044" y="286001"/>
        <a:ext cx="2378632" cy="352147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235699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05301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089095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76FB39-6A80-4D6D-8817-ED6D3BCD2D93}"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4040390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76FB39-6A80-4D6D-8817-ED6D3BCD2D93}"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951317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76FB39-6A80-4D6D-8817-ED6D3BCD2D93}"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090860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76FB39-6A80-4D6D-8817-ED6D3BCD2D93}"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594339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76FB39-6A80-4D6D-8817-ED6D3BCD2D93}"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4293640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76FB39-6A80-4D6D-8817-ED6D3BCD2D93}"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811663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3166003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16278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529493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026936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997203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1018387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76FB39-6A80-4D6D-8817-ED6D3BCD2D93}"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D854E-C3E8-4C36-91DF-ABD99017F210}" type="slidenum">
              <a:rPr lang="en-GB" smtClean="0"/>
              <a:t>‹#›</a:t>
            </a:fld>
            <a:endParaRPr lang="en-GB"/>
          </a:p>
        </p:txBody>
      </p:sp>
    </p:spTree>
    <p:extLst>
      <p:ext uri="{BB962C8B-B14F-4D97-AF65-F5344CB8AC3E}">
        <p14:creationId xmlns:p14="http://schemas.microsoft.com/office/powerpoint/2010/main" val="707097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E76FB39-6A80-4D6D-8817-ED6D3BCD2D93}" type="datetimeFigureOut">
              <a:rPr lang="en-GB" smtClean="0"/>
              <a:t>17/10/2022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DFD854E-C3E8-4C36-91DF-ABD99017F210}" type="slidenum">
              <a:rPr lang="en-GB" smtClean="0"/>
              <a:t>‹#›</a:t>
            </a:fld>
            <a:endParaRPr lang="en-GB"/>
          </a:p>
        </p:txBody>
      </p:sp>
    </p:spTree>
    <p:extLst>
      <p:ext uri="{BB962C8B-B14F-4D97-AF65-F5344CB8AC3E}">
        <p14:creationId xmlns:p14="http://schemas.microsoft.com/office/powerpoint/2010/main" val="218469196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illustrations/question-mark-question-response-1019993/"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vc.edu/faculty-resources/open-educational-resources/the-big-question-2/"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freepngimg.com/png/82443-science-brand-angle-studies-research-free-photo-png" TargetMode="External"/><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www.onlinebusinessschool.com/importance-of-technology-in-education" TargetMode="External"/><Relationship Id="rId2" Type="http://schemas.openxmlformats.org/officeDocument/2006/relationships/hyperlink" Target="https://www.microsoft.com/en-gb/microsoft-teams/compare-microsoft-teams-options-b?OCID=AIDcmm5vk9q0pp_SEM_7573b0660ae61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976CA-844D-806A-93E0-A41C11FCF9C1}"/>
              </a:ext>
            </a:extLst>
          </p:cNvPr>
          <p:cNvSpPr>
            <a:spLocks noGrp="1"/>
          </p:cNvSpPr>
          <p:nvPr>
            <p:ph type="ctrTitle"/>
          </p:nvPr>
        </p:nvSpPr>
        <p:spPr>
          <a:xfrm>
            <a:off x="637454" y="629839"/>
            <a:ext cx="8915399" cy="2262781"/>
          </a:xfrm>
        </p:spPr>
        <p:txBody>
          <a:bodyPr>
            <a:normAutofit fontScale="90000"/>
          </a:bodyPr>
          <a:lstStyle/>
          <a:p>
            <a:pPr algn="l"/>
            <a:r>
              <a:rPr lang="en-US" b="1" dirty="0">
                <a:latin typeface="Arial" panose="020B0604020202020204" pitchFamily="34" charset="0"/>
                <a:cs typeface="Arial" panose="020B0604020202020204" pitchFamily="34" charset="0"/>
              </a:rPr>
              <a:t>How Do Students Use Technology To Collaborate At UWTSD</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18F600D-149B-E6DE-C9B1-00CC167136EB}"/>
              </a:ext>
            </a:extLst>
          </p:cNvPr>
          <p:cNvSpPr>
            <a:spLocks noGrp="1"/>
          </p:cNvSpPr>
          <p:nvPr>
            <p:ph type="subTitle" idx="1"/>
          </p:nvPr>
        </p:nvSpPr>
        <p:spPr>
          <a:xfrm>
            <a:off x="485053" y="5379447"/>
            <a:ext cx="4848947" cy="1126283"/>
          </a:xfrm>
        </p:spPr>
        <p:txBody>
          <a:bodyPr>
            <a:normAutofit fontScale="92500" lnSpcReduction="20000"/>
          </a:bodyPr>
          <a:lstStyle/>
          <a:p>
            <a:pPr algn="l"/>
            <a:r>
              <a:rPr lang="en-US" sz="2000" b="1" dirty="0">
                <a:solidFill>
                  <a:schemeClr val="accent2"/>
                </a:solidFill>
                <a:latin typeface="Arial" panose="020B0604020202020204" pitchFamily="34" charset="0"/>
                <a:cs typeface="Arial" panose="020B0604020202020204" pitchFamily="34" charset="0"/>
              </a:rPr>
              <a:t>Rukhsana Mahmood (2215436)</a:t>
            </a:r>
          </a:p>
          <a:p>
            <a:pPr algn="l"/>
            <a:r>
              <a:rPr lang="en-US" sz="2000" b="1" dirty="0">
                <a:solidFill>
                  <a:schemeClr val="accent2"/>
                </a:solidFill>
                <a:latin typeface="Arial" panose="020B0604020202020204" pitchFamily="34" charset="0"/>
                <a:cs typeface="Arial" panose="020B0604020202020204" pitchFamily="34" charset="0"/>
              </a:rPr>
              <a:t>Farzana Begum (2215704)</a:t>
            </a:r>
          </a:p>
          <a:p>
            <a:pPr algn="l"/>
            <a:r>
              <a:rPr lang="en-US" sz="2000" b="1" dirty="0">
                <a:solidFill>
                  <a:schemeClr val="accent2"/>
                </a:solidFill>
                <a:latin typeface="Arial" panose="020B0604020202020204" pitchFamily="34" charset="0"/>
                <a:cs typeface="Arial" panose="020B0604020202020204" pitchFamily="34" charset="0"/>
              </a:rPr>
              <a:t>Ali-Al-</a:t>
            </a:r>
            <a:r>
              <a:rPr lang="en-US" sz="2000" b="1" dirty="0" err="1">
                <a:solidFill>
                  <a:schemeClr val="accent2"/>
                </a:solidFill>
                <a:latin typeface="Arial" panose="020B0604020202020204" pitchFamily="34" charset="0"/>
                <a:cs typeface="Arial" panose="020B0604020202020204" pitchFamily="34" charset="0"/>
              </a:rPr>
              <a:t>Saydi</a:t>
            </a:r>
            <a:r>
              <a:rPr lang="en-US" sz="2000" b="1" dirty="0">
                <a:solidFill>
                  <a:schemeClr val="accent2"/>
                </a:solidFill>
                <a:latin typeface="Arial" panose="020B0604020202020204" pitchFamily="34" charset="0"/>
                <a:cs typeface="Arial" panose="020B0604020202020204" pitchFamily="34" charset="0"/>
              </a:rPr>
              <a:t> (2211061)</a:t>
            </a:r>
            <a:endParaRPr lang="en-GB" sz="2000" b="1" dirty="0">
              <a:solidFill>
                <a:schemeClr val="accent2"/>
              </a:solidFill>
              <a:latin typeface="Arial" panose="020B0604020202020204" pitchFamily="34" charset="0"/>
              <a:cs typeface="Arial" panose="020B0604020202020204" pitchFamily="34" charset="0"/>
            </a:endParaRPr>
          </a:p>
        </p:txBody>
      </p:sp>
      <p:pic>
        <p:nvPicPr>
          <p:cNvPr id="1026" name="Picture 2" descr="All images">
            <a:extLst>
              <a:ext uri="{FF2B5EF4-FFF2-40B4-BE49-F238E27FC236}">
                <a16:creationId xmlns:a16="http://schemas.microsoft.com/office/drawing/2014/main" id="{C078AD88-66FF-BA65-E3E7-E26B8E7DA7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6714" y="2716435"/>
            <a:ext cx="1761105" cy="23860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F555922-AC7A-A247-E3BF-676108FB616E}"/>
              </a:ext>
            </a:extLst>
          </p:cNvPr>
          <p:cNvSpPr txBox="1"/>
          <p:nvPr/>
        </p:nvSpPr>
        <p:spPr>
          <a:xfrm>
            <a:off x="7929926" y="5010808"/>
            <a:ext cx="1248854"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UWTSD, 2022</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5ABD1C-DCFA-AB42-DD6D-55317CDB9A0B}"/>
              </a:ext>
            </a:extLst>
          </p:cNvPr>
          <p:cNvSpPr txBox="1"/>
          <p:nvPr/>
        </p:nvSpPr>
        <p:spPr>
          <a:xfrm>
            <a:off x="637454" y="3628202"/>
            <a:ext cx="6525346" cy="1015663"/>
          </a:xfrm>
          <a:prstGeom prst="rect">
            <a:avLst/>
          </a:prstGeom>
          <a:noFill/>
        </p:spPr>
        <p:txBody>
          <a:bodyPr wrap="square" lIns="91440" tIns="45720" rIns="91440" bIns="45720" rtlCol="0" anchor="t">
            <a:spAutoFit/>
          </a:bodyPr>
          <a:lstStyle/>
          <a:p>
            <a:r>
              <a:rPr lang="en-GB" sz="2000" b="1" dirty="0">
                <a:latin typeface="Arial" panose="020B0604020202020204" pitchFamily="34" charset="0"/>
                <a:cs typeface="Arial" panose="020B0604020202020204" pitchFamily="34" charset="0"/>
              </a:rPr>
              <a:t>Module Title: Digital Skills and Research Methods</a:t>
            </a:r>
          </a:p>
          <a:p>
            <a:r>
              <a:rPr lang="en-GB" sz="2000" b="1" dirty="0">
                <a:latin typeface="Arial" panose="020B0604020202020204" pitchFamily="34" charset="0"/>
                <a:cs typeface="Arial" panose="020B0604020202020204" pitchFamily="34" charset="0"/>
              </a:rPr>
              <a:t>Module Code: LSHC4002</a:t>
            </a:r>
          </a:p>
          <a:p>
            <a:r>
              <a:rPr lang="en-GB" sz="2000" b="1" dirty="0">
                <a:latin typeface="Arial"/>
                <a:cs typeface="Arial"/>
              </a:rPr>
              <a:t>Lecture :  Julius </a:t>
            </a:r>
            <a:r>
              <a:rPr lang="en-GB" sz="2000" b="1" dirty="0" err="1">
                <a:latin typeface="Arial"/>
                <a:cs typeface="Arial"/>
              </a:rPr>
              <a:t>Azasoo</a:t>
            </a:r>
            <a:endParaRPr lang="en-GB" sz="2000" b="1" dirty="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75461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EE7E7-3788-2176-7EE8-90F6D543F368}"/>
              </a:ext>
            </a:extLst>
          </p:cNvPr>
          <p:cNvSpPr>
            <a:spLocks noGrp="1"/>
          </p:cNvSpPr>
          <p:nvPr>
            <p:ph type="title"/>
          </p:nvPr>
        </p:nvSpPr>
        <p:spPr>
          <a:xfrm>
            <a:off x="1939310" y="265215"/>
            <a:ext cx="8911687" cy="1280890"/>
          </a:xfrm>
        </p:spPr>
        <p:txBody>
          <a:bodyPr/>
          <a:lstStyle/>
          <a:p>
            <a:pPr algn="ctr"/>
            <a:r>
              <a:rPr lang="en-US" b="1" i="0" dirty="0">
                <a:solidFill>
                  <a:srgbClr val="000000"/>
                </a:solidFill>
                <a:effectLst/>
                <a:latin typeface="Arial"/>
                <a:cs typeface="Arial"/>
              </a:rPr>
              <a:t>INTRODUCTION</a:t>
            </a:r>
            <a:br>
              <a:rPr lang="en-US" b="1" dirty="0">
                <a:solidFill>
                  <a:srgbClr val="000000"/>
                </a:solidFill>
                <a:latin typeface="Arial"/>
                <a:cs typeface="Arial"/>
              </a:rPr>
            </a:br>
            <a:endParaRPr lang="en-GB" dirty="0"/>
          </a:p>
        </p:txBody>
      </p:sp>
      <p:sp>
        <p:nvSpPr>
          <p:cNvPr id="6" name="TextBox 5">
            <a:extLst>
              <a:ext uri="{FF2B5EF4-FFF2-40B4-BE49-F238E27FC236}">
                <a16:creationId xmlns:a16="http://schemas.microsoft.com/office/drawing/2014/main" id="{926DD0CF-CB4F-008B-3EE1-665B9AC29435}"/>
              </a:ext>
            </a:extLst>
          </p:cNvPr>
          <p:cNvSpPr txBox="1"/>
          <p:nvPr/>
        </p:nvSpPr>
        <p:spPr>
          <a:xfrm>
            <a:off x="557617" y="906852"/>
            <a:ext cx="10190162" cy="6771084"/>
          </a:xfrm>
          <a:prstGeom prst="rect">
            <a:avLst/>
          </a:prstGeom>
          <a:noFill/>
        </p:spPr>
        <p:txBody>
          <a:bodyPr wrap="square" lIns="91440" tIns="45720" rIns="91440" bIns="45720" rtlCol="0" anchor="t">
            <a:spAutoFit/>
          </a:bodyPr>
          <a:lstStyle/>
          <a:p>
            <a:pPr marL="285750" indent="-285750" fontAlgn="base">
              <a:buFont typeface="Arial,Sans-Serif" panose="02070309020205020404" pitchFamily="49" charset="0"/>
              <a:buChar char="•"/>
            </a:pPr>
            <a:r>
              <a:rPr lang="en-US" sz="2000" b="1" dirty="0">
                <a:latin typeface="Arial"/>
                <a:cs typeface="Arial"/>
              </a:rPr>
              <a:t>Which</a:t>
            </a:r>
            <a:r>
              <a:rPr lang="en-US" sz="2000" b="1" dirty="0">
                <a:solidFill>
                  <a:srgbClr val="000000"/>
                </a:solidFill>
                <a:latin typeface="Arial"/>
                <a:cs typeface="Arial"/>
              </a:rPr>
              <a:t> digital tool is most used by students at UWTSD to collaborate together?</a:t>
            </a:r>
            <a:endParaRPr lang="en-US" sz="2000">
              <a:latin typeface="Arial"/>
              <a:ea typeface="+mn-lt"/>
              <a:cs typeface="+mn-lt"/>
            </a:endParaRPr>
          </a:p>
          <a:p>
            <a:pPr marL="285750" indent="-285750">
              <a:buFont typeface="Courier New" panose="02070309020205020404" pitchFamily="49" charset="0"/>
              <a:buChar char="o"/>
            </a:pPr>
            <a:endParaRPr lang="en-US" dirty="0">
              <a:solidFill>
                <a:srgbClr val="000000"/>
              </a:solidFill>
              <a:latin typeface="Arial"/>
              <a:cs typeface="Arial"/>
            </a:endParaRPr>
          </a:p>
          <a:p>
            <a:pPr marL="285750" indent="-285750" algn="l">
              <a:buFont typeface="Courier New" panose="02070309020205020404" pitchFamily="49" charset="0"/>
              <a:buChar char="o"/>
            </a:pPr>
            <a:r>
              <a:rPr lang="en-US" b="0" i="0" u="none" strike="noStrike" dirty="0">
                <a:solidFill>
                  <a:srgbClr val="000000"/>
                </a:solidFill>
                <a:effectLst/>
                <a:latin typeface="Arial"/>
                <a:cs typeface="Arial"/>
              </a:rPr>
              <a:t>Technology used in education is very crucial. This is because the world is now moving at fast pace and smart technology is </a:t>
            </a:r>
            <a:r>
              <a:rPr lang="en-US" b="0" i="0" u="none" strike="noStrike" dirty="0" err="1">
                <a:solidFill>
                  <a:srgbClr val="000000"/>
                </a:solidFill>
                <a:effectLst/>
                <a:latin typeface="Arial"/>
                <a:cs typeface="Arial"/>
              </a:rPr>
              <a:t>utilised</a:t>
            </a:r>
            <a:r>
              <a:rPr lang="en-US" b="0" i="0" u="none" strike="noStrike" dirty="0">
                <a:solidFill>
                  <a:srgbClr val="000000"/>
                </a:solidFill>
                <a:effectLst/>
                <a:latin typeface="Arial"/>
                <a:cs typeface="Arial"/>
              </a:rPr>
              <a:t> by everyone.</a:t>
            </a:r>
            <a:endParaRPr lang="en-US"/>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b="0" i="0" u="none" strike="noStrike" dirty="0">
                <a:solidFill>
                  <a:srgbClr val="000000"/>
                </a:solidFill>
                <a:effectLst/>
                <a:latin typeface="Arial"/>
                <a:cs typeface="Arial"/>
              </a:rPr>
              <a:t>Many people now use online learning and technology for education and to gain knowledge. It is very clear that it has become convenient and stronger</a:t>
            </a:r>
            <a:r>
              <a:rPr lang="en-US" dirty="0">
                <a:solidFill>
                  <a:srgbClr val="000000"/>
                </a:solidFill>
                <a:latin typeface="Arial"/>
                <a:cs typeface="Arial"/>
              </a:rPr>
              <a:t>.</a:t>
            </a:r>
            <a:endParaRPr lang="en-US" b="0" i="0" u="none" strike="noStrike" dirty="0">
              <a:solidFill>
                <a:srgbClr val="000000"/>
              </a:solidFill>
              <a:effectLst/>
              <a:latin typeface="Arial"/>
              <a:cs typeface="Arial"/>
            </a:endParaRPr>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b="0" i="0" u="none" strike="noStrike" dirty="0">
                <a:solidFill>
                  <a:srgbClr val="000000"/>
                </a:solidFill>
                <a:effectLst/>
                <a:latin typeface="Arial"/>
                <a:cs typeface="Arial"/>
              </a:rPr>
              <a:t>Technology has made the learning journey enjoyable for students as it gives them motivation to learn and explore various tools.</a:t>
            </a:r>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algn="l" rtl="0" fontAlgn="base">
              <a:buFont typeface="Courier New" panose="02070309020205020404" pitchFamily="49" charset="0"/>
              <a:buChar char="o"/>
            </a:pPr>
            <a:r>
              <a:rPr lang="en-US" b="0" i="0" u="none" strike="noStrike" dirty="0">
                <a:solidFill>
                  <a:srgbClr val="000000"/>
                </a:solidFill>
                <a:effectLst/>
                <a:latin typeface="Arial"/>
                <a:cs typeface="Arial"/>
              </a:rPr>
              <a:t>It also facilitates in lectures being more understanding and interesting. </a:t>
            </a:r>
            <a:endParaRPr lang="en-US" dirty="0">
              <a:solidFill>
                <a:srgbClr val="000000"/>
              </a:solidFill>
              <a:latin typeface="Arial"/>
              <a:cs typeface="Arial"/>
            </a:endParaRPr>
          </a:p>
          <a:p>
            <a:pPr marL="285750" indent="-285750" algn="l" rtl="0" fontAlgn="base">
              <a:buFont typeface="Courier New" panose="02070309020205020404" pitchFamily="49" charset="0"/>
              <a:buChar char="o"/>
            </a:pPr>
            <a:endParaRPr lang="en-US" b="0" i="0" u="none" strike="noStrike" dirty="0">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dirty="0">
                <a:solidFill>
                  <a:srgbClr val="000000"/>
                </a:solidFill>
                <a:latin typeface="Arial"/>
                <a:cs typeface="Arial"/>
              </a:rPr>
              <a:t>S</a:t>
            </a:r>
            <a:r>
              <a:rPr lang="en-US" b="0" i="0" u="none" strike="noStrike" dirty="0">
                <a:solidFill>
                  <a:srgbClr val="000000"/>
                </a:solidFill>
                <a:effectLst/>
                <a:latin typeface="Arial"/>
                <a:cs typeface="Arial"/>
              </a:rPr>
              <a:t>tudents are more likely to be drawn to attend lessons and explore ways of communicating with peers.</a:t>
            </a:r>
          </a:p>
          <a:p>
            <a:pPr marL="285750" indent="-285750" algn="l" rtl="0" fontAlgn="base">
              <a:buFont typeface="Courier New" panose="02070309020205020404" pitchFamily="49" charset="0"/>
              <a:buChar char="o"/>
            </a:pPr>
            <a:endParaRPr lang="en-US" dirty="0">
              <a:solidFill>
                <a:srgbClr val="000000"/>
              </a:solidFill>
              <a:latin typeface="Arial" panose="020B0604020202020204" pitchFamily="34" charset="0"/>
            </a:endParaRPr>
          </a:p>
          <a:p>
            <a:pPr marL="285750" indent="-285750" fontAlgn="base">
              <a:buFont typeface="Courier New" panose="02070309020205020404" pitchFamily="49" charset="0"/>
              <a:buChar char="o"/>
            </a:pPr>
            <a:r>
              <a:rPr lang="en-US" dirty="0">
                <a:solidFill>
                  <a:srgbClr val="000000"/>
                </a:solidFill>
                <a:latin typeface="Arial"/>
                <a:cs typeface="Arial"/>
              </a:rPr>
              <a:t>Digital tools</a:t>
            </a:r>
            <a:r>
              <a:rPr lang="en-US" b="0" i="0" u="none" strike="noStrike" dirty="0">
                <a:solidFill>
                  <a:srgbClr val="000000"/>
                </a:solidFill>
                <a:effectLst/>
                <a:latin typeface="Arial"/>
                <a:cs typeface="Arial"/>
              </a:rPr>
              <a:t>, tablets and smart projectors suggest a suitable approach for students to learn </a:t>
            </a:r>
            <a:r>
              <a:rPr lang="en-US" dirty="0">
                <a:solidFill>
                  <a:srgbClr val="000000"/>
                </a:solidFill>
                <a:latin typeface="Arial"/>
                <a:cs typeface="Arial"/>
              </a:rPr>
              <a:t>at UWTSD</a:t>
            </a:r>
            <a:r>
              <a:rPr lang="en-US" b="0" i="0" u="none" strike="noStrike" dirty="0">
                <a:solidFill>
                  <a:srgbClr val="000000"/>
                </a:solidFill>
                <a:effectLst/>
                <a:latin typeface="Arial"/>
                <a:cs typeface="Arial"/>
              </a:rPr>
              <a:t>.</a:t>
            </a:r>
            <a:r>
              <a:rPr lang="en-US" b="0" i="0" dirty="0">
                <a:solidFill>
                  <a:srgbClr val="000000"/>
                </a:solidFill>
                <a:effectLst/>
                <a:latin typeface="Arial"/>
                <a:cs typeface="Arial"/>
              </a:rPr>
              <a:t>​</a:t>
            </a:r>
          </a:p>
          <a:p>
            <a:pPr marL="285750" indent="-285750">
              <a:buFont typeface="Courier New" panose="02070309020205020404" pitchFamily="49" charset="0"/>
              <a:buChar char="o"/>
            </a:pPr>
            <a:endParaRPr lang="en-US" dirty="0">
              <a:solidFill>
                <a:srgbClr val="000000"/>
              </a:solidFill>
              <a:latin typeface="Arial"/>
              <a:cs typeface="Arial"/>
            </a:endParaRPr>
          </a:p>
          <a:p>
            <a:pPr algn="r">
              <a:spcBef>
                <a:spcPct val="0"/>
              </a:spcBef>
            </a:pPr>
            <a:r>
              <a:rPr lang="en-US" sz="1400" dirty="0">
                <a:latin typeface="Arial"/>
                <a:ea typeface="+mn-lt"/>
                <a:cs typeface="Arial"/>
              </a:rPr>
              <a:t>Farzana Begum</a:t>
            </a:r>
          </a:p>
          <a:p>
            <a:pPr marL="285750" indent="-285750">
              <a:buFont typeface="Courier New" panose="02070309020205020404" pitchFamily="49" charset="0"/>
              <a:buChar char="o"/>
            </a:pPr>
            <a:endParaRPr lang="en-US" dirty="0">
              <a:solidFill>
                <a:srgbClr val="000000"/>
              </a:solidFill>
              <a:latin typeface="Arial"/>
              <a:cs typeface="Arial"/>
            </a:endParaRPr>
          </a:p>
          <a:p>
            <a:pPr algn="l" rtl="0" fontAlgn="base"/>
            <a:r>
              <a:rPr lang="en-US"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1747063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2463-ABDD-5A83-CFE8-2B79EF917EE6}"/>
              </a:ext>
            </a:extLst>
          </p:cNvPr>
          <p:cNvSpPr>
            <a:spLocks noGrp="1"/>
          </p:cNvSpPr>
          <p:nvPr>
            <p:ph type="title"/>
          </p:nvPr>
        </p:nvSpPr>
        <p:spPr>
          <a:xfrm>
            <a:off x="1913041" y="288242"/>
            <a:ext cx="8911687" cy="1280890"/>
          </a:xfrm>
        </p:spPr>
        <p:txBody>
          <a:bodyPr>
            <a:normAutofit fontScale="90000"/>
          </a:bodyPr>
          <a:lstStyle/>
          <a:p>
            <a:r>
              <a:rPr lang="en-US" b="1" i="0" u="none" strike="noStrike" dirty="0">
                <a:solidFill>
                  <a:srgbClr val="000000"/>
                </a:solidFill>
                <a:effectLst/>
                <a:latin typeface="Arial" panose="020B0604020202020204" pitchFamily="34" charset="0"/>
              </a:rPr>
              <a:t>The most common digital tool used at UWTSD</a:t>
            </a:r>
            <a:r>
              <a:rPr lang="en-US" b="0" i="0" dirty="0">
                <a:solidFill>
                  <a:srgbClr val="000000"/>
                </a:solidFill>
                <a:effectLst/>
                <a:latin typeface="Arial" panose="020B0604020202020204" pitchFamily="34" charset="0"/>
              </a:rPr>
              <a:t>​</a:t>
            </a:r>
            <a:br>
              <a:rPr lang="en-US" b="0" i="0" dirty="0">
                <a:solidFill>
                  <a:srgbClr val="000000"/>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8B966DF6-987D-568D-3D97-6B7978EA0A37}"/>
              </a:ext>
            </a:extLst>
          </p:cNvPr>
          <p:cNvSpPr>
            <a:spLocks noGrp="1"/>
          </p:cNvSpPr>
          <p:nvPr>
            <p:ph idx="1"/>
          </p:nvPr>
        </p:nvSpPr>
        <p:spPr>
          <a:xfrm>
            <a:off x="405245" y="1812254"/>
            <a:ext cx="9934575" cy="4760967"/>
          </a:xfrm>
        </p:spPr>
        <p:txBody>
          <a:bodyPr vert="horz" lIns="91440" tIns="45720" rIns="91440" bIns="45720" rtlCol="0" anchor="t">
            <a:normAutofit/>
          </a:bodyPr>
          <a:lstStyle/>
          <a:p>
            <a:pPr algn="l" rtl="0" fontAlgn="base">
              <a:buFont typeface="Courier New" panose="02070309020205020404" pitchFamily="49" charset="0"/>
              <a:buChar char="o"/>
            </a:pPr>
            <a:r>
              <a:rPr lang="en-US" b="0" i="0" u="none" strike="noStrike" dirty="0">
                <a:solidFill>
                  <a:srgbClr val="000000"/>
                </a:solidFill>
                <a:effectLst/>
                <a:latin typeface="Arial"/>
                <a:cs typeface="Arial"/>
              </a:rPr>
              <a:t>Microsoft teams would be the most common digital tool used at UWTSD​</a:t>
            </a:r>
            <a:r>
              <a:rPr lang="en-US" b="0" i="0" dirty="0">
                <a:solidFill>
                  <a:srgbClr val="000000"/>
                </a:solidFill>
                <a:effectLst/>
                <a:latin typeface="Arial"/>
                <a:cs typeface="Arial"/>
              </a:rPr>
              <a:t>​</a:t>
            </a:r>
          </a:p>
          <a:p>
            <a:pPr algn="l" rtl="0" fontAlgn="base">
              <a:buFont typeface="Courier New" panose="02070309020205020404" pitchFamily="49" charset="0"/>
              <a:buChar char="o"/>
            </a:pPr>
            <a:r>
              <a:rPr lang="en-US" b="0" i="0" u="none" strike="noStrike" dirty="0">
                <a:solidFill>
                  <a:srgbClr val="000000"/>
                </a:solidFill>
                <a:effectLst/>
                <a:latin typeface="Arial"/>
                <a:cs typeface="Arial"/>
              </a:rPr>
              <a:t>At UWTSD all students have access to Microsoft Teams which allows them to join </a:t>
            </a:r>
            <a:r>
              <a:rPr lang="en-US" b="0" i="0" dirty="0">
                <a:solidFill>
                  <a:srgbClr val="000000"/>
                </a:solidFill>
                <a:effectLst/>
                <a:latin typeface="Arial"/>
                <a:cs typeface="Arial"/>
              </a:rPr>
              <a:t>​</a:t>
            </a:r>
            <a:r>
              <a:rPr lang="en-US" b="0" i="0" u="none" strike="noStrike" dirty="0">
                <a:solidFill>
                  <a:srgbClr val="000000"/>
                </a:solidFill>
                <a:effectLst/>
                <a:latin typeface="Arial"/>
                <a:cs typeface="Arial"/>
              </a:rPr>
              <a:t>and create their own team with each other which helps them to communicate and collaborate.</a:t>
            </a:r>
          </a:p>
          <a:p>
            <a:pPr fontAlgn="base">
              <a:buFont typeface="Courier New" panose="02070309020205020404" pitchFamily="49" charset="0"/>
              <a:buChar char="o"/>
            </a:pPr>
            <a:r>
              <a:rPr lang="en-US" dirty="0">
                <a:solidFill>
                  <a:srgbClr val="000000"/>
                </a:solidFill>
                <a:latin typeface="Arial"/>
                <a:cs typeface="Arial"/>
              </a:rPr>
              <a:t> </a:t>
            </a:r>
            <a:r>
              <a:rPr lang="en-US" b="0" i="0" u="none" strike="noStrike" dirty="0">
                <a:solidFill>
                  <a:srgbClr val="000000"/>
                </a:solidFill>
                <a:effectLst/>
                <a:latin typeface="Arial"/>
                <a:cs typeface="Arial"/>
              </a:rPr>
              <a:t>Using Microsoft teams as students we are able to screen share, which allows us to present work as well as communicating with our team. It also allows us to engage with our studies with our peers as well as our lecturers. </a:t>
            </a:r>
            <a:r>
              <a:rPr lang="en-US" b="0" i="0" dirty="0">
                <a:solidFill>
                  <a:srgbClr val="000000"/>
                </a:solidFill>
                <a:effectLst/>
                <a:latin typeface="Arial"/>
                <a:cs typeface="Arial"/>
              </a:rPr>
              <a:t>​</a:t>
            </a:r>
          </a:p>
          <a:p>
            <a:pPr algn="l" rtl="0" fontAlgn="base">
              <a:buFont typeface="Courier New" panose="02070309020205020404" pitchFamily="49" charset="0"/>
              <a:buChar char="o"/>
            </a:pPr>
            <a:r>
              <a:rPr lang="en-US" b="0" i="0" u="none" strike="noStrike" dirty="0">
                <a:solidFill>
                  <a:srgbClr val="000000"/>
                </a:solidFill>
                <a:effectLst/>
                <a:latin typeface="Arial"/>
                <a:cs typeface="Arial"/>
              </a:rPr>
              <a:t>Through Microsoft teams we are able to work individually as well as in groups.</a:t>
            </a:r>
          </a:p>
          <a:p>
            <a:pPr fontAlgn="base">
              <a:buFont typeface="Courier New" panose="02070309020205020404" pitchFamily="49" charset="0"/>
              <a:buChar char="o"/>
            </a:pPr>
            <a:r>
              <a:rPr lang="en-US" dirty="0">
                <a:solidFill>
                  <a:srgbClr val="000000"/>
                </a:solidFill>
                <a:latin typeface="Arial"/>
                <a:cs typeface="Arial"/>
              </a:rPr>
              <a:t> </a:t>
            </a:r>
            <a:r>
              <a:rPr lang="en-US" b="0" i="0" u="none" strike="noStrike" dirty="0">
                <a:solidFill>
                  <a:srgbClr val="000000"/>
                </a:solidFill>
                <a:effectLst/>
                <a:latin typeface="Arial"/>
                <a:cs typeface="Arial"/>
              </a:rPr>
              <a:t>Microsoft teams gives us the ability to work remotely, which allows us to communicate with our lecturers and peers no matter where we are.</a:t>
            </a:r>
            <a:r>
              <a:rPr lang="en-US" dirty="0">
                <a:solidFill>
                  <a:srgbClr val="000000"/>
                </a:solidFill>
                <a:latin typeface="Arial"/>
                <a:cs typeface="Arial"/>
              </a:rPr>
              <a:t> </a:t>
            </a:r>
            <a:endParaRPr lang="en-US" b="0" i="0" u="none" strike="noStrike" dirty="0">
              <a:solidFill>
                <a:srgbClr val="000000"/>
              </a:solidFill>
              <a:effectLst/>
              <a:latin typeface="Arial" panose="020B0604020202020204" pitchFamily="34" charset="0"/>
              <a:cs typeface="Arial"/>
            </a:endParaRPr>
          </a:p>
          <a:p>
            <a:pPr algn="l" rtl="0" fontAlgn="base">
              <a:buFont typeface="Courier New" panose="02070309020205020404" pitchFamily="49" charset="0"/>
              <a:buChar char="o"/>
            </a:pPr>
            <a:r>
              <a:rPr lang="en-US" b="0" i="0" u="none" strike="noStrike" dirty="0">
                <a:solidFill>
                  <a:srgbClr val="000000"/>
                </a:solidFill>
                <a:effectLst/>
                <a:latin typeface="Arial"/>
                <a:cs typeface="Arial"/>
              </a:rPr>
              <a:t>It gives us the opportunity to support each other through video/audio calls and it allows us to discuss class work. With the use of the interactive whiteboard, we can work on group work assignments together (Wade and Seidenberg, 2021)</a:t>
            </a:r>
            <a:endParaRPr lang="en-US" b="0" i="0" dirty="0">
              <a:solidFill>
                <a:srgbClr val="000000"/>
              </a:solidFill>
              <a:effectLst/>
              <a:latin typeface="Arial"/>
              <a:cs typeface="Arial"/>
            </a:endParaRPr>
          </a:p>
          <a:p>
            <a:pPr marL="0" indent="0" algn="r">
              <a:buNone/>
            </a:pPr>
            <a:r>
              <a:rPr lang="en-GB" dirty="0"/>
              <a:t>                                                                      </a:t>
            </a:r>
            <a:r>
              <a:rPr lang="en-GB" sz="1400" dirty="0">
                <a:latin typeface="Arial"/>
                <a:cs typeface="Arial"/>
              </a:rPr>
              <a:t> Farzana Begum</a:t>
            </a:r>
          </a:p>
        </p:txBody>
      </p:sp>
      <p:pic>
        <p:nvPicPr>
          <p:cNvPr id="3074" name="Picture 2">
            <a:extLst>
              <a:ext uri="{FF2B5EF4-FFF2-40B4-BE49-F238E27FC236}">
                <a16:creationId xmlns:a16="http://schemas.microsoft.com/office/drawing/2014/main" id="{9720D95E-860C-D07B-16AB-0BDABC4092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67478" y="0"/>
            <a:ext cx="171450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053D7513-29E6-F8A7-919A-1464A7058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6674"/>
            <a:ext cx="1714500"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653530"/>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6819-16F2-8EAC-4EB2-D5407799005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Is Microsoft Teams?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9CCB17-5CEF-0392-E1A2-680AF3617388}"/>
              </a:ext>
            </a:extLst>
          </p:cNvPr>
          <p:cNvSpPr>
            <a:spLocks noGrp="1"/>
          </p:cNvSpPr>
          <p:nvPr>
            <p:ph idx="1"/>
          </p:nvPr>
        </p:nvSpPr>
        <p:spPr>
          <a:xfrm>
            <a:off x="2020887" y="1591383"/>
            <a:ext cx="9240838" cy="4438650"/>
          </a:xfrm>
        </p:spPr>
        <p:txBody>
          <a:bodyPr/>
          <a:lstStyle/>
          <a:p>
            <a:r>
              <a:rPr lang="en-US" sz="2800" dirty="0">
                <a:latin typeface="Arial" panose="020B0604020202020204" pitchFamily="34" charset="0"/>
                <a:cs typeface="Arial" panose="020B0604020202020204" pitchFamily="34" charset="0"/>
              </a:rPr>
              <a:t>It is a collaboration app used for; </a:t>
            </a:r>
          </a:p>
          <a:p>
            <a:endParaRPr lang="en-US" dirty="0">
              <a:latin typeface="Arial" panose="020B0604020202020204" pitchFamily="34" charset="0"/>
              <a:cs typeface="Arial" panose="020B0604020202020204" pitchFamily="34" charset="0"/>
            </a:endParaRP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Communication</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Hybrid Work </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Connecting with colleagues and peers</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Video and Audio calling</a:t>
            </a:r>
          </a:p>
          <a:p>
            <a:pPr>
              <a:buFont typeface="Courier New" panose="02070309020205020404" pitchFamily="49" charset="0"/>
              <a:buChar char="o"/>
            </a:pPr>
            <a:r>
              <a:rPr lang="en-US" sz="2800" dirty="0">
                <a:latin typeface="Arial" panose="020B0604020202020204" pitchFamily="34" charset="0"/>
                <a:cs typeface="Arial" panose="020B0604020202020204" pitchFamily="34" charset="0"/>
              </a:rPr>
              <a:t>Meetings and file sharing</a:t>
            </a:r>
            <a:endParaRPr lang="en-GB" sz="28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1E52159A-4272-8AC4-2CCE-FFF9486F77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7912" y="4437942"/>
            <a:ext cx="5783264" cy="32545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F25B38-E797-A27B-DDCF-5BB875F9CDC7}"/>
              </a:ext>
            </a:extLst>
          </p:cNvPr>
          <p:cNvSpPr txBox="1"/>
          <p:nvPr/>
        </p:nvSpPr>
        <p:spPr>
          <a:xfrm>
            <a:off x="5986463" y="6343650"/>
            <a:ext cx="2857500" cy="369332"/>
          </a:xfrm>
          <a:prstGeom prst="rect">
            <a:avLst/>
          </a:prstGeom>
          <a:noFill/>
        </p:spPr>
        <p:txBody>
          <a:bodyPr wrap="square" rtlCol="0">
            <a:spAutoFit/>
          </a:bodyPr>
          <a:lstStyle/>
          <a:p>
            <a:r>
              <a:rPr lang="en-US" dirty="0"/>
              <a:t>(Microsoft Teams, 2018)</a:t>
            </a:r>
            <a:endParaRPr lang="en-GB" dirty="0"/>
          </a:p>
        </p:txBody>
      </p:sp>
    </p:spTree>
    <p:extLst>
      <p:ext uri="{BB962C8B-B14F-4D97-AF65-F5344CB8AC3E}">
        <p14:creationId xmlns:p14="http://schemas.microsoft.com/office/powerpoint/2010/main" val="323329397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79BE0-4937-9B31-B93A-3A0BDA15A7E8}"/>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5D176C92-4C38-BC10-8077-7DB9A98C3349}"/>
              </a:ext>
            </a:extLst>
          </p:cNvPr>
          <p:cNvSpPr>
            <a:spLocks noGrp="1"/>
          </p:cNvSpPr>
          <p:nvPr>
            <p:ph idx="1"/>
          </p:nvPr>
        </p:nvSpPr>
        <p:spPr>
          <a:xfrm>
            <a:off x="835484" y="1488613"/>
            <a:ext cx="9329913" cy="5376017"/>
          </a:xfrm>
        </p:spPr>
        <p:txBody>
          <a:bodyPr vert="horz" lIns="91440" tIns="45720" rIns="91440" bIns="45720" rtlCol="0" anchor="t">
            <a:noAutofit/>
          </a:bodyPr>
          <a:lstStyle/>
          <a:p>
            <a:pPr>
              <a:buFont typeface="Wingdings" charset="2"/>
              <a:buChar char="Ø"/>
            </a:pPr>
            <a:r>
              <a:rPr lang="en-US" dirty="0">
                <a:latin typeface="Arial"/>
                <a:cs typeface="Arial"/>
              </a:rPr>
              <a:t>Many people now use online learning and technology for education and to gain knowledge.</a:t>
            </a:r>
            <a:endParaRPr lang="en-US" dirty="0"/>
          </a:p>
          <a:p>
            <a:pPr>
              <a:buFont typeface="Wingdings" charset="2"/>
              <a:buChar char="Ø"/>
            </a:pPr>
            <a:r>
              <a:rPr lang="en-US" dirty="0">
                <a:latin typeface="Arial"/>
                <a:cs typeface="Arial"/>
              </a:rPr>
              <a:t>We used a wide range of different places for our information, which has made our research clearer and accurate. (Online Business, 2022)</a:t>
            </a:r>
          </a:p>
          <a:p>
            <a:pPr>
              <a:buFont typeface="Wingdings" charset="2"/>
              <a:buChar char="Ø"/>
            </a:pPr>
            <a:r>
              <a:rPr lang="en-US" dirty="0">
                <a:solidFill>
                  <a:srgbClr val="000000"/>
                </a:solidFill>
                <a:latin typeface="Arial"/>
                <a:cs typeface="Arial"/>
              </a:rPr>
              <a:t>It is evident that MS Teams enables students to collaborate at UWTSD. This is because MS Teams is known to be the ultimate messaging workspace in various </a:t>
            </a:r>
            <a:r>
              <a:rPr lang="en-US" dirty="0" err="1">
                <a:solidFill>
                  <a:srgbClr val="000000"/>
                </a:solidFill>
                <a:latin typeface="Arial"/>
                <a:cs typeface="Arial"/>
              </a:rPr>
              <a:t>organisations</a:t>
            </a:r>
            <a:r>
              <a:rPr lang="en-US" dirty="0">
                <a:solidFill>
                  <a:srgbClr val="000000"/>
                </a:solidFill>
                <a:latin typeface="Arial"/>
                <a:cs typeface="Arial"/>
              </a:rPr>
              <a:t> (Microsoft, 2022). </a:t>
            </a:r>
            <a:endParaRPr lang="en-US" dirty="0">
              <a:ea typeface="+mn-lt"/>
              <a:cs typeface="+mn-lt"/>
            </a:endParaRPr>
          </a:p>
          <a:p>
            <a:pPr>
              <a:buFont typeface="Wingdings" charset="2"/>
              <a:buChar char="Ø"/>
            </a:pPr>
            <a:r>
              <a:rPr lang="en-US" dirty="0">
                <a:solidFill>
                  <a:srgbClr val="000000"/>
                </a:solidFill>
                <a:latin typeface="Arial"/>
                <a:cs typeface="Arial"/>
              </a:rPr>
              <a:t>This is an essential tool for students as it presents real-time cooperation in order to present work, share apps and </a:t>
            </a:r>
            <a:r>
              <a:rPr lang="en-US" dirty="0" err="1">
                <a:solidFill>
                  <a:srgbClr val="000000"/>
                </a:solidFill>
                <a:latin typeface="Arial"/>
                <a:cs typeface="Arial"/>
              </a:rPr>
              <a:t>organise</a:t>
            </a:r>
            <a:r>
              <a:rPr lang="en-US" dirty="0">
                <a:solidFill>
                  <a:srgbClr val="000000"/>
                </a:solidFill>
                <a:latin typeface="Arial"/>
                <a:cs typeface="Arial"/>
              </a:rPr>
              <a:t> meetings (Microsoft, 2022). It is easily accessible by everyone.  </a:t>
            </a:r>
            <a:endParaRPr lang="en-US" dirty="0">
              <a:solidFill>
                <a:srgbClr val="404040"/>
              </a:solidFill>
              <a:latin typeface="Trebuchet MS" panose="020B0603020202020204"/>
              <a:cs typeface="Arial"/>
            </a:endParaRPr>
          </a:p>
          <a:p>
            <a:pPr>
              <a:buFont typeface="Wingdings" charset="2"/>
              <a:buChar char="Ø"/>
            </a:pPr>
            <a:r>
              <a:rPr lang="en-US" dirty="0">
                <a:solidFill>
                  <a:srgbClr val="000000"/>
                </a:solidFill>
                <a:latin typeface="Arial"/>
                <a:cs typeface="Arial"/>
              </a:rPr>
              <a:t>Additionally, it allows tutors to provide assignments which can be completed and submitted easily. These digital tools are available hence can be accessed on a laptop, tablet, phone and PC. </a:t>
            </a:r>
          </a:p>
          <a:p>
            <a:pPr marL="0" indent="0" algn="r">
              <a:buNone/>
            </a:pPr>
            <a:r>
              <a:rPr lang="en-US" sz="1400" dirty="0">
                <a:solidFill>
                  <a:srgbClr val="000000"/>
                </a:solidFill>
                <a:latin typeface="Arial"/>
                <a:ea typeface="+mn-lt"/>
                <a:cs typeface="Arial"/>
              </a:rPr>
              <a:t>Ali Al-Syed</a:t>
            </a:r>
          </a:p>
        </p:txBody>
      </p:sp>
    </p:spTree>
    <p:extLst>
      <p:ext uri="{BB962C8B-B14F-4D97-AF65-F5344CB8AC3E}">
        <p14:creationId xmlns:p14="http://schemas.microsoft.com/office/powerpoint/2010/main" val="3653593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1712-D937-CB47-665D-0C830993A824}"/>
              </a:ext>
            </a:extLst>
          </p:cNvPr>
          <p:cNvSpPr>
            <a:spLocks noGrp="1"/>
          </p:cNvSpPr>
          <p:nvPr>
            <p:ph type="title"/>
          </p:nvPr>
        </p:nvSpPr>
        <p:spPr>
          <a:xfrm>
            <a:off x="1268123" y="921983"/>
            <a:ext cx="8911687" cy="1280890"/>
          </a:xfrm>
        </p:spPr>
        <p:txBody>
          <a:bodyPr/>
          <a:lstStyle/>
          <a:p>
            <a:pPr algn="ctr"/>
            <a:r>
              <a:rPr lang="en-US" b="1" dirty="0">
                <a:latin typeface="Arial" panose="020B0604020202020204" pitchFamily="34" charset="0"/>
                <a:cs typeface="Arial" panose="020B0604020202020204" pitchFamily="34" charset="0"/>
              </a:rPr>
              <a:t>PROPOSED METHOD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556352-DD9A-4D32-5644-644912CD0098}"/>
              </a:ext>
            </a:extLst>
          </p:cNvPr>
          <p:cNvSpPr>
            <a:spLocks noGrp="1"/>
          </p:cNvSpPr>
          <p:nvPr>
            <p:ph idx="1"/>
          </p:nvPr>
        </p:nvSpPr>
        <p:spPr>
          <a:xfrm>
            <a:off x="1268123" y="2336779"/>
            <a:ext cx="8915400" cy="3777622"/>
          </a:xfrm>
        </p:spPr>
        <p:txBody>
          <a:bodyPr vert="horz" lIns="91440" tIns="45720" rIns="91440" bIns="45720" rtlCol="0" anchor="t">
            <a:normAutofit/>
          </a:bodyPr>
          <a:lstStyle/>
          <a:p>
            <a:pPr>
              <a:buFont typeface="Courier New" panose="02070309020205020404" pitchFamily="49" charset="0"/>
              <a:buChar char="o"/>
            </a:pPr>
            <a:r>
              <a:rPr lang="en-US" b="0" i="0" u="none" strike="noStrike" dirty="0">
                <a:solidFill>
                  <a:srgbClr val="000000"/>
                </a:solidFill>
                <a:effectLst/>
                <a:latin typeface="Arial"/>
                <a:cs typeface="Arial"/>
              </a:rPr>
              <a:t>We created a Microsoft form quiz using questions, this will allow us to interrogate individuals to achieve a wide range of opinions and thoughts from students at UWTSD on what is the most common digital tool used.</a:t>
            </a:r>
            <a:r>
              <a:rPr lang="en-US" dirty="0">
                <a:solidFill>
                  <a:srgbClr val="000000"/>
                </a:solidFill>
                <a:latin typeface="Arial"/>
                <a:cs typeface="Arial"/>
              </a:rPr>
              <a:t> </a:t>
            </a:r>
            <a:endParaRPr lang="en-US" b="0" i="0" u="none" strike="noStrike" dirty="0">
              <a:solidFill>
                <a:srgbClr val="000000"/>
              </a:solidFill>
              <a:effectLst/>
              <a:latin typeface="Arial" panose="020B0604020202020204" pitchFamily="34" charset="0"/>
              <a:cs typeface="Arial"/>
            </a:endParaRPr>
          </a:p>
          <a:p>
            <a:pPr>
              <a:buFont typeface="Courier New" panose="02070309020205020404" pitchFamily="49" charset="0"/>
              <a:buChar char="o"/>
            </a:pPr>
            <a:endParaRPr lang="en-US" b="0" i="0" u="none" strike="noStrike" dirty="0">
              <a:solidFill>
                <a:srgbClr val="000000"/>
              </a:solidFill>
              <a:effectLst/>
              <a:latin typeface="Arial" panose="020B0604020202020204" pitchFamily="34" charset="0"/>
              <a:cs typeface="Arial"/>
            </a:endParaRPr>
          </a:p>
          <a:p>
            <a:pPr>
              <a:buFont typeface="Courier New" panose="02070309020205020404" pitchFamily="49" charset="0"/>
              <a:buChar char="o"/>
            </a:pPr>
            <a:r>
              <a:rPr lang="en-US" b="0" i="0" u="none" strike="noStrike" dirty="0">
                <a:solidFill>
                  <a:srgbClr val="000000"/>
                </a:solidFill>
                <a:effectLst/>
                <a:latin typeface="Arial"/>
                <a:cs typeface="Arial"/>
              </a:rPr>
              <a:t>This will allow us to produce results that would be further reasonable, reliable and accurate.</a:t>
            </a:r>
          </a:p>
          <a:p>
            <a:pPr>
              <a:buFont typeface="Courier New" panose="02070309020205020404" pitchFamily="49" charset="0"/>
              <a:buChar char="o"/>
            </a:pPr>
            <a:endParaRPr lang="en-US" dirty="0">
              <a:solidFill>
                <a:srgbClr val="000000"/>
              </a:solidFill>
              <a:latin typeface="Arial" panose="020B0604020202020204" pitchFamily="34" charset="0"/>
              <a:cs typeface="Arial"/>
            </a:endParaRPr>
          </a:p>
          <a:p>
            <a:pPr>
              <a:buFont typeface="Courier New" panose="02070309020205020404" pitchFamily="49" charset="0"/>
              <a:buChar char="o"/>
            </a:pPr>
            <a:r>
              <a:rPr lang="en-US" dirty="0">
                <a:solidFill>
                  <a:srgbClr val="000000"/>
                </a:solidFill>
                <a:latin typeface="Arial"/>
                <a:cs typeface="Arial"/>
              </a:rPr>
              <a:t> </a:t>
            </a:r>
            <a:r>
              <a:rPr lang="en-US" b="0" i="0" u="none" strike="noStrike" dirty="0">
                <a:solidFill>
                  <a:srgbClr val="000000"/>
                </a:solidFill>
                <a:effectLst/>
                <a:latin typeface="Arial"/>
                <a:cs typeface="Arial"/>
              </a:rPr>
              <a:t>It would allow us to have an insight into students opinions and gives us primary evidence to our hypothesis.</a:t>
            </a:r>
            <a:endParaRPr lang="en-GB">
              <a:solidFill>
                <a:srgbClr val="404040"/>
              </a:solidFill>
              <a:latin typeface="Arial"/>
              <a:cs typeface="Arial"/>
            </a:endParaRPr>
          </a:p>
          <a:p>
            <a:pPr marL="0" indent="0" algn="r">
              <a:buNone/>
            </a:pPr>
            <a:r>
              <a:rPr lang="en-US" sz="1400" dirty="0">
                <a:solidFill>
                  <a:srgbClr val="000000"/>
                </a:solidFill>
                <a:latin typeface="Arial"/>
                <a:cs typeface="Arial"/>
              </a:rPr>
              <a:t>Ali Al-Syed</a:t>
            </a:r>
          </a:p>
        </p:txBody>
      </p:sp>
      <p:pic>
        <p:nvPicPr>
          <p:cNvPr id="5" name="Picture 4">
            <a:extLst>
              <a:ext uri="{FF2B5EF4-FFF2-40B4-BE49-F238E27FC236}">
                <a16:creationId xmlns:a16="http://schemas.microsoft.com/office/drawing/2014/main" id="{7242477F-42F2-827A-70EC-C288B12817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336779" cy="2336779"/>
          </a:xfrm>
          <a:prstGeom prst="rect">
            <a:avLst/>
          </a:prstGeom>
        </p:spPr>
      </p:pic>
    </p:spTree>
    <p:extLst>
      <p:ext uri="{BB962C8B-B14F-4D97-AF65-F5344CB8AC3E}">
        <p14:creationId xmlns:p14="http://schemas.microsoft.com/office/powerpoint/2010/main" val="988102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E4C9485-701E-8AF9-4D26-A989D8464A4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3649"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AD1F3F8-FA7A-C6E1-6F59-EE55E3482412}"/>
              </a:ext>
            </a:extLst>
          </p:cNvPr>
          <p:cNvSpPr>
            <a:spLocks noGrp="1"/>
          </p:cNvSpPr>
          <p:nvPr>
            <p:ph type="title"/>
          </p:nvPr>
        </p:nvSpPr>
        <p:spPr>
          <a:xfrm>
            <a:off x="677333" y="609600"/>
            <a:ext cx="3851123" cy="1320800"/>
          </a:xfrm>
        </p:spPr>
        <p:txBody>
          <a:bodyPr>
            <a:normAutofit/>
          </a:bodyPr>
          <a:lstStyle/>
          <a:p>
            <a:r>
              <a:rPr lang="en-GB" dirty="0">
                <a:latin typeface="Arial" panose="020B0604020202020204" pitchFamily="34" charset="0"/>
                <a:cs typeface="Arial" panose="020B0604020202020204" pitchFamily="34" charset="0"/>
              </a:rPr>
              <a:t>Questions Asked?</a:t>
            </a:r>
          </a:p>
        </p:txBody>
      </p:sp>
      <p:sp>
        <p:nvSpPr>
          <p:cNvPr id="3" name="Content Placeholder 2">
            <a:extLst>
              <a:ext uri="{FF2B5EF4-FFF2-40B4-BE49-F238E27FC236}">
                <a16:creationId xmlns:a16="http://schemas.microsoft.com/office/drawing/2014/main" id="{247E8775-9B1B-C6FF-6172-4BBA8AA90B20}"/>
              </a:ext>
            </a:extLst>
          </p:cNvPr>
          <p:cNvSpPr>
            <a:spLocks noGrp="1"/>
          </p:cNvSpPr>
          <p:nvPr>
            <p:ph idx="1"/>
          </p:nvPr>
        </p:nvSpPr>
        <p:spPr>
          <a:xfrm>
            <a:off x="677334" y="2160589"/>
            <a:ext cx="3851122" cy="3880773"/>
          </a:xfrm>
        </p:spPr>
        <p:txBody>
          <a:bodyPr vert="horz" lIns="91440" tIns="45720" rIns="91440" bIns="45720" rtlCol="0" anchor="t">
            <a:normAutofit fontScale="92500" lnSpcReduction="10000"/>
          </a:bodyPr>
          <a:lstStyle/>
          <a:p>
            <a:pPr marL="0" indent="0">
              <a:buNone/>
            </a:pPr>
            <a:r>
              <a:rPr lang="en-US" dirty="0">
                <a:latin typeface="Arial" panose="020B0604020202020204" pitchFamily="34" charset="0"/>
                <a:ea typeface="+mn-lt"/>
                <a:cs typeface="Arial" panose="020B0604020202020204" pitchFamily="34" charset="0"/>
              </a:rPr>
              <a:t>These are the types of questions that will be queried during my research.</a:t>
            </a:r>
            <a:endParaRPr lang="en-US"/>
          </a:p>
          <a:p>
            <a:endParaRPr lang="en-US">
              <a:latin typeface="Arial" panose="020B0604020202020204" pitchFamily="34" charset="0"/>
              <a:cs typeface="Arial" panose="020B0604020202020204" pitchFamily="34" charset="0"/>
            </a:endParaRPr>
          </a:p>
          <a:p>
            <a:r>
              <a:rPr lang="en-US" b="1" dirty="0">
                <a:latin typeface="Arial" panose="020B0604020202020204" pitchFamily="34" charset="0"/>
                <a:ea typeface="+mn-lt"/>
                <a:cs typeface="Arial" panose="020B0604020202020204" pitchFamily="34" charset="0"/>
              </a:rPr>
              <a:t>Which digital tool do you think others use the most to collaborate with each other at UWTSD?  </a:t>
            </a:r>
          </a:p>
          <a:p>
            <a:endParaRPr lang="en-US" b="1">
              <a:latin typeface="Arial" panose="020B0604020202020204" pitchFamily="34" charset="0"/>
              <a:cs typeface="Arial" panose="020B0604020202020204" pitchFamily="34" charset="0"/>
            </a:endParaRPr>
          </a:p>
          <a:p>
            <a:r>
              <a:rPr lang="en-US" b="1" dirty="0">
                <a:latin typeface="Arial" panose="020B0604020202020204" pitchFamily="34" charset="0"/>
                <a:ea typeface="+mn-lt"/>
                <a:cs typeface="Arial" panose="020B0604020202020204" pitchFamily="34" charset="0"/>
              </a:rPr>
              <a:t>Is online collaboration important at UWTSD</a:t>
            </a:r>
            <a:r>
              <a:rPr lang="en-US" b="1" dirty="0">
                <a:latin typeface="Arial"/>
                <a:ea typeface="+mn-lt"/>
                <a:cs typeface="+mn-lt"/>
              </a:rPr>
              <a:t>? </a:t>
            </a:r>
          </a:p>
          <a:p>
            <a:endParaRPr lang="en-US" b="1" dirty="0">
              <a:latin typeface="Arial"/>
            </a:endParaRPr>
          </a:p>
          <a:p>
            <a:pPr marL="0" indent="0" algn="r">
              <a:buNone/>
            </a:pPr>
            <a:r>
              <a:rPr lang="en-US" sz="1400" dirty="0">
                <a:latin typeface="Arial"/>
                <a:cs typeface="Arial"/>
              </a:rPr>
              <a:t>Rukhsana Mahmood</a:t>
            </a:r>
          </a:p>
          <a:p>
            <a:endParaRPr lang="en-GB" dirty="0"/>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5541D6D2-16F0-F334-CE50-DC5282049A98}"/>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vc.edu/faculty-resources/open-educational-resources/the-big-question-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1278896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00CC1-E712-A0CB-003B-5F7B65BF8FE2}"/>
              </a:ext>
            </a:extLst>
          </p:cNvPr>
          <p:cNvSpPr>
            <a:spLocks noGrp="1"/>
          </p:cNvSpPr>
          <p:nvPr>
            <p:ph type="title"/>
          </p:nvPr>
        </p:nvSpPr>
        <p:spPr>
          <a:xfrm>
            <a:off x="1286933" y="609600"/>
            <a:ext cx="10197494" cy="1099457"/>
          </a:xfrm>
        </p:spPr>
        <p:txBody>
          <a:bodyPr>
            <a:normAutofit/>
          </a:bodyPr>
          <a:lstStyle/>
          <a:p>
            <a:r>
              <a:rPr lang="en-US" b="1">
                <a:latin typeface="Arial" panose="020B0604020202020204" pitchFamily="34" charset="0"/>
                <a:cs typeface="Arial" panose="020B0604020202020204" pitchFamily="34" charset="0"/>
              </a:rPr>
              <a:t>Ethical Considerations</a:t>
            </a:r>
            <a:endParaRPr lang="en-GB" b="1">
              <a:latin typeface="Arial" panose="020B0604020202020204" pitchFamily="34" charset="0"/>
              <a:cs typeface="Arial" panose="020B0604020202020204" pitchFamily="34" charset="0"/>
            </a:endParaRP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A6064B50-5ADB-76E7-49AC-934FE5E906FE}"/>
              </a:ext>
            </a:extLst>
          </p:cNvPr>
          <p:cNvGraphicFramePr>
            <a:graphicFrameLocks noGrp="1"/>
          </p:cNvGraphicFramePr>
          <p:nvPr>
            <p:ph idx="1"/>
            <p:extLst>
              <p:ext uri="{D42A27DB-BD31-4B8C-83A1-F6EECF244321}">
                <p14:modId xmlns:p14="http://schemas.microsoft.com/office/powerpoint/2010/main" val="176342849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51642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3E017-CDB2-8EE4-1A8B-107FB6AFC72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Considerable Questions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384791E-B6C4-E0BC-0616-D8632109B380}"/>
              </a:ext>
            </a:extLst>
          </p:cNvPr>
          <p:cNvSpPr>
            <a:spLocks noGrp="1"/>
          </p:cNvSpPr>
          <p:nvPr>
            <p:ph idx="1"/>
          </p:nvPr>
        </p:nvSpPr>
        <p:spPr>
          <a:xfrm>
            <a:off x="423864" y="1662112"/>
            <a:ext cx="10634661" cy="4452938"/>
          </a:xfrm>
        </p:spPr>
        <p:txBody>
          <a:bodyPr vert="horz" lIns="91440" tIns="45720" rIns="91440" bIns="45720" rtlCol="0" anchor="t">
            <a:normAutofit fontScale="92500" lnSpcReduction="20000"/>
          </a:bodyPr>
          <a:lstStyle/>
          <a:p>
            <a:r>
              <a:rPr lang="en-US" sz="2000" dirty="0">
                <a:solidFill>
                  <a:schemeClr val="tx1"/>
                </a:solidFill>
                <a:latin typeface="Arial" panose="020B0604020202020204" pitchFamily="34" charset="0"/>
                <a:cs typeface="Arial" panose="020B0604020202020204" pitchFamily="34" charset="0"/>
              </a:rPr>
              <a:t>All data collected will be kept confidential and students can be kept anonymous if they wish.</a:t>
            </a: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panose="020B0604020202020204" pitchFamily="34" charset="0"/>
                <a:cs typeface="Arial" panose="020B0604020202020204" pitchFamily="34" charset="0"/>
              </a:rPr>
              <a:t>The collected data will not harm or cause offense to any individual/group.</a:t>
            </a: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panose="020B0604020202020204" pitchFamily="34" charset="0"/>
                <a:cs typeface="Arial" panose="020B0604020202020204" pitchFamily="34" charset="0"/>
              </a:rPr>
              <a:t>Collected data will be utilized for research purposes only and all personal information will be discarded of.</a:t>
            </a: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a:cs typeface="Arial"/>
              </a:rPr>
              <a:t>P</a:t>
            </a:r>
            <a:r>
              <a:rPr lang="en-US" sz="2000" b="0" i="0" dirty="0">
                <a:solidFill>
                  <a:schemeClr val="tx1"/>
                </a:solidFill>
                <a:effectLst/>
                <a:latin typeface="Arial"/>
                <a:cs typeface="Arial"/>
              </a:rPr>
              <a:t>ersonal data of each individual is undertaken in a way that safeguards the dignity, rights, health, safety, and privacy of those involved (University of Cambridge, 2022).</a:t>
            </a:r>
            <a:endParaRPr lang="en-US" sz="2000" dirty="0">
              <a:solidFill>
                <a:schemeClr val="tx1"/>
              </a:solidFill>
              <a:latin typeface="Arial"/>
              <a:cs typeface="Arial"/>
            </a:endParaRPr>
          </a:p>
          <a:p>
            <a:endParaRPr lang="en-US"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a:cs typeface="Arial"/>
              </a:rPr>
              <a:t>Personal data of any individual participating in the survey will be given information of the research project and the outcome.                                                      </a:t>
            </a:r>
            <a:endParaRPr lang="en-US" sz="1400" dirty="0">
              <a:solidFill>
                <a:schemeClr val="tx1"/>
              </a:solidFill>
              <a:latin typeface="Arial" panose="020B0604020202020204" pitchFamily="34" charset="0"/>
              <a:cs typeface="Arial" panose="020B0604020202020204" pitchFamily="34" charset="0"/>
            </a:endParaRPr>
          </a:p>
          <a:p>
            <a:pPr marL="0" indent="0" algn="r">
              <a:buNone/>
            </a:pPr>
            <a:r>
              <a:rPr lang="en-US" sz="2000" dirty="0">
                <a:solidFill>
                  <a:schemeClr val="tx1"/>
                </a:solidFill>
                <a:latin typeface="Arial"/>
                <a:cs typeface="Arial"/>
              </a:rPr>
              <a:t> </a:t>
            </a:r>
            <a:r>
              <a:rPr lang="en-US" sz="1400" dirty="0">
                <a:solidFill>
                  <a:schemeClr val="tx1"/>
                </a:solidFill>
                <a:latin typeface="Arial"/>
                <a:cs typeface="Arial"/>
              </a:rPr>
              <a:t>Rukhsana Mahmood</a:t>
            </a:r>
            <a:endParaRPr lang="en-US" sz="1400" dirty="0">
              <a:solidFill>
                <a:schemeClr val="tx1"/>
              </a:solidFill>
              <a:latin typeface="Arial" panose="020B0604020202020204" pitchFamily="34" charset="0"/>
              <a:cs typeface="Arial" panose="020B0604020202020204" pitchFamily="34" charset="0"/>
            </a:endParaRPr>
          </a:p>
          <a:p>
            <a:endParaRPr lang="en-US"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503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43743-B883-EF8B-7D8A-0467A899008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RESEARCH TIMELINE</a:t>
            </a:r>
          </a:p>
        </p:txBody>
      </p:sp>
      <p:graphicFrame>
        <p:nvGraphicFramePr>
          <p:cNvPr id="7" name="Diagram 3">
            <a:extLst>
              <a:ext uri="{FF2B5EF4-FFF2-40B4-BE49-F238E27FC236}">
                <a16:creationId xmlns:a16="http://schemas.microsoft.com/office/drawing/2014/main" id="{A62B1B86-D92D-575F-D26D-C29A07E3210C}"/>
              </a:ext>
            </a:extLst>
          </p:cNvPr>
          <p:cNvGraphicFramePr/>
          <p:nvPr>
            <p:extLst>
              <p:ext uri="{D42A27DB-BD31-4B8C-83A1-F6EECF244321}">
                <p14:modId xmlns:p14="http://schemas.microsoft.com/office/powerpoint/2010/main" val="2614050078"/>
              </p:ext>
            </p:extLst>
          </p:nvPr>
        </p:nvGraphicFramePr>
        <p:xfrm>
          <a:off x="751346" y="1600200"/>
          <a:ext cx="7375929" cy="48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A picture containing icon&#10;&#10;Description automatically generated">
            <a:extLst>
              <a:ext uri="{FF2B5EF4-FFF2-40B4-BE49-F238E27FC236}">
                <a16:creationId xmlns:a16="http://schemas.microsoft.com/office/drawing/2014/main" id="{EB97781B-834B-92AD-1120-46AF38F86F5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894612" y="609600"/>
            <a:ext cx="4123104" cy="5257800"/>
          </a:xfrm>
          <a:prstGeom prst="rect">
            <a:avLst/>
          </a:prstGeom>
        </p:spPr>
      </p:pic>
      <p:sp>
        <p:nvSpPr>
          <p:cNvPr id="10" name="TextBox 9">
            <a:extLst>
              <a:ext uri="{FF2B5EF4-FFF2-40B4-BE49-F238E27FC236}">
                <a16:creationId xmlns:a16="http://schemas.microsoft.com/office/drawing/2014/main" id="{9A57A43B-192A-BE7D-8291-E88FAC1F83F6}"/>
              </a:ext>
            </a:extLst>
          </p:cNvPr>
          <p:cNvSpPr txBox="1"/>
          <p:nvPr/>
        </p:nvSpPr>
        <p:spPr>
          <a:xfrm>
            <a:off x="7894612" y="5921260"/>
            <a:ext cx="4076993" cy="230832"/>
          </a:xfrm>
          <a:prstGeom prst="rect">
            <a:avLst/>
          </a:prstGeom>
          <a:noFill/>
        </p:spPr>
        <p:txBody>
          <a:bodyPr wrap="square" rtlCol="0">
            <a:spAutoFit/>
          </a:bodyPr>
          <a:lstStyle/>
          <a:p>
            <a:r>
              <a:rPr lang="en-GB" sz="900">
                <a:hlinkClick r:id="rId8" tooltip="https://freepngimg.com/png/82443-science-brand-angle-studies-research-free-photo-png"/>
              </a:rPr>
              <a:t>This Photo</a:t>
            </a:r>
            <a:r>
              <a:rPr lang="en-GB" sz="900"/>
              <a:t> by Unknown Author is licensed under </a:t>
            </a:r>
            <a:r>
              <a:rPr lang="en-GB" sz="900">
                <a:hlinkClick r:id="rId9" tooltip="https://creativecommons.org/licenses/by-nc/3.0/"/>
              </a:rPr>
              <a:t>CC BY-NC</a:t>
            </a:r>
            <a:endParaRPr lang="en-GB" sz="900"/>
          </a:p>
        </p:txBody>
      </p:sp>
    </p:spTree>
    <p:extLst>
      <p:ext uri="{BB962C8B-B14F-4D97-AF65-F5344CB8AC3E}">
        <p14:creationId xmlns:p14="http://schemas.microsoft.com/office/powerpoint/2010/main" val="1004362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868BE-A74E-0BF3-98EE-2439855EBDEB}"/>
              </a:ext>
            </a:extLst>
          </p:cNvPr>
          <p:cNvSpPr>
            <a:spLocks noGrp="1"/>
          </p:cNvSpPr>
          <p:nvPr>
            <p:ph type="title"/>
          </p:nvPr>
        </p:nvSpPr>
        <p:spPr>
          <a:xfrm>
            <a:off x="1286933" y="609600"/>
            <a:ext cx="10197494" cy="1099457"/>
          </a:xfrm>
        </p:spPr>
        <p:txBody>
          <a:bodyPr>
            <a:normAutofit/>
          </a:bodyPr>
          <a:lstStyle/>
          <a:p>
            <a:r>
              <a:rPr lang="en-US" b="1" dirty="0">
                <a:latin typeface="Arial" panose="020B0604020202020204" pitchFamily="34" charset="0"/>
                <a:cs typeface="Arial" panose="020B0604020202020204" pitchFamily="34" charset="0"/>
              </a:rPr>
              <a:t>Hypothesis…</a:t>
            </a:r>
            <a:endParaRPr lang="en-GB" b="1">
              <a:latin typeface="Arial" panose="020B0604020202020204" pitchFamily="34" charset="0"/>
              <a:cs typeface="Arial" panose="020B0604020202020204" pitchFamily="34" charset="0"/>
            </a:endParaRPr>
          </a:p>
        </p:txBody>
      </p:sp>
      <p:sp>
        <p:nvSpPr>
          <p:cNvPr id="20"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DB9D0F2-D8A2-A63F-6EC5-39A3081BC2DE}"/>
              </a:ext>
            </a:extLst>
          </p:cNvPr>
          <p:cNvGraphicFramePr>
            <a:graphicFrameLocks noGrp="1"/>
          </p:cNvGraphicFramePr>
          <p:nvPr>
            <p:ph idx="1"/>
            <p:extLst>
              <p:ext uri="{D42A27DB-BD31-4B8C-83A1-F6EECF244321}">
                <p14:modId xmlns:p14="http://schemas.microsoft.com/office/powerpoint/2010/main" val="18131082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6520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26F5-0F18-B0A6-9A64-3E7317D6D4E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3C0126A-941D-A6B9-FA01-5C3FCFDF9CF8}"/>
              </a:ext>
            </a:extLst>
          </p:cNvPr>
          <p:cNvSpPr>
            <a:spLocks noGrp="1"/>
          </p:cNvSpPr>
          <p:nvPr>
            <p:ph idx="1"/>
          </p:nvPr>
        </p:nvSpPr>
        <p:spPr>
          <a:xfrm>
            <a:off x="566497" y="1661826"/>
            <a:ext cx="8965429" cy="4448029"/>
          </a:xfrm>
        </p:spPr>
        <p:txBody>
          <a:bodyPr>
            <a:normAutofit fontScale="85000" lnSpcReduction="20000"/>
          </a:bodyPr>
          <a:lstStyle/>
          <a:p>
            <a:r>
              <a:rPr lang="en-GB" sz="1900" b="0" i="0" dirty="0">
                <a:solidFill>
                  <a:srgbClr val="000000"/>
                </a:solidFill>
                <a:effectLst/>
                <a:latin typeface="Arial" panose="020B0604020202020204" pitchFamily="34" charset="0"/>
                <a:cs typeface="Arial" panose="020B0604020202020204" pitchFamily="34" charset="0"/>
              </a:rPr>
              <a:t>Matt Wade, Sven Seidenberg. (2021). </a:t>
            </a:r>
            <a:r>
              <a:rPr lang="en-GB" sz="1900" b="0" i="1" dirty="0">
                <a:solidFill>
                  <a:srgbClr val="000000"/>
                </a:solidFill>
                <a:effectLst/>
                <a:latin typeface="Arial" panose="020B0604020202020204" pitchFamily="34" charset="0"/>
                <a:cs typeface="Arial" panose="020B0604020202020204" pitchFamily="34" charset="0"/>
              </a:rPr>
              <a:t>Teach Yourself VISUALLY Microsoft Teams</a:t>
            </a:r>
            <a:r>
              <a:rPr lang="en-GB" sz="1900" b="0" i="0" dirty="0">
                <a:solidFill>
                  <a:srgbClr val="000000"/>
                </a:solidFill>
                <a:effectLst/>
                <a:latin typeface="Arial" panose="020B0604020202020204" pitchFamily="34" charset="0"/>
                <a:cs typeface="Arial" panose="020B0604020202020204" pitchFamily="34" charset="0"/>
              </a:rPr>
              <a:t>. UK: Wiley. p.6.</a:t>
            </a:r>
          </a:p>
          <a:p>
            <a:endParaRPr lang="en-GB" sz="1900" b="0" i="0" dirty="0">
              <a:solidFill>
                <a:srgbClr val="000000"/>
              </a:solidFill>
              <a:effectLst/>
              <a:latin typeface="Arial" panose="020B0604020202020204" pitchFamily="34" charset="0"/>
              <a:cs typeface="Arial" panose="020B0604020202020204" pitchFamily="34" charset="0"/>
            </a:endParaRPr>
          </a:p>
          <a:p>
            <a:r>
              <a:rPr lang="en-GB" sz="1900" b="0" i="0" dirty="0">
                <a:solidFill>
                  <a:srgbClr val="000000"/>
                </a:solidFill>
                <a:effectLst/>
                <a:latin typeface="Arial" panose="020B0604020202020204" pitchFamily="34" charset="0"/>
                <a:cs typeface="Arial" panose="020B0604020202020204" pitchFamily="34" charset="0"/>
              </a:rPr>
              <a:t>Microsoft. (2022). </a:t>
            </a:r>
            <a:r>
              <a:rPr lang="en-GB" sz="1900" b="0" i="1" dirty="0">
                <a:solidFill>
                  <a:srgbClr val="000000"/>
                </a:solidFill>
                <a:effectLst/>
                <a:latin typeface="Arial" panose="020B0604020202020204" pitchFamily="34" charset="0"/>
                <a:cs typeface="Arial" panose="020B0604020202020204" pitchFamily="34" charset="0"/>
              </a:rPr>
              <a:t>Microsoft</a:t>
            </a:r>
            <a:r>
              <a:rPr lang="en-GB" sz="1900" b="0" i="0" dirty="0">
                <a:solidFill>
                  <a:srgbClr val="000000"/>
                </a:solidFill>
                <a:effectLst/>
                <a:latin typeface="Arial" panose="020B0604020202020204" pitchFamily="34" charset="0"/>
                <a:cs typeface="Arial" panose="020B0604020202020204" pitchFamily="34" charset="0"/>
              </a:rPr>
              <a:t>. [Online]. Microsoft. Available at: </a:t>
            </a:r>
            <a:r>
              <a:rPr lang="en-GB" sz="1900" b="0" i="0" dirty="0">
                <a:solidFill>
                  <a:srgbClr val="000000"/>
                </a:solidFill>
                <a:effectLst/>
                <a:latin typeface="Arial" panose="020B0604020202020204" pitchFamily="34" charset="0"/>
                <a:cs typeface="Arial" panose="020B0604020202020204" pitchFamily="34" charset="0"/>
                <a:hlinkClick r:id="rId2"/>
              </a:rPr>
              <a:t>https://www.microsoft.com/en-gb/microsoft-teams/compare-microsoft-teams-options-b?OCID=AIDcmm5vk9q0pp_SEM_7573b0660ae61f</a:t>
            </a:r>
            <a:r>
              <a:rPr lang="en-GB" sz="1900" b="0" i="0" dirty="0">
                <a:solidFill>
                  <a:srgbClr val="000000"/>
                </a:solidFill>
                <a:effectLst/>
                <a:latin typeface="Arial" panose="020B0604020202020204" pitchFamily="34" charset="0"/>
                <a:cs typeface="Arial" panose="020B0604020202020204" pitchFamily="34" charset="0"/>
              </a:rPr>
              <a:t>  [Accessed 15 October 2022].</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ea typeface="+mn-lt"/>
                <a:cs typeface="Arial" panose="020B0604020202020204" pitchFamily="34" charset="0"/>
                <a:hlinkClick r:id="rId3"/>
              </a:rPr>
              <a:t>https://www.onlinebusinessschool.com/importance-of-technology-in-education</a:t>
            </a:r>
            <a:r>
              <a:rPr lang="en-US" sz="1900" dirty="0">
                <a:latin typeface="Arial" panose="020B0604020202020204" pitchFamily="34" charset="0"/>
                <a:ea typeface="+mn-lt"/>
                <a:cs typeface="Arial" panose="020B0604020202020204" pitchFamily="34" charset="0"/>
              </a:rPr>
              <a:t> (2022) (Accessed: 4th Oct 2022).</a:t>
            </a:r>
          </a:p>
          <a:p>
            <a:pPr marL="0" indent="0">
              <a:buNone/>
            </a:pPr>
            <a:endParaRPr lang="en-GB" sz="1900" dirty="0">
              <a:solidFill>
                <a:srgbClr val="000000"/>
              </a:solidFill>
              <a:latin typeface="Arial" panose="020B0604020202020204" pitchFamily="34" charset="0"/>
              <a:ea typeface="+mn-lt"/>
              <a:cs typeface="Arial" panose="020B0604020202020204" pitchFamily="34" charset="0"/>
            </a:endParaRPr>
          </a:p>
          <a:p>
            <a:r>
              <a:rPr lang="en-US" sz="1900" b="0" i="0" dirty="0">
                <a:solidFill>
                  <a:srgbClr val="000000"/>
                </a:solidFill>
                <a:effectLst/>
                <a:latin typeface="Arial" panose="020B0604020202020204" pitchFamily="34" charset="0"/>
                <a:cs typeface="Arial" panose="020B0604020202020204" pitchFamily="34" charset="0"/>
              </a:rPr>
              <a:t>Willem E. Saris, </a:t>
            </a:r>
            <a:r>
              <a:rPr lang="en-US" sz="1900" b="0" i="0" dirty="0" err="1">
                <a:solidFill>
                  <a:srgbClr val="000000"/>
                </a:solidFill>
                <a:effectLst/>
                <a:latin typeface="Arial" panose="020B0604020202020204" pitchFamily="34" charset="0"/>
                <a:cs typeface="Arial" panose="020B0604020202020204" pitchFamily="34" charset="0"/>
              </a:rPr>
              <a:t>Irmtraud</a:t>
            </a:r>
            <a:r>
              <a:rPr lang="en-US" sz="1900" b="0" i="0" dirty="0">
                <a:solidFill>
                  <a:srgbClr val="000000"/>
                </a:solidFill>
                <a:effectLst/>
                <a:latin typeface="Arial" panose="020B0604020202020204" pitchFamily="34" charset="0"/>
                <a:cs typeface="Arial" panose="020B0604020202020204" pitchFamily="34" charset="0"/>
              </a:rPr>
              <a:t> N. </a:t>
            </a:r>
            <a:r>
              <a:rPr lang="en-US" sz="1900" b="0" i="0" dirty="0" err="1">
                <a:solidFill>
                  <a:srgbClr val="000000"/>
                </a:solidFill>
                <a:effectLst/>
                <a:latin typeface="Arial" panose="020B0604020202020204" pitchFamily="34" charset="0"/>
                <a:cs typeface="Arial" panose="020B0604020202020204" pitchFamily="34" charset="0"/>
              </a:rPr>
              <a:t>Gallhofer</a:t>
            </a:r>
            <a:r>
              <a:rPr lang="en-US" sz="1900" b="0" i="0" dirty="0">
                <a:solidFill>
                  <a:srgbClr val="000000"/>
                </a:solidFill>
                <a:effectLst/>
                <a:latin typeface="Arial" panose="020B0604020202020204" pitchFamily="34" charset="0"/>
                <a:cs typeface="Arial" panose="020B0604020202020204" pitchFamily="34" charset="0"/>
              </a:rPr>
              <a:t>. (2014). </a:t>
            </a:r>
            <a:r>
              <a:rPr lang="en-US" sz="1900" b="0" i="1" dirty="0">
                <a:solidFill>
                  <a:srgbClr val="000000"/>
                </a:solidFill>
                <a:effectLst/>
                <a:latin typeface="Arial" panose="020B0604020202020204" pitchFamily="34" charset="0"/>
                <a:cs typeface="Arial" panose="020B0604020202020204" pitchFamily="34" charset="0"/>
              </a:rPr>
              <a:t>Design, Evaluation, and Analysis of Questionnaires for Survey Research</a:t>
            </a:r>
            <a:r>
              <a:rPr lang="en-US" sz="1900" b="0" i="0" dirty="0">
                <a:solidFill>
                  <a:srgbClr val="000000"/>
                </a:solidFill>
                <a:effectLst/>
                <a:latin typeface="Arial" panose="020B0604020202020204" pitchFamily="34" charset="0"/>
                <a:cs typeface="Arial" panose="020B0604020202020204" pitchFamily="34" charset="0"/>
              </a:rPr>
              <a:t>. London: Wiley.</a:t>
            </a:r>
          </a:p>
          <a:p>
            <a:endParaRPr lang="en-US" sz="1900" dirty="0">
              <a:solidFill>
                <a:srgbClr val="000000"/>
              </a:solidFill>
              <a:latin typeface="Arial" panose="020B0604020202020204" pitchFamily="34" charset="0"/>
              <a:ea typeface="+mn-lt"/>
              <a:cs typeface="Arial" panose="020B0604020202020204" pitchFamily="34" charset="0"/>
            </a:endParaRPr>
          </a:p>
          <a:p>
            <a:r>
              <a:rPr lang="en-US" sz="1900" b="0" i="0" dirty="0">
                <a:solidFill>
                  <a:srgbClr val="000000"/>
                </a:solidFill>
                <a:effectLst/>
                <a:latin typeface="Arial" panose="020B0604020202020204" pitchFamily="34" charset="0"/>
                <a:cs typeface="Arial" panose="020B0604020202020204" pitchFamily="34" charset="0"/>
              </a:rPr>
              <a:t>University of Cambridge. (2022). </a:t>
            </a:r>
            <a:r>
              <a:rPr lang="en-US" sz="1900" b="0" i="1" dirty="0">
                <a:solidFill>
                  <a:srgbClr val="000000"/>
                </a:solidFill>
                <a:effectLst/>
                <a:latin typeface="Arial" panose="020B0604020202020204" pitchFamily="34" charset="0"/>
                <a:cs typeface="Arial" panose="020B0604020202020204" pitchFamily="34" charset="0"/>
              </a:rPr>
              <a:t>Research Integrity</a:t>
            </a:r>
            <a:r>
              <a:rPr lang="en-US" sz="1900" b="0" i="0" dirty="0">
                <a:solidFill>
                  <a:srgbClr val="000000"/>
                </a:solidFill>
                <a:effectLst/>
                <a:latin typeface="Arial" panose="020B0604020202020204" pitchFamily="34" charset="0"/>
                <a:cs typeface="Arial" panose="020B0604020202020204" pitchFamily="34" charset="0"/>
              </a:rPr>
              <a:t>. [Online]. Cambridge University. Available at: https://www.research-integrity.admin.cam.ac.uk/academic-research-involving-personal-data [Accessed 13 October 2022].</a:t>
            </a:r>
            <a:br>
              <a:rPr lang="en-US" dirty="0">
                <a:latin typeface="Arial" panose="020B0604020202020204" pitchFamily="34" charset="0"/>
                <a:cs typeface="Arial" panose="020B0604020202020204" pitchFamily="34" charset="0"/>
              </a:rPr>
            </a:br>
            <a:endParaRPr lang="en-US" dirty="0">
              <a:latin typeface="Arial" panose="020B0604020202020204" pitchFamily="34" charset="0"/>
              <a:ea typeface="+mn-lt"/>
              <a:cs typeface="Arial" panose="020B0604020202020204" pitchFamily="34" charset="0"/>
            </a:endParaRPr>
          </a:p>
          <a:p>
            <a:endParaRPr lang="en-GB" dirty="0"/>
          </a:p>
        </p:txBody>
      </p:sp>
    </p:spTree>
    <p:extLst>
      <p:ext uri="{BB962C8B-B14F-4D97-AF65-F5344CB8AC3E}">
        <p14:creationId xmlns:p14="http://schemas.microsoft.com/office/powerpoint/2010/main" val="23326955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5" ma:contentTypeDescription="Create a new document." ma:contentTypeScope="" ma:versionID="fc36af58e8e9137765815160a2c0f4b4">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8dfd727987e56fc53975c5882590f639"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E695DA-47AE-4ECB-A8B1-480AA7342840}">
  <ds:schemaRefs>
    <ds:schemaRef ds:uri="http://schemas.microsoft.com/sharepoint/v3/contenttype/forms"/>
  </ds:schemaRefs>
</ds:datastoreItem>
</file>

<file path=customXml/itemProps2.xml><?xml version="1.0" encoding="utf-8"?>
<ds:datastoreItem xmlns:ds="http://schemas.openxmlformats.org/officeDocument/2006/customXml" ds:itemID="{0C40EF73-6243-4BED-A7EE-E63B01B516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39E920-3D04-47AF-977C-D38A78F28181}">
  <ds:schemaRefs>
    <ds:schemaRef ds:uri="http://purl.org/dc/terms/"/>
    <ds:schemaRef ds:uri="461f81f1-dbc4-4122-adb0-1c0e154b8134"/>
    <ds:schemaRef ds:uri="http://www.w3.org/XML/1998/namespace"/>
    <ds:schemaRef ds:uri="http://purl.org/dc/elements/1.1/"/>
    <ds:schemaRef ds:uri="http://schemas.microsoft.com/office/2006/documentManagement/type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a450a3cc-050d-4aca-8a4e-543025a63de0"/>
  </ds:schemaRefs>
</ds:datastoreItem>
</file>

<file path=docProps/app.xml><?xml version="1.0" encoding="utf-8"?>
<Properties xmlns="http://schemas.openxmlformats.org/officeDocument/2006/extended-properties" xmlns:vt="http://schemas.openxmlformats.org/officeDocument/2006/docPropsVTypes">
  <Template>Facet</Template>
  <TotalTime>309</TotalTime>
  <Words>1251</Words>
  <Application>Microsoft Office PowerPoint</Application>
  <PresentationFormat>Widescreen</PresentationFormat>
  <Paragraphs>100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How Do Students Use Technology To Collaborate At UWTSD? </vt:lpstr>
      <vt:lpstr>INTRODUCTION </vt:lpstr>
      <vt:lpstr>The most common digital tool used at UWTSD​ </vt:lpstr>
      <vt:lpstr>What Is Microsoft Teams?</vt:lpstr>
      <vt:lpstr>RATIONALE</vt:lpstr>
      <vt:lpstr>PROPOSED METHOD </vt:lpstr>
      <vt:lpstr>Questions Asked?</vt:lpstr>
      <vt:lpstr>Ethical Considerations</vt:lpstr>
      <vt:lpstr>Considerable Questions</vt:lpstr>
      <vt:lpstr>RESEARCH TIMELINE</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 </dc:title>
  <dc:creator>Rukhsana Mahmood (2215436)</dc:creator>
  <cp:lastModifiedBy>Rukhsana Mahmood (2215436)</cp:lastModifiedBy>
  <cp:revision>177</cp:revision>
  <dcterms:created xsi:type="dcterms:W3CDTF">2022-10-14T15:17:55Z</dcterms:created>
  <dcterms:modified xsi:type="dcterms:W3CDTF">2022-10-17T19:11:13Z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