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8229600" cx="14630400"/>
  <p:notesSz cx="8229600" cy="14630400"/>
  <p:embeddedFontLst>
    <p:embeddedFont>
      <p:font typeface="Kanit Light"/>
      <p:regular r:id="rId20"/>
      <p:bold r:id="rId21"/>
      <p:italic r:id="rId22"/>
      <p:boldItalic r:id="rId23"/>
    </p:embeddedFont>
    <p:embeddedFont>
      <p:font typeface="Martel Sans"/>
      <p:regular r:id="rId24"/>
      <p:bold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6" roundtripDataSignature="AMtx7mhsA4+I0pZM9CPoMRIKKjjI2+jZp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KanitLight-regular.fntdata"/><Relationship Id="rId22" Type="http://schemas.openxmlformats.org/officeDocument/2006/relationships/font" Target="fonts/KanitLight-italic.fntdata"/><Relationship Id="rId21" Type="http://schemas.openxmlformats.org/officeDocument/2006/relationships/font" Target="fonts/KanitLight-bold.fntdata"/><Relationship Id="rId24" Type="http://schemas.openxmlformats.org/officeDocument/2006/relationships/font" Target="fonts/MartelSans-regular.fntdata"/><Relationship Id="rId23" Type="http://schemas.openxmlformats.org/officeDocument/2006/relationships/font" Target="fonts/KanitLight-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customschemas.google.com/relationships/presentationmetadata" Target="metadata"/><Relationship Id="rId25" Type="http://schemas.openxmlformats.org/officeDocument/2006/relationships/font" Target="fonts/MartelSans-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371850" y="1097275"/>
            <a:ext cx="5486650" cy="54864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822950" y="6949425"/>
            <a:ext cx="6583675" cy="6583675"/>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 name="Shape 46"/>
        <p:cNvGrpSpPr/>
        <p:nvPr/>
      </p:nvGrpSpPr>
      <p:grpSpPr>
        <a:xfrm>
          <a:off x="0" y="0"/>
          <a:ext cx="0" cy="0"/>
          <a:chOff x="0" y="0"/>
          <a:chExt cx="0" cy="0"/>
        </a:xfrm>
      </p:grpSpPr>
      <p:sp>
        <p:nvSpPr>
          <p:cNvPr id="47" name="Google Shape;47;p1:notes"/>
          <p:cNvSpPr txBox="1"/>
          <p:nvPr>
            <p:ph idx="1" type="body"/>
          </p:nvPr>
        </p:nvSpPr>
        <p:spPr>
          <a:xfrm>
            <a:off x="822950" y="6949425"/>
            <a:ext cx="6583675" cy="65836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1:notes"/>
          <p:cNvSpPr/>
          <p:nvPr>
            <p:ph idx="2" type="sldImg"/>
          </p:nvPr>
        </p:nvSpPr>
        <p:spPr>
          <a:xfrm>
            <a:off x="1371850" y="1097275"/>
            <a:ext cx="5486650" cy="54864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 name="Shape 53"/>
        <p:cNvGrpSpPr/>
        <p:nvPr/>
      </p:nvGrpSpPr>
      <p:grpSpPr>
        <a:xfrm>
          <a:off x="0" y="0"/>
          <a:ext cx="0" cy="0"/>
          <a:chOff x="0" y="0"/>
          <a:chExt cx="0" cy="0"/>
        </a:xfrm>
      </p:grpSpPr>
      <p:sp>
        <p:nvSpPr>
          <p:cNvPr id="54" name="Google Shape;54;p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55" name="Google Shape;55;p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Arial"/>
                <a:ea typeface="Arial"/>
                <a:cs typeface="Arial"/>
                <a:sym typeface="Arial"/>
              </a:rPr>
              <a:t>Welcome everyone. Today, I'll be taking a closer look at how artificial intelligence (AI) is transforming the hospitality industry in the UK by working in conjunction with human teams. AI intelligence recreates human like intelligence for improving functions, improving customer experience and simplifying workflow. We’ll look at real examples from UK hoteliers that you can learn from, both good and bad. The UK hotel industry is of particular interest in this investigation because of the volatile market environment, customer demands and continuous injections of technology implementation. We’ll talk about the advantages — increased efficiency and more personalized service, for example — and potential drawbacks, like privacy concerns and changes to the work force. The goal is to investigate how UK hotels manage to combine innovation with what is quintessentially human (UK Hospitality Association, 2022).</a:t>
            </a:r>
            <a:endParaRPr sz="1200">
              <a:solidFill>
                <a:schemeClr val="dk1"/>
              </a:solidFill>
              <a:latin typeface="Arial"/>
              <a:ea typeface="Arial"/>
              <a:cs typeface="Arial"/>
              <a:sym typeface="Arial"/>
            </a:endParaRPr>
          </a:p>
        </p:txBody>
      </p:sp>
      <p:sp>
        <p:nvSpPr>
          <p:cNvPr id="56" name="Google Shape;56;p2: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i="0" lang="en-GB" sz="1800" u="none" cap="none" strike="noStrike">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p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3" name="Google Shape;63;p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AI is technology that enables machines to simulate human like cognitive functions such as learning, problem solving, reasoning, decision making, perception, linguistics and understanding human emotions. Its adoption by the UK hospitality industry is necessary, since it meets the increasing demand from guests for convenience and personalization, but without sacrificing that all-important human element. AI is used by hotels for everything from check-in to the way guests are made to feel special. This balance allows hotels to drive operational economies and increased customer satisfaction (VisitBritain, 2022). The primary purpose of this presentation is to consider how the UK's leading hotels embrace AI, balancing a fusion between some of the world's most advanced technology with the human values of traditional hospitality. Understanding this equilibrium is critical as it affects guest satisfaction, brand value and competitive edge, especially in the intensely competitive UK context (UK Government, 2021).</a:t>
            </a:r>
            <a:endParaRPr sz="1200">
              <a:solidFill>
                <a:schemeClr val="dk1"/>
              </a:solidFill>
              <a:latin typeface="Arial"/>
              <a:ea typeface="Arial"/>
              <a:cs typeface="Arial"/>
              <a:sym typeface="Arial"/>
            </a:endParaRPr>
          </a:p>
        </p:txBody>
      </p:sp>
      <p:sp>
        <p:nvSpPr>
          <p:cNvPr id="64" name="Google Shape;64;p3: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3" name="Google Shape;83;p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A Shift from Automated Process Automation to Intelligent Platform AI Recent literature illustrates how AI has moved from simple task automation to evolved networked systems with adaptive learning capabilities (Deloitte UK, 2023). Service-Dominant Logic Theory also illustrates AI as a value co-creator, facilitating value-added service by co-creating through collaboration with people (HospitalityNet UK, 2023). Newer models highlight that AI should complement its human staff more than attempt to fully automate, to improve human capabilities and personalized services. For example, predictive analytics systems underpinned by AI and digital concierge services are now more often used to enhance (rather than replace) the hotel staff, by making both processes and guest experiences more efficient (UK Hospitality Association, 2022). The above theoretical basis indicates that the cooperation matters, considering the maximum results achieved by hotels when AI is used to complement instead of replacing human work (International Journal of Hospitality Management, 2023).</a:t>
            </a:r>
            <a:endParaRPr sz="1200">
              <a:solidFill>
                <a:schemeClr val="dk1"/>
              </a:solidFill>
              <a:latin typeface="Arial"/>
              <a:ea typeface="Arial"/>
              <a:cs typeface="Arial"/>
              <a:sym typeface="Arial"/>
            </a:endParaRPr>
          </a:p>
        </p:txBody>
      </p:sp>
      <p:sp>
        <p:nvSpPr>
          <p:cNvPr id="84" name="Google Shape;84;p4: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7" name="Google Shape;107;p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Replacing human employees with AI systems has many advantages for the United Kingdom hotels, such as around-the-clock personalized services, saving 15-25% of operating costs, data-driven planning, and increased customer satisfaction. But these advantages also bring major obstacles. Hotels face high initial setup costs, staff who are resistant to adoption and require substantial training, data privacy issues that are subject to very tight UK regulations (GDPR compliance) and the possibility that the personal, human element critical in hospitality (UK Hospitality Association, 2022) may be lost. These issues all point to the need for AI to be strategically planned and prudently executed to be successful. It is critical for hotels to take proactive approach in handling these challenges through stimulating staff buy-in, setting well-defined privacy policies, and ensuring that technology is not an enabler, but rather a complement to the services provided by humans in tourism and hospitality products (Tourism Management, 2023).</a:t>
            </a:r>
            <a:endParaRPr sz="1200">
              <a:solidFill>
                <a:schemeClr val="dk1"/>
              </a:solidFill>
              <a:latin typeface="Arial"/>
              <a:ea typeface="Arial"/>
              <a:cs typeface="Arial"/>
              <a:sym typeface="Arial"/>
            </a:endParaRPr>
          </a:p>
        </p:txBody>
      </p:sp>
      <p:sp>
        <p:nvSpPr>
          <p:cNvPr id="108" name="Google Shape;108;p5: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4" name="Google Shape;124;p6: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These factors can also be investigated through a PESTEL analysis, to know the level of those who influence the AI adoption in UK hotels. From the perspective of political domains, the National AI Strategy of the UK advocates for supportive rules to ease the process of AI uptake (UK Government, 2021). From an economic perspective, hotels critically evaluate the implementation of AI through strong cost-benefit analyses on ROI and long-term profitability (VisitBritain, 2022). Social The changing of guest expectations in hotels and staff adjustment to new technologies. Technologically, the increasing ability of AI brings integration issues with current hotel systems. From an environmental perspective, AI-based optimization greatly promotes sustainability by minimizing waste and energy. By law you are regulated in the UK to a very high standard and also legally, ethical considerations must be taken into account as well as data protection processes. Understanding these aspects helps UK hotels to successfully co-opt AI within challenging external environments (Deloitte UK, 2023).</a:t>
            </a:r>
            <a:endParaRPr/>
          </a:p>
          <a:p>
            <a:pPr indent="0" lvl="0" marL="0" marR="0" rtl="0" algn="l">
              <a:lnSpc>
                <a:spcPct val="10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PESTEL analysis offering full insight into the drivers of AI adoption in UK hotels. Politically, the National AI Strategy in the UK supports regulation friendly to AI adoption (UK Government, 2021). Economically, hotels evaluate the adoption of AI through intensive cost benefit evaluations, where ROI and long-term profitability are assessed (VisitBritain, 2022). On the social side, hotels are dealing with evolving guest expectations and staff members becoming accustomed to new technologies. From a tech standpoint, the increasing abilities of AI are finding challenges with integrating to hotel systems. From an environmental perspective, AI-based optimization greatly improves sustainability: it reduces energy use and waste. Legally Speaking, strict UK laws mean Trusts take their data protection and ethics incredibly seriously. Considering these factors enables UK hotels to adopt AI in a most optimal way to wrestle with complicated outside environments (The Deloitte UK, 2023).</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p:txBody>
      </p:sp>
      <p:sp>
        <p:nvSpPr>
          <p:cNvPr id="125" name="Google Shape;125;p6: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7: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61" name="Google Shape;161;p7: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This is a qualitative research study using a secondary data analysis since the primary data (e.g. interviews, surveys, etc.) was not obtained due to time and resource limitations. The methodological framework used is based on the PESTEL framework as this tool specifically facilitates a structured examination of the political, economic, social, technological, environmental and legal influences that shape the integration of AI across theRead More…</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Journal such as International Journal of Hospitality Management and Tourism Management delivered peer-reviewed accounts and case studies on developments, issues, and good practices on AI application (International Journal of Hospitality Management, 2025; Tourism Management, 2025). Operating reports published by the UK Hospitality Association (2022) and VisitBritain (2022) were very useful in identifying sector-specific priorities, particularly in terms of guest experience and efficiency.</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It was limited to UK hotel industry as a context happened at the time in the UK and between the years of 2021 and 2025 so it is relevant. Companies like Premier Inn, Hilton and Marriott provided important case studies, as their adoption of AI technologies has been well-documented (Marriott International 2024).</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This desk based approach was adopted since the absence of primary data would have compromised the strength of the study’s assertions and recommendations The use of desk based approach means that the has been underpinned by reliable and current literature.</a:t>
            </a:r>
            <a:endParaRPr sz="1200">
              <a:solidFill>
                <a:schemeClr val="dk1"/>
              </a:solidFill>
              <a:latin typeface="Arial"/>
              <a:ea typeface="Arial"/>
              <a:cs typeface="Arial"/>
              <a:sym typeface="Arial"/>
            </a:endParaRPr>
          </a:p>
        </p:txBody>
      </p:sp>
      <p:sp>
        <p:nvSpPr>
          <p:cNvPr id="162" name="Google Shape;162;p7: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8: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69" name="Google Shape;169;p8: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Premier Inn rolled out check-in kiosks with facial recognition and room allocation across 800 UK sites. This has led to a 70% decrease in the guests check in time and a release of staff who had been assigned to guest interaction improving tasks (HospitalityNet UK, 2023). While in good parts a success, this experiment also exposed some feasibility constraints, including that older guests wanted human interaction and the realities of technical failures during high flow times. There was an initial reluctance among staff to change roles, an indication that change management needs to accompany technological change. The experience of Premier Inn is indicative of the efficiency and need of AI on one hand and the need to retain flexible, human led alternatives to ensure the best customer experience on the other, aligning with wider industry movements towards balanced automation (UK Hospitality Association, 2022).</a:t>
            </a:r>
            <a:endParaRPr sz="1200">
              <a:solidFill>
                <a:schemeClr val="dk1"/>
              </a:solidFill>
              <a:latin typeface="Arial"/>
              <a:ea typeface="Arial"/>
              <a:cs typeface="Arial"/>
              <a:sym typeface="Arial"/>
            </a:endParaRPr>
          </a:p>
        </p:txBody>
      </p:sp>
      <p:sp>
        <p:nvSpPr>
          <p:cNvPr id="170" name="Google Shape;170;p8: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9: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90" name="Google Shape;190;p9: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Hilton UK uses this technology to automatically answer approximately 65% of Guest Q&amp;A in a successful way so that the hotel staff can concentrate on more complicated inquiries from their guests. Moreover, Hilton’s predictive analytics can effectively predict guest needs based on historical data, greatly improving personalization (Deloitte UK, 2023). The Group also rolled out the “Connected Room” project, introducing voice-activated room interfaces through mobile apps, providing greater convenience for its guests. But for more complex and sensitive interactions, the warmth and responsiveness one expects from the hospitality industry requires human touch. Hilton's model illustrates a successful hybrid of systems, combining robotics for efficiency with an important human element of custom service, particularly necessary for guest satisfaction within the competitive UK industry (International Journal of Hospitality Management, 2023).</a:t>
            </a:r>
            <a:endParaRPr sz="1200">
              <a:solidFill>
                <a:schemeClr val="dk1"/>
              </a:solidFill>
              <a:latin typeface="Arial"/>
              <a:ea typeface="Arial"/>
              <a:cs typeface="Arial"/>
              <a:sym typeface="Arial"/>
            </a:endParaRPr>
          </a:p>
        </p:txBody>
      </p:sp>
      <p:sp>
        <p:nvSpPr>
          <p:cNvPr id="191" name="Google Shape;191;p9: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0: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10" name="Google Shape;210;p10: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The new AI-based marketing approach, powered by hyper-personalization at Marriott UK, taps into the guest profile data, and serves relevant offers to the customer. This approach boosts guest engagement rates by 40% more than traditional marketing campaigns. Artificial intelligence (AI)-based sentiment analysis allows businesses to track online reputation in real time and act quickly to address negative sentiment. Dynamic predictive pricing algorithms determine rates according to demand, maximising occupancy and income. Campaigning Automation made marketing teams 65% more efficient (HospitalityNet UK, 2023). Marriott's results illustrate how AI can transform marketing in terms of creating and strengthening brand success and increasing competitive advantages by tailoring brand strategies based on the individual guest preference and behaviour across UK’s dynamic hospitality industry (Journal of Hospitality and Tourism Technology, 2023).</a:t>
            </a:r>
            <a:endParaRPr sz="1200">
              <a:solidFill>
                <a:schemeClr val="dk1"/>
              </a:solidFill>
              <a:latin typeface="Arial"/>
              <a:ea typeface="Arial"/>
              <a:cs typeface="Arial"/>
              <a:sym typeface="Arial"/>
            </a:endParaRPr>
          </a:p>
        </p:txBody>
      </p:sp>
      <p:sp>
        <p:nvSpPr>
          <p:cNvPr id="211" name="Google Shape;211;p10: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29" name="Google Shape;229;p1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200">
              <a:solidFill>
                <a:schemeClr val="dk1"/>
              </a:solidFill>
              <a:latin typeface="Arial"/>
              <a:ea typeface="Arial"/>
              <a:cs typeface="Arial"/>
              <a:sym typeface="Arial"/>
            </a:endParaRPr>
          </a:p>
        </p:txBody>
      </p:sp>
      <p:sp>
        <p:nvSpPr>
          <p:cNvPr id="230" name="Google Shape;230;p11: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12:notes"/>
          <p:cNvSpPr/>
          <p:nvPr>
            <p:ph idx="2" type="sldImg"/>
          </p:nvPr>
        </p:nvSpPr>
        <p:spPr>
          <a:xfrm>
            <a:off x="-273050" y="1828800"/>
            <a:ext cx="8775700" cy="493712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6" name="Google Shape;246;p12:notes"/>
          <p:cNvSpPr txBox="1"/>
          <p:nvPr>
            <p:ph idx="1" type="body"/>
          </p:nvPr>
        </p:nvSpPr>
        <p:spPr>
          <a:xfrm>
            <a:off x="822325" y="7040563"/>
            <a:ext cx="6584950" cy="57610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Whilst AI contributes to operational efficiency , researchers in Tourism Management (2023) warn about socials risks that are currently too uncharted in the hospitality literature. One of the biggest fears is a lack of meaningful human engagement as more and more guests are interacting with kiosks and chatbots. This depletes from the emotional capital bank of the service encounter, a cornerstone of the guest experience (Tourism Management, 2023).</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There’s also huge job insecurity. AI assumes repetitive jobs, and because some frontline employees may feel underappreciated or displaced, morale may decrease and turnover rise (UK Hospitality Association, 2022). This issue is addressed in a study by the HospitalityNet UK (2023) which reports increasing resistance from employees as roles change.</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And digital inequality is becoming a constraining factor. AI interfaces could be too intimidating for older generations or those from less tech-savvy demographics, who may be become unhappy with not being able to operate the system (HospitalityNet UK, 2023).</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Finally there are ethical they are all over the place. AI trained on limited data runs the risk of biased decision making which may influence the fairness of services. At the same time, the subject of data privacy — and facial recognition and guest profiling in particular — raises legal and ethical questions, especially with regard to GDPR compliance (Deloitte UK, 2023).</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200">
                <a:solidFill>
                  <a:schemeClr val="dk1"/>
                </a:solidFill>
                <a:latin typeface="Arial"/>
                <a:ea typeface="Arial"/>
                <a:cs typeface="Arial"/>
                <a:sym typeface="Arial"/>
              </a:rPr>
              <a:t>A responsible AI deployment needs to confront these risks in tandem with the benefits if we are to realise genuine growth and change in the hospitality sector.</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1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53" name="Google Shape;253;p1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AI evidently strengthens human roles, rather than replacing them in successful UK hospitality businesses. The best hotels with high satisfaction scores maximise the use of AI technologies to enhance, rather than replace, human services. A balance is paramount: keeping the personal human touch as advanced technology booms. In all future working partnerships in UK hospitality, AI should be seen as a supportive force to help humans work better and more efficiently, rather than a robot replacement. Such a partnering approach gives the competitive advantage that is maximum in a dynamic hospitality industry and results in long-term success as well as sustainable performance (UK Hospitality Association, 2022; Deloitte UK, 2023).</a:t>
            </a:r>
            <a:endParaRPr/>
          </a:p>
          <a:p>
            <a:pPr indent="0" lvl="0" marL="0" marR="0" rtl="0" algn="l">
              <a:spcBef>
                <a:spcPts val="0"/>
              </a:spcBef>
              <a:spcAft>
                <a:spcPts val="0"/>
              </a:spcAft>
              <a:buNone/>
            </a:pPr>
            <a:r>
              <a:t/>
            </a:r>
            <a:endParaRPr sz="1200">
              <a:solidFill>
                <a:schemeClr val="dk1"/>
              </a:solidFill>
              <a:latin typeface="Arial"/>
              <a:ea typeface="Arial"/>
              <a:cs typeface="Arial"/>
              <a:sym typeface="Arial"/>
            </a:endParaRPr>
          </a:p>
        </p:txBody>
      </p:sp>
      <p:sp>
        <p:nvSpPr>
          <p:cNvPr id="254" name="Google Shape;254;p13: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1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74" name="Google Shape;274;p1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200">
                <a:solidFill>
                  <a:schemeClr val="dk1"/>
                </a:solidFill>
                <a:latin typeface="Arial"/>
                <a:ea typeface="Arial"/>
                <a:cs typeface="Arial"/>
                <a:sym typeface="Arial"/>
              </a:rPr>
              <a:t>Hotels can't just deploy AI; they need to strategically address obvious guest-related pain points, beginning with small-scale AI rollouts and analysing ROI before scaling further. AI-H (AI-Human) interaction skills should be taught as a part of courses for comprehensive staff training programs. Transparent and easy-to-use guest education programs are as important as ever, with AI providing an easy to follow teacher while human service provides an easy to trust alternative to the comfort of the guest. And last but not least, by establishing strong ethical frameworks relating to clear data management practices and compliance with UK privacy regulations is going to be an important to establishing trust with guests. These actions will promote effective human-AI collaborations which will translate to improved customer experience and operational efficiency in the UK hospitality sector (UK Government, 2021; VisitBritain, 2022).</a:t>
            </a:r>
            <a:endParaRPr sz="1200">
              <a:solidFill>
                <a:schemeClr val="dk1"/>
              </a:solidFill>
              <a:latin typeface="Arial"/>
              <a:ea typeface="Arial"/>
              <a:cs typeface="Arial"/>
              <a:sym typeface="Arial"/>
            </a:endParaRPr>
          </a:p>
        </p:txBody>
      </p:sp>
      <p:sp>
        <p:nvSpPr>
          <p:cNvPr id="275" name="Google Shape;275;p14: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1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94" name="Google Shape;294;p1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200">
              <a:solidFill>
                <a:schemeClr val="dk1"/>
              </a:solidFill>
              <a:latin typeface="Arial"/>
              <a:ea typeface="Arial"/>
              <a:cs typeface="Arial"/>
              <a:sym typeface="Arial"/>
            </a:endParaRPr>
          </a:p>
        </p:txBody>
      </p:sp>
      <p:sp>
        <p:nvSpPr>
          <p:cNvPr id="295" name="Google Shape;295;p15: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GB"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 master">
  <p:cSld name="Slide 1 master">
    <p:spTree>
      <p:nvGrpSpPr>
        <p:cNvPr id="6" name="Shape 6"/>
        <p:cNvGrpSpPr/>
        <p:nvPr/>
      </p:nvGrpSpPr>
      <p:grpSpPr>
        <a:xfrm>
          <a:off x="0" y="0"/>
          <a:ext cx="0" cy="0"/>
          <a:chOff x="0" y="0"/>
          <a:chExt cx="0" cy="0"/>
        </a:xfrm>
      </p:grpSpPr>
      <p:sp>
        <p:nvSpPr>
          <p:cNvPr id="7" name="Google Shape;7;p17"/>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 name="Google Shape;8;p17"/>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2 master">
  <p:cSld name="Slide 2 master">
    <p:spTree>
      <p:nvGrpSpPr>
        <p:cNvPr id="9" name="Shape 9"/>
        <p:cNvGrpSpPr/>
        <p:nvPr/>
      </p:nvGrpSpPr>
      <p:grpSpPr>
        <a:xfrm>
          <a:off x="0" y="0"/>
          <a:ext cx="0" cy="0"/>
          <a:chOff x="0" y="0"/>
          <a:chExt cx="0" cy="0"/>
        </a:xfrm>
      </p:grpSpPr>
      <p:sp>
        <p:nvSpPr>
          <p:cNvPr id="10" name="Google Shape;10;p18"/>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18"/>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3 master">
  <p:cSld name="Slide 3 master">
    <p:spTree>
      <p:nvGrpSpPr>
        <p:cNvPr id="12" name="Shape 12"/>
        <p:cNvGrpSpPr/>
        <p:nvPr/>
      </p:nvGrpSpPr>
      <p:grpSpPr>
        <a:xfrm>
          <a:off x="0" y="0"/>
          <a:ext cx="0" cy="0"/>
          <a:chOff x="0" y="0"/>
          <a:chExt cx="0" cy="0"/>
        </a:xfrm>
      </p:grpSpPr>
      <p:sp>
        <p:nvSpPr>
          <p:cNvPr id="13" name="Google Shape;13;p19"/>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19"/>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4 master">
  <p:cSld name="Slide 4 master">
    <p:spTree>
      <p:nvGrpSpPr>
        <p:cNvPr id="15" name="Shape 15"/>
        <p:cNvGrpSpPr/>
        <p:nvPr/>
      </p:nvGrpSpPr>
      <p:grpSpPr>
        <a:xfrm>
          <a:off x="0" y="0"/>
          <a:ext cx="0" cy="0"/>
          <a:chOff x="0" y="0"/>
          <a:chExt cx="0" cy="0"/>
        </a:xfrm>
      </p:grpSpPr>
      <p:sp>
        <p:nvSpPr>
          <p:cNvPr id="16" name="Google Shape;16;p20"/>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0"/>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5 master">
  <p:cSld name="Slide 5 master">
    <p:spTree>
      <p:nvGrpSpPr>
        <p:cNvPr id="18" name="Shape 18"/>
        <p:cNvGrpSpPr/>
        <p:nvPr/>
      </p:nvGrpSpPr>
      <p:grpSpPr>
        <a:xfrm>
          <a:off x="0" y="0"/>
          <a:ext cx="0" cy="0"/>
          <a:chOff x="0" y="0"/>
          <a:chExt cx="0" cy="0"/>
        </a:xfrm>
      </p:grpSpPr>
      <p:sp>
        <p:nvSpPr>
          <p:cNvPr id="19" name="Google Shape;19;p21"/>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1"/>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6 master">
  <p:cSld name="Slide 6 master">
    <p:spTree>
      <p:nvGrpSpPr>
        <p:cNvPr id="21" name="Shape 21"/>
        <p:cNvGrpSpPr/>
        <p:nvPr/>
      </p:nvGrpSpPr>
      <p:grpSpPr>
        <a:xfrm>
          <a:off x="0" y="0"/>
          <a:ext cx="0" cy="0"/>
          <a:chOff x="0" y="0"/>
          <a:chExt cx="0" cy="0"/>
        </a:xfrm>
      </p:grpSpPr>
      <p:sp>
        <p:nvSpPr>
          <p:cNvPr id="22" name="Google Shape;22;p22"/>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22"/>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7 master">
  <p:cSld name="Slide 7 master">
    <p:spTree>
      <p:nvGrpSpPr>
        <p:cNvPr id="24" name="Shape 24"/>
        <p:cNvGrpSpPr/>
        <p:nvPr/>
      </p:nvGrpSpPr>
      <p:grpSpPr>
        <a:xfrm>
          <a:off x="0" y="0"/>
          <a:ext cx="0" cy="0"/>
          <a:chOff x="0" y="0"/>
          <a:chExt cx="0" cy="0"/>
        </a:xfrm>
      </p:grpSpPr>
      <p:sp>
        <p:nvSpPr>
          <p:cNvPr id="25" name="Google Shape;25;p23"/>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3"/>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8 master">
  <p:cSld name="Slide 8 master">
    <p:spTree>
      <p:nvGrpSpPr>
        <p:cNvPr id="27" name="Shape 27"/>
        <p:cNvGrpSpPr/>
        <p:nvPr/>
      </p:nvGrpSpPr>
      <p:grpSpPr>
        <a:xfrm>
          <a:off x="0" y="0"/>
          <a:ext cx="0" cy="0"/>
          <a:chOff x="0" y="0"/>
          <a:chExt cx="0" cy="0"/>
        </a:xfrm>
      </p:grpSpPr>
      <p:sp>
        <p:nvSpPr>
          <p:cNvPr id="28" name="Google Shape;28;p24"/>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4"/>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9 master">
  <p:cSld name="Slide 9 master">
    <p:spTree>
      <p:nvGrpSpPr>
        <p:cNvPr id="30" name="Shape 30"/>
        <p:cNvGrpSpPr/>
        <p:nvPr/>
      </p:nvGrpSpPr>
      <p:grpSpPr>
        <a:xfrm>
          <a:off x="0" y="0"/>
          <a:ext cx="0" cy="0"/>
          <a:chOff x="0" y="0"/>
          <a:chExt cx="0" cy="0"/>
        </a:xfrm>
      </p:grpSpPr>
      <p:sp>
        <p:nvSpPr>
          <p:cNvPr id="31" name="Google Shape;31;p25"/>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5"/>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0 master">
  <p:cSld name="Slide 10 master">
    <p:spTree>
      <p:nvGrpSpPr>
        <p:cNvPr id="33" name="Shape 33"/>
        <p:cNvGrpSpPr/>
        <p:nvPr/>
      </p:nvGrpSpPr>
      <p:grpSpPr>
        <a:xfrm>
          <a:off x="0" y="0"/>
          <a:ext cx="0" cy="0"/>
          <a:chOff x="0" y="0"/>
          <a:chExt cx="0" cy="0"/>
        </a:xfrm>
      </p:grpSpPr>
      <p:sp>
        <p:nvSpPr>
          <p:cNvPr id="34" name="Google Shape;34;p26"/>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6"/>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1 master">
  <p:cSld name="Slide 11 master">
    <p:spTree>
      <p:nvGrpSpPr>
        <p:cNvPr id="36" name="Shape 36"/>
        <p:cNvGrpSpPr/>
        <p:nvPr/>
      </p:nvGrpSpPr>
      <p:grpSpPr>
        <a:xfrm>
          <a:off x="0" y="0"/>
          <a:ext cx="0" cy="0"/>
          <a:chOff x="0" y="0"/>
          <a:chExt cx="0" cy="0"/>
        </a:xfrm>
      </p:grpSpPr>
      <p:sp>
        <p:nvSpPr>
          <p:cNvPr id="37" name="Google Shape;37;p27"/>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27"/>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2 master">
  <p:cSld name="Slide 12 master">
    <p:spTree>
      <p:nvGrpSpPr>
        <p:cNvPr id="39" name="Shape 39"/>
        <p:cNvGrpSpPr/>
        <p:nvPr/>
      </p:nvGrpSpPr>
      <p:grpSpPr>
        <a:xfrm>
          <a:off x="0" y="0"/>
          <a:ext cx="0" cy="0"/>
          <a:chOff x="0" y="0"/>
          <a:chExt cx="0" cy="0"/>
        </a:xfrm>
      </p:grpSpPr>
      <p:sp>
        <p:nvSpPr>
          <p:cNvPr id="40" name="Google Shape;40;p28"/>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8"/>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spTree>
      <p:nvGrpSpPr>
        <p:cNvPr id="42" name="Shape 42"/>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13 master">
  <p:cSld name="Slide 13 master">
    <p:spTree>
      <p:nvGrpSpPr>
        <p:cNvPr id="43" name="Shape 43"/>
        <p:cNvGrpSpPr/>
        <p:nvPr/>
      </p:nvGrpSpPr>
      <p:grpSpPr>
        <a:xfrm>
          <a:off x="0" y="0"/>
          <a:ext cx="0" cy="0"/>
          <a:chOff x="0" y="0"/>
          <a:chExt cx="0" cy="0"/>
        </a:xfrm>
      </p:grpSpPr>
      <p:sp>
        <p:nvSpPr>
          <p:cNvPr id="44" name="Google Shape;44;p30"/>
          <p:cNvSpPr/>
          <p:nvPr/>
        </p:nvSpPr>
        <p:spPr>
          <a:xfrm>
            <a:off x="0" y="0"/>
            <a:ext cx="14630400" cy="8229600"/>
          </a:xfrm>
          <a:prstGeom prst="rect">
            <a:avLst/>
          </a:prstGeom>
          <a:solidFill>
            <a:srgbClr val="EBF4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0"/>
          <p:cNvSpPr/>
          <p:nvPr/>
        </p:nvSpPr>
        <p:spPr>
          <a:xfrm>
            <a:off x="0" y="0"/>
            <a:ext cx="14630400" cy="82296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theme" Target="../theme/theme1.xml"/><Relationship Id="rId14" Type="http://schemas.openxmlformats.org/officeDocument/2006/relationships/slideLayout" Target="../slideLayouts/slideLayout1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6F9FC"/>
            </a:gs>
            <a:gs pos="74000">
              <a:srgbClr val="B3D1EC"/>
            </a:gs>
            <a:gs pos="83000">
              <a:srgbClr val="B3D1EC"/>
            </a:gs>
            <a:gs pos="100000">
              <a:srgbClr val="CCE0F2"/>
            </a:gs>
          </a:gsLst>
          <a:lin ang="5400000" scaled="0"/>
        </a:gradFill>
      </p:bgPr>
    </p:bg>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1.png"/><Relationship Id="rId4" Type="http://schemas.openxmlformats.org/officeDocument/2006/relationships/image" Target="../media/image11.png"/><Relationship Id="rId5" Type="http://schemas.openxmlformats.org/officeDocument/2006/relationships/image" Target="../media/image9.png"/><Relationship Id="rId6"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2.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1" Type="http://schemas.openxmlformats.org/officeDocument/2006/relationships/image" Target="../media/image24.png"/><Relationship Id="rId10" Type="http://schemas.openxmlformats.org/officeDocument/2006/relationships/image" Target="../media/image13.png"/><Relationship Id="rId13" Type="http://schemas.openxmlformats.org/officeDocument/2006/relationships/image" Target="../media/image20.png"/><Relationship Id="rId12" Type="http://schemas.openxmlformats.org/officeDocument/2006/relationships/image" Target="../media/image17.png"/><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3.png"/><Relationship Id="rId9" Type="http://schemas.openxmlformats.org/officeDocument/2006/relationships/image" Target="../media/image7.png"/><Relationship Id="rId14" Type="http://schemas.openxmlformats.org/officeDocument/2006/relationships/image" Target="../media/image15.png"/><Relationship Id="rId5" Type="http://schemas.openxmlformats.org/officeDocument/2006/relationships/image" Target="../media/image8.png"/><Relationship Id="rId6" Type="http://schemas.openxmlformats.org/officeDocument/2006/relationships/image" Target="../media/image16.png"/><Relationship Id="rId7" Type="http://schemas.openxmlformats.org/officeDocument/2006/relationships/image" Target="../media/image4.png"/><Relationship Id="rId8" Type="http://schemas.openxmlformats.org/officeDocument/2006/relationships/image" Target="../media/image1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 Id="rId3" Type="http://schemas.openxmlformats.org/officeDocument/2006/relationships/image" Target="../media/image2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26.png"/><Relationship Id="rId4" Type="http://schemas.openxmlformats.org/officeDocument/2006/relationships/image" Target="../media/image18.png"/><Relationship Id="rId5" Type="http://schemas.openxmlformats.org/officeDocument/2006/relationships/image" Target="../media/image23.png"/><Relationship Id="rId6" Type="http://schemas.openxmlformats.org/officeDocument/2006/relationships/image" Target="../media/image22.png"/><Relationship Id="rId7" Type="http://schemas.openxmlformats.org/officeDocument/2006/relationships/image" Target="../media/image3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1.xml"/><Relationship Id="rId3" Type="http://schemas.openxmlformats.org/officeDocument/2006/relationships/image" Target="../media/image27.png"/><Relationship Id="rId4" Type="http://schemas.openxmlformats.org/officeDocument/2006/relationships/hyperlink" Target="https://marriott.gcs-web.com/static-files/12c6f44d-6f02-4c9d-b781-7dae4c1e4df8"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2.xml"/><Relationship Id="rId3" Type="http://schemas.openxmlformats.org/officeDocument/2006/relationships/image" Target="../media/image29.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3.xml"/><Relationship Id="rId3" Type="http://schemas.openxmlformats.org/officeDocument/2006/relationships/image" Target="../media/image25.png"/><Relationship Id="rId4" Type="http://schemas.openxmlformats.org/officeDocument/2006/relationships/image" Target="../media/image32.png"/><Relationship Id="rId5" Type="http://schemas.openxmlformats.org/officeDocument/2006/relationships/image" Target="../media/image3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 Id="rId3" Type="http://schemas.openxmlformats.org/officeDocument/2006/relationships/image" Target="../media/image34.png"/></Relationships>
</file>

<file path=ppt/slides/_rels/slide15.xml.rels><?xml version="1.0" encoding="UTF-8" standalone="yes"?><Relationships xmlns="http://schemas.openxmlformats.org/package/2006/relationships"><Relationship Id="rId11" Type="http://schemas.openxmlformats.org/officeDocument/2006/relationships/hyperlink" Target="https://shop.elsevier.com/journals/tourism-management/0261-5177" TargetMode="External"/><Relationship Id="rId10" Type="http://schemas.openxmlformats.org/officeDocument/2006/relationships/hyperlink" Target="https://shop.elsevier.com/journals/international-journal-of-hospitality-management/0278-4319" TargetMode="External"/><Relationship Id="rId13" Type="http://schemas.openxmlformats.org/officeDocument/2006/relationships/hyperlink" Target="https://www.scimagojr.com/journalsearch.php?q=28324&amp;tip=sid" TargetMode="External"/><Relationship Id="rId12" Type="http://schemas.openxmlformats.org/officeDocument/2006/relationships/hyperlink" Target="https://www.emeraldgrouppublishing.com/journal/jhtt" TargetMode="External"/><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33.png"/><Relationship Id="rId4" Type="http://schemas.openxmlformats.org/officeDocument/2006/relationships/hyperlink" Target="https://www.gov.uk/government/publications/national-ai-strategy" TargetMode="External"/><Relationship Id="rId9" Type="http://schemas.openxmlformats.org/officeDocument/2006/relationships/hyperlink" Target="https://marriott.gcs-web.com/annual" TargetMode="External"/><Relationship Id="rId14" Type="http://schemas.openxmlformats.org/officeDocument/2006/relationships/hyperlink" Target="https://www.scimagojr.com/journalsearch.php?q=14811&amp;tip=sid" TargetMode="External"/><Relationship Id="rId5" Type="http://schemas.openxmlformats.org/officeDocument/2006/relationships/hyperlink" Target="https://www.visitbritain.org/research-insights/inbound-tourism-forecast" TargetMode="External"/><Relationship Id="rId6" Type="http://schemas.openxmlformats.org/officeDocument/2006/relationships/hyperlink" Target="https://www.hospitalitynet.org/thematics/artificial-intelligence" TargetMode="External"/><Relationship Id="rId7" Type="http://schemas.openxmlformats.org/officeDocument/2006/relationships/hyperlink" Target="https://www.ukhospitality.org.uk/wp-content/uploads/2025/01/UKHospitality-Christie-Co-Benchmarking-Report-2022-FINAL-abridged.pdf" TargetMode="External"/><Relationship Id="rId8" Type="http://schemas.openxmlformats.org/officeDocument/2006/relationships/hyperlink" Target="https://www2.deloitte.com/us/en/insights/focus/tech-trends/2023.htm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 name="Shape 49"/>
        <p:cNvGrpSpPr/>
        <p:nvPr/>
      </p:nvGrpSpPr>
      <p:grpSpPr>
        <a:xfrm>
          <a:off x="0" y="0"/>
          <a:ext cx="0" cy="0"/>
          <a:chOff x="0" y="0"/>
          <a:chExt cx="0" cy="0"/>
        </a:xfrm>
      </p:grpSpPr>
      <p:sp>
        <p:nvSpPr>
          <p:cNvPr id="50" name="Google Shape;50;p1"/>
          <p:cNvSpPr txBox="1"/>
          <p:nvPr/>
        </p:nvSpPr>
        <p:spPr>
          <a:xfrm>
            <a:off x="4038600" y="3314581"/>
            <a:ext cx="7315200" cy="954107"/>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2800" u="none" cap="none" strike="noStrike">
                <a:solidFill>
                  <a:schemeClr val="dk1"/>
                </a:solidFill>
                <a:latin typeface="Calibri"/>
                <a:ea typeface="Calibri"/>
                <a:cs typeface="Calibri"/>
                <a:sym typeface="Calibri"/>
              </a:rPr>
              <a:t>Contemporary Themes in the Hotel and</a:t>
            </a:r>
            <a:endParaRPr/>
          </a:p>
          <a:p>
            <a:pPr indent="0" lvl="0" marL="0" marR="0" rtl="0" algn="ctr">
              <a:spcBef>
                <a:spcPts val="0"/>
              </a:spcBef>
              <a:spcAft>
                <a:spcPts val="0"/>
              </a:spcAft>
              <a:buNone/>
            </a:pPr>
            <a:r>
              <a:rPr b="1" i="0" lang="en-GB" sz="2800" u="none" cap="none" strike="noStrike">
                <a:solidFill>
                  <a:schemeClr val="dk1"/>
                </a:solidFill>
                <a:latin typeface="Calibri"/>
                <a:ea typeface="Calibri"/>
                <a:cs typeface="Calibri"/>
                <a:sym typeface="Calibri"/>
              </a:rPr>
              <a:t>Hospitality Sector BMIH6001</a:t>
            </a:r>
            <a:endParaRPr/>
          </a:p>
        </p:txBody>
      </p:sp>
      <p:pic>
        <p:nvPicPr>
          <p:cNvPr id="51" name="Google Shape;51;p1"/>
          <p:cNvPicPr preferRelativeResize="0"/>
          <p:nvPr/>
        </p:nvPicPr>
        <p:blipFill rotWithShape="1">
          <a:blip r:embed="rId3">
            <a:alphaModFix/>
          </a:blip>
          <a:srcRect b="0" l="0" r="0" t="0"/>
          <a:stretch/>
        </p:blipFill>
        <p:spPr>
          <a:xfrm>
            <a:off x="335999" y="134740"/>
            <a:ext cx="7887801" cy="2829320"/>
          </a:xfrm>
          <a:prstGeom prst="rect">
            <a:avLst/>
          </a:prstGeom>
          <a:noFill/>
          <a:ln>
            <a:noFill/>
          </a:ln>
        </p:spPr>
      </p:pic>
      <p:sp>
        <p:nvSpPr>
          <p:cNvPr id="52" name="Google Shape;52;p1"/>
          <p:cNvSpPr txBox="1"/>
          <p:nvPr/>
        </p:nvSpPr>
        <p:spPr>
          <a:xfrm>
            <a:off x="1206500" y="6029557"/>
            <a:ext cx="4965600" cy="1217400"/>
          </a:xfrm>
          <a:prstGeom prst="rect">
            <a:avLst/>
          </a:prstGeom>
          <a:noFill/>
          <a:ln>
            <a:noFill/>
          </a:ln>
        </p:spPr>
        <p:txBody>
          <a:bodyPr anchorCtr="0" anchor="t" bIns="45700" lIns="91425" spcFirstLastPara="1" rIns="91425" wrap="square" tIns="45700">
            <a:spAutoFit/>
          </a:bodyPr>
          <a:lstStyle/>
          <a:p>
            <a:pPr indent="0" lvl="0" marL="0" marR="0" rtl="0" algn="l">
              <a:lnSpc>
                <a:spcPct val="116000"/>
              </a:lnSpc>
              <a:spcBef>
                <a:spcPts val="0"/>
              </a:spcBef>
              <a:spcAft>
                <a:spcPts val="0"/>
              </a:spcAft>
              <a:buClr>
                <a:schemeClr val="dk1"/>
              </a:buClr>
              <a:buSzPts val="1800"/>
              <a:buFont typeface="Arial"/>
              <a:buNone/>
            </a:pPr>
            <a:r>
              <a:rPr b="1" i="0" lang="en-GB" sz="1800" u="none" cap="none" strike="noStrike">
                <a:solidFill>
                  <a:schemeClr val="dk1"/>
                </a:solidFill>
                <a:latin typeface="Arial"/>
                <a:ea typeface="Arial"/>
                <a:cs typeface="Arial"/>
                <a:sym typeface="Arial"/>
              </a:rPr>
              <a:t>Student Name: Georgiana Poteaca</a:t>
            </a:r>
            <a:endParaRPr b="0" i="0" sz="1800" u="none" cap="none" strike="noStrike">
              <a:solidFill>
                <a:schemeClr val="dk1"/>
              </a:solidFill>
              <a:latin typeface="Arial"/>
              <a:ea typeface="Arial"/>
              <a:cs typeface="Arial"/>
              <a:sym typeface="Arial"/>
            </a:endParaRPr>
          </a:p>
          <a:p>
            <a:pPr indent="0" lvl="0" marL="0" marR="0" rtl="0" algn="l">
              <a:lnSpc>
                <a:spcPct val="116000"/>
              </a:lnSpc>
              <a:spcBef>
                <a:spcPts val="800"/>
              </a:spcBef>
              <a:spcAft>
                <a:spcPts val="0"/>
              </a:spcAft>
              <a:buNone/>
            </a:pPr>
            <a:r>
              <a:rPr b="1" i="0" lang="en-GB" sz="1800" u="none" cap="none" strike="noStrike">
                <a:solidFill>
                  <a:schemeClr val="dk1"/>
                </a:solidFill>
                <a:latin typeface="Arial"/>
                <a:ea typeface="Arial"/>
                <a:cs typeface="Arial"/>
                <a:sym typeface="Arial"/>
              </a:rPr>
              <a:t>Student ID: 2206484</a:t>
            </a:r>
            <a:endParaRPr b="1" i="0" sz="1800" u="none" cap="none" strike="noStrike">
              <a:solidFill>
                <a:schemeClr val="dk1"/>
              </a:solidFill>
              <a:latin typeface="Arial"/>
              <a:ea typeface="Arial"/>
              <a:cs typeface="Arial"/>
              <a:sym typeface="Arial"/>
            </a:endParaRPr>
          </a:p>
          <a:p>
            <a:pPr indent="0" lvl="0" marL="0" marR="0" rtl="0" algn="l">
              <a:lnSpc>
                <a:spcPct val="116000"/>
              </a:lnSpc>
              <a:spcBef>
                <a:spcPts val="800"/>
              </a:spcBef>
              <a:spcAft>
                <a:spcPts val="0"/>
              </a:spcAft>
              <a:buNone/>
            </a:pPr>
            <a:r>
              <a:rPr b="1" lang="en-GB" sz="1800">
                <a:solidFill>
                  <a:schemeClr val="dk1"/>
                </a:solidFill>
              </a:rPr>
              <a:t>Tutore Name: Dr. Ernest Balutie Wavei</a:t>
            </a:r>
            <a:endParaRPr b="1" sz="1800">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 name="Shape 57"/>
        <p:cNvGrpSpPr/>
        <p:nvPr/>
      </p:nvGrpSpPr>
      <p:grpSpPr>
        <a:xfrm>
          <a:off x="0" y="0"/>
          <a:ext cx="0" cy="0"/>
          <a:chOff x="0" y="0"/>
          <a:chExt cx="0" cy="0"/>
        </a:xfrm>
      </p:grpSpPr>
      <p:pic>
        <p:nvPicPr>
          <p:cNvPr descr="preencoded.png" id="58" name="Google Shape;58;p2"/>
          <p:cNvPicPr preferRelativeResize="0"/>
          <p:nvPr/>
        </p:nvPicPr>
        <p:blipFill rotWithShape="1">
          <a:blip r:embed="rId3">
            <a:alphaModFix/>
          </a:blip>
          <a:srcRect b="0" l="0" r="0" t="0"/>
          <a:stretch/>
        </p:blipFill>
        <p:spPr>
          <a:xfrm>
            <a:off x="0" y="0"/>
            <a:ext cx="5486400" cy="8229600"/>
          </a:xfrm>
          <a:prstGeom prst="rect">
            <a:avLst/>
          </a:prstGeom>
          <a:noFill/>
          <a:ln>
            <a:noFill/>
          </a:ln>
        </p:spPr>
      </p:pic>
      <p:sp>
        <p:nvSpPr>
          <p:cNvPr id="59" name="Google Shape;59;p2"/>
          <p:cNvSpPr/>
          <p:nvPr/>
        </p:nvSpPr>
        <p:spPr>
          <a:xfrm>
            <a:off x="6280190" y="1656755"/>
            <a:ext cx="7556421" cy="2835116"/>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b="0" i="0" lang="en-GB" sz="4450" u="none" cap="none" strike="noStrike">
                <a:solidFill>
                  <a:srgbClr val="272D45"/>
                </a:solidFill>
                <a:latin typeface="Kanit Light"/>
                <a:ea typeface="Kanit Light"/>
                <a:cs typeface="Kanit Light"/>
                <a:sym typeface="Kanit Light"/>
              </a:rPr>
              <a:t>Artificial Intelligence (AI) and Human Collaboration in the UK Hotel and Hospitality Sector</a:t>
            </a:r>
            <a:endParaRPr b="0" i="0" sz="4450" u="none" cap="none" strike="noStrike">
              <a:solidFill>
                <a:schemeClr val="dk1"/>
              </a:solidFill>
              <a:latin typeface="Calibri"/>
              <a:ea typeface="Calibri"/>
              <a:cs typeface="Calibri"/>
              <a:sym typeface="Calibri"/>
            </a:endParaRPr>
          </a:p>
        </p:txBody>
      </p:sp>
      <p:sp>
        <p:nvSpPr>
          <p:cNvPr id="60" name="Google Shape;60;p2"/>
          <p:cNvSpPr/>
          <p:nvPr/>
        </p:nvSpPr>
        <p:spPr>
          <a:xfrm>
            <a:off x="6280190" y="4832033"/>
            <a:ext cx="7556421" cy="1088708"/>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None/>
            </a:pPr>
            <a:r>
              <a:rPr b="0" i="0" lang="en-GB" sz="1750" u="none" cap="none" strike="noStrike">
                <a:solidFill>
                  <a:srgbClr val="2C3249"/>
                </a:solidFill>
                <a:latin typeface="Martel Sans"/>
                <a:ea typeface="Martel Sans"/>
                <a:cs typeface="Martel Sans"/>
                <a:sym typeface="Martel Sans"/>
              </a:rPr>
              <a:t>A presentation for the hospitality management conference exploring how AI technologies are transforming guest experiences and operations in UK hotels </a:t>
            </a:r>
            <a:r>
              <a:rPr b="0" i="0" lang="en-GB" sz="1600" u="none" cap="none" strike="noStrike">
                <a:solidFill>
                  <a:schemeClr val="dk1"/>
                </a:solidFill>
                <a:latin typeface="Calibri"/>
                <a:ea typeface="Calibri"/>
                <a:cs typeface="Calibri"/>
                <a:sym typeface="Calibri"/>
              </a:rPr>
              <a:t>(UK Hospitality Association, 2022).</a:t>
            </a:r>
            <a:endParaRPr b="0" i="0" sz="1750" u="none" cap="none" strike="noStrike">
              <a:solidFill>
                <a:schemeClr val="dk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9"/>
                                        </p:tgtEl>
                                        <p:attrNameLst>
                                          <p:attrName>style.visibility</p:attrName>
                                        </p:attrNameLst>
                                      </p:cBhvr>
                                      <p:to>
                                        <p:strVal val="visible"/>
                                      </p:to>
                                    </p:set>
                                    <p:animEffect filter="fade" transition="in">
                                      <p:cBhvr>
                                        <p:cTn dur="500"/>
                                        <p:tgtEl>
                                          <p:spTgt spid="59"/>
                                        </p:tgtEl>
                                      </p:cBhvr>
                                    </p:animEffect>
                                  </p:childTnLst>
                                </p:cTn>
                              </p:par>
                              <p:par>
                                <p:cTn fill="hold" nodeType="withEffect" presetClass="entr" presetID="10" presetSubtype="0">
                                  <p:stCondLst>
                                    <p:cond delay="0"/>
                                  </p:stCondLst>
                                  <p:childTnLst>
                                    <p:set>
                                      <p:cBhvr>
                                        <p:cTn dur="1" fill="hold">
                                          <p:stCondLst>
                                            <p:cond delay="0"/>
                                          </p:stCondLst>
                                        </p:cTn>
                                        <p:tgtEl>
                                          <p:spTgt spid="60"/>
                                        </p:tgtEl>
                                        <p:attrNameLst>
                                          <p:attrName>style.visibility</p:attrName>
                                        </p:attrNameLst>
                                      </p:cBhvr>
                                      <p:to>
                                        <p:strVal val="visible"/>
                                      </p:to>
                                    </p:set>
                                    <p:animEffect filter="fade" transition="in">
                                      <p:cBhvr>
                                        <p:cTn dur="500"/>
                                        <p:tgtEl>
                                          <p:spTgt spid="6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pic>
        <p:nvPicPr>
          <p:cNvPr descr="preencoded.png" id="66" name="Google Shape;66;p3"/>
          <p:cNvPicPr preferRelativeResize="0"/>
          <p:nvPr/>
        </p:nvPicPr>
        <p:blipFill rotWithShape="1">
          <a:blip r:embed="rId3">
            <a:alphaModFix/>
          </a:blip>
          <a:srcRect b="0" l="0" r="0" t="0"/>
          <a:stretch/>
        </p:blipFill>
        <p:spPr>
          <a:xfrm>
            <a:off x="0" y="0"/>
            <a:ext cx="5486400" cy="8229600"/>
          </a:xfrm>
          <a:prstGeom prst="rect">
            <a:avLst/>
          </a:prstGeom>
          <a:noFill/>
          <a:ln>
            <a:noFill/>
          </a:ln>
        </p:spPr>
      </p:pic>
      <p:sp>
        <p:nvSpPr>
          <p:cNvPr id="67" name="Google Shape;67;p3"/>
          <p:cNvSpPr/>
          <p:nvPr/>
        </p:nvSpPr>
        <p:spPr>
          <a:xfrm>
            <a:off x="6280190" y="1525072"/>
            <a:ext cx="5670590"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Introduction</a:t>
            </a:r>
            <a:endParaRPr sz="4450">
              <a:solidFill>
                <a:schemeClr val="dk1"/>
              </a:solidFill>
              <a:latin typeface="Calibri"/>
              <a:ea typeface="Calibri"/>
              <a:cs typeface="Calibri"/>
              <a:sym typeface="Calibri"/>
            </a:endParaRPr>
          </a:p>
        </p:txBody>
      </p:sp>
      <p:sp>
        <p:nvSpPr>
          <p:cNvPr id="68" name="Google Shape;68;p3"/>
          <p:cNvSpPr/>
          <p:nvPr/>
        </p:nvSpPr>
        <p:spPr>
          <a:xfrm>
            <a:off x="6280190" y="2574012"/>
            <a:ext cx="510302" cy="510302"/>
          </a:xfrm>
          <a:prstGeom prst="roundRect">
            <a:avLst>
              <a:gd fmla="val 1866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69" name="Google Shape;69;p3"/>
          <p:cNvPicPr preferRelativeResize="0"/>
          <p:nvPr/>
        </p:nvPicPr>
        <p:blipFill rotWithShape="1">
          <a:blip r:embed="rId4">
            <a:alphaModFix/>
          </a:blip>
          <a:srcRect b="0" l="0" r="0" t="0"/>
          <a:stretch/>
        </p:blipFill>
        <p:spPr>
          <a:xfrm>
            <a:off x="6365260" y="2616518"/>
            <a:ext cx="340162" cy="425291"/>
          </a:xfrm>
          <a:prstGeom prst="rect">
            <a:avLst/>
          </a:prstGeom>
          <a:noFill/>
          <a:ln>
            <a:noFill/>
          </a:ln>
        </p:spPr>
      </p:pic>
      <p:sp>
        <p:nvSpPr>
          <p:cNvPr id="70" name="Google Shape;70;p3"/>
          <p:cNvSpPr/>
          <p:nvPr/>
        </p:nvSpPr>
        <p:spPr>
          <a:xfrm>
            <a:off x="7017306" y="2651879"/>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What is AI?</a:t>
            </a:r>
            <a:endParaRPr sz="2200">
              <a:solidFill>
                <a:schemeClr val="dk1"/>
              </a:solidFill>
              <a:latin typeface="Calibri"/>
              <a:ea typeface="Calibri"/>
              <a:cs typeface="Calibri"/>
              <a:sym typeface="Calibri"/>
            </a:endParaRPr>
          </a:p>
        </p:txBody>
      </p:sp>
      <p:sp>
        <p:nvSpPr>
          <p:cNvPr id="71" name="Google Shape;71;p3"/>
          <p:cNvSpPr/>
          <p:nvPr/>
        </p:nvSpPr>
        <p:spPr>
          <a:xfrm>
            <a:off x="7017306" y="3142298"/>
            <a:ext cx="2899410" cy="181451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Technology that enables machines to simulate human intelligence through learning and problem-solving.</a:t>
            </a:r>
            <a:endParaRPr sz="1750">
              <a:solidFill>
                <a:schemeClr val="dk1"/>
              </a:solidFill>
              <a:latin typeface="Calibri"/>
              <a:ea typeface="Calibri"/>
              <a:cs typeface="Calibri"/>
              <a:sym typeface="Calibri"/>
            </a:endParaRPr>
          </a:p>
        </p:txBody>
      </p:sp>
      <p:sp>
        <p:nvSpPr>
          <p:cNvPr id="72" name="Google Shape;72;p3"/>
          <p:cNvSpPr/>
          <p:nvPr/>
        </p:nvSpPr>
        <p:spPr>
          <a:xfrm>
            <a:off x="10200203" y="2574012"/>
            <a:ext cx="510302" cy="510302"/>
          </a:xfrm>
          <a:prstGeom prst="roundRect">
            <a:avLst>
              <a:gd fmla="val 1866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73" name="Google Shape;73;p3"/>
          <p:cNvPicPr preferRelativeResize="0"/>
          <p:nvPr/>
        </p:nvPicPr>
        <p:blipFill rotWithShape="1">
          <a:blip r:embed="rId5">
            <a:alphaModFix/>
          </a:blip>
          <a:srcRect b="0" l="0" r="0" t="0"/>
          <a:stretch/>
        </p:blipFill>
        <p:spPr>
          <a:xfrm>
            <a:off x="10285274" y="2616518"/>
            <a:ext cx="340162" cy="425291"/>
          </a:xfrm>
          <a:prstGeom prst="rect">
            <a:avLst/>
          </a:prstGeom>
          <a:noFill/>
          <a:ln>
            <a:noFill/>
          </a:ln>
        </p:spPr>
      </p:pic>
      <p:sp>
        <p:nvSpPr>
          <p:cNvPr id="74" name="Google Shape;74;p3"/>
          <p:cNvSpPr/>
          <p:nvPr/>
        </p:nvSpPr>
        <p:spPr>
          <a:xfrm>
            <a:off x="10937319" y="2651879"/>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Why It Matters</a:t>
            </a:r>
            <a:endParaRPr sz="2200">
              <a:solidFill>
                <a:schemeClr val="dk1"/>
              </a:solidFill>
              <a:latin typeface="Calibri"/>
              <a:ea typeface="Calibri"/>
              <a:cs typeface="Calibri"/>
              <a:sym typeface="Calibri"/>
            </a:endParaRPr>
          </a:p>
        </p:txBody>
      </p:sp>
      <p:sp>
        <p:nvSpPr>
          <p:cNvPr id="75" name="Google Shape;75;p3"/>
          <p:cNvSpPr/>
          <p:nvPr/>
        </p:nvSpPr>
        <p:spPr>
          <a:xfrm>
            <a:off x="10937319" y="3142298"/>
            <a:ext cx="2899410" cy="181451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Essential for UK hospitality to enhance efficiency whilst maintaining the human touch.</a:t>
            </a:r>
            <a:endParaRPr sz="1750">
              <a:solidFill>
                <a:schemeClr val="dk1"/>
              </a:solidFill>
              <a:latin typeface="Calibri"/>
              <a:ea typeface="Calibri"/>
              <a:cs typeface="Calibri"/>
              <a:sym typeface="Calibri"/>
            </a:endParaRPr>
          </a:p>
        </p:txBody>
      </p:sp>
      <p:sp>
        <p:nvSpPr>
          <p:cNvPr id="76" name="Google Shape;76;p3"/>
          <p:cNvSpPr/>
          <p:nvPr/>
        </p:nvSpPr>
        <p:spPr>
          <a:xfrm>
            <a:off x="6280190" y="5410438"/>
            <a:ext cx="510302" cy="510302"/>
          </a:xfrm>
          <a:prstGeom prst="roundRect">
            <a:avLst>
              <a:gd fmla="val 1866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77" name="Google Shape;77;p3"/>
          <p:cNvPicPr preferRelativeResize="0"/>
          <p:nvPr/>
        </p:nvPicPr>
        <p:blipFill rotWithShape="1">
          <a:blip r:embed="rId6">
            <a:alphaModFix/>
          </a:blip>
          <a:srcRect b="0" l="0" r="0" t="0"/>
          <a:stretch/>
        </p:blipFill>
        <p:spPr>
          <a:xfrm>
            <a:off x="6365260" y="5452943"/>
            <a:ext cx="340162" cy="425291"/>
          </a:xfrm>
          <a:prstGeom prst="rect">
            <a:avLst/>
          </a:prstGeom>
          <a:noFill/>
          <a:ln>
            <a:noFill/>
          </a:ln>
        </p:spPr>
      </p:pic>
      <p:sp>
        <p:nvSpPr>
          <p:cNvPr id="78" name="Google Shape;78;p3"/>
          <p:cNvSpPr/>
          <p:nvPr/>
        </p:nvSpPr>
        <p:spPr>
          <a:xfrm>
            <a:off x="7017306" y="5488305"/>
            <a:ext cx="2839998"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Presentation Objective</a:t>
            </a:r>
            <a:endParaRPr sz="2200">
              <a:solidFill>
                <a:schemeClr val="dk1"/>
              </a:solidFill>
              <a:latin typeface="Calibri"/>
              <a:ea typeface="Calibri"/>
              <a:cs typeface="Calibri"/>
              <a:sym typeface="Calibri"/>
            </a:endParaRPr>
          </a:p>
        </p:txBody>
      </p:sp>
      <p:sp>
        <p:nvSpPr>
          <p:cNvPr id="79" name="Google Shape;79;p3"/>
          <p:cNvSpPr/>
          <p:nvPr/>
        </p:nvSpPr>
        <p:spPr>
          <a:xfrm>
            <a:off x="7017306" y="5978723"/>
            <a:ext cx="6819305"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Analyse how UK hotels can balance AI innovation with human service excellence.</a:t>
            </a:r>
            <a:endParaRPr sz="1750">
              <a:solidFill>
                <a:schemeClr val="dk1"/>
              </a:solidFill>
              <a:latin typeface="Calibri"/>
              <a:ea typeface="Calibri"/>
              <a:cs typeface="Calibri"/>
              <a:sym typeface="Calibri"/>
            </a:endParaRPr>
          </a:p>
        </p:txBody>
      </p:sp>
      <p:sp>
        <p:nvSpPr>
          <p:cNvPr id="80" name="Google Shape;80;p3"/>
          <p:cNvSpPr txBox="1"/>
          <p:nvPr/>
        </p:nvSpPr>
        <p:spPr>
          <a:xfrm>
            <a:off x="5702300" y="7098269"/>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(UK Government, 2021).</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8"/>
                                        </p:tgtEl>
                                        <p:attrNameLst>
                                          <p:attrName>style.visibility</p:attrName>
                                        </p:attrNameLst>
                                      </p:cBhvr>
                                      <p:to>
                                        <p:strVal val="visible"/>
                                      </p:to>
                                    </p:set>
                                    <p:animEffect filter="fade" transition="in">
                                      <p:cBhvr>
                                        <p:cTn dur="500"/>
                                        <p:tgtEl>
                                          <p:spTgt spid="68"/>
                                        </p:tgtEl>
                                      </p:cBhvr>
                                    </p:animEffect>
                                  </p:childTnLst>
                                </p:cTn>
                              </p:par>
                              <p:par>
                                <p:cTn fill="hold" nodeType="withEffect" presetClass="entr" presetID="10" presetSubtype="0">
                                  <p:stCondLst>
                                    <p:cond delay="0"/>
                                  </p:stCondLst>
                                  <p:childTnLst>
                                    <p:set>
                                      <p:cBhvr>
                                        <p:cTn dur="1" fill="hold">
                                          <p:stCondLst>
                                            <p:cond delay="0"/>
                                          </p:stCondLst>
                                        </p:cTn>
                                        <p:tgtEl>
                                          <p:spTgt spid="69"/>
                                        </p:tgtEl>
                                        <p:attrNameLst>
                                          <p:attrName>style.visibility</p:attrName>
                                        </p:attrNameLst>
                                      </p:cBhvr>
                                      <p:to>
                                        <p:strVal val="visible"/>
                                      </p:to>
                                    </p:set>
                                    <p:animEffect filter="fade" transition="in">
                                      <p:cBhvr>
                                        <p:cTn dur="500"/>
                                        <p:tgtEl>
                                          <p:spTgt spid="69"/>
                                        </p:tgtEl>
                                      </p:cBhvr>
                                    </p:animEffect>
                                  </p:childTnLst>
                                </p:cTn>
                              </p:par>
                              <p:par>
                                <p:cTn fill="hold" nodeType="withEffect" presetClass="entr" presetID="10" presetSubtype="0">
                                  <p:stCondLst>
                                    <p:cond delay="0"/>
                                  </p:stCondLst>
                                  <p:childTnLst>
                                    <p:set>
                                      <p:cBhvr>
                                        <p:cTn dur="1" fill="hold">
                                          <p:stCondLst>
                                            <p:cond delay="0"/>
                                          </p:stCondLst>
                                        </p:cTn>
                                        <p:tgtEl>
                                          <p:spTgt spid="70"/>
                                        </p:tgtEl>
                                        <p:attrNameLst>
                                          <p:attrName>style.visibility</p:attrName>
                                        </p:attrNameLst>
                                      </p:cBhvr>
                                      <p:to>
                                        <p:strVal val="visible"/>
                                      </p:to>
                                    </p:set>
                                    <p:animEffect filter="fade" transition="in">
                                      <p:cBhvr>
                                        <p:cTn dur="500"/>
                                        <p:tgtEl>
                                          <p:spTgt spid="70"/>
                                        </p:tgtEl>
                                      </p:cBhvr>
                                    </p:animEffect>
                                  </p:childTnLst>
                                </p:cTn>
                              </p:par>
                              <p:par>
                                <p:cTn fill="hold" nodeType="withEffect" presetClass="entr" presetID="10" presetSubtype="0">
                                  <p:stCondLst>
                                    <p:cond delay="0"/>
                                  </p:stCondLst>
                                  <p:childTnLst>
                                    <p:set>
                                      <p:cBhvr>
                                        <p:cTn dur="1" fill="hold">
                                          <p:stCondLst>
                                            <p:cond delay="0"/>
                                          </p:stCondLst>
                                        </p:cTn>
                                        <p:tgtEl>
                                          <p:spTgt spid="71"/>
                                        </p:tgtEl>
                                        <p:attrNameLst>
                                          <p:attrName>style.visibility</p:attrName>
                                        </p:attrNameLst>
                                      </p:cBhvr>
                                      <p:to>
                                        <p:strVal val="visible"/>
                                      </p:to>
                                    </p:set>
                                    <p:animEffect filter="fade" transition="in">
                                      <p:cBhvr>
                                        <p:cTn dur="500"/>
                                        <p:tgtEl>
                                          <p:spTgt spid="71"/>
                                        </p:tgtEl>
                                      </p:cBhvr>
                                    </p:animEffect>
                                  </p:childTnLst>
                                </p:cTn>
                              </p:par>
                              <p:par>
                                <p:cTn fill="hold" nodeType="withEffect" presetClass="entr" presetID="10" presetSubtype="0">
                                  <p:stCondLst>
                                    <p:cond delay="0"/>
                                  </p:stCondLst>
                                  <p:childTnLst>
                                    <p:set>
                                      <p:cBhvr>
                                        <p:cTn dur="1" fill="hold">
                                          <p:stCondLst>
                                            <p:cond delay="0"/>
                                          </p:stCondLst>
                                        </p:cTn>
                                        <p:tgtEl>
                                          <p:spTgt spid="72"/>
                                        </p:tgtEl>
                                        <p:attrNameLst>
                                          <p:attrName>style.visibility</p:attrName>
                                        </p:attrNameLst>
                                      </p:cBhvr>
                                      <p:to>
                                        <p:strVal val="visible"/>
                                      </p:to>
                                    </p:set>
                                    <p:animEffect filter="fade" transition="in">
                                      <p:cBhvr>
                                        <p:cTn dur="500"/>
                                        <p:tgtEl>
                                          <p:spTgt spid="72"/>
                                        </p:tgtEl>
                                      </p:cBhvr>
                                    </p:animEffect>
                                  </p:childTnLst>
                                </p:cTn>
                              </p:par>
                              <p:par>
                                <p:cTn fill="hold" nodeType="withEffect" presetClass="entr" presetID="10" presetSubtype="0">
                                  <p:stCondLst>
                                    <p:cond delay="0"/>
                                  </p:stCondLst>
                                  <p:childTnLst>
                                    <p:set>
                                      <p:cBhvr>
                                        <p:cTn dur="1" fill="hold">
                                          <p:stCondLst>
                                            <p:cond delay="0"/>
                                          </p:stCondLst>
                                        </p:cTn>
                                        <p:tgtEl>
                                          <p:spTgt spid="73"/>
                                        </p:tgtEl>
                                        <p:attrNameLst>
                                          <p:attrName>style.visibility</p:attrName>
                                        </p:attrNameLst>
                                      </p:cBhvr>
                                      <p:to>
                                        <p:strVal val="visible"/>
                                      </p:to>
                                    </p:set>
                                    <p:animEffect filter="fade" transition="in">
                                      <p:cBhvr>
                                        <p:cTn dur="500"/>
                                        <p:tgtEl>
                                          <p:spTgt spid="73"/>
                                        </p:tgtEl>
                                      </p:cBhvr>
                                    </p:animEffect>
                                  </p:childTnLst>
                                </p:cTn>
                              </p:par>
                              <p:par>
                                <p:cTn fill="hold" nodeType="withEffect" presetClass="entr" presetID="10" presetSubtype="0">
                                  <p:stCondLst>
                                    <p:cond delay="0"/>
                                  </p:stCondLst>
                                  <p:childTnLst>
                                    <p:set>
                                      <p:cBhvr>
                                        <p:cTn dur="1" fill="hold">
                                          <p:stCondLst>
                                            <p:cond delay="0"/>
                                          </p:stCondLst>
                                        </p:cTn>
                                        <p:tgtEl>
                                          <p:spTgt spid="74"/>
                                        </p:tgtEl>
                                        <p:attrNameLst>
                                          <p:attrName>style.visibility</p:attrName>
                                        </p:attrNameLst>
                                      </p:cBhvr>
                                      <p:to>
                                        <p:strVal val="visible"/>
                                      </p:to>
                                    </p:set>
                                    <p:animEffect filter="fade" transition="in">
                                      <p:cBhvr>
                                        <p:cTn dur="500"/>
                                        <p:tgtEl>
                                          <p:spTgt spid="74"/>
                                        </p:tgtEl>
                                      </p:cBhvr>
                                    </p:animEffect>
                                  </p:childTnLst>
                                </p:cTn>
                              </p:par>
                              <p:par>
                                <p:cTn fill="hold" nodeType="withEffect" presetClass="entr" presetID="10" presetSubtype="0">
                                  <p:stCondLst>
                                    <p:cond delay="0"/>
                                  </p:stCondLst>
                                  <p:childTnLst>
                                    <p:set>
                                      <p:cBhvr>
                                        <p:cTn dur="1" fill="hold">
                                          <p:stCondLst>
                                            <p:cond delay="0"/>
                                          </p:stCondLst>
                                        </p:cTn>
                                        <p:tgtEl>
                                          <p:spTgt spid="75"/>
                                        </p:tgtEl>
                                        <p:attrNameLst>
                                          <p:attrName>style.visibility</p:attrName>
                                        </p:attrNameLst>
                                      </p:cBhvr>
                                      <p:to>
                                        <p:strVal val="visible"/>
                                      </p:to>
                                    </p:set>
                                    <p:animEffect filter="fade" transition="in">
                                      <p:cBhvr>
                                        <p:cTn dur="500"/>
                                        <p:tgtEl>
                                          <p:spTgt spid="75"/>
                                        </p:tgtEl>
                                      </p:cBhvr>
                                    </p:animEffect>
                                  </p:childTnLst>
                                </p:cTn>
                              </p:par>
                              <p:par>
                                <p:cTn fill="hold" nodeType="withEffect" presetClass="entr" presetID="10" presetSubtype="0">
                                  <p:stCondLst>
                                    <p:cond delay="0"/>
                                  </p:stCondLst>
                                  <p:childTnLst>
                                    <p:set>
                                      <p:cBhvr>
                                        <p:cTn dur="1" fill="hold">
                                          <p:stCondLst>
                                            <p:cond delay="0"/>
                                          </p:stCondLst>
                                        </p:cTn>
                                        <p:tgtEl>
                                          <p:spTgt spid="76"/>
                                        </p:tgtEl>
                                        <p:attrNameLst>
                                          <p:attrName>style.visibility</p:attrName>
                                        </p:attrNameLst>
                                      </p:cBhvr>
                                      <p:to>
                                        <p:strVal val="visible"/>
                                      </p:to>
                                    </p:set>
                                    <p:animEffect filter="fade" transition="in">
                                      <p:cBhvr>
                                        <p:cTn dur="500"/>
                                        <p:tgtEl>
                                          <p:spTgt spid="76"/>
                                        </p:tgtEl>
                                      </p:cBhvr>
                                    </p:animEffect>
                                  </p:childTnLst>
                                </p:cTn>
                              </p:par>
                              <p:par>
                                <p:cTn fill="hold" nodeType="withEffect" presetClass="entr" presetID="10" presetSubtype="0">
                                  <p:stCondLst>
                                    <p:cond delay="0"/>
                                  </p:stCondLst>
                                  <p:childTnLst>
                                    <p:set>
                                      <p:cBhvr>
                                        <p:cTn dur="1" fill="hold">
                                          <p:stCondLst>
                                            <p:cond delay="0"/>
                                          </p:stCondLst>
                                        </p:cTn>
                                        <p:tgtEl>
                                          <p:spTgt spid="77"/>
                                        </p:tgtEl>
                                        <p:attrNameLst>
                                          <p:attrName>style.visibility</p:attrName>
                                        </p:attrNameLst>
                                      </p:cBhvr>
                                      <p:to>
                                        <p:strVal val="visible"/>
                                      </p:to>
                                    </p:set>
                                    <p:animEffect filter="fade" transition="in">
                                      <p:cBhvr>
                                        <p:cTn dur="500"/>
                                        <p:tgtEl>
                                          <p:spTgt spid="77"/>
                                        </p:tgtEl>
                                      </p:cBhvr>
                                    </p:animEffect>
                                  </p:childTnLst>
                                </p:cTn>
                              </p:par>
                              <p:par>
                                <p:cTn fill="hold" nodeType="withEffect" presetClass="entr" presetID="10" presetSubtype="0">
                                  <p:stCondLst>
                                    <p:cond delay="0"/>
                                  </p:stCondLst>
                                  <p:childTnLst>
                                    <p:set>
                                      <p:cBhvr>
                                        <p:cTn dur="1" fill="hold">
                                          <p:stCondLst>
                                            <p:cond delay="0"/>
                                          </p:stCondLst>
                                        </p:cTn>
                                        <p:tgtEl>
                                          <p:spTgt spid="78"/>
                                        </p:tgtEl>
                                        <p:attrNameLst>
                                          <p:attrName>style.visibility</p:attrName>
                                        </p:attrNameLst>
                                      </p:cBhvr>
                                      <p:to>
                                        <p:strVal val="visible"/>
                                      </p:to>
                                    </p:set>
                                    <p:animEffect filter="fade" transition="in">
                                      <p:cBhvr>
                                        <p:cTn dur="500"/>
                                        <p:tgtEl>
                                          <p:spTgt spid="78"/>
                                        </p:tgtEl>
                                      </p:cBhvr>
                                    </p:animEffect>
                                  </p:childTnLst>
                                </p:cTn>
                              </p:par>
                              <p:par>
                                <p:cTn fill="hold" nodeType="withEffect" presetClass="entr" presetID="10" presetSubtype="0">
                                  <p:stCondLst>
                                    <p:cond delay="0"/>
                                  </p:stCondLst>
                                  <p:childTnLst>
                                    <p:set>
                                      <p:cBhvr>
                                        <p:cTn dur="1" fill="hold">
                                          <p:stCondLst>
                                            <p:cond delay="0"/>
                                          </p:stCondLst>
                                        </p:cTn>
                                        <p:tgtEl>
                                          <p:spTgt spid="79"/>
                                        </p:tgtEl>
                                        <p:attrNameLst>
                                          <p:attrName>style.visibility</p:attrName>
                                        </p:attrNameLst>
                                      </p:cBhvr>
                                      <p:to>
                                        <p:strVal val="visible"/>
                                      </p:to>
                                    </p:set>
                                    <p:animEffect filter="fade" transition="in">
                                      <p:cBhvr>
                                        <p:cTn dur="500"/>
                                        <p:tgtEl>
                                          <p:spTgt spid="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pic>
        <p:nvPicPr>
          <p:cNvPr descr="preencoded.png" id="86" name="Google Shape;86;p4"/>
          <p:cNvPicPr preferRelativeResize="0"/>
          <p:nvPr/>
        </p:nvPicPr>
        <p:blipFill rotWithShape="1">
          <a:blip r:embed="rId3">
            <a:alphaModFix/>
          </a:blip>
          <a:srcRect b="0" l="0" r="0" t="0"/>
          <a:stretch/>
        </p:blipFill>
        <p:spPr>
          <a:xfrm>
            <a:off x="9144000" y="0"/>
            <a:ext cx="5486400" cy="8229600"/>
          </a:xfrm>
          <a:prstGeom prst="rect">
            <a:avLst/>
          </a:prstGeom>
          <a:noFill/>
          <a:ln>
            <a:noFill/>
          </a:ln>
        </p:spPr>
      </p:pic>
      <p:sp>
        <p:nvSpPr>
          <p:cNvPr id="87" name="Google Shape;87;p4"/>
          <p:cNvSpPr/>
          <p:nvPr/>
        </p:nvSpPr>
        <p:spPr>
          <a:xfrm>
            <a:off x="793790" y="841177"/>
            <a:ext cx="7556421" cy="1417558"/>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Literature Review: Theoretical Foundations</a:t>
            </a:r>
            <a:endParaRPr sz="4450">
              <a:solidFill>
                <a:schemeClr val="dk1"/>
              </a:solidFill>
              <a:latin typeface="Calibri"/>
              <a:ea typeface="Calibri"/>
              <a:cs typeface="Calibri"/>
              <a:sym typeface="Calibri"/>
            </a:endParaRPr>
          </a:p>
        </p:txBody>
      </p:sp>
      <p:sp>
        <p:nvSpPr>
          <p:cNvPr id="88" name="Google Shape;88;p4"/>
          <p:cNvSpPr/>
          <p:nvPr/>
        </p:nvSpPr>
        <p:spPr>
          <a:xfrm>
            <a:off x="1048941" y="2598896"/>
            <a:ext cx="30480" cy="4789527"/>
          </a:xfrm>
          <a:prstGeom prst="roundRect">
            <a:avLst>
              <a:gd fmla="val 312558" name="adj"/>
            </a:avLst>
          </a:prstGeom>
          <a:solidFill>
            <a:srgbClr val="C5D2C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9" name="Google Shape;89;p4"/>
          <p:cNvSpPr/>
          <p:nvPr/>
        </p:nvSpPr>
        <p:spPr>
          <a:xfrm>
            <a:off x="1273612" y="2838807"/>
            <a:ext cx="680442" cy="30480"/>
          </a:xfrm>
          <a:prstGeom prst="roundRect">
            <a:avLst>
              <a:gd fmla="val 312558" name="adj"/>
            </a:avLst>
          </a:prstGeom>
          <a:solidFill>
            <a:srgbClr val="C5D2C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90" name="Google Shape;90;p4"/>
          <p:cNvSpPr/>
          <p:nvPr/>
        </p:nvSpPr>
        <p:spPr>
          <a:xfrm>
            <a:off x="793790" y="2598896"/>
            <a:ext cx="510302" cy="510302"/>
          </a:xfrm>
          <a:prstGeom prst="roundRect">
            <a:avLst>
              <a:gd fmla="val 1866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91" name="Google Shape;91;p4"/>
          <p:cNvPicPr preferRelativeResize="0"/>
          <p:nvPr/>
        </p:nvPicPr>
        <p:blipFill rotWithShape="1">
          <a:blip r:embed="rId4">
            <a:alphaModFix/>
          </a:blip>
          <a:srcRect b="0" l="0" r="0" t="0"/>
          <a:stretch/>
        </p:blipFill>
        <p:spPr>
          <a:xfrm>
            <a:off x="878860" y="2641402"/>
            <a:ext cx="340162" cy="425291"/>
          </a:xfrm>
          <a:prstGeom prst="rect">
            <a:avLst/>
          </a:prstGeom>
          <a:noFill/>
          <a:ln>
            <a:noFill/>
          </a:ln>
        </p:spPr>
      </p:pic>
      <p:sp>
        <p:nvSpPr>
          <p:cNvPr id="92" name="Google Shape;92;p4"/>
          <p:cNvSpPr/>
          <p:nvPr/>
        </p:nvSpPr>
        <p:spPr>
          <a:xfrm>
            <a:off x="2183011" y="2676763"/>
            <a:ext cx="4290536"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AI Definition Evolution (2019-2021)</a:t>
            </a:r>
            <a:endParaRPr sz="2200">
              <a:solidFill>
                <a:schemeClr val="dk1"/>
              </a:solidFill>
              <a:latin typeface="Calibri"/>
              <a:ea typeface="Calibri"/>
              <a:cs typeface="Calibri"/>
              <a:sym typeface="Calibri"/>
            </a:endParaRPr>
          </a:p>
        </p:txBody>
      </p:sp>
      <p:sp>
        <p:nvSpPr>
          <p:cNvPr id="93" name="Google Shape;93;p4"/>
          <p:cNvSpPr/>
          <p:nvPr/>
        </p:nvSpPr>
        <p:spPr>
          <a:xfrm>
            <a:off x="2183011" y="3167182"/>
            <a:ext cx="6167199"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Shift from basic automation to intelligent systems capable of learning and adapting.</a:t>
            </a:r>
            <a:endParaRPr sz="1750">
              <a:solidFill>
                <a:schemeClr val="dk1"/>
              </a:solidFill>
              <a:latin typeface="Calibri"/>
              <a:ea typeface="Calibri"/>
              <a:cs typeface="Calibri"/>
              <a:sym typeface="Calibri"/>
            </a:endParaRPr>
          </a:p>
        </p:txBody>
      </p:sp>
      <p:sp>
        <p:nvSpPr>
          <p:cNvPr id="94" name="Google Shape;94;p4"/>
          <p:cNvSpPr/>
          <p:nvPr/>
        </p:nvSpPr>
        <p:spPr>
          <a:xfrm>
            <a:off x="1273612" y="4586526"/>
            <a:ext cx="680442" cy="30480"/>
          </a:xfrm>
          <a:prstGeom prst="roundRect">
            <a:avLst>
              <a:gd fmla="val 312558" name="adj"/>
            </a:avLst>
          </a:prstGeom>
          <a:solidFill>
            <a:srgbClr val="C5D2C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95" name="Google Shape;95;p4"/>
          <p:cNvSpPr/>
          <p:nvPr/>
        </p:nvSpPr>
        <p:spPr>
          <a:xfrm>
            <a:off x="793790" y="4346615"/>
            <a:ext cx="510302" cy="510302"/>
          </a:xfrm>
          <a:prstGeom prst="roundRect">
            <a:avLst>
              <a:gd fmla="val 1866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96" name="Google Shape;96;p4"/>
          <p:cNvPicPr preferRelativeResize="0"/>
          <p:nvPr/>
        </p:nvPicPr>
        <p:blipFill rotWithShape="1">
          <a:blip r:embed="rId5">
            <a:alphaModFix/>
          </a:blip>
          <a:srcRect b="0" l="0" r="0" t="0"/>
          <a:stretch/>
        </p:blipFill>
        <p:spPr>
          <a:xfrm>
            <a:off x="878860" y="4389120"/>
            <a:ext cx="340162" cy="425291"/>
          </a:xfrm>
          <a:prstGeom prst="rect">
            <a:avLst/>
          </a:prstGeom>
          <a:noFill/>
          <a:ln>
            <a:noFill/>
          </a:ln>
        </p:spPr>
      </p:pic>
      <p:sp>
        <p:nvSpPr>
          <p:cNvPr id="97" name="Google Shape;97;p4"/>
          <p:cNvSpPr/>
          <p:nvPr/>
        </p:nvSpPr>
        <p:spPr>
          <a:xfrm>
            <a:off x="2183011" y="4424482"/>
            <a:ext cx="5579864"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Service-Dominant Logic Theory (2020-2022)</a:t>
            </a:r>
            <a:endParaRPr sz="2200">
              <a:solidFill>
                <a:schemeClr val="dk1"/>
              </a:solidFill>
              <a:latin typeface="Calibri"/>
              <a:ea typeface="Calibri"/>
              <a:cs typeface="Calibri"/>
              <a:sym typeface="Calibri"/>
            </a:endParaRPr>
          </a:p>
        </p:txBody>
      </p:sp>
      <p:sp>
        <p:nvSpPr>
          <p:cNvPr id="98" name="Google Shape;98;p4"/>
          <p:cNvSpPr/>
          <p:nvPr/>
        </p:nvSpPr>
        <p:spPr>
          <a:xfrm>
            <a:off x="2183011" y="4914900"/>
            <a:ext cx="6167199"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Framework for understanding AI as value co-creator with humans in service delivery.</a:t>
            </a:r>
            <a:endParaRPr sz="1750">
              <a:solidFill>
                <a:schemeClr val="dk1"/>
              </a:solidFill>
              <a:latin typeface="Calibri"/>
              <a:ea typeface="Calibri"/>
              <a:cs typeface="Calibri"/>
              <a:sym typeface="Calibri"/>
            </a:endParaRPr>
          </a:p>
        </p:txBody>
      </p:sp>
      <p:sp>
        <p:nvSpPr>
          <p:cNvPr id="99" name="Google Shape;99;p4"/>
          <p:cNvSpPr/>
          <p:nvPr/>
        </p:nvSpPr>
        <p:spPr>
          <a:xfrm>
            <a:off x="1273612" y="6334244"/>
            <a:ext cx="680442" cy="30480"/>
          </a:xfrm>
          <a:prstGeom prst="roundRect">
            <a:avLst>
              <a:gd fmla="val 312558" name="adj"/>
            </a:avLst>
          </a:prstGeom>
          <a:solidFill>
            <a:srgbClr val="C5D2C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00" name="Google Shape;100;p4"/>
          <p:cNvSpPr/>
          <p:nvPr/>
        </p:nvSpPr>
        <p:spPr>
          <a:xfrm>
            <a:off x="793790" y="6094333"/>
            <a:ext cx="510302" cy="510302"/>
          </a:xfrm>
          <a:prstGeom prst="roundRect">
            <a:avLst>
              <a:gd fmla="val 1866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01" name="Google Shape;101;p4"/>
          <p:cNvPicPr preferRelativeResize="0"/>
          <p:nvPr/>
        </p:nvPicPr>
        <p:blipFill rotWithShape="1">
          <a:blip r:embed="rId6">
            <a:alphaModFix/>
          </a:blip>
          <a:srcRect b="0" l="0" r="0" t="0"/>
          <a:stretch/>
        </p:blipFill>
        <p:spPr>
          <a:xfrm>
            <a:off x="878860" y="6136838"/>
            <a:ext cx="340162" cy="425291"/>
          </a:xfrm>
          <a:prstGeom prst="rect">
            <a:avLst/>
          </a:prstGeom>
          <a:noFill/>
          <a:ln>
            <a:noFill/>
          </a:ln>
        </p:spPr>
      </p:pic>
      <p:sp>
        <p:nvSpPr>
          <p:cNvPr id="102" name="Google Shape;102;p4"/>
          <p:cNvSpPr/>
          <p:nvPr/>
        </p:nvSpPr>
        <p:spPr>
          <a:xfrm>
            <a:off x="2183011" y="6172200"/>
            <a:ext cx="5477351"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Human-AI Collaboration Model (2022-2025)</a:t>
            </a:r>
            <a:endParaRPr sz="2200">
              <a:solidFill>
                <a:schemeClr val="dk1"/>
              </a:solidFill>
              <a:latin typeface="Calibri"/>
              <a:ea typeface="Calibri"/>
              <a:cs typeface="Calibri"/>
              <a:sym typeface="Calibri"/>
            </a:endParaRPr>
          </a:p>
        </p:txBody>
      </p:sp>
      <p:sp>
        <p:nvSpPr>
          <p:cNvPr id="103" name="Google Shape;103;p4"/>
          <p:cNvSpPr/>
          <p:nvPr/>
        </p:nvSpPr>
        <p:spPr>
          <a:xfrm>
            <a:off x="2183011" y="6662618"/>
            <a:ext cx="6167199"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Focus on complementary capabilities rather than replacement.</a:t>
            </a:r>
            <a:endParaRPr sz="1750">
              <a:solidFill>
                <a:schemeClr val="dk1"/>
              </a:solidFill>
              <a:latin typeface="Calibri"/>
              <a:ea typeface="Calibri"/>
              <a:cs typeface="Calibri"/>
              <a:sym typeface="Calibri"/>
            </a:endParaRPr>
          </a:p>
        </p:txBody>
      </p:sp>
      <p:sp>
        <p:nvSpPr>
          <p:cNvPr id="104" name="Google Shape;104;p4"/>
          <p:cNvSpPr txBox="1"/>
          <p:nvPr/>
        </p:nvSpPr>
        <p:spPr>
          <a:xfrm>
            <a:off x="165099" y="7565588"/>
            <a:ext cx="8124152"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(HospitalityNet UK, International Journal of Hospitality Management, 2023).</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8"/>
                                        </p:tgtEl>
                                        <p:attrNameLst>
                                          <p:attrName>style.visibility</p:attrName>
                                        </p:attrNameLst>
                                      </p:cBhvr>
                                      <p:to>
                                        <p:strVal val="visible"/>
                                      </p:to>
                                    </p:set>
                                    <p:animEffect filter="fade" transition="in">
                                      <p:cBhvr>
                                        <p:cTn dur="500"/>
                                        <p:tgtEl>
                                          <p:spTgt spid="88"/>
                                        </p:tgtEl>
                                      </p:cBhvr>
                                    </p:animEffect>
                                  </p:childTnLst>
                                </p:cTn>
                              </p:par>
                              <p:par>
                                <p:cTn fill="hold" nodeType="withEffect" presetClass="entr" presetID="10" presetSubtype="0">
                                  <p:stCondLst>
                                    <p:cond delay="0"/>
                                  </p:stCondLst>
                                  <p:childTnLst>
                                    <p:set>
                                      <p:cBhvr>
                                        <p:cTn dur="1" fill="hold">
                                          <p:stCondLst>
                                            <p:cond delay="0"/>
                                          </p:stCondLst>
                                        </p:cTn>
                                        <p:tgtEl>
                                          <p:spTgt spid="89"/>
                                        </p:tgtEl>
                                        <p:attrNameLst>
                                          <p:attrName>style.visibility</p:attrName>
                                        </p:attrNameLst>
                                      </p:cBhvr>
                                      <p:to>
                                        <p:strVal val="visible"/>
                                      </p:to>
                                    </p:set>
                                    <p:animEffect filter="fade" transition="in">
                                      <p:cBhvr>
                                        <p:cTn dur="500"/>
                                        <p:tgtEl>
                                          <p:spTgt spid="89"/>
                                        </p:tgtEl>
                                      </p:cBhvr>
                                    </p:animEffect>
                                  </p:childTnLst>
                                </p:cTn>
                              </p:par>
                              <p:par>
                                <p:cTn fill="hold" nodeType="withEffect" presetClass="entr" presetID="10" presetSubtype="0">
                                  <p:stCondLst>
                                    <p:cond delay="0"/>
                                  </p:stCondLst>
                                  <p:childTnLst>
                                    <p:set>
                                      <p:cBhvr>
                                        <p:cTn dur="1" fill="hold">
                                          <p:stCondLst>
                                            <p:cond delay="0"/>
                                          </p:stCondLst>
                                        </p:cTn>
                                        <p:tgtEl>
                                          <p:spTgt spid="90"/>
                                        </p:tgtEl>
                                        <p:attrNameLst>
                                          <p:attrName>style.visibility</p:attrName>
                                        </p:attrNameLst>
                                      </p:cBhvr>
                                      <p:to>
                                        <p:strVal val="visible"/>
                                      </p:to>
                                    </p:set>
                                    <p:animEffect filter="fade" transition="in">
                                      <p:cBhvr>
                                        <p:cTn dur="500"/>
                                        <p:tgtEl>
                                          <p:spTgt spid="90"/>
                                        </p:tgtEl>
                                      </p:cBhvr>
                                    </p:animEffect>
                                  </p:childTnLst>
                                </p:cTn>
                              </p:par>
                              <p:par>
                                <p:cTn fill="hold" nodeType="withEffect" presetClass="entr" presetID="10" presetSubtype="0">
                                  <p:stCondLst>
                                    <p:cond delay="0"/>
                                  </p:stCondLst>
                                  <p:childTnLst>
                                    <p:set>
                                      <p:cBhvr>
                                        <p:cTn dur="1" fill="hold">
                                          <p:stCondLst>
                                            <p:cond delay="0"/>
                                          </p:stCondLst>
                                        </p:cTn>
                                        <p:tgtEl>
                                          <p:spTgt spid="91"/>
                                        </p:tgtEl>
                                        <p:attrNameLst>
                                          <p:attrName>style.visibility</p:attrName>
                                        </p:attrNameLst>
                                      </p:cBhvr>
                                      <p:to>
                                        <p:strVal val="visible"/>
                                      </p:to>
                                    </p:set>
                                    <p:animEffect filter="fade" transition="in">
                                      <p:cBhvr>
                                        <p:cTn dur="500"/>
                                        <p:tgtEl>
                                          <p:spTgt spid="91"/>
                                        </p:tgtEl>
                                      </p:cBhvr>
                                    </p:animEffect>
                                  </p:childTnLst>
                                </p:cTn>
                              </p:par>
                              <p:par>
                                <p:cTn fill="hold" nodeType="withEffect" presetClass="entr" presetID="10" presetSubtype="0">
                                  <p:stCondLst>
                                    <p:cond delay="0"/>
                                  </p:stCondLst>
                                  <p:childTnLst>
                                    <p:set>
                                      <p:cBhvr>
                                        <p:cTn dur="1" fill="hold">
                                          <p:stCondLst>
                                            <p:cond delay="0"/>
                                          </p:stCondLst>
                                        </p:cTn>
                                        <p:tgtEl>
                                          <p:spTgt spid="92"/>
                                        </p:tgtEl>
                                        <p:attrNameLst>
                                          <p:attrName>style.visibility</p:attrName>
                                        </p:attrNameLst>
                                      </p:cBhvr>
                                      <p:to>
                                        <p:strVal val="visible"/>
                                      </p:to>
                                    </p:set>
                                    <p:animEffect filter="fade" transition="in">
                                      <p:cBhvr>
                                        <p:cTn dur="500"/>
                                        <p:tgtEl>
                                          <p:spTgt spid="92"/>
                                        </p:tgtEl>
                                      </p:cBhvr>
                                    </p:animEffect>
                                  </p:childTnLst>
                                </p:cTn>
                              </p:par>
                              <p:par>
                                <p:cTn fill="hold" nodeType="withEffect" presetClass="entr" presetID="10" presetSubtype="0">
                                  <p:stCondLst>
                                    <p:cond delay="0"/>
                                  </p:stCondLst>
                                  <p:childTnLst>
                                    <p:set>
                                      <p:cBhvr>
                                        <p:cTn dur="1" fill="hold">
                                          <p:stCondLst>
                                            <p:cond delay="0"/>
                                          </p:stCondLst>
                                        </p:cTn>
                                        <p:tgtEl>
                                          <p:spTgt spid="93"/>
                                        </p:tgtEl>
                                        <p:attrNameLst>
                                          <p:attrName>style.visibility</p:attrName>
                                        </p:attrNameLst>
                                      </p:cBhvr>
                                      <p:to>
                                        <p:strVal val="visible"/>
                                      </p:to>
                                    </p:set>
                                    <p:animEffect filter="fade" transition="in">
                                      <p:cBhvr>
                                        <p:cTn dur="500"/>
                                        <p:tgtEl>
                                          <p:spTgt spid="93"/>
                                        </p:tgtEl>
                                      </p:cBhvr>
                                    </p:animEffect>
                                  </p:childTnLst>
                                </p:cTn>
                              </p:par>
                              <p:par>
                                <p:cTn fill="hold" nodeType="withEffect" presetClass="entr" presetID="10" presetSubtype="0">
                                  <p:stCondLst>
                                    <p:cond delay="0"/>
                                  </p:stCondLst>
                                  <p:childTnLst>
                                    <p:set>
                                      <p:cBhvr>
                                        <p:cTn dur="1" fill="hold">
                                          <p:stCondLst>
                                            <p:cond delay="0"/>
                                          </p:stCondLst>
                                        </p:cTn>
                                        <p:tgtEl>
                                          <p:spTgt spid="94"/>
                                        </p:tgtEl>
                                        <p:attrNameLst>
                                          <p:attrName>style.visibility</p:attrName>
                                        </p:attrNameLst>
                                      </p:cBhvr>
                                      <p:to>
                                        <p:strVal val="visible"/>
                                      </p:to>
                                    </p:set>
                                    <p:animEffect filter="fade" transition="in">
                                      <p:cBhvr>
                                        <p:cTn dur="500"/>
                                        <p:tgtEl>
                                          <p:spTgt spid="94"/>
                                        </p:tgtEl>
                                      </p:cBhvr>
                                    </p:animEffect>
                                  </p:childTnLst>
                                </p:cTn>
                              </p:par>
                              <p:par>
                                <p:cTn fill="hold" nodeType="withEffect" presetClass="entr" presetID="10" presetSubtype="0">
                                  <p:stCondLst>
                                    <p:cond delay="0"/>
                                  </p:stCondLst>
                                  <p:childTnLst>
                                    <p:set>
                                      <p:cBhvr>
                                        <p:cTn dur="1" fill="hold">
                                          <p:stCondLst>
                                            <p:cond delay="0"/>
                                          </p:stCondLst>
                                        </p:cTn>
                                        <p:tgtEl>
                                          <p:spTgt spid="95"/>
                                        </p:tgtEl>
                                        <p:attrNameLst>
                                          <p:attrName>style.visibility</p:attrName>
                                        </p:attrNameLst>
                                      </p:cBhvr>
                                      <p:to>
                                        <p:strVal val="visible"/>
                                      </p:to>
                                    </p:set>
                                    <p:animEffect filter="fade" transition="in">
                                      <p:cBhvr>
                                        <p:cTn dur="500"/>
                                        <p:tgtEl>
                                          <p:spTgt spid="95"/>
                                        </p:tgtEl>
                                      </p:cBhvr>
                                    </p:animEffect>
                                  </p:childTnLst>
                                </p:cTn>
                              </p:par>
                              <p:par>
                                <p:cTn fill="hold" nodeType="withEffect" presetClass="entr" presetID="10" presetSubtype="0">
                                  <p:stCondLst>
                                    <p:cond delay="0"/>
                                  </p:stCondLst>
                                  <p:childTnLst>
                                    <p:set>
                                      <p:cBhvr>
                                        <p:cTn dur="1" fill="hold">
                                          <p:stCondLst>
                                            <p:cond delay="0"/>
                                          </p:stCondLst>
                                        </p:cTn>
                                        <p:tgtEl>
                                          <p:spTgt spid="96"/>
                                        </p:tgtEl>
                                        <p:attrNameLst>
                                          <p:attrName>style.visibility</p:attrName>
                                        </p:attrNameLst>
                                      </p:cBhvr>
                                      <p:to>
                                        <p:strVal val="visible"/>
                                      </p:to>
                                    </p:set>
                                    <p:animEffect filter="fade" transition="in">
                                      <p:cBhvr>
                                        <p:cTn dur="500"/>
                                        <p:tgtEl>
                                          <p:spTgt spid="96"/>
                                        </p:tgtEl>
                                      </p:cBhvr>
                                    </p:animEffect>
                                  </p:childTnLst>
                                </p:cTn>
                              </p:par>
                              <p:par>
                                <p:cTn fill="hold" nodeType="withEffect" presetClass="entr" presetID="10" presetSubtype="0">
                                  <p:stCondLst>
                                    <p:cond delay="0"/>
                                  </p:stCondLst>
                                  <p:childTnLst>
                                    <p:set>
                                      <p:cBhvr>
                                        <p:cTn dur="1" fill="hold">
                                          <p:stCondLst>
                                            <p:cond delay="0"/>
                                          </p:stCondLst>
                                        </p:cTn>
                                        <p:tgtEl>
                                          <p:spTgt spid="97"/>
                                        </p:tgtEl>
                                        <p:attrNameLst>
                                          <p:attrName>style.visibility</p:attrName>
                                        </p:attrNameLst>
                                      </p:cBhvr>
                                      <p:to>
                                        <p:strVal val="visible"/>
                                      </p:to>
                                    </p:set>
                                    <p:animEffect filter="fade" transition="in">
                                      <p:cBhvr>
                                        <p:cTn dur="500"/>
                                        <p:tgtEl>
                                          <p:spTgt spid="97"/>
                                        </p:tgtEl>
                                      </p:cBhvr>
                                    </p:animEffect>
                                  </p:childTnLst>
                                </p:cTn>
                              </p:par>
                              <p:par>
                                <p:cTn fill="hold" nodeType="withEffect" presetClass="entr" presetID="10" presetSubtype="0">
                                  <p:stCondLst>
                                    <p:cond delay="0"/>
                                  </p:stCondLst>
                                  <p:childTnLst>
                                    <p:set>
                                      <p:cBhvr>
                                        <p:cTn dur="1" fill="hold">
                                          <p:stCondLst>
                                            <p:cond delay="0"/>
                                          </p:stCondLst>
                                        </p:cTn>
                                        <p:tgtEl>
                                          <p:spTgt spid="98"/>
                                        </p:tgtEl>
                                        <p:attrNameLst>
                                          <p:attrName>style.visibility</p:attrName>
                                        </p:attrNameLst>
                                      </p:cBhvr>
                                      <p:to>
                                        <p:strVal val="visible"/>
                                      </p:to>
                                    </p:set>
                                    <p:animEffect filter="fade" transition="in">
                                      <p:cBhvr>
                                        <p:cTn dur="500"/>
                                        <p:tgtEl>
                                          <p:spTgt spid="98"/>
                                        </p:tgtEl>
                                      </p:cBhvr>
                                    </p:animEffect>
                                  </p:childTnLst>
                                </p:cTn>
                              </p:par>
                              <p:par>
                                <p:cTn fill="hold" nodeType="withEffect" presetClass="entr" presetID="10" presetSubtype="0">
                                  <p:stCondLst>
                                    <p:cond delay="0"/>
                                  </p:stCondLst>
                                  <p:childTnLst>
                                    <p:set>
                                      <p:cBhvr>
                                        <p:cTn dur="1" fill="hold">
                                          <p:stCondLst>
                                            <p:cond delay="0"/>
                                          </p:stCondLst>
                                        </p:cTn>
                                        <p:tgtEl>
                                          <p:spTgt spid="99"/>
                                        </p:tgtEl>
                                        <p:attrNameLst>
                                          <p:attrName>style.visibility</p:attrName>
                                        </p:attrNameLst>
                                      </p:cBhvr>
                                      <p:to>
                                        <p:strVal val="visible"/>
                                      </p:to>
                                    </p:set>
                                    <p:animEffect filter="fade" transition="in">
                                      <p:cBhvr>
                                        <p:cTn dur="500"/>
                                        <p:tgtEl>
                                          <p:spTgt spid="99"/>
                                        </p:tgtEl>
                                      </p:cBhvr>
                                    </p:animEffect>
                                  </p:childTnLst>
                                </p:cTn>
                              </p:par>
                              <p:par>
                                <p:cTn fill="hold" nodeType="withEffect" presetClass="entr" presetID="10" presetSubtype="0">
                                  <p:stCondLst>
                                    <p:cond delay="0"/>
                                  </p:stCondLst>
                                  <p:childTnLst>
                                    <p:set>
                                      <p:cBhvr>
                                        <p:cTn dur="1" fill="hold">
                                          <p:stCondLst>
                                            <p:cond delay="0"/>
                                          </p:stCondLst>
                                        </p:cTn>
                                        <p:tgtEl>
                                          <p:spTgt spid="100"/>
                                        </p:tgtEl>
                                        <p:attrNameLst>
                                          <p:attrName>style.visibility</p:attrName>
                                        </p:attrNameLst>
                                      </p:cBhvr>
                                      <p:to>
                                        <p:strVal val="visible"/>
                                      </p:to>
                                    </p:set>
                                    <p:animEffect filter="fade" transition="in">
                                      <p:cBhvr>
                                        <p:cTn dur="500"/>
                                        <p:tgtEl>
                                          <p:spTgt spid="100"/>
                                        </p:tgtEl>
                                      </p:cBhvr>
                                    </p:animEffect>
                                  </p:childTnLst>
                                </p:cTn>
                              </p:par>
                              <p:par>
                                <p:cTn fill="hold" nodeType="withEffect" presetClass="entr" presetID="10" presetSubtype="0">
                                  <p:stCondLst>
                                    <p:cond delay="0"/>
                                  </p:stCondLst>
                                  <p:childTnLst>
                                    <p:set>
                                      <p:cBhvr>
                                        <p:cTn dur="1" fill="hold">
                                          <p:stCondLst>
                                            <p:cond delay="0"/>
                                          </p:stCondLst>
                                        </p:cTn>
                                        <p:tgtEl>
                                          <p:spTgt spid="101"/>
                                        </p:tgtEl>
                                        <p:attrNameLst>
                                          <p:attrName>style.visibility</p:attrName>
                                        </p:attrNameLst>
                                      </p:cBhvr>
                                      <p:to>
                                        <p:strVal val="visible"/>
                                      </p:to>
                                    </p:set>
                                    <p:animEffect filter="fade" transition="in">
                                      <p:cBhvr>
                                        <p:cTn dur="500"/>
                                        <p:tgtEl>
                                          <p:spTgt spid="101"/>
                                        </p:tgtEl>
                                      </p:cBhvr>
                                    </p:animEffect>
                                  </p:childTnLst>
                                </p:cTn>
                              </p:par>
                              <p:par>
                                <p:cTn fill="hold" nodeType="withEffect" presetClass="entr" presetID="10" presetSubtype="0">
                                  <p:stCondLst>
                                    <p:cond delay="0"/>
                                  </p:stCondLst>
                                  <p:childTnLst>
                                    <p:set>
                                      <p:cBhvr>
                                        <p:cTn dur="1" fill="hold">
                                          <p:stCondLst>
                                            <p:cond delay="0"/>
                                          </p:stCondLst>
                                        </p:cTn>
                                        <p:tgtEl>
                                          <p:spTgt spid="102"/>
                                        </p:tgtEl>
                                        <p:attrNameLst>
                                          <p:attrName>style.visibility</p:attrName>
                                        </p:attrNameLst>
                                      </p:cBhvr>
                                      <p:to>
                                        <p:strVal val="visible"/>
                                      </p:to>
                                    </p:set>
                                    <p:animEffect filter="fade" transition="in">
                                      <p:cBhvr>
                                        <p:cTn dur="500"/>
                                        <p:tgtEl>
                                          <p:spTgt spid="102"/>
                                        </p:tgtEl>
                                      </p:cBhvr>
                                    </p:animEffect>
                                  </p:childTnLst>
                                </p:cTn>
                              </p:par>
                              <p:par>
                                <p:cTn fill="hold" nodeType="withEffect" presetClass="entr" presetID="10" presetSubtype="0">
                                  <p:stCondLst>
                                    <p:cond delay="0"/>
                                  </p:stCondLst>
                                  <p:childTnLst>
                                    <p:set>
                                      <p:cBhvr>
                                        <p:cTn dur="1" fill="hold">
                                          <p:stCondLst>
                                            <p:cond delay="0"/>
                                          </p:stCondLst>
                                        </p:cTn>
                                        <p:tgtEl>
                                          <p:spTgt spid="103"/>
                                        </p:tgtEl>
                                        <p:attrNameLst>
                                          <p:attrName>style.visibility</p:attrName>
                                        </p:attrNameLst>
                                      </p:cBhvr>
                                      <p:to>
                                        <p:strVal val="visible"/>
                                      </p:to>
                                    </p:set>
                                    <p:animEffect filter="fade" transition="in">
                                      <p:cBhvr>
                                        <p:cTn dur="500"/>
                                        <p:tgtEl>
                                          <p:spTgt spid="10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5"/>
          <p:cNvSpPr/>
          <p:nvPr/>
        </p:nvSpPr>
        <p:spPr>
          <a:xfrm>
            <a:off x="793790" y="2301954"/>
            <a:ext cx="9965769"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Literature Review: Benefits &amp; Challenges</a:t>
            </a:r>
            <a:endParaRPr sz="4450">
              <a:solidFill>
                <a:schemeClr val="dk1"/>
              </a:solidFill>
              <a:latin typeface="Calibri"/>
              <a:ea typeface="Calibri"/>
              <a:cs typeface="Calibri"/>
              <a:sym typeface="Calibri"/>
            </a:endParaRPr>
          </a:p>
        </p:txBody>
      </p:sp>
      <p:sp>
        <p:nvSpPr>
          <p:cNvPr id="111" name="Google Shape;111;p5"/>
          <p:cNvSpPr/>
          <p:nvPr/>
        </p:nvSpPr>
        <p:spPr>
          <a:xfrm>
            <a:off x="793790" y="3577709"/>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72D45"/>
              </a:buClr>
              <a:buSzPts val="2200"/>
              <a:buFont typeface="Kanit Light"/>
              <a:buNone/>
            </a:pPr>
            <a:r>
              <a:rPr lang="en-GB" sz="2200">
                <a:solidFill>
                  <a:srgbClr val="272D45"/>
                </a:solidFill>
                <a:latin typeface="Kanit Light"/>
                <a:ea typeface="Kanit Light"/>
                <a:cs typeface="Kanit Light"/>
                <a:sym typeface="Kanit Light"/>
              </a:rPr>
              <a:t>Key Benefits</a:t>
            </a:r>
            <a:endParaRPr sz="2200">
              <a:solidFill>
                <a:schemeClr val="dk1"/>
              </a:solidFill>
              <a:latin typeface="Calibri"/>
              <a:ea typeface="Calibri"/>
              <a:cs typeface="Calibri"/>
              <a:sym typeface="Calibri"/>
            </a:endParaRPr>
          </a:p>
        </p:txBody>
      </p:sp>
      <p:sp>
        <p:nvSpPr>
          <p:cNvPr id="112" name="Google Shape;112;p5"/>
          <p:cNvSpPr/>
          <p:nvPr/>
        </p:nvSpPr>
        <p:spPr>
          <a:xfrm>
            <a:off x="793790" y="4158853"/>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24/7 personalised service delivery</a:t>
            </a:r>
            <a:endParaRPr sz="1750">
              <a:solidFill>
                <a:schemeClr val="dk1"/>
              </a:solidFill>
              <a:latin typeface="Calibri"/>
              <a:ea typeface="Calibri"/>
              <a:cs typeface="Calibri"/>
              <a:sym typeface="Calibri"/>
            </a:endParaRPr>
          </a:p>
        </p:txBody>
      </p:sp>
      <p:sp>
        <p:nvSpPr>
          <p:cNvPr id="113" name="Google Shape;113;p5"/>
          <p:cNvSpPr/>
          <p:nvPr/>
        </p:nvSpPr>
        <p:spPr>
          <a:xfrm>
            <a:off x="793790" y="4601051"/>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Operational cost reduction (15-25%)</a:t>
            </a:r>
            <a:endParaRPr sz="1750">
              <a:solidFill>
                <a:schemeClr val="dk1"/>
              </a:solidFill>
              <a:latin typeface="Calibri"/>
              <a:ea typeface="Calibri"/>
              <a:cs typeface="Calibri"/>
              <a:sym typeface="Calibri"/>
            </a:endParaRPr>
          </a:p>
        </p:txBody>
      </p:sp>
      <p:sp>
        <p:nvSpPr>
          <p:cNvPr id="114" name="Google Shape;114;p5"/>
          <p:cNvSpPr/>
          <p:nvPr/>
        </p:nvSpPr>
        <p:spPr>
          <a:xfrm>
            <a:off x="793790" y="5043249"/>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Enhanced data-driven decision making</a:t>
            </a:r>
            <a:endParaRPr sz="1750">
              <a:solidFill>
                <a:schemeClr val="dk1"/>
              </a:solidFill>
              <a:latin typeface="Calibri"/>
              <a:ea typeface="Calibri"/>
              <a:cs typeface="Calibri"/>
              <a:sym typeface="Calibri"/>
            </a:endParaRPr>
          </a:p>
        </p:txBody>
      </p:sp>
      <p:sp>
        <p:nvSpPr>
          <p:cNvPr id="115" name="Google Shape;115;p5"/>
          <p:cNvSpPr/>
          <p:nvPr/>
        </p:nvSpPr>
        <p:spPr>
          <a:xfrm>
            <a:off x="793790" y="5485448"/>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Improved guest satisfaction scores</a:t>
            </a:r>
            <a:endParaRPr sz="1750">
              <a:solidFill>
                <a:schemeClr val="dk1"/>
              </a:solidFill>
              <a:latin typeface="Calibri"/>
              <a:ea typeface="Calibri"/>
              <a:cs typeface="Calibri"/>
              <a:sym typeface="Calibri"/>
            </a:endParaRPr>
          </a:p>
        </p:txBody>
      </p:sp>
      <p:sp>
        <p:nvSpPr>
          <p:cNvPr id="116" name="Google Shape;116;p5"/>
          <p:cNvSpPr/>
          <p:nvPr/>
        </p:nvSpPr>
        <p:spPr>
          <a:xfrm>
            <a:off x="7599521" y="3577709"/>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72D45"/>
              </a:buClr>
              <a:buSzPts val="2200"/>
              <a:buFont typeface="Kanit Light"/>
              <a:buNone/>
            </a:pPr>
            <a:r>
              <a:rPr lang="en-GB" sz="2200">
                <a:solidFill>
                  <a:srgbClr val="272D45"/>
                </a:solidFill>
                <a:latin typeface="Kanit Light"/>
                <a:ea typeface="Kanit Light"/>
                <a:cs typeface="Kanit Light"/>
                <a:sym typeface="Kanit Light"/>
              </a:rPr>
              <a:t>Primary Challenges</a:t>
            </a:r>
            <a:endParaRPr sz="2200">
              <a:solidFill>
                <a:schemeClr val="dk1"/>
              </a:solidFill>
              <a:latin typeface="Calibri"/>
              <a:ea typeface="Calibri"/>
              <a:cs typeface="Calibri"/>
              <a:sym typeface="Calibri"/>
            </a:endParaRPr>
          </a:p>
        </p:txBody>
      </p:sp>
      <p:sp>
        <p:nvSpPr>
          <p:cNvPr id="117" name="Google Shape;117;p5"/>
          <p:cNvSpPr/>
          <p:nvPr/>
        </p:nvSpPr>
        <p:spPr>
          <a:xfrm>
            <a:off x="7599521" y="4158853"/>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High implementation costs</a:t>
            </a:r>
            <a:endParaRPr sz="1750">
              <a:solidFill>
                <a:schemeClr val="dk1"/>
              </a:solidFill>
              <a:latin typeface="Calibri"/>
              <a:ea typeface="Calibri"/>
              <a:cs typeface="Calibri"/>
              <a:sym typeface="Calibri"/>
            </a:endParaRPr>
          </a:p>
        </p:txBody>
      </p:sp>
      <p:sp>
        <p:nvSpPr>
          <p:cNvPr id="118" name="Google Shape;118;p5"/>
          <p:cNvSpPr/>
          <p:nvPr/>
        </p:nvSpPr>
        <p:spPr>
          <a:xfrm>
            <a:off x="7599521" y="4601051"/>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Staff resistance and training needs</a:t>
            </a:r>
            <a:endParaRPr sz="1750">
              <a:solidFill>
                <a:schemeClr val="dk1"/>
              </a:solidFill>
              <a:latin typeface="Calibri"/>
              <a:ea typeface="Calibri"/>
              <a:cs typeface="Calibri"/>
              <a:sym typeface="Calibri"/>
            </a:endParaRPr>
          </a:p>
        </p:txBody>
      </p:sp>
      <p:sp>
        <p:nvSpPr>
          <p:cNvPr id="119" name="Google Shape;119;p5"/>
          <p:cNvSpPr/>
          <p:nvPr/>
        </p:nvSpPr>
        <p:spPr>
          <a:xfrm>
            <a:off x="7599521" y="5043249"/>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Data privacy concerns</a:t>
            </a:r>
            <a:endParaRPr sz="1750">
              <a:solidFill>
                <a:schemeClr val="dk1"/>
              </a:solidFill>
              <a:latin typeface="Calibri"/>
              <a:ea typeface="Calibri"/>
              <a:cs typeface="Calibri"/>
              <a:sym typeface="Calibri"/>
            </a:endParaRPr>
          </a:p>
        </p:txBody>
      </p:sp>
      <p:sp>
        <p:nvSpPr>
          <p:cNvPr id="120" name="Google Shape;120;p5"/>
          <p:cNvSpPr/>
          <p:nvPr/>
        </p:nvSpPr>
        <p:spPr>
          <a:xfrm>
            <a:off x="7599521" y="5485448"/>
            <a:ext cx="6244709" cy="362903"/>
          </a:xfrm>
          <a:prstGeom prst="rect">
            <a:avLst/>
          </a:prstGeom>
          <a:noFill/>
          <a:ln>
            <a:noFill/>
          </a:ln>
        </p:spPr>
        <p:txBody>
          <a:bodyPr anchorCtr="0" anchor="t" bIns="0" lIns="0" spcFirstLastPara="1" rIns="0" wrap="square" tIns="0">
            <a:noAutofit/>
          </a:bodyPr>
          <a:lstStyle/>
          <a:p>
            <a:pPr indent="-342900" lvl="0" marL="342900" marR="0" rtl="0" algn="l">
              <a:lnSpc>
                <a:spcPct val="162857"/>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Loss of human touch in service</a:t>
            </a:r>
            <a:endParaRPr sz="1750">
              <a:solidFill>
                <a:schemeClr val="dk1"/>
              </a:solidFill>
              <a:latin typeface="Calibri"/>
              <a:ea typeface="Calibri"/>
              <a:cs typeface="Calibri"/>
              <a:sym typeface="Calibri"/>
            </a:endParaRPr>
          </a:p>
        </p:txBody>
      </p:sp>
      <p:sp>
        <p:nvSpPr>
          <p:cNvPr id="121" name="Google Shape;121;p5"/>
          <p:cNvSpPr txBox="1"/>
          <p:nvPr/>
        </p:nvSpPr>
        <p:spPr>
          <a:xfrm>
            <a:off x="558800" y="7232134"/>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(Tourism Management, 2023).</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1"/>
                                        </p:tgtEl>
                                        <p:attrNameLst>
                                          <p:attrName>style.visibility</p:attrName>
                                        </p:attrNameLst>
                                      </p:cBhvr>
                                      <p:to>
                                        <p:strVal val="visible"/>
                                      </p:to>
                                    </p:set>
                                    <p:animEffect filter="fade" transition="in">
                                      <p:cBhvr>
                                        <p:cTn dur="500"/>
                                        <p:tgtEl>
                                          <p:spTgt spid="111"/>
                                        </p:tgtEl>
                                      </p:cBhvr>
                                    </p:animEffect>
                                  </p:childTnLst>
                                </p:cTn>
                              </p:par>
                              <p:par>
                                <p:cTn fill="hold" nodeType="withEffect" presetClass="entr" presetID="10" presetSubtype="0">
                                  <p:stCondLst>
                                    <p:cond delay="0"/>
                                  </p:stCondLst>
                                  <p:childTnLst>
                                    <p:set>
                                      <p:cBhvr>
                                        <p:cTn dur="1" fill="hold">
                                          <p:stCondLst>
                                            <p:cond delay="0"/>
                                          </p:stCondLst>
                                        </p:cTn>
                                        <p:tgtEl>
                                          <p:spTgt spid="112"/>
                                        </p:tgtEl>
                                        <p:attrNameLst>
                                          <p:attrName>style.visibility</p:attrName>
                                        </p:attrNameLst>
                                      </p:cBhvr>
                                      <p:to>
                                        <p:strVal val="visible"/>
                                      </p:to>
                                    </p:set>
                                    <p:animEffect filter="fade" transition="in">
                                      <p:cBhvr>
                                        <p:cTn dur="500"/>
                                        <p:tgtEl>
                                          <p:spTgt spid="112"/>
                                        </p:tgtEl>
                                      </p:cBhvr>
                                    </p:animEffect>
                                  </p:childTnLst>
                                </p:cTn>
                              </p:par>
                              <p:par>
                                <p:cTn fill="hold" nodeType="withEffect" presetClass="entr" presetID="10" presetSubtype="0">
                                  <p:stCondLst>
                                    <p:cond delay="0"/>
                                  </p:stCondLst>
                                  <p:childTnLst>
                                    <p:set>
                                      <p:cBhvr>
                                        <p:cTn dur="1" fill="hold">
                                          <p:stCondLst>
                                            <p:cond delay="0"/>
                                          </p:stCondLst>
                                        </p:cTn>
                                        <p:tgtEl>
                                          <p:spTgt spid="113"/>
                                        </p:tgtEl>
                                        <p:attrNameLst>
                                          <p:attrName>style.visibility</p:attrName>
                                        </p:attrNameLst>
                                      </p:cBhvr>
                                      <p:to>
                                        <p:strVal val="visible"/>
                                      </p:to>
                                    </p:set>
                                    <p:animEffect filter="fade" transition="in">
                                      <p:cBhvr>
                                        <p:cTn dur="500"/>
                                        <p:tgtEl>
                                          <p:spTgt spid="113"/>
                                        </p:tgtEl>
                                      </p:cBhvr>
                                    </p:animEffect>
                                  </p:childTnLst>
                                </p:cTn>
                              </p:par>
                              <p:par>
                                <p:cTn fill="hold" nodeType="withEffect" presetClass="entr" presetID="10" presetSubtype="0">
                                  <p:stCondLst>
                                    <p:cond delay="0"/>
                                  </p:stCondLst>
                                  <p:childTnLst>
                                    <p:set>
                                      <p:cBhvr>
                                        <p:cTn dur="1" fill="hold">
                                          <p:stCondLst>
                                            <p:cond delay="0"/>
                                          </p:stCondLst>
                                        </p:cTn>
                                        <p:tgtEl>
                                          <p:spTgt spid="114"/>
                                        </p:tgtEl>
                                        <p:attrNameLst>
                                          <p:attrName>style.visibility</p:attrName>
                                        </p:attrNameLst>
                                      </p:cBhvr>
                                      <p:to>
                                        <p:strVal val="visible"/>
                                      </p:to>
                                    </p:set>
                                    <p:animEffect filter="fade" transition="in">
                                      <p:cBhvr>
                                        <p:cTn dur="500"/>
                                        <p:tgtEl>
                                          <p:spTgt spid="114"/>
                                        </p:tgtEl>
                                      </p:cBhvr>
                                    </p:animEffect>
                                  </p:childTnLst>
                                </p:cTn>
                              </p:par>
                              <p:par>
                                <p:cTn fill="hold" nodeType="withEffect" presetClass="entr" presetID="10" presetSubtype="0">
                                  <p:stCondLst>
                                    <p:cond delay="0"/>
                                  </p:stCondLst>
                                  <p:childTnLst>
                                    <p:set>
                                      <p:cBhvr>
                                        <p:cTn dur="1" fill="hold">
                                          <p:stCondLst>
                                            <p:cond delay="0"/>
                                          </p:stCondLst>
                                        </p:cTn>
                                        <p:tgtEl>
                                          <p:spTgt spid="115"/>
                                        </p:tgtEl>
                                        <p:attrNameLst>
                                          <p:attrName>style.visibility</p:attrName>
                                        </p:attrNameLst>
                                      </p:cBhvr>
                                      <p:to>
                                        <p:strVal val="visible"/>
                                      </p:to>
                                    </p:set>
                                    <p:animEffect filter="fade" transition="in">
                                      <p:cBhvr>
                                        <p:cTn dur="500"/>
                                        <p:tgtEl>
                                          <p:spTgt spid="115"/>
                                        </p:tgtEl>
                                      </p:cBhvr>
                                    </p:animEffect>
                                  </p:childTnLst>
                                </p:cTn>
                              </p:par>
                              <p:par>
                                <p:cTn fill="hold" nodeType="withEffect" presetClass="entr" presetID="10" presetSubtype="0">
                                  <p:stCondLst>
                                    <p:cond delay="0"/>
                                  </p:stCondLst>
                                  <p:childTnLst>
                                    <p:set>
                                      <p:cBhvr>
                                        <p:cTn dur="1" fill="hold">
                                          <p:stCondLst>
                                            <p:cond delay="0"/>
                                          </p:stCondLst>
                                        </p:cTn>
                                        <p:tgtEl>
                                          <p:spTgt spid="116"/>
                                        </p:tgtEl>
                                        <p:attrNameLst>
                                          <p:attrName>style.visibility</p:attrName>
                                        </p:attrNameLst>
                                      </p:cBhvr>
                                      <p:to>
                                        <p:strVal val="visible"/>
                                      </p:to>
                                    </p:set>
                                    <p:animEffect filter="fade" transition="in">
                                      <p:cBhvr>
                                        <p:cTn dur="500"/>
                                        <p:tgtEl>
                                          <p:spTgt spid="116"/>
                                        </p:tgtEl>
                                      </p:cBhvr>
                                    </p:animEffect>
                                  </p:childTnLst>
                                </p:cTn>
                              </p:par>
                              <p:par>
                                <p:cTn fill="hold" nodeType="withEffect" presetClass="entr" presetID="10" presetSubtype="0">
                                  <p:stCondLst>
                                    <p:cond delay="0"/>
                                  </p:stCondLst>
                                  <p:childTnLst>
                                    <p:set>
                                      <p:cBhvr>
                                        <p:cTn dur="1" fill="hold">
                                          <p:stCondLst>
                                            <p:cond delay="0"/>
                                          </p:stCondLst>
                                        </p:cTn>
                                        <p:tgtEl>
                                          <p:spTgt spid="117"/>
                                        </p:tgtEl>
                                        <p:attrNameLst>
                                          <p:attrName>style.visibility</p:attrName>
                                        </p:attrNameLst>
                                      </p:cBhvr>
                                      <p:to>
                                        <p:strVal val="visible"/>
                                      </p:to>
                                    </p:set>
                                    <p:animEffect filter="fade" transition="in">
                                      <p:cBhvr>
                                        <p:cTn dur="500"/>
                                        <p:tgtEl>
                                          <p:spTgt spid="117"/>
                                        </p:tgtEl>
                                      </p:cBhvr>
                                    </p:animEffect>
                                  </p:childTnLst>
                                </p:cTn>
                              </p:par>
                              <p:par>
                                <p:cTn fill="hold" nodeType="withEffect" presetClass="entr" presetID="10" presetSubtype="0">
                                  <p:stCondLst>
                                    <p:cond delay="0"/>
                                  </p:stCondLst>
                                  <p:childTnLst>
                                    <p:set>
                                      <p:cBhvr>
                                        <p:cTn dur="1" fill="hold">
                                          <p:stCondLst>
                                            <p:cond delay="0"/>
                                          </p:stCondLst>
                                        </p:cTn>
                                        <p:tgtEl>
                                          <p:spTgt spid="118"/>
                                        </p:tgtEl>
                                        <p:attrNameLst>
                                          <p:attrName>style.visibility</p:attrName>
                                        </p:attrNameLst>
                                      </p:cBhvr>
                                      <p:to>
                                        <p:strVal val="visible"/>
                                      </p:to>
                                    </p:set>
                                    <p:animEffect filter="fade" transition="in">
                                      <p:cBhvr>
                                        <p:cTn dur="500"/>
                                        <p:tgtEl>
                                          <p:spTgt spid="118"/>
                                        </p:tgtEl>
                                      </p:cBhvr>
                                    </p:animEffect>
                                  </p:childTnLst>
                                </p:cTn>
                              </p:par>
                              <p:par>
                                <p:cTn fill="hold" nodeType="withEffect" presetClass="entr" presetID="10" presetSubtype="0">
                                  <p:stCondLst>
                                    <p:cond delay="0"/>
                                  </p:stCondLst>
                                  <p:childTnLst>
                                    <p:set>
                                      <p:cBhvr>
                                        <p:cTn dur="1" fill="hold">
                                          <p:stCondLst>
                                            <p:cond delay="0"/>
                                          </p:stCondLst>
                                        </p:cTn>
                                        <p:tgtEl>
                                          <p:spTgt spid="119"/>
                                        </p:tgtEl>
                                        <p:attrNameLst>
                                          <p:attrName>style.visibility</p:attrName>
                                        </p:attrNameLst>
                                      </p:cBhvr>
                                      <p:to>
                                        <p:strVal val="visible"/>
                                      </p:to>
                                    </p:set>
                                    <p:animEffect filter="fade" transition="in">
                                      <p:cBhvr>
                                        <p:cTn dur="500"/>
                                        <p:tgtEl>
                                          <p:spTgt spid="119"/>
                                        </p:tgtEl>
                                      </p:cBhvr>
                                    </p:animEffect>
                                  </p:childTnLst>
                                </p:cTn>
                              </p:par>
                              <p:par>
                                <p:cTn fill="hold" nodeType="withEffect" presetClass="entr" presetID="10" presetSubtype="0">
                                  <p:stCondLst>
                                    <p:cond delay="0"/>
                                  </p:stCondLst>
                                  <p:childTnLst>
                                    <p:set>
                                      <p:cBhvr>
                                        <p:cTn dur="1" fill="hold">
                                          <p:stCondLst>
                                            <p:cond delay="0"/>
                                          </p:stCondLst>
                                        </p:cTn>
                                        <p:tgtEl>
                                          <p:spTgt spid="120"/>
                                        </p:tgtEl>
                                        <p:attrNameLst>
                                          <p:attrName>style.visibility</p:attrName>
                                        </p:attrNameLst>
                                      </p:cBhvr>
                                      <p:to>
                                        <p:strVal val="visible"/>
                                      </p:to>
                                    </p:set>
                                    <p:animEffect filter="fade" transition="in">
                                      <p:cBhvr>
                                        <p:cTn dur="500"/>
                                        <p:tgtEl>
                                          <p:spTgt spid="12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p:nvPr/>
        </p:nvSpPr>
        <p:spPr>
          <a:xfrm>
            <a:off x="793790" y="1369100"/>
            <a:ext cx="7604284"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Methodology: PESTEL Analysis</a:t>
            </a:r>
            <a:endParaRPr sz="4450">
              <a:solidFill>
                <a:schemeClr val="dk1"/>
              </a:solidFill>
              <a:latin typeface="Calibri"/>
              <a:ea typeface="Calibri"/>
              <a:cs typeface="Calibri"/>
              <a:sym typeface="Calibri"/>
            </a:endParaRPr>
          </a:p>
        </p:txBody>
      </p:sp>
      <p:sp>
        <p:nvSpPr>
          <p:cNvPr id="128" name="Google Shape;128;p6"/>
          <p:cNvSpPr/>
          <p:nvPr/>
        </p:nvSpPr>
        <p:spPr>
          <a:xfrm>
            <a:off x="2427208" y="2531507"/>
            <a:ext cx="2835235" cy="354330"/>
          </a:xfrm>
          <a:prstGeom prst="rect">
            <a:avLst/>
          </a:prstGeom>
          <a:noFill/>
          <a:ln>
            <a:noFill/>
          </a:ln>
        </p:spPr>
        <p:txBody>
          <a:bodyPr anchorCtr="0" anchor="t" bIns="0" lIns="0" spcFirstLastPara="1" rIns="0" wrap="square" tIns="0">
            <a:noAutofit/>
          </a:bodyPr>
          <a:lstStyle/>
          <a:p>
            <a:pPr indent="0" lvl="0" marL="0" marR="0" rtl="0" algn="r">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Political</a:t>
            </a:r>
            <a:endParaRPr sz="2200">
              <a:solidFill>
                <a:schemeClr val="dk1"/>
              </a:solidFill>
              <a:latin typeface="Calibri"/>
              <a:ea typeface="Calibri"/>
              <a:cs typeface="Calibri"/>
              <a:sym typeface="Calibri"/>
            </a:endParaRPr>
          </a:p>
        </p:txBody>
      </p:sp>
      <p:sp>
        <p:nvSpPr>
          <p:cNvPr id="129" name="Google Shape;129;p6"/>
          <p:cNvSpPr/>
          <p:nvPr/>
        </p:nvSpPr>
        <p:spPr>
          <a:xfrm>
            <a:off x="793790" y="3021925"/>
            <a:ext cx="4468654" cy="725805"/>
          </a:xfrm>
          <a:prstGeom prst="rect">
            <a:avLst/>
          </a:prstGeom>
          <a:noFill/>
          <a:ln>
            <a:noFill/>
          </a:ln>
        </p:spPr>
        <p:txBody>
          <a:bodyPr anchorCtr="0" anchor="t" bIns="0" lIns="0" spcFirstLastPara="1" rIns="0" wrap="square" tIns="0">
            <a:noAutofit/>
          </a:bodyPr>
          <a:lstStyle/>
          <a:p>
            <a:pPr indent="0" lvl="0" marL="0" marR="0" rtl="0" algn="r">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UK AI regulations and government support initiatives.</a:t>
            </a:r>
            <a:endParaRPr sz="1750">
              <a:solidFill>
                <a:schemeClr val="dk1"/>
              </a:solidFill>
              <a:latin typeface="Calibri"/>
              <a:ea typeface="Calibri"/>
              <a:cs typeface="Calibri"/>
              <a:sym typeface="Calibri"/>
            </a:endParaRPr>
          </a:p>
        </p:txBody>
      </p:sp>
      <p:pic>
        <p:nvPicPr>
          <p:cNvPr descr="preencoded.png" id="130" name="Google Shape;130;p6"/>
          <p:cNvPicPr preferRelativeResize="0"/>
          <p:nvPr/>
        </p:nvPicPr>
        <p:blipFill rotWithShape="1">
          <a:blip r:embed="rId3">
            <a:alphaModFix/>
          </a:blip>
          <a:srcRect b="0" l="0" r="0" t="0"/>
          <a:stretch/>
        </p:blipFill>
        <p:spPr>
          <a:xfrm>
            <a:off x="5489258" y="2870002"/>
            <a:ext cx="3651885" cy="3651885"/>
          </a:xfrm>
          <a:prstGeom prst="rect">
            <a:avLst/>
          </a:prstGeom>
          <a:noFill/>
          <a:ln>
            <a:noFill/>
          </a:ln>
        </p:spPr>
      </p:pic>
      <p:sp>
        <p:nvSpPr>
          <p:cNvPr id="131" name="Google Shape;131;p6"/>
          <p:cNvSpPr/>
          <p:nvPr/>
        </p:nvSpPr>
        <p:spPr>
          <a:xfrm>
            <a:off x="6152912" y="2890361"/>
            <a:ext cx="566976" cy="566976"/>
          </a:xfrm>
          <a:prstGeom prst="roundRect">
            <a:avLst>
              <a:gd fmla="val 16111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32" name="Google Shape;132;p6"/>
          <p:cNvPicPr preferRelativeResize="0"/>
          <p:nvPr/>
        </p:nvPicPr>
        <p:blipFill rotWithShape="1">
          <a:blip r:embed="rId4">
            <a:alphaModFix/>
          </a:blip>
          <a:srcRect b="0" l="0" r="0" t="0"/>
          <a:stretch/>
        </p:blipFill>
        <p:spPr>
          <a:xfrm>
            <a:off x="6308765" y="3014305"/>
            <a:ext cx="255151" cy="318968"/>
          </a:xfrm>
          <a:prstGeom prst="rect">
            <a:avLst/>
          </a:prstGeom>
          <a:noFill/>
          <a:ln>
            <a:noFill/>
          </a:ln>
        </p:spPr>
      </p:pic>
      <p:sp>
        <p:nvSpPr>
          <p:cNvPr id="133" name="Google Shape;133;p6"/>
          <p:cNvSpPr/>
          <p:nvPr/>
        </p:nvSpPr>
        <p:spPr>
          <a:xfrm>
            <a:off x="9367957" y="2531507"/>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Economic</a:t>
            </a:r>
            <a:endParaRPr sz="2200">
              <a:solidFill>
                <a:schemeClr val="dk1"/>
              </a:solidFill>
              <a:latin typeface="Calibri"/>
              <a:ea typeface="Calibri"/>
              <a:cs typeface="Calibri"/>
              <a:sym typeface="Calibri"/>
            </a:endParaRPr>
          </a:p>
        </p:txBody>
      </p:sp>
      <p:sp>
        <p:nvSpPr>
          <p:cNvPr id="134" name="Google Shape;134;p6"/>
          <p:cNvSpPr/>
          <p:nvPr/>
        </p:nvSpPr>
        <p:spPr>
          <a:xfrm>
            <a:off x="9367957" y="3021925"/>
            <a:ext cx="4468654"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Cost-benefit analysis of AI implementation in UK hospitality.</a:t>
            </a:r>
            <a:endParaRPr sz="1750">
              <a:solidFill>
                <a:schemeClr val="dk1"/>
              </a:solidFill>
              <a:latin typeface="Calibri"/>
              <a:ea typeface="Calibri"/>
              <a:cs typeface="Calibri"/>
              <a:sym typeface="Calibri"/>
            </a:endParaRPr>
          </a:p>
        </p:txBody>
      </p:sp>
      <p:pic>
        <p:nvPicPr>
          <p:cNvPr descr="preencoded.png" id="135" name="Google Shape;135;p6"/>
          <p:cNvPicPr preferRelativeResize="0"/>
          <p:nvPr/>
        </p:nvPicPr>
        <p:blipFill rotWithShape="1">
          <a:blip r:embed="rId5">
            <a:alphaModFix/>
          </a:blip>
          <a:srcRect b="0" l="0" r="0" t="0"/>
          <a:stretch/>
        </p:blipFill>
        <p:spPr>
          <a:xfrm>
            <a:off x="5489258" y="2870002"/>
            <a:ext cx="3651885" cy="3651885"/>
          </a:xfrm>
          <a:prstGeom prst="rect">
            <a:avLst/>
          </a:prstGeom>
          <a:noFill/>
          <a:ln>
            <a:noFill/>
          </a:ln>
        </p:spPr>
      </p:pic>
      <p:sp>
        <p:nvSpPr>
          <p:cNvPr id="136" name="Google Shape;136;p6"/>
          <p:cNvSpPr/>
          <p:nvPr/>
        </p:nvSpPr>
        <p:spPr>
          <a:xfrm>
            <a:off x="7910393" y="2890361"/>
            <a:ext cx="566976" cy="566976"/>
          </a:xfrm>
          <a:prstGeom prst="roundRect">
            <a:avLst>
              <a:gd fmla="val 16111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37" name="Google Shape;137;p6"/>
          <p:cNvPicPr preferRelativeResize="0"/>
          <p:nvPr/>
        </p:nvPicPr>
        <p:blipFill rotWithShape="1">
          <a:blip r:embed="rId6">
            <a:alphaModFix/>
          </a:blip>
          <a:srcRect b="0" l="0" r="0" t="0"/>
          <a:stretch/>
        </p:blipFill>
        <p:spPr>
          <a:xfrm>
            <a:off x="8066246" y="3014305"/>
            <a:ext cx="255151" cy="318968"/>
          </a:xfrm>
          <a:prstGeom prst="rect">
            <a:avLst/>
          </a:prstGeom>
          <a:noFill/>
          <a:ln>
            <a:noFill/>
          </a:ln>
        </p:spPr>
      </p:pic>
      <p:sp>
        <p:nvSpPr>
          <p:cNvPr id="138" name="Google Shape;138;p6"/>
          <p:cNvSpPr/>
          <p:nvPr/>
        </p:nvSpPr>
        <p:spPr>
          <a:xfrm>
            <a:off x="9594771" y="4087892"/>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Social</a:t>
            </a:r>
            <a:endParaRPr sz="2200">
              <a:solidFill>
                <a:schemeClr val="dk1"/>
              </a:solidFill>
              <a:latin typeface="Calibri"/>
              <a:ea typeface="Calibri"/>
              <a:cs typeface="Calibri"/>
              <a:sym typeface="Calibri"/>
            </a:endParaRPr>
          </a:p>
        </p:txBody>
      </p:sp>
      <p:sp>
        <p:nvSpPr>
          <p:cNvPr id="139" name="Google Shape;139;p6"/>
          <p:cNvSpPr/>
          <p:nvPr/>
        </p:nvSpPr>
        <p:spPr>
          <a:xfrm>
            <a:off x="9594771" y="4578310"/>
            <a:ext cx="4241840"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Guest expectations and staff adaptation to AI technologies.</a:t>
            </a:r>
            <a:endParaRPr sz="1750">
              <a:solidFill>
                <a:schemeClr val="dk1"/>
              </a:solidFill>
              <a:latin typeface="Calibri"/>
              <a:ea typeface="Calibri"/>
              <a:cs typeface="Calibri"/>
              <a:sym typeface="Calibri"/>
            </a:endParaRPr>
          </a:p>
        </p:txBody>
      </p:sp>
      <p:pic>
        <p:nvPicPr>
          <p:cNvPr descr="preencoded.png" id="140" name="Google Shape;140;p6"/>
          <p:cNvPicPr preferRelativeResize="0"/>
          <p:nvPr/>
        </p:nvPicPr>
        <p:blipFill rotWithShape="1">
          <a:blip r:embed="rId7">
            <a:alphaModFix/>
          </a:blip>
          <a:srcRect b="0" l="0" r="0" t="0"/>
          <a:stretch/>
        </p:blipFill>
        <p:spPr>
          <a:xfrm>
            <a:off x="5489258" y="2870002"/>
            <a:ext cx="3651885" cy="3651885"/>
          </a:xfrm>
          <a:prstGeom prst="rect">
            <a:avLst/>
          </a:prstGeom>
          <a:noFill/>
          <a:ln>
            <a:noFill/>
          </a:ln>
        </p:spPr>
      </p:pic>
      <p:sp>
        <p:nvSpPr>
          <p:cNvPr id="141" name="Google Shape;141;p6"/>
          <p:cNvSpPr/>
          <p:nvPr/>
        </p:nvSpPr>
        <p:spPr>
          <a:xfrm>
            <a:off x="8789075" y="4412456"/>
            <a:ext cx="566976" cy="566976"/>
          </a:xfrm>
          <a:prstGeom prst="roundRect">
            <a:avLst>
              <a:gd fmla="val 16111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42" name="Google Shape;142;p6"/>
          <p:cNvPicPr preferRelativeResize="0"/>
          <p:nvPr/>
        </p:nvPicPr>
        <p:blipFill rotWithShape="1">
          <a:blip r:embed="rId8">
            <a:alphaModFix/>
          </a:blip>
          <a:srcRect b="0" l="0" r="0" t="0"/>
          <a:stretch/>
        </p:blipFill>
        <p:spPr>
          <a:xfrm>
            <a:off x="8944928" y="4536400"/>
            <a:ext cx="255151" cy="318968"/>
          </a:xfrm>
          <a:prstGeom prst="rect">
            <a:avLst/>
          </a:prstGeom>
          <a:noFill/>
          <a:ln>
            <a:noFill/>
          </a:ln>
        </p:spPr>
      </p:pic>
      <p:sp>
        <p:nvSpPr>
          <p:cNvPr id="143" name="Google Shape;143;p6"/>
          <p:cNvSpPr/>
          <p:nvPr/>
        </p:nvSpPr>
        <p:spPr>
          <a:xfrm>
            <a:off x="9367957" y="5644277"/>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Technological</a:t>
            </a:r>
            <a:endParaRPr sz="2200">
              <a:solidFill>
                <a:schemeClr val="dk1"/>
              </a:solidFill>
              <a:latin typeface="Calibri"/>
              <a:ea typeface="Calibri"/>
              <a:cs typeface="Calibri"/>
              <a:sym typeface="Calibri"/>
            </a:endParaRPr>
          </a:p>
        </p:txBody>
      </p:sp>
      <p:sp>
        <p:nvSpPr>
          <p:cNvPr id="144" name="Google Shape;144;p6"/>
          <p:cNvSpPr/>
          <p:nvPr/>
        </p:nvSpPr>
        <p:spPr>
          <a:xfrm>
            <a:off x="9367957" y="6134695"/>
            <a:ext cx="4468654"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Current AI capabilities and integration challenges.</a:t>
            </a:r>
            <a:endParaRPr sz="1750">
              <a:solidFill>
                <a:schemeClr val="dk1"/>
              </a:solidFill>
              <a:latin typeface="Calibri"/>
              <a:ea typeface="Calibri"/>
              <a:cs typeface="Calibri"/>
              <a:sym typeface="Calibri"/>
            </a:endParaRPr>
          </a:p>
        </p:txBody>
      </p:sp>
      <p:pic>
        <p:nvPicPr>
          <p:cNvPr descr="preencoded.png" id="145" name="Google Shape;145;p6"/>
          <p:cNvPicPr preferRelativeResize="0"/>
          <p:nvPr/>
        </p:nvPicPr>
        <p:blipFill rotWithShape="1">
          <a:blip r:embed="rId9">
            <a:alphaModFix/>
          </a:blip>
          <a:srcRect b="0" l="0" r="0" t="0"/>
          <a:stretch/>
        </p:blipFill>
        <p:spPr>
          <a:xfrm>
            <a:off x="5489258" y="2870002"/>
            <a:ext cx="3651885" cy="3651885"/>
          </a:xfrm>
          <a:prstGeom prst="rect">
            <a:avLst/>
          </a:prstGeom>
          <a:noFill/>
          <a:ln>
            <a:noFill/>
          </a:ln>
        </p:spPr>
      </p:pic>
      <p:sp>
        <p:nvSpPr>
          <p:cNvPr id="146" name="Google Shape;146;p6"/>
          <p:cNvSpPr/>
          <p:nvPr/>
        </p:nvSpPr>
        <p:spPr>
          <a:xfrm>
            <a:off x="7910393" y="5934432"/>
            <a:ext cx="566976" cy="566976"/>
          </a:xfrm>
          <a:prstGeom prst="roundRect">
            <a:avLst>
              <a:gd fmla="val 16111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47" name="Google Shape;147;p6"/>
          <p:cNvPicPr preferRelativeResize="0"/>
          <p:nvPr/>
        </p:nvPicPr>
        <p:blipFill rotWithShape="1">
          <a:blip r:embed="rId10">
            <a:alphaModFix/>
          </a:blip>
          <a:srcRect b="0" l="0" r="0" t="0"/>
          <a:stretch/>
        </p:blipFill>
        <p:spPr>
          <a:xfrm>
            <a:off x="8066246" y="6058376"/>
            <a:ext cx="255151" cy="318968"/>
          </a:xfrm>
          <a:prstGeom prst="rect">
            <a:avLst/>
          </a:prstGeom>
          <a:noFill/>
          <a:ln>
            <a:noFill/>
          </a:ln>
        </p:spPr>
      </p:pic>
      <p:sp>
        <p:nvSpPr>
          <p:cNvPr id="148" name="Google Shape;148;p6"/>
          <p:cNvSpPr/>
          <p:nvPr/>
        </p:nvSpPr>
        <p:spPr>
          <a:xfrm>
            <a:off x="2427208" y="5644277"/>
            <a:ext cx="2835235" cy="354330"/>
          </a:xfrm>
          <a:prstGeom prst="rect">
            <a:avLst/>
          </a:prstGeom>
          <a:noFill/>
          <a:ln>
            <a:noFill/>
          </a:ln>
        </p:spPr>
        <p:txBody>
          <a:bodyPr anchorCtr="0" anchor="t" bIns="0" lIns="0" spcFirstLastPara="1" rIns="0" wrap="square" tIns="0">
            <a:noAutofit/>
          </a:bodyPr>
          <a:lstStyle/>
          <a:p>
            <a:pPr indent="0" lvl="0" marL="0" marR="0" rtl="0" algn="r">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Environmental</a:t>
            </a:r>
            <a:endParaRPr sz="2200">
              <a:solidFill>
                <a:schemeClr val="dk1"/>
              </a:solidFill>
              <a:latin typeface="Calibri"/>
              <a:ea typeface="Calibri"/>
              <a:cs typeface="Calibri"/>
              <a:sym typeface="Calibri"/>
            </a:endParaRPr>
          </a:p>
        </p:txBody>
      </p:sp>
      <p:sp>
        <p:nvSpPr>
          <p:cNvPr id="149" name="Google Shape;149;p6"/>
          <p:cNvSpPr/>
          <p:nvPr/>
        </p:nvSpPr>
        <p:spPr>
          <a:xfrm>
            <a:off x="793790" y="6134695"/>
            <a:ext cx="4468654" cy="725805"/>
          </a:xfrm>
          <a:prstGeom prst="rect">
            <a:avLst/>
          </a:prstGeom>
          <a:noFill/>
          <a:ln>
            <a:noFill/>
          </a:ln>
        </p:spPr>
        <p:txBody>
          <a:bodyPr anchorCtr="0" anchor="t" bIns="0" lIns="0" spcFirstLastPara="1" rIns="0" wrap="square" tIns="0">
            <a:noAutofit/>
          </a:bodyPr>
          <a:lstStyle/>
          <a:p>
            <a:pPr indent="0" lvl="0" marL="0" marR="0" rtl="0" algn="r">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Sustainability benefits of AI-optimised operations.</a:t>
            </a:r>
            <a:endParaRPr sz="1750">
              <a:solidFill>
                <a:schemeClr val="dk1"/>
              </a:solidFill>
              <a:latin typeface="Calibri"/>
              <a:ea typeface="Calibri"/>
              <a:cs typeface="Calibri"/>
              <a:sym typeface="Calibri"/>
            </a:endParaRPr>
          </a:p>
        </p:txBody>
      </p:sp>
      <p:pic>
        <p:nvPicPr>
          <p:cNvPr descr="preencoded.png" id="150" name="Google Shape;150;p6"/>
          <p:cNvPicPr preferRelativeResize="0"/>
          <p:nvPr/>
        </p:nvPicPr>
        <p:blipFill rotWithShape="1">
          <a:blip r:embed="rId11">
            <a:alphaModFix/>
          </a:blip>
          <a:srcRect b="0" l="0" r="0" t="0"/>
          <a:stretch/>
        </p:blipFill>
        <p:spPr>
          <a:xfrm>
            <a:off x="5489258" y="2870002"/>
            <a:ext cx="3651885" cy="3651885"/>
          </a:xfrm>
          <a:prstGeom prst="rect">
            <a:avLst/>
          </a:prstGeom>
          <a:noFill/>
          <a:ln>
            <a:noFill/>
          </a:ln>
        </p:spPr>
      </p:pic>
      <p:sp>
        <p:nvSpPr>
          <p:cNvPr id="151" name="Google Shape;151;p6"/>
          <p:cNvSpPr/>
          <p:nvPr/>
        </p:nvSpPr>
        <p:spPr>
          <a:xfrm>
            <a:off x="6152912" y="5934432"/>
            <a:ext cx="566976" cy="566976"/>
          </a:xfrm>
          <a:prstGeom prst="roundRect">
            <a:avLst>
              <a:gd fmla="val 16111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52" name="Google Shape;152;p6"/>
          <p:cNvPicPr preferRelativeResize="0"/>
          <p:nvPr/>
        </p:nvPicPr>
        <p:blipFill rotWithShape="1">
          <a:blip r:embed="rId12">
            <a:alphaModFix/>
          </a:blip>
          <a:srcRect b="0" l="0" r="0" t="0"/>
          <a:stretch/>
        </p:blipFill>
        <p:spPr>
          <a:xfrm>
            <a:off x="6308765" y="6058376"/>
            <a:ext cx="255151" cy="318968"/>
          </a:xfrm>
          <a:prstGeom prst="rect">
            <a:avLst/>
          </a:prstGeom>
          <a:noFill/>
          <a:ln>
            <a:noFill/>
          </a:ln>
        </p:spPr>
      </p:pic>
      <p:sp>
        <p:nvSpPr>
          <p:cNvPr id="153" name="Google Shape;153;p6"/>
          <p:cNvSpPr/>
          <p:nvPr/>
        </p:nvSpPr>
        <p:spPr>
          <a:xfrm>
            <a:off x="2200394" y="4087892"/>
            <a:ext cx="2835235" cy="354330"/>
          </a:xfrm>
          <a:prstGeom prst="rect">
            <a:avLst/>
          </a:prstGeom>
          <a:noFill/>
          <a:ln>
            <a:noFill/>
          </a:ln>
        </p:spPr>
        <p:txBody>
          <a:bodyPr anchorCtr="0" anchor="t" bIns="0" lIns="0" spcFirstLastPara="1" rIns="0" wrap="square" tIns="0">
            <a:noAutofit/>
          </a:bodyPr>
          <a:lstStyle/>
          <a:p>
            <a:pPr indent="0" lvl="0" marL="0" marR="0" rtl="0" algn="r">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Legal</a:t>
            </a:r>
            <a:endParaRPr sz="2200">
              <a:solidFill>
                <a:schemeClr val="dk1"/>
              </a:solidFill>
              <a:latin typeface="Calibri"/>
              <a:ea typeface="Calibri"/>
              <a:cs typeface="Calibri"/>
              <a:sym typeface="Calibri"/>
            </a:endParaRPr>
          </a:p>
        </p:txBody>
      </p:sp>
      <p:sp>
        <p:nvSpPr>
          <p:cNvPr id="154" name="Google Shape;154;p6"/>
          <p:cNvSpPr/>
          <p:nvPr/>
        </p:nvSpPr>
        <p:spPr>
          <a:xfrm>
            <a:off x="793790" y="4578310"/>
            <a:ext cx="4241840" cy="725805"/>
          </a:xfrm>
          <a:prstGeom prst="rect">
            <a:avLst/>
          </a:prstGeom>
          <a:noFill/>
          <a:ln>
            <a:noFill/>
          </a:ln>
        </p:spPr>
        <p:txBody>
          <a:bodyPr anchorCtr="0" anchor="t" bIns="0" lIns="0" spcFirstLastPara="1" rIns="0" wrap="square" tIns="0">
            <a:noAutofit/>
          </a:bodyPr>
          <a:lstStyle/>
          <a:p>
            <a:pPr indent="0" lvl="0" marL="0" marR="0" rtl="0" algn="r">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Data protection and ethical considerations under UK law.</a:t>
            </a:r>
            <a:endParaRPr sz="1750">
              <a:solidFill>
                <a:schemeClr val="dk1"/>
              </a:solidFill>
              <a:latin typeface="Calibri"/>
              <a:ea typeface="Calibri"/>
              <a:cs typeface="Calibri"/>
              <a:sym typeface="Calibri"/>
            </a:endParaRPr>
          </a:p>
        </p:txBody>
      </p:sp>
      <p:pic>
        <p:nvPicPr>
          <p:cNvPr descr="preencoded.png" id="155" name="Google Shape;155;p6"/>
          <p:cNvPicPr preferRelativeResize="0"/>
          <p:nvPr/>
        </p:nvPicPr>
        <p:blipFill rotWithShape="1">
          <a:blip r:embed="rId13">
            <a:alphaModFix/>
          </a:blip>
          <a:srcRect b="0" l="0" r="0" t="0"/>
          <a:stretch/>
        </p:blipFill>
        <p:spPr>
          <a:xfrm>
            <a:off x="5489258" y="2870002"/>
            <a:ext cx="3651885" cy="3651885"/>
          </a:xfrm>
          <a:prstGeom prst="rect">
            <a:avLst/>
          </a:prstGeom>
          <a:noFill/>
          <a:ln>
            <a:noFill/>
          </a:ln>
        </p:spPr>
      </p:pic>
      <p:sp>
        <p:nvSpPr>
          <p:cNvPr id="156" name="Google Shape;156;p6"/>
          <p:cNvSpPr/>
          <p:nvPr/>
        </p:nvSpPr>
        <p:spPr>
          <a:xfrm>
            <a:off x="5274231" y="4412456"/>
            <a:ext cx="566976" cy="566976"/>
          </a:xfrm>
          <a:prstGeom prst="roundRect">
            <a:avLst>
              <a:gd fmla="val 16111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157" name="Google Shape;157;p6"/>
          <p:cNvPicPr preferRelativeResize="0"/>
          <p:nvPr/>
        </p:nvPicPr>
        <p:blipFill rotWithShape="1">
          <a:blip r:embed="rId14">
            <a:alphaModFix/>
          </a:blip>
          <a:srcRect b="0" l="0" r="0" t="0"/>
          <a:stretch/>
        </p:blipFill>
        <p:spPr>
          <a:xfrm>
            <a:off x="5430083" y="4536400"/>
            <a:ext cx="255151" cy="318968"/>
          </a:xfrm>
          <a:prstGeom prst="rect">
            <a:avLst/>
          </a:prstGeom>
          <a:noFill/>
          <a:ln>
            <a:noFill/>
          </a:ln>
        </p:spPr>
      </p:pic>
      <p:sp>
        <p:nvSpPr>
          <p:cNvPr id="158" name="Google Shape;158;p6"/>
          <p:cNvSpPr txBox="1"/>
          <p:nvPr/>
        </p:nvSpPr>
        <p:spPr>
          <a:xfrm>
            <a:off x="693658" y="7411878"/>
            <a:ext cx="7315200" cy="3693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(The Deloitte UK, 2023).</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8"/>
                                        </p:tgtEl>
                                        <p:attrNameLst>
                                          <p:attrName>style.visibility</p:attrName>
                                        </p:attrNameLst>
                                      </p:cBhvr>
                                      <p:to>
                                        <p:strVal val="visible"/>
                                      </p:to>
                                    </p:set>
                                    <p:animEffect filter="fade" transition="in">
                                      <p:cBhvr>
                                        <p:cTn dur="1000"/>
                                        <p:tgtEl>
                                          <p:spTgt spid="128"/>
                                        </p:tgtEl>
                                      </p:cBhvr>
                                    </p:animEffect>
                                  </p:childTnLst>
                                </p:cTn>
                              </p:par>
                              <p:par>
                                <p:cTn fill="hold" nodeType="withEffect" presetClass="entr" presetID="10" presetSubtype="0">
                                  <p:stCondLst>
                                    <p:cond delay="0"/>
                                  </p:stCondLst>
                                  <p:childTnLst>
                                    <p:set>
                                      <p:cBhvr>
                                        <p:cTn dur="1" fill="hold">
                                          <p:stCondLst>
                                            <p:cond delay="0"/>
                                          </p:stCondLst>
                                        </p:cTn>
                                        <p:tgtEl>
                                          <p:spTgt spid="129"/>
                                        </p:tgtEl>
                                        <p:attrNameLst>
                                          <p:attrName>style.visibility</p:attrName>
                                        </p:attrNameLst>
                                      </p:cBhvr>
                                      <p:to>
                                        <p:strVal val="visible"/>
                                      </p:to>
                                    </p:set>
                                    <p:animEffect filter="fade" transition="in">
                                      <p:cBhvr>
                                        <p:cTn dur="1000"/>
                                        <p:tgtEl>
                                          <p:spTgt spid="129"/>
                                        </p:tgtEl>
                                      </p:cBhvr>
                                    </p:animEffect>
                                  </p:childTnLst>
                                </p:cTn>
                              </p:par>
                              <p:par>
                                <p:cTn fill="hold" nodeType="withEffect" presetClass="entr" presetID="10" presetSubtype="0">
                                  <p:stCondLst>
                                    <p:cond delay="0"/>
                                  </p:stCondLst>
                                  <p:childTnLst>
                                    <p:set>
                                      <p:cBhvr>
                                        <p:cTn dur="1" fill="hold">
                                          <p:stCondLst>
                                            <p:cond delay="0"/>
                                          </p:stCondLst>
                                        </p:cTn>
                                        <p:tgtEl>
                                          <p:spTgt spid="130"/>
                                        </p:tgtEl>
                                        <p:attrNameLst>
                                          <p:attrName>style.visibility</p:attrName>
                                        </p:attrNameLst>
                                      </p:cBhvr>
                                      <p:to>
                                        <p:strVal val="visible"/>
                                      </p:to>
                                    </p:set>
                                    <p:animEffect filter="fade" transition="in">
                                      <p:cBhvr>
                                        <p:cTn dur="1000"/>
                                        <p:tgtEl>
                                          <p:spTgt spid="130"/>
                                        </p:tgtEl>
                                      </p:cBhvr>
                                    </p:animEffect>
                                  </p:childTnLst>
                                </p:cTn>
                              </p:par>
                              <p:par>
                                <p:cTn fill="hold" nodeType="withEffect" presetClass="entr" presetID="10" presetSubtype="0">
                                  <p:stCondLst>
                                    <p:cond delay="0"/>
                                  </p:stCondLst>
                                  <p:childTnLst>
                                    <p:set>
                                      <p:cBhvr>
                                        <p:cTn dur="1" fill="hold">
                                          <p:stCondLst>
                                            <p:cond delay="0"/>
                                          </p:stCondLst>
                                        </p:cTn>
                                        <p:tgtEl>
                                          <p:spTgt spid="131"/>
                                        </p:tgtEl>
                                        <p:attrNameLst>
                                          <p:attrName>style.visibility</p:attrName>
                                        </p:attrNameLst>
                                      </p:cBhvr>
                                      <p:to>
                                        <p:strVal val="visible"/>
                                      </p:to>
                                    </p:set>
                                    <p:animEffect filter="fade" transition="in">
                                      <p:cBhvr>
                                        <p:cTn dur="1000"/>
                                        <p:tgtEl>
                                          <p:spTgt spid="131"/>
                                        </p:tgtEl>
                                      </p:cBhvr>
                                    </p:animEffect>
                                  </p:childTnLst>
                                </p:cTn>
                              </p:par>
                              <p:par>
                                <p:cTn fill="hold" nodeType="withEffect" presetClass="entr" presetID="10" presetSubtype="0">
                                  <p:stCondLst>
                                    <p:cond delay="0"/>
                                  </p:stCondLst>
                                  <p:childTnLst>
                                    <p:set>
                                      <p:cBhvr>
                                        <p:cTn dur="1" fill="hold">
                                          <p:stCondLst>
                                            <p:cond delay="0"/>
                                          </p:stCondLst>
                                        </p:cTn>
                                        <p:tgtEl>
                                          <p:spTgt spid="132"/>
                                        </p:tgtEl>
                                        <p:attrNameLst>
                                          <p:attrName>style.visibility</p:attrName>
                                        </p:attrNameLst>
                                      </p:cBhvr>
                                      <p:to>
                                        <p:strVal val="visible"/>
                                      </p:to>
                                    </p:set>
                                    <p:animEffect filter="fade" transition="in">
                                      <p:cBhvr>
                                        <p:cTn dur="1000"/>
                                        <p:tgtEl>
                                          <p:spTgt spid="132"/>
                                        </p:tgtEl>
                                      </p:cBhvr>
                                    </p:animEffect>
                                  </p:childTnLst>
                                </p:cTn>
                              </p:par>
                              <p:par>
                                <p:cTn fill="hold" nodeType="withEffect" presetClass="entr" presetID="10" presetSubtype="0">
                                  <p:stCondLst>
                                    <p:cond delay="0"/>
                                  </p:stCondLst>
                                  <p:childTnLst>
                                    <p:set>
                                      <p:cBhvr>
                                        <p:cTn dur="1" fill="hold">
                                          <p:stCondLst>
                                            <p:cond delay="0"/>
                                          </p:stCondLst>
                                        </p:cTn>
                                        <p:tgtEl>
                                          <p:spTgt spid="133"/>
                                        </p:tgtEl>
                                        <p:attrNameLst>
                                          <p:attrName>style.visibility</p:attrName>
                                        </p:attrNameLst>
                                      </p:cBhvr>
                                      <p:to>
                                        <p:strVal val="visible"/>
                                      </p:to>
                                    </p:set>
                                    <p:animEffect filter="fade" transition="in">
                                      <p:cBhvr>
                                        <p:cTn dur="1000"/>
                                        <p:tgtEl>
                                          <p:spTgt spid="133"/>
                                        </p:tgtEl>
                                      </p:cBhvr>
                                    </p:animEffect>
                                  </p:childTnLst>
                                </p:cTn>
                              </p:par>
                              <p:par>
                                <p:cTn fill="hold" nodeType="withEffect" presetClass="entr" presetID="10" presetSubtype="0">
                                  <p:stCondLst>
                                    <p:cond delay="0"/>
                                  </p:stCondLst>
                                  <p:childTnLst>
                                    <p:set>
                                      <p:cBhvr>
                                        <p:cTn dur="1" fill="hold">
                                          <p:stCondLst>
                                            <p:cond delay="0"/>
                                          </p:stCondLst>
                                        </p:cTn>
                                        <p:tgtEl>
                                          <p:spTgt spid="134"/>
                                        </p:tgtEl>
                                        <p:attrNameLst>
                                          <p:attrName>style.visibility</p:attrName>
                                        </p:attrNameLst>
                                      </p:cBhvr>
                                      <p:to>
                                        <p:strVal val="visible"/>
                                      </p:to>
                                    </p:set>
                                    <p:animEffect filter="fade" transition="in">
                                      <p:cBhvr>
                                        <p:cTn dur="1000"/>
                                        <p:tgtEl>
                                          <p:spTgt spid="134"/>
                                        </p:tgtEl>
                                      </p:cBhvr>
                                    </p:animEffect>
                                  </p:childTnLst>
                                </p:cTn>
                              </p:par>
                              <p:par>
                                <p:cTn fill="hold" nodeType="withEffect" presetClass="entr" presetID="10" presetSubtype="0">
                                  <p:stCondLst>
                                    <p:cond delay="0"/>
                                  </p:stCondLst>
                                  <p:childTnLst>
                                    <p:set>
                                      <p:cBhvr>
                                        <p:cTn dur="1" fill="hold">
                                          <p:stCondLst>
                                            <p:cond delay="0"/>
                                          </p:stCondLst>
                                        </p:cTn>
                                        <p:tgtEl>
                                          <p:spTgt spid="135"/>
                                        </p:tgtEl>
                                        <p:attrNameLst>
                                          <p:attrName>style.visibility</p:attrName>
                                        </p:attrNameLst>
                                      </p:cBhvr>
                                      <p:to>
                                        <p:strVal val="visible"/>
                                      </p:to>
                                    </p:set>
                                    <p:animEffect filter="fade" transition="in">
                                      <p:cBhvr>
                                        <p:cTn dur="1000"/>
                                        <p:tgtEl>
                                          <p:spTgt spid="135"/>
                                        </p:tgtEl>
                                      </p:cBhvr>
                                    </p:animEffect>
                                  </p:childTnLst>
                                </p:cTn>
                              </p:par>
                              <p:par>
                                <p:cTn fill="hold" nodeType="withEffect" presetClass="entr" presetID="10" presetSubtype="0">
                                  <p:stCondLst>
                                    <p:cond delay="0"/>
                                  </p:stCondLst>
                                  <p:childTnLst>
                                    <p:set>
                                      <p:cBhvr>
                                        <p:cTn dur="1" fill="hold">
                                          <p:stCondLst>
                                            <p:cond delay="0"/>
                                          </p:stCondLst>
                                        </p:cTn>
                                        <p:tgtEl>
                                          <p:spTgt spid="136"/>
                                        </p:tgtEl>
                                        <p:attrNameLst>
                                          <p:attrName>style.visibility</p:attrName>
                                        </p:attrNameLst>
                                      </p:cBhvr>
                                      <p:to>
                                        <p:strVal val="visible"/>
                                      </p:to>
                                    </p:set>
                                    <p:animEffect filter="fade" transition="in">
                                      <p:cBhvr>
                                        <p:cTn dur="1000"/>
                                        <p:tgtEl>
                                          <p:spTgt spid="136"/>
                                        </p:tgtEl>
                                      </p:cBhvr>
                                    </p:animEffect>
                                  </p:childTnLst>
                                </p:cTn>
                              </p:par>
                              <p:par>
                                <p:cTn fill="hold" nodeType="withEffect" presetClass="entr" presetID="10" presetSubtype="0">
                                  <p:stCondLst>
                                    <p:cond delay="0"/>
                                  </p:stCondLst>
                                  <p:childTnLst>
                                    <p:set>
                                      <p:cBhvr>
                                        <p:cTn dur="1" fill="hold">
                                          <p:stCondLst>
                                            <p:cond delay="0"/>
                                          </p:stCondLst>
                                        </p:cTn>
                                        <p:tgtEl>
                                          <p:spTgt spid="137"/>
                                        </p:tgtEl>
                                        <p:attrNameLst>
                                          <p:attrName>style.visibility</p:attrName>
                                        </p:attrNameLst>
                                      </p:cBhvr>
                                      <p:to>
                                        <p:strVal val="visible"/>
                                      </p:to>
                                    </p:set>
                                    <p:animEffect filter="fade" transition="in">
                                      <p:cBhvr>
                                        <p:cTn dur="1000"/>
                                        <p:tgtEl>
                                          <p:spTgt spid="137"/>
                                        </p:tgtEl>
                                      </p:cBhvr>
                                    </p:animEffect>
                                  </p:childTnLst>
                                </p:cTn>
                              </p:par>
                              <p:par>
                                <p:cTn fill="hold" nodeType="withEffect" presetClass="entr" presetID="10" presetSubtype="0">
                                  <p:stCondLst>
                                    <p:cond delay="0"/>
                                  </p:stCondLst>
                                  <p:childTnLst>
                                    <p:set>
                                      <p:cBhvr>
                                        <p:cTn dur="1" fill="hold">
                                          <p:stCondLst>
                                            <p:cond delay="0"/>
                                          </p:stCondLst>
                                        </p:cTn>
                                        <p:tgtEl>
                                          <p:spTgt spid="138"/>
                                        </p:tgtEl>
                                        <p:attrNameLst>
                                          <p:attrName>style.visibility</p:attrName>
                                        </p:attrNameLst>
                                      </p:cBhvr>
                                      <p:to>
                                        <p:strVal val="visible"/>
                                      </p:to>
                                    </p:set>
                                    <p:animEffect filter="fade" transition="in">
                                      <p:cBhvr>
                                        <p:cTn dur="1000"/>
                                        <p:tgtEl>
                                          <p:spTgt spid="138"/>
                                        </p:tgtEl>
                                      </p:cBhvr>
                                    </p:animEffect>
                                  </p:childTnLst>
                                </p:cTn>
                              </p:par>
                              <p:par>
                                <p:cTn fill="hold" nodeType="withEffect" presetClass="entr" presetID="10" presetSubtype="0">
                                  <p:stCondLst>
                                    <p:cond delay="0"/>
                                  </p:stCondLst>
                                  <p:childTnLst>
                                    <p:set>
                                      <p:cBhvr>
                                        <p:cTn dur="1" fill="hold">
                                          <p:stCondLst>
                                            <p:cond delay="0"/>
                                          </p:stCondLst>
                                        </p:cTn>
                                        <p:tgtEl>
                                          <p:spTgt spid="139"/>
                                        </p:tgtEl>
                                        <p:attrNameLst>
                                          <p:attrName>style.visibility</p:attrName>
                                        </p:attrNameLst>
                                      </p:cBhvr>
                                      <p:to>
                                        <p:strVal val="visible"/>
                                      </p:to>
                                    </p:set>
                                    <p:animEffect filter="fade" transition="in">
                                      <p:cBhvr>
                                        <p:cTn dur="1000"/>
                                        <p:tgtEl>
                                          <p:spTgt spid="139"/>
                                        </p:tgtEl>
                                      </p:cBhvr>
                                    </p:animEffect>
                                  </p:childTnLst>
                                </p:cTn>
                              </p:par>
                              <p:par>
                                <p:cTn fill="hold" nodeType="withEffect" presetClass="entr" presetID="10" presetSubtype="0">
                                  <p:stCondLst>
                                    <p:cond delay="0"/>
                                  </p:stCondLst>
                                  <p:childTnLst>
                                    <p:set>
                                      <p:cBhvr>
                                        <p:cTn dur="1" fill="hold">
                                          <p:stCondLst>
                                            <p:cond delay="0"/>
                                          </p:stCondLst>
                                        </p:cTn>
                                        <p:tgtEl>
                                          <p:spTgt spid="140"/>
                                        </p:tgtEl>
                                        <p:attrNameLst>
                                          <p:attrName>style.visibility</p:attrName>
                                        </p:attrNameLst>
                                      </p:cBhvr>
                                      <p:to>
                                        <p:strVal val="visible"/>
                                      </p:to>
                                    </p:set>
                                    <p:animEffect filter="fade" transition="in">
                                      <p:cBhvr>
                                        <p:cTn dur="1000"/>
                                        <p:tgtEl>
                                          <p:spTgt spid="140"/>
                                        </p:tgtEl>
                                      </p:cBhvr>
                                    </p:animEffect>
                                  </p:childTnLst>
                                </p:cTn>
                              </p:par>
                              <p:par>
                                <p:cTn fill="hold" nodeType="withEffect" presetClass="entr" presetID="10" presetSubtype="0">
                                  <p:stCondLst>
                                    <p:cond delay="0"/>
                                  </p:stCondLst>
                                  <p:childTnLst>
                                    <p:set>
                                      <p:cBhvr>
                                        <p:cTn dur="1" fill="hold">
                                          <p:stCondLst>
                                            <p:cond delay="0"/>
                                          </p:stCondLst>
                                        </p:cTn>
                                        <p:tgtEl>
                                          <p:spTgt spid="141"/>
                                        </p:tgtEl>
                                        <p:attrNameLst>
                                          <p:attrName>style.visibility</p:attrName>
                                        </p:attrNameLst>
                                      </p:cBhvr>
                                      <p:to>
                                        <p:strVal val="visible"/>
                                      </p:to>
                                    </p:set>
                                    <p:animEffect filter="fade" transition="in">
                                      <p:cBhvr>
                                        <p:cTn dur="1000"/>
                                        <p:tgtEl>
                                          <p:spTgt spid="141"/>
                                        </p:tgtEl>
                                      </p:cBhvr>
                                    </p:animEffect>
                                  </p:childTnLst>
                                </p:cTn>
                              </p:par>
                              <p:par>
                                <p:cTn fill="hold" nodeType="withEffect" presetClass="entr" presetID="10" presetSubtype="0">
                                  <p:stCondLst>
                                    <p:cond delay="0"/>
                                  </p:stCondLst>
                                  <p:childTnLst>
                                    <p:set>
                                      <p:cBhvr>
                                        <p:cTn dur="1" fill="hold">
                                          <p:stCondLst>
                                            <p:cond delay="0"/>
                                          </p:stCondLst>
                                        </p:cTn>
                                        <p:tgtEl>
                                          <p:spTgt spid="142"/>
                                        </p:tgtEl>
                                        <p:attrNameLst>
                                          <p:attrName>style.visibility</p:attrName>
                                        </p:attrNameLst>
                                      </p:cBhvr>
                                      <p:to>
                                        <p:strVal val="visible"/>
                                      </p:to>
                                    </p:set>
                                    <p:animEffect filter="fade" transition="in">
                                      <p:cBhvr>
                                        <p:cTn dur="1000"/>
                                        <p:tgtEl>
                                          <p:spTgt spid="142"/>
                                        </p:tgtEl>
                                      </p:cBhvr>
                                    </p:animEffect>
                                  </p:childTnLst>
                                </p:cTn>
                              </p:par>
                              <p:par>
                                <p:cTn fill="hold" nodeType="withEffect" presetClass="entr" presetID="10" presetSubtype="0">
                                  <p:stCondLst>
                                    <p:cond delay="0"/>
                                  </p:stCondLst>
                                  <p:childTnLst>
                                    <p:set>
                                      <p:cBhvr>
                                        <p:cTn dur="1" fill="hold">
                                          <p:stCondLst>
                                            <p:cond delay="0"/>
                                          </p:stCondLst>
                                        </p:cTn>
                                        <p:tgtEl>
                                          <p:spTgt spid="143"/>
                                        </p:tgtEl>
                                        <p:attrNameLst>
                                          <p:attrName>style.visibility</p:attrName>
                                        </p:attrNameLst>
                                      </p:cBhvr>
                                      <p:to>
                                        <p:strVal val="visible"/>
                                      </p:to>
                                    </p:set>
                                    <p:animEffect filter="fade" transition="in">
                                      <p:cBhvr>
                                        <p:cTn dur="1000"/>
                                        <p:tgtEl>
                                          <p:spTgt spid="143"/>
                                        </p:tgtEl>
                                      </p:cBhvr>
                                    </p:animEffect>
                                  </p:childTnLst>
                                </p:cTn>
                              </p:par>
                              <p:par>
                                <p:cTn fill="hold" nodeType="withEffect" presetClass="entr" presetID="10" presetSubtype="0">
                                  <p:stCondLst>
                                    <p:cond delay="0"/>
                                  </p:stCondLst>
                                  <p:childTnLst>
                                    <p:set>
                                      <p:cBhvr>
                                        <p:cTn dur="1" fill="hold">
                                          <p:stCondLst>
                                            <p:cond delay="0"/>
                                          </p:stCondLst>
                                        </p:cTn>
                                        <p:tgtEl>
                                          <p:spTgt spid="144"/>
                                        </p:tgtEl>
                                        <p:attrNameLst>
                                          <p:attrName>style.visibility</p:attrName>
                                        </p:attrNameLst>
                                      </p:cBhvr>
                                      <p:to>
                                        <p:strVal val="visible"/>
                                      </p:to>
                                    </p:set>
                                    <p:animEffect filter="fade" transition="in">
                                      <p:cBhvr>
                                        <p:cTn dur="1000"/>
                                        <p:tgtEl>
                                          <p:spTgt spid="144"/>
                                        </p:tgtEl>
                                      </p:cBhvr>
                                    </p:animEffect>
                                  </p:childTnLst>
                                </p:cTn>
                              </p:par>
                              <p:par>
                                <p:cTn fill="hold" nodeType="withEffect" presetClass="entr" presetID="10" presetSubtype="0">
                                  <p:stCondLst>
                                    <p:cond delay="0"/>
                                  </p:stCondLst>
                                  <p:childTnLst>
                                    <p:set>
                                      <p:cBhvr>
                                        <p:cTn dur="1" fill="hold">
                                          <p:stCondLst>
                                            <p:cond delay="0"/>
                                          </p:stCondLst>
                                        </p:cTn>
                                        <p:tgtEl>
                                          <p:spTgt spid="145"/>
                                        </p:tgtEl>
                                        <p:attrNameLst>
                                          <p:attrName>style.visibility</p:attrName>
                                        </p:attrNameLst>
                                      </p:cBhvr>
                                      <p:to>
                                        <p:strVal val="visible"/>
                                      </p:to>
                                    </p:set>
                                    <p:animEffect filter="fade" transition="in">
                                      <p:cBhvr>
                                        <p:cTn dur="1000"/>
                                        <p:tgtEl>
                                          <p:spTgt spid="145"/>
                                        </p:tgtEl>
                                      </p:cBhvr>
                                    </p:animEffect>
                                  </p:childTnLst>
                                </p:cTn>
                              </p:par>
                              <p:par>
                                <p:cTn fill="hold" nodeType="withEffect" presetClass="entr" presetID="10" presetSubtype="0">
                                  <p:stCondLst>
                                    <p:cond delay="0"/>
                                  </p:stCondLst>
                                  <p:childTnLst>
                                    <p:set>
                                      <p:cBhvr>
                                        <p:cTn dur="1" fill="hold">
                                          <p:stCondLst>
                                            <p:cond delay="0"/>
                                          </p:stCondLst>
                                        </p:cTn>
                                        <p:tgtEl>
                                          <p:spTgt spid="146"/>
                                        </p:tgtEl>
                                        <p:attrNameLst>
                                          <p:attrName>style.visibility</p:attrName>
                                        </p:attrNameLst>
                                      </p:cBhvr>
                                      <p:to>
                                        <p:strVal val="visible"/>
                                      </p:to>
                                    </p:set>
                                    <p:animEffect filter="fade" transition="in">
                                      <p:cBhvr>
                                        <p:cTn dur="1000"/>
                                        <p:tgtEl>
                                          <p:spTgt spid="146"/>
                                        </p:tgtEl>
                                      </p:cBhvr>
                                    </p:animEffect>
                                  </p:childTnLst>
                                </p:cTn>
                              </p:par>
                              <p:par>
                                <p:cTn fill="hold" nodeType="withEffect" presetClass="entr" presetID="10" presetSubtype="0">
                                  <p:stCondLst>
                                    <p:cond delay="0"/>
                                  </p:stCondLst>
                                  <p:childTnLst>
                                    <p:set>
                                      <p:cBhvr>
                                        <p:cTn dur="1" fill="hold">
                                          <p:stCondLst>
                                            <p:cond delay="0"/>
                                          </p:stCondLst>
                                        </p:cTn>
                                        <p:tgtEl>
                                          <p:spTgt spid="147"/>
                                        </p:tgtEl>
                                        <p:attrNameLst>
                                          <p:attrName>style.visibility</p:attrName>
                                        </p:attrNameLst>
                                      </p:cBhvr>
                                      <p:to>
                                        <p:strVal val="visible"/>
                                      </p:to>
                                    </p:set>
                                    <p:animEffect filter="fade" transition="in">
                                      <p:cBhvr>
                                        <p:cTn dur="1000"/>
                                        <p:tgtEl>
                                          <p:spTgt spid="147"/>
                                        </p:tgtEl>
                                      </p:cBhvr>
                                    </p:animEffect>
                                  </p:childTnLst>
                                </p:cTn>
                              </p:par>
                              <p:par>
                                <p:cTn fill="hold" nodeType="withEffect" presetClass="entr" presetID="10" presetSubtype="0">
                                  <p:stCondLst>
                                    <p:cond delay="0"/>
                                  </p:stCondLst>
                                  <p:childTnLst>
                                    <p:set>
                                      <p:cBhvr>
                                        <p:cTn dur="1" fill="hold">
                                          <p:stCondLst>
                                            <p:cond delay="0"/>
                                          </p:stCondLst>
                                        </p:cTn>
                                        <p:tgtEl>
                                          <p:spTgt spid="148"/>
                                        </p:tgtEl>
                                        <p:attrNameLst>
                                          <p:attrName>style.visibility</p:attrName>
                                        </p:attrNameLst>
                                      </p:cBhvr>
                                      <p:to>
                                        <p:strVal val="visible"/>
                                      </p:to>
                                    </p:set>
                                    <p:animEffect filter="fade" transition="in">
                                      <p:cBhvr>
                                        <p:cTn dur="1000"/>
                                        <p:tgtEl>
                                          <p:spTgt spid="148"/>
                                        </p:tgtEl>
                                      </p:cBhvr>
                                    </p:animEffect>
                                  </p:childTnLst>
                                </p:cTn>
                              </p:par>
                              <p:par>
                                <p:cTn fill="hold" nodeType="withEffect" presetClass="entr" presetID="10" presetSubtype="0">
                                  <p:stCondLst>
                                    <p:cond delay="0"/>
                                  </p:stCondLst>
                                  <p:childTnLst>
                                    <p:set>
                                      <p:cBhvr>
                                        <p:cTn dur="1" fill="hold">
                                          <p:stCondLst>
                                            <p:cond delay="0"/>
                                          </p:stCondLst>
                                        </p:cTn>
                                        <p:tgtEl>
                                          <p:spTgt spid="149"/>
                                        </p:tgtEl>
                                        <p:attrNameLst>
                                          <p:attrName>style.visibility</p:attrName>
                                        </p:attrNameLst>
                                      </p:cBhvr>
                                      <p:to>
                                        <p:strVal val="visible"/>
                                      </p:to>
                                    </p:set>
                                    <p:animEffect filter="fade" transition="in">
                                      <p:cBhvr>
                                        <p:cTn dur="1000"/>
                                        <p:tgtEl>
                                          <p:spTgt spid="149"/>
                                        </p:tgtEl>
                                      </p:cBhvr>
                                    </p:animEffect>
                                  </p:childTnLst>
                                </p:cTn>
                              </p:par>
                              <p:par>
                                <p:cTn fill="hold" nodeType="withEffect" presetClass="entr" presetID="10" presetSubtype="0">
                                  <p:stCondLst>
                                    <p:cond delay="0"/>
                                  </p:stCondLst>
                                  <p:childTnLst>
                                    <p:set>
                                      <p:cBhvr>
                                        <p:cTn dur="1" fill="hold">
                                          <p:stCondLst>
                                            <p:cond delay="0"/>
                                          </p:stCondLst>
                                        </p:cTn>
                                        <p:tgtEl>
                                          <p:spTgt spid="150"/>
                                        </p:tgtEl>
                                        <p:attrNameLst>
                                          <p:attrName>style.visibility</p:attrName>
                                        </p:attrNameLst>
                                      </p:cBhvr>
                                      <p:to>
                                        <p:strVal val="visible"/>
                                      </p:to>
                                    </p:set>
                                    <p:animEffect filter="fade" transition="in">
                                      <p:cBhvr>
                                        <p:cTn dur="1000"/>
                                        <p:tgtEl>
                                          <p:spTgt spid="150"/>
                                        </p:tgtEl>
                                      </p:cBhvr>
                                    </p:animEffect>
                                  </p:childTnLst>
                                </p:cTn>
                              </p:par>
                              <p:par>
                                <p:cTn fill="hold" nodeType="withEffect" presetClass="entr" presetID="10" presetSubtype="0">
                                  <p:stCondLst>
                                    <p:cond delay="0"/>
                                  </p:stCondLst>
                                  <p:childTnLst>
                                    <p:set>
                                      <p:cBhvr>
                                        <p:cTn dur="1" fill="hold">
                                          <p:stCondLst>
                                            <p:cond delay="0"/>
                                          </p:stCondLst>
                                        </p:cTn>
                                        <p:tgtEl>
                                          <p:spTgt spid="151"/>
                                        </p:tgtEl>
                                        <p:attrNameLst>
                                          <p:attrName>style.visibility</p:attrName>
                                        </p:attrNameLst>
                                      </p:cBhvr>
                                      <p:to>
                                        <p:strVal val="visible"/>
                                      </p:to>
                                    </p:set>
                                    <p:animEffect filter="fade" transition="in">
                                      <p:cBhvr>
                                        <p:cTn dur="1000"/>
                                        <p:tgtEl>
                                          <p:spTgt spid="151"/>
                                        </p:tgtEl>
                                      </p:cBhvr>
                                    </p:animEffect>
                                  </p:childTnLst>
                                </p:cTn>
                              </p:par>
                              <p:par>
                                <p:cTn fill="hold" nodeType="withEffect" presetClass="entr" presetID="10" presetSubtype="0">
                                  <p:stCondLst>
                                    <p:cond delay="0"/>
                                  </p:stCondLst>
                                  <p:childTnLst>
                                    <p:set>
                                      <p:cBhvr>
                                        <p:cTn dur="1" fill="hold">
                                          <p:stCondLst>
                                            <p:cond delay="0"/>
                                          </p:stCondLst>
                                        </p:cTn>
                                        <p:tgtEl>
                                          <p:spTgt spid="152"/>
                                        </p:tgtEl>
                                        <p:attrNameLst>
                                          <p:attrName>style.visibility</p:attrName>
                                        </p:attrNameLst>
                                      </p:cBhvr>
                                      <p:to>
                                        <p:strVal val="visible"/>
                                      </p:to>
                                    </p:set>
                                    <p:animEffect filter="fade" transition="in">
                                      <p:cBhvr>
                                        <p:cTn dur="1000"/>
                                        <p:tgtEl>
                                          <p:spTgt spid="152"/>
                                        </p:tgtEl>
                                      </p:cBhvr>
                                    </p:animEffect>
                                  </p:childTnLst>
                                </p:cTn>
                              </p:par>
                              <p:par>
                                <p:cTn fill="hold" nodeType="withEffect" presetClass="entr" presetID="10" presetSubtype="0">
                                  <p:stCondLst>
                                    <p:cond delay="0"/>
                                  </p:stCondLst>
                                  <p:childTnLst>
                                    <p:set>
                                      <p:cBhvr>
                                        <p:cTn dur="1" fill="hold">
                                          <p:stCondLst>
                                            <p:cond delay="0"/>
                                          </p:stCondLst>
                                        </p:cTn>
                                        <p:tgtEl>
                                          <p:spTgt spid="153"/>
                                        </p:tgtEl>
                                        <p:attrNameLst>
                                          <p:attrName>style.visibility</p:attrName>
                                        </p:attrNameLst>
                                      </p:cBhvr>
                                      <p:to>
                                        <p:strVal val="visible"/>
                                      </p:to>
                                    </p:set>
                                    <p:animEffect filter="fade" transition="in">
                                      <p:cBhvr>
                                        <p:cTn dur="1000"/>
                                        <p:tgtEl>
                                          <p:spTgt spid="153"/>
                                        </p:tgtEl>
                                      </p:cBhvr>
                                    </p:animEffect>
                                  </p:childTnLst>
                                </p:cTn>
                              </p:par>
                              <p:par>
                                <p:cTn fill="hold" nodeType="withEffect" presetClass="entr" presetID="10" presetSubtype="0">
                                  <p:stCondLst>
                                    <p:cond delay="0"/>
                                  </p:stCondLst>
                                  <p:childTnLst>
                                    <p:set>
                                      <p:cBhvr>
                                        <p:cTn dur="1" fill="hold">
                                          <p:stCondLst>
                                            <p:cond delay="0"/>
                                          </p:stCondLst>
                                        </p:cTn>
                                        <p:tgtEl>
                                          <p:spTgt spid="154"/>
                                        </p:tgtEl>
                                        <p:attrNameLst>
                                          <p:attrName>style.visibility</p:attrName>
                                        </p:attrNameLst>
                                      </p:cBhvr>
                                      <p:to>
                                        <p:strVal val="visible"/>
                                      </p:to>
                                    </p:set>
                                    <p:animEffect filter="fade" transition="in">
                                      <p:cBhvr>
                                        <p:cTn dur="1000"/>
                                        <p:tgtEl>
                                          <p:spTgt spid="154"/>
                                        </p:tgtEl>
                                      </p:cBhvr>
                                    </p:animEffect>
                                  </p:childTnLst>
                                </p:cTn>
                              </p:par>
                              <p:par>
                                <p:cTn fill="hold" nodeType="withEffect" presetClass="entr" presetID="10" presetSubtype="0">
                                  <p:stCondLst>
                                    <p:cond delay="0"/>
                                  </p:stCondLst>
                                  <p:childTnLst>
                                    <p:set>
                                      <p:cBhvr>
                                        <p:cTn dur="1" fill="hold">
                                          <p:stCondLst>
                                            <p:cond delay="0"/>
                                          </p:stCondLst>
                                        </p:cTn>
                                        <p:tgtEl>
                                          <p:spTgt spid="155"/>
                                        </p:tgtEl>
                                        <p:attrNameLst>
                                          <p:attrName>style.visibility</p:attrName>
                                        </p:attrNameLst>
                                      </p:cBhvr>
                                      <p:to>
                                        <p:strVal val="visible"/>
                                      </p:to>
                                    </p:set>
                                    <p:animEffect filter="fade" transition="in">
                                      <p:cBhvr>
                                        <p:cTn dur="1000"/>
                                        <p:tgtEl>
                                          <p:spTgt spid="155"/>
                                        </p:tgtEl>
                                      </p:cBhvr>
                                    </p:animEffect>
                                  </p:childTnLst>
                                </p:cTn>
                              </p:par>
                              <p:par>
                                <p:cTn fill="hold" nodeType="withEffect" presetClass="entr" presetID="10" presetSubtype="0">
                                  <p:stCondLst>
                                    <p:cond delay="0"/>
                                  </p:stCondLst>
                                  <p:childTnLst>
                                    <p:set>
                                      <p:cBhvr>
                                        <p:cTn dur="1" fill="hold">
                                          <p:stCondLst>
                                            <p:cond delay="0"/>
                                          </p:stCondLst>
                                        </p:cTn>
                                        <p:tgtEl>
                                          <p:spTgt spid="156"/>
                                        </p:tgtEl>
                                        <p:attrNameLst>
                                          <p:attrName>style.visibility</p:attrName>
                                        </p:attrNameLst>
                                      </p:cBhvr>
                                      <p:to>
                                        <p:strVal val="visible"/>
                                      </p:to>
                                    </p:set>
                                    <p:animEffect filter="fade" transition="in">
                                      <p:cBhvr>
                                        <p:cTn dur="1000"/>
                                        <p:tgtEl>
                                          <p:spTgt spid="156"/>
                                        </p:tgtEl>
                                      </p:cBhvr>
                                    </p:animEffect>
                                  </p:childTnLst>
                                </p:cTn>
                              </p:par>
                              <p:par>
                                <p:cTn fill="hold" nodeType="withEffect" presetClass="entr" presetID="10" presetSubtype="0">
                                  <p:stCondLst>
                                    <p:cond delay="0"/>
                                  </p:stCondLst>
                                  <p:childTnLst>
                                    <p:set>
                                      <p:cBhvr>
                                        <p:cTn dur="1" fill="hold">
                                          <p:stCondLst>
                                            <p:cond delay="0"/>
                                          </p:stCondLst>
                                        </p:cTn>
                                        <p:tgtEl>
                                          <p:spTgt spid="157"/>
                                        </p:tgtEl>
                                        <p:attrNameLst>
                                          <p:attrName>style.visibility</p:attrName>
                                        </p:attrNameLst>
                                      </p:cBhvr>
                                      <p:to>
                                        <p:strVal val="visible"/>
                                      </p:to>
                                    </p:set>
                                    <p:animEffect filter="fade" transition="in">
                                      <p:cBhvr>
                                        <p:cTn dur="1000"/>
                                        <p:tgtEl>
                                          <p:spTgt spid="15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7"/>
          <p:cNvSpPr/>
          <p:nvPr/>
        </p:nvSpPr>
        <p:spPr>
          <a:xfrm>
            <a:off x="693658" y="165675"/>
            <a:ext cx="3917910"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Methodology</a:t>
            </a:r>
            <a:endParaRPr sz="4450">
              <a:solidFill>
                <a:schemeClr val="dk1"/>
              </a:solidFill>
              <a:latin typeface="Calibri"/>
              <a:ea typeface="Calibri"/>
              <a:cs typeface="Calibri"/>
              <a:sym typeface="Calibri"/>
            </a:endParaRPr>
          </a:p>
        </p:txBody>
      </p:sp>
      <p:sp>
        <p:nvSpPr>
          <p:cNvPr id="165" name="Google Shape;165;p7"/>
          <p:cNvSpPr txBox="1"/>
          <p:nvPr/>
        </p:nvSpPr>
        <p:spPr>
          <a:xfrm>
            <a:off x="10490200" y="7456347"/>
            <a:ext cx="3784600" cy="3693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(The Deloitte UK, 2023).</a:t>
            </a:r>
            <a:endParaRPr/>
          </a:p>
        </p:txBody>
      </p:sp>
      <p:sp>
        <p:nvSpPr>
          <p:cNvPr id="166" name="Google Shape;166;p7"/>
          <p:cNvSpPr txBox="1"/>
          <p:nvPr/>
        </p:nvSpPr>
        <p:spPr>
          <a:xfrm>
            <a:off x="469900" y="993039"/>
            <a:ext cx="13677900" cy="646330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The method is based on the PESTEL model, which has been selected due to its holistic consideration of macro-environmental aspects, which have on impact on technology diffusion.</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Research Design:</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Literature analysis method used was a desk based inductive research approach concentrating on academic journals, market reports, case studies between 2021 and 2025. Key sources are Deloitte UK, UK Government policy papers and hospitality journals.</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Framework Justification:</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PESTEL model (Political, Economic, Social, Technological, Environmental, Legal) was chosen as the strategic approach method to analyse, systematically, external forces affecting AI adoption. It provide a unifying perspective to examine technological change in a service-related industry.</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Data Collection:</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Information was collected from trustworthy secondary sources including International Journal of Hospitality Management, Tourism Management, UK Hospitality Association Reports and corporate publications of the likes of Marriott, Hilton and Premier Inn.</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Data Evaluation Criteria:</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Sources were selected based on their credibility, date of publication (2021–2025), relevance to AI-human interaction in hospitality, and the UK focus.</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Limitations: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Since this is a later phase research project, which there are no direct interviews or survey of hotel personnel or guests. The point now is synthesis of what we can piece together to prompt future recommendations.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pic>
        <p:nvPicPr>
          <p:cNvPr descr="preencoded.png" id="172" name="Google Shape;172;p8"/>
          <p:cNvPicPr preferRelativeResize="0"/>
          <p:nvPr/>
        </p:nvPicPr>
        <p:blipFill rotWithShape="1">
          <a:blip r:embed="rId3">
            <a:alphaModFix/>
          </a:blip>
          <a:srcRect b="0" l="0" r="0" t="0"/>
          <a:stretch/>
        </p:blipFill>
        <p:spPr>
          <a:xfrm>
            <a:off x="0" y="0"/>
            <a:ext cx="5486400" cy="8229600"/>
          </a:xfrm>
          <a:prstGeom prst="rect">
            <a:avLst/>
          </a:prstGeom>
          <a:noFill/>
          <a:ln>
            <a:noFill/>
          </a:ln>
        </p:spPr>
      </p:pic>
      <p:sp>
        <p:nvSpPr>
          <p:cNvPr id="173" name="Google Shape;173;p8"/>
          <p:cNvSpPr/>
          <p:nvPr/>
        </p:nvSpPr>
        <p:spPr>
          <a:xfrm>
            <a:off x="6266498" y="614363"/>
            <a:ext cx="7583805" cy="1393031"/>
          </a:xfrm>
          <a:prstGeom prst="rect">
            <a:avLst/>
          </a:prstGeom>
          <a:noFill/>
          <a:ln>
            <a:noFill/>
          </a:ln>
        </p:spPr>
        <p:txBody>
          <a:bodyPr anchorCtr="0" anchor="t" bIns="0" lIns="0" spcFirstLastPara="1" rIns="0" wrap="square" tIns="0">
            <a:noAutofit/>
          </a:bodyPr>
          <a:lstStyle/>
          <a:p>
            <a:pPr indent="0" lvl="0" marL="0" marR="0" rtl="0" algn="l">
              <a:lnSpc>
                <a:spcPct val="125287"/>
              </a:lnSpc>
              <a:spcBef>
                <a:spcPts val="0"/>
              </a:spcBef>
              <a:spcAft>
                <a:spcPts val="0"/>
              </a:spcAft>
              <a:buClr>
                <a:srgbClr val="272D45"/>
              </a:buClr>
              <a:buSzPts val="4350"/>
              <a:buFont typeface="Kanit Light"/>
              <a:buNone/>
            </a:pPr>
            <a:r>
              <a:rPr lang="en-GB" sz="4350">
                <a:solidFill>
                  <a:srgbClr val="272D45"/>
                </a:solidFill>
                <a:latin typeface="Kanit Light"/>
                <a:ea typeface="Kanit Light"/>
                <a:cs typeface="Kanit Light"/>
                <a:sym typeface="Kanit Light"/>
              </a:rPr>
              <a:t>Premier Inn: AI-Powered Check-In</a:t>
            </a:r>
            <a:endParaRPr sz="4350">
              <a:solidFill>
                <a:schemeClr val="dk1"/>
              </a:solidFill>
              <a:latin typeface="Calibri"/>
              <a:ea typeface="Calibri"/>
              <a:cs typeface="Calibri"/>
              <a:sym typeface="Calibri"/>
            </a:endParaRPr>
          </a:p>
        </p:txBody>
      </p:sp>
      <p:sp>
        <p:nvSpPr>
          <p:cNvPr id="174" name="Google Shape;174;p8"/>
          <p:cNvSpPr/>
          <p:nvPr/>
        </p:nvSpPr>
        <p:spPr>
          <a:xfrm>
            <a:off x="6266498" y="2341721"/>
            <a:ext cx="3680460" cy="2881908"/>
          </a:xfrm>
          <a:prstGeom prst="roundRect">
            <a:avLst>
              <a:gd fmla="val 324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75" name="Google Shape;175;p8"/>
          <p:cNvSpPr/>
          <p:nvPr/>
        </p:nvSpPr>
        <p:spPr>
          <a:xfrm>
            <a:off x="6497003" y="2572226"/>
            <a:ext cx="2786301" cy="348258"/>
          </a:xfrm>
          <a:prstGeom prst="rect">
            <a:avLst/>
          </a:prstGeom>
          <a:noFill/>
          <a:ln>
            <a:noFill/>
          </a:ln>
        </p:spPr>
        <p:txBody>
          <a:bodyPr anchorCtr="0" anchor="t" bIns="0" lIns="0" spcFirstLastPara="1" rIns="0" wrap="square" tIns="0">
            <a:noAutofit/>
          </a:bodyPr>
          <a:lstStyle/>
          <a:p>
            <a:pPr indent="0" lvl="0" marL="0" marR="0" rtl="0" algn="l">
              <a:lnSpc>
                <a:spcPct val="125581"/>
              </a:lnSpc>
              <a:spcBef>
                <a:spcPts val="0"/>
              </a:spcBef>
              <a:spcAft>
                <a:spcPts val="0"/>
              </a:spcAft>
              <a:buClr>
                <a:srgbClr val="2C3249"/>
              </a:buClr>
              <a:buSzPts val="2150"/>
              <a:buFont typeface="Kanit Light"/>
              <a:buNone/>
            </a:pPr>
            <a:r>
              <a:rPr lang="en-GB" sz="2150">
                <a:solidFill>
                  <a:srgbClr val="2C3249"/>
                </a:solidFill>
                <a:latin typeface="Kanit Light"/>
                <a:ea typeface="Kanit Light"/>
                <a:cs typeface="Kanit Light"/>
                <a:sym typeface="Kanit Light"/>
              </a:rPr>
              <a:t>Implementation</a:t>
            </a:r>
            <a:endParaRPr sz="2150">
              <a:solidFill>
                <a:schemeClr val="dk1"/>
              </a:solidFill>
              <a:latin typeface="Calibri"/>
              <a:ea typeface="Calibri"/>
              <a:cs typeface="Calibri"/>
              <a:sym typeface="Calibri"/>
            </a:endParaRPr>
          </a:p>
        </p:txBody>
      </p:sp>
      <p:sp>
        <p:nvSpPr>
          <p:cNvPr id="176" name="Google Shape;176;p8"/>
          <p:cNvSpPr/>
          <p:nvPr/>
        </p:nvSpPr>
        <p:spPr>
          <a:xfrm>
            <a:off x="6497003" y="3054191"/>
            <a:ext cx="3219450" cy="1426369"/>
          </a:xfrm>
          <a:prstGeom prst="rect">
            <a:avLst/>
          </a:prstGeom>
          <a:noFill/>
          <a:ln>
            <a:noFill/>
          </a:ln>
        </p:spPr>
        <p:txBody>
          <a:bodyPr anchorCtr="0" anchor="t" bIns="0" lIns="0" spcFirstLastPara="1" rIns="0" wrap="square" tIns="0">
            <a:noAutofit/>
          </a:bodyPr>
          <a:lstStyle/>
          <a:p>
            <a:pPr indent="0" lvl="0" marL="0" marR="0" rtl="0" algn="l">
              <a:lnSpc>
                <a:spcPct val="160000"/>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Self-service kiosks with facial recognition and AI-driven room allocation across 800+ UK locations.</a:t>
            </a:r>
            <a:endParaRPr sz="1750">
              <a:solidFill>
                <a:schemeClr val="dk1"/>
              </a:solidFill>
              <a:latin typeface="Calibri"/>
              <a:ea typeface="Calibri"/>
              <a:cs typeface="Calibri"/>
              <a:sym typeface="Calibri"/>
            </a:endParaRPr>
          </a:p>
        </p:txBody>
      </p:sp>
      <p:sp>
        <p:nvSpPr>
          <p:cNvPr id="177" name="Google Shape;177;p8"/>
          <p:cNvSpPr/>
          <p:nvPr/>
        </p:nvSpPr>
        <p:spPr>
          <a:xfrm>
            <a:off x="10169843" y="2341721"/>
            <a:ext cx="3680460" cy="2881908"/>
          </a:xfrm>
          <a:prstGeom prst="roundRect">
            <a:avLst>
              <a:gd fmla="val 324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78" name="Google Shape;178;p8"/>
          <p:cNvSpPr/>
          <p:nvPr/>
        </p:nvSpPr>
        <p:spPr>
          <a:xfrm>
            <a:off x="10400348" y="2572226"/>
            <a:ext cx="2786301" cy="348258"/>
          </a:xfrm>
          <a:prstGeom prst="rect">
            <a:avLst/>
          </a:prstGeom>
          <a:noFill/>
          <a:ln>
            <a:noFill/>
          </a:ln>
        </p:spPr>
        <p:txBody>
          <a:bodyPr anchorCtr="0" anchor="t" bIns="0" lIns="0" spcFirstLastPara="1" rIns="0" wrap="square" tIns="0">
            <a:noAutofit/>
          </a:bodyPr>
          <a:lstStyle/>
          <a:p>
            <a:pPr indent="0" lvl="0" marL="0" marR="0" rtl="0" algn="l">
              <a:lnSpc>
                <a:spcPct val="125581"/>
              </a:lnSpc>
              <a:spcBef>
                <a:spcPts val="0"/>
              </a:spcBef>
              <a:spcAft>
                <a:spcPts val="0"/>
              </a:spcAft>
              <a:buClr>
                <a:srgbClr val="2C3249"/>
              </a:buClr>
              <a:buSzPts val="2150"/>
              <a:buFont typeface="Kanit Light"/>
              <a:buNone/>
            </a:pPr>
            <a:r>
              <a:rPr lang="en-GB" sz="2150">
                <a:solidFill>
                  <a:srgbClr val="2C3249"/>
                </a:solidFill>
                <a:latin typeface="Kanit Light"/>
                <a:ea typeface="Kanit Light"/>
                <a:cs typeface="Kanit Light"/>
                <a:sym typeface="Kanit Light"/>
              </a:rPr>
              <a:t>Strengths</a:t>
            </a:r>
            <a:endParaRPr sz="2150">
              <a:solidFill>
                <a:schemeClr val="dk1"/>
              </a:solidFill>
              <a:latin typeface="Calibri"/>
              <a:ea typeface="Calibri"/>
              <a:cs typeface="Calibri"/>
              <a:sym typeface="Calibri"/>
            </a:endParaRPr>
          </a:p>
        </p:txBody>
      </p:sp>
      <p:sp>
        <p:nvSpPr>
          <p:cNvPr id="179" name="Google Shape;179;p8"/>
          <p:cNvSpPr/>
          <p:nvPr/>
        </p:nvSpPr>
        <p:spPr>
          <a:xfrm>
            <a:off x="10400348" y="3054191"/>
            <a:ext cx="3219450" cy="713184"/>
          </a:xfrm>
          <a:prstGeom prst="rect">
            <a:avLst/>
          </a:prstGeom>
          <a:noFill/>
          <a:ln>
            <a:noFill/>
          </a:ln>
        </p:spPr>
        <p:txBody>
          <a:bodyPr anchorCtr="0" anchor="t" bIns="0" lIns="0" spcFirstLastPara="1" rIns="0" wrap="square" tIns="0">
            <a:noAutofit/>
          </a:bodyPr>
          <a:lstStyle/>
          <a:p>
            <a:pPr indent="-342900" lvl="0" marL="342900" marR="0" rtl="0" algn="l">
              <a:lnSpc>
                <a:spcPct val="160000"/>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70% reduction in check-in time</a:t>
            </a:r>
            <a:endParaRPr sz="1750">
              <a:solidFill>
                <a:schemeClr val="dk1"/>
              </a:solidFill>
              <a:latin typeface="Calibri"/>
              <a:ea typeface="Calibri"/>
              <a:cs typeface="Calibri"/>
              <a:sym typeface="Calibri"/>
            </a:endParaRPr>
          </a:p>
        </p:txBody>
      </p:sp>
      <p:sp>
        <p:nvSpPr>
          <p:cNvPr id="180" name="Google Shape;180;p8"/>
          <p:cNvSpPr/>
          <p:nvPr/>
        </p:nvSpPr>
        <p:spPr>
          <a:xfrm>
            <a:off x="10400348" y="3845362"/>
            <a:ext cx="3219450" cy="713184"/>
          </a:xfrm>
          <a:prstGeom prst="rect">
            <a:avLst/>
          </a:prstGeom>
          <a:noFill/>
          <a:ln>
            <a:noFill/>
          </a:ln>
        </p:spPr>
        <p:txBody>
          <a:bodyPr anchorCtr="0" anchor="t" bIns="0" lIns="0" spcFirstLastPara="1" rIns="0" wrap="square" tIns="0">
            <a:noAutofit/>
          </a:bodyPr>
          <a:lstStyle/>
          <a:p>
            <a:pPr indent="-342900" lvl="0" marL="342900" marR="0" rtl="0" algn="l">
              <a:lnSpc>
                <a:spcPct val="160000"/>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Staff redeployed to enhance guest experience</a:t>
            </a:r>
            <a:endParaRPr sz="1750">
              <a:solidFill>
                <a:schemeClr val="dk1"/>
              </a:solidFill>
              <a:latin typeface="Calibri"/>
              <a:ea typeface="Calibri"/>
              <a:cs typeface="Calibri"/>
              <a:sym typeface="Calibri"/>
            </a:endParaRPr>
          </a:p>
        </p:txBody>
      </p:sp>
      <p:sp>
        <p:nvSpPr>
          <p:cNvPr id="181" name="Google Shape;181;p8"/>
          <p:cNvSpPr/>
          <p:nvPr/>
        </p:nvSpPr>
        <p:spPr>
          <a:xfrm>
            <a:off x="10400348" y="4636532"/>
            <a:ext cx="3219450" cy="356592"/>
          </a:xfrm>
          <a:prstGeom prst="rect">
            <a:avLst/>
          </a:prstGeom>
          <a:noFill/>
          <a:ln>
            <a:noFill/>
          </a:ln>
        </p:spPr>
        <p:txBody>
          <a:bodyPr anchorCtr="0" anchor="t" bIns="0" lIns="0" spcFirstLastPara="1" rIns="0" wrap="square" tIns="0">
            <a:noAutofit/>
          </a:bodyPr>
          <a:lstStyle/>
          <a:p>
            <a:pPr indent="-342900" lvl="0" marL="342900" marR="0" rtl="0" algn="l">
              <a:lnSpc>
                <a:spcPct val="160000"/>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24/7 check-in availability</a:t>
            </a:r>
            <a:endParaRPr sz="1750">
              <a:solidFill>
                <a:schemeClr val="dk1"/>
              </a:solidFill>
              <a:latin typeface="Calibri"/>
              <a:ea typeface="Calibri"/>
              <a:cs typeface="Calibri"/>
              <a:sym typeface="Calibri"/>
            </a:endParaRPr>
          </a:p>
        </p:txBody>
      </p:sp>
      <p:sp>
        <p:nvSpPr>
          <p:cNvPr id="182" name="Google Shape;182;p8"/>
          <p:cNvSpPr/>
          <p:nvPr/>
        </p:nvSpPr>
        <p:spPr>
          <a:xfrm>
            <a:off x="6266498" y="5446514"/>
            <a:ext cx="7583805" cy="2168723"/>
          </a:xfrm>
          <a:prstGeom prst="roundRect">
            <a:avLst>
              <a:gd fmla="val 4317"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83" name="Google Shape;183;p8"/>
          <p:cNvSpPr/>
          <p:nvPr/>
        </p:nvSpPr>
        <p:spPr>
          <a:xfrm>
            <a:off x="6497003" y="5677019"/>
            <a:ext cx="2786301" cy="348258"/>
          </a:xfrm>
          <a:prstGeom prst="rect">
            <a:avLst/>
          </a:prstGeom>
          <a:noFill/>
          <a:ln>
            <a:noFill/>
          </a:ln>
        </p:spPr>
        <p:txBody>
          <a:bodyPr anchorCtr="0" anchor="t" bIns="0" lIns="0" spcFirstLastPara="1" rIns="0" wrap="square" tIns="0">
            <a:noAutofit/>
          </a:bodyPr>
          <a:lstStyle/>
          <a:p>
            <a:pPr indent="0" lvl="0" marL="0" marR="0" rtl="0" algn="l">
              <a:lnSpc>
                <a:spcPct val="125581"/>
              </a:lnSpc>
              <a:spcBef>
                <a:spcPts val="0"/>
              </a:spcBef>
              <a:spcAft>
                <a:spcPts val="0"/>
              </a:spcAft>
              <a:buClr>
                <a:srgbClr val="2C3249"/>
              </a:buClr>
              <a:buSzPts val="2150"/>
              <a:buFont typeface="Kanit Light"/>
              <a:buNone/>
            </a:pPr>
            <a:r>
              <a:rPr lang="en-GB" sz="2150">
                <a:solidFill>
                  <a:srgbClr val="2C3249"/>
                </a:solidFill>
                <a:latin typeface="Kanit Light"/>
                <a:ea typeface="Kanit Light"/>
                <a:cs typeface="Kanit Light"/>
                <a:sym typeface="Kanit Light"/>
              </a:rPr>
              <a:t>Limitations</a:t>
            </a:r>
            <a:endParaRPr sz="2150">
              <a:solidFill>
                <a:schemeClr val="dk1"/>
              </a:solidFill>
              <a:latin typeface="Calibri"/>
              <a:ea typeface="Calibri"/>
              <a:cs typeface="Calibri"/>
              <a:sym typeface="Calibri"/>
            </a:endParaRPr>
          </a:p>
        </p:txBody>
      </p:sp>
      <p:sp>
        <p:nvSpPr>
          <p:cNvPr id="184" name="Google Shape;184;p8"/>
          <p:cNvSpPr/>
          <p:nvPr/>
        </p:nvSpPr>
        <p:spPr>
          <a:xfrm>
            <a:off x="6497003" y="6158984"/>
            <a:ext cx="7122795" cy="356592"/>
          </a:xfrm>
          <a:prstGeom prst="rect">
            <a:avLst/>
          </a:prstGeom>
          <a:noFill/>
          <a:ln>
            <a:noFill/>
          </a:ln>
        </p:spPr>
        <p:txBody>
          <a:bodyPr anchorCtr="0" anchor="t" bIns="0" lIns="0" spcFirstLastPara="1" rIns="0" wrap="square" tIns="0">
            <a:noAutofit/>
          </a:bodyPr>
          <a:lstStyle/>
          <a:p>
            <a:pPr indent="-342900" lvl="0" marL="342900" marR="0" rtl="0" algn="l">
              <a:lnSpc>
                <a:spcPct val="160000"/>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Elderly guests prefer human interaction</a:t>
            </a:r>
            <a:endParaRPr sz="1750">
              <a:solidFill>
                <a:schemeClr val="dk1"/>
              </a:solidFill>
              <a:latin typeface="Calibri"/>
              <a:ea typeface="Calibri"/>
              <a:cs typeface="Calibri"/>
              <a:sym typeface="Calibri"/>
            </a:endParaRPr>
          </a:p>
        </p:txBody>
      </p:sp>
      <p:sp>
        <p:nvSpPr>
          <p:cNvPr id="185" name="Google Shape;185;p8"/>
          <p:cNvSpPr/>
          <p:nvPr/>
        </p:nvSpPr>
        <p:spPr>
          <a:xfrm>
            <a:off x="6497003" y="6593562"/>
            <a:ext cx="7122795" cy="356592"/>
          </a:xfrm>
          <a:prstGeom prst="rect">
            <a:avLst/>
          </a:prstGeom>
          <a:noFill/>
          <a:ln>
            <a:noFill/>
          </a:ln>
        </p:spPr>
        <p:txBody>
          <a:bodyPr anchorCtr="0" anchor="t" bIns="0" lIns="0" spcFirstLastPara="1" rIns="0" wrap="square" tIns="0">
            <a:noAutofit/>
          </a:bodyPr>
          <a:lstStyle/>
          <a:p>
            <a:pPr indent="-342900" lvl="0" marL="342900" marR="0" rtl="0" algn="l">
              <a:lnSpc>
                <a:spcPct val="160000"/>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Technical glitches during peak periods</a:t>
            </a:r>
            <a:endParaRPr sz="1750">
              <a:solidFill>
                <a:schemeClr val="dk1"/>
              </a:solidFill>
              <a:latin typeface="Calibri"/>
              <a:ea typeface="Calibri"/>
              <a:cs typeface="Calibri"/>
              <a:sym typeface="Calibri"/>
            </a:endParaRPr>
          </a:p>
        </p:txBody>
      </p:sp>
      <p:sp>
        <p:nvSpPr>
          <p:cNvPr id="186" name="Google Shape;186;p8"/>
          <p:cNvSpPr/>
          <p:nvPr/>
        </p:nvSpPr>
        <p:spPr>
          <a:xfrm>
            <a:off x="6497003" y="7028140"/>
            <a:ext cx="7122795" cy="356592"/>
          </a:xfrm>
          <a:prstGeom prst="rect">
            <a:avLst/>
          </a:prstGeom>
          <a:noFill/>
          <a:ln>
            <a:noFill/>
          </a:ln>
        </p:spPr>
        <p:txBody>
          <a:bodyPr anchorCtr="0" anchor="t" bIns="0" lIns="0" spcFirstLastPara="1" rIns="0" wrap="square" tIns="0">
            <a:noAutofit/>
          </a:bodyPr>
          <a:lstStyle/>
          <a:p>
            <a:pPr indent="-342900" lvl="0" marL="342900" marR="0" rtl="0" algn="l">
              <a:lnSpc>
                <a:spcPct val="160000"/>
              </a:lnSpc>
              <a:spcBef>
                <a:spcPts val="0"/>
              </a:spcBef>
              <a:spcAft>
                <a:spcPts val="0"/>
              </a:spcAft>
              <a:buClr>
                <a:srgbClr val="2C3249"/>
              </a:buClr>
              <a:buSzPts val="1750"/>
              <a:buFont typeface="Martel Sans"/>
              <a:buChar char="•"/>
            </a:pPr>
            <a:r>
              <a:rPr lang="en-GB" sz="1750">
                <a:solidFill>
                  <a:srgbClr val="2C3249"/>
                </a:solidFill>
                <a:latin typeface="Martel Sans"/>
                <a:ea typeface="Martel Sans"/>
                <a:cs typeface="Martel Sans"/>
                <a:sym typeface="Martel Sans"/>
              </a:rPr>
              <a:t>Initial staff resistance to new roles</a:t>
            </a:r>
            <a:endParaRPr sz="1750">
              <a:solidFill>
                <a:schemeClr val="dk1"/>
              </a:solidFill>
              <a:latin typeface="Calibri"/>
              <a:ea typeface="Calibri"/>
              <a:cs typeface="Calibri"/>
              <a:sym typeface="Calibri"/>
            </a:endParaRPr>
          </a:p>
        </p:txBody>
      </p:sp>
      <p:sp>
        <p:nvSpPr>
          <p:cNvPr id="187" name="Google Shape;187;p8"/>
          <p:cNvSpPr txBox="1"/>
          <p:nvPr/>
        </p:nvSpPr>
        <p:spPr>
          <a:xfrm>
            <a:off x="5625704" y="7686357"/>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(UK Hospitality Association, 2022).</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4"/>
                                        </p:tgtEl>
                                        <p:attrNameLst>
                                          <p:attrName>style.visibility</p:attrName>
                                        </p:attrNameLst>
                                      </p:cBhvr>
                                      <p:to>
                                        <p:strVal val="visible"/>
                                      </p:to>
                                    </p:set>
                                    <p:animEffect filter="fade" transition="in">
                                      <p:cBhvr>
                                        <p:cTn dur="500"/>
                                        <p:tgtEl>
                                          <p:spTgt spid="174"/>
                                        </p:tgtEl>
                                      </p:cBhvr>
                                    </p:animEffect>
                                  </p:childTnLst>
                                </p:cTn>
                              </p:par>
                              <p:par>
                                <p:cTn fill="hold" nodeType="withEffect" presetClass="entr" presetID="10" presetSubtype="0">
                                  <p:stCondLst>
                                    <p:cond delay="0"/>
                                  </p:stCondLst>
                                  <p:childTnLst>
                                    <p:set>
                                      <p:cBhvr>
                                        <p:cTn dur="1" fill="hold">
                                          <p:stCondLst>
                                            <p:cond delay="0"/>
                                          </p:stCondLst>
                                        </p:cTn>
                                        <p:tgtEl>
                                          <p:spTgt spid="175"/>
                                        </p:tgtEl>
                                        <p:attrNameLst>
                                          <p:attrName>style.visibility</p:attrName>
                                        </p:attrNameLst>
                                      </p:cBhvr>
                                      <p:to>
                                        <p:strVal val="visible"/>
                                      </p:to>
                                    </p:set>
                                    <p:animEffect filter="fade" transition="in">
                                      <p:cBhvr>
                                        <p:cTn dur="500"/>
                                        <p:tgtEl>
                                          <p:spTgt spid="175"/>
                                        </p:tgtEl>
                                      </p:cBhvr>
                                    </p:animEffect>
                                  </p:childTnLst>
                                </p:cTn>
                              </p:par>
                              <p:par>
                                <p:cTn fill="hold" nodeType="withEffect" presetClass="entr" presetID="10" presetSubtype="0">
                                  <p:stCondLst>
                                    <p:cond delay="0"/>
                                  </p:stCondLst>
                                  <p:childTnLst>
                                    <p:set>
                                      <p:cBhvr>
                                        <p:cTn dur="1" fill="hold">
                                          <p:stCondLst>
                                            <p:cond delay="0"/>
                                          </p:stCondLst>
                                        </p:cTn>
                                        <p:tgtEl>
                                          <p:spTgt spid="176"/>
                                        </p:tgtEl>
                                        <p:attrNameLst>
                                          <p:attrName>style.visibility</p:attrName>
                                        </p:attrNameLst>
                                      </p:cBhvr>
                                      <p:to>
                                        <p:strVal val="visible"/>
                                      </p:to>
                                    </p:set>
                                    <p:animEffect filter="fade" transition="in">
                                      <p:cBhvr>
                                        <p:cTn dur="500"/>
                                        <p:tgtEl>
                                          <p:spTgt spid="176"/>
                                        </p:tgtEl>
                                      </p:cBhvr>
                                    </p:animEffect>
                                  </p:childTnLst>
                                </p:cTn>
                              </p:par>
                              <p:par>
                                <p:cTn fill="hold" nodeType="withEffect" presetClass="entr" presetID="10" presetSubtype="0">
                                  <p:stCondLst>
                                    <p:cond delay="0"/>
                                  </p:stCondLst>
                                  <p:childTnLst>
                                    <p:set>
                                      <p:cBhvr>
                                        <p:cTn dur="1" fill="hold">
                                          <p:stCondLst>
                                            <p:cond delay="0"/>
                                          </p:stCondLst>
                                        </p:cTn>
                                        <p:tgtEl>
                                          <p:spTgt spid="177"/>
                                        </p:tgtEl>
                                        <p:attrNameLst>
                                          <p:attrName>style.visibility</p:attrName>
                                        </p:attrNameLst>
                                      </p:cBhvr>
                                      <p:to>
                                        <p:strVal val="visible"/>
                                      </p:to>
                                    </p:set>
                                    <p:animEffect filter="fade" transition="in">
                                      <p:cBhvr>
                                        <p:cTn dur="500"/>
                                        <p:tgtEl>
                                          <p:spTgt spid="177"/>
                                        </p:tgtEl>
                                      </p:cBhvr>
                                    </p:animEffect>
                                  </p:childTnLst>
                                </p:cTn>
                              </p:par>
                              <p:par>
                                <p:cTn fill="hold" nodeType="withEffect" presetClass="entr" presetID="10" presetSubtype="0">
                                  <p:stCondLst>
                                    <p:cond delay="0"/>
                                  </p:stCondLst>
                                  <p:childTnLst>
                                    <p:set>
                                      <p:cBhvr>
                                        <p:cTn dur="1" fill="hold">
                                          <p:stCondLst>
                                            <p:cond delay="0"/>
                                          </p:stCondLst>
                                        </p:cTn>
                                        <p:tgtEl>
                                          <p:spTgt spid="178"/>
                                        </p:tgtEl>
                                        <p:attrNameLst>
                                          <p:attrName>style.visibility</p:attrName>
                                        </p:attrNameLst>
                                      </p:cBhvr>
                                      <p:to>
                                        <p:strVal val="visible"/>
                                      </p:to>
                                    </p:set>
                                    <p:animEffect filter="fade" transition="in">
                                      <p:cBhvr>
                                        <p:cTn dur="500"/>
                                        <p:tgtEl>
                                          <p:spTgt spid="178"/>
                                        </p:tgtEl>
                                      </p:cBhvr>
                                    </p:animEffect>
                                  </p:childTnLst>
                                </p:cTn>
                              </p:par>
                              <p:par>
                                <p:cTn fill="hold" nodeType="withEffect" presetClass="entr" presetID="10" presetSubtype="0">
                                  <p:stCondLst>
                                    <p:cond delay="0"/>
                                  </p:stCondLst>
                                  <p:childTnLst>
                                    <p:set>
                                      <p:cBhvr>
                                        <p:cTn dur="1" fill="hold">
                                          <p:stCondLst>
                                            <p:cond delay="0"/>
                                          </p:stCondLst>
                                        </p:cTn>
                                        <p:tgtEl>
                                          <p:spTgt spid="179"/>
                                        </p:tgtEl>
                                        <p:attrNameLst>
                                          <p:attrName>style.visibility</p:attrName>
                                        </p:attrNameLst>
                                      </p:cBhvr>
                                      <p:to>
                                        <p:strVal val="visible"/>
                                      </p:to>
                                    </p:set>
                                    <p:animEffect filter="fade" transition="in">
                                      <p:cBhvr>
                                        <p:cTn dur="500"/>
                                        <p:tgtEl>
                                          <p:spTgt spid="179"/>
                                        </p:tgtEl>
                                      </p:cBhvr>
                                    </p:animEffect>
                                  </p:childTnLst>
                                </p:cTn>
                              </p:par>
                              <p:par>
                                <p:cTn fill="hold" nodeType="withEffect" presetClass="entr" presetID="10" presetSubtype="0">
                                  <p:stCondLst>
                                    <p:cond delay="0"/>
                                  </p:stCondLst>
                                  <p:childTnLst>
                                    <p:set>
                                      <p:cBhvr>
                                        <p:cTn dur="1" fill="hold">
                                          <p:stCondLst>
                                            <p:cond delay="0"/>
                                          </p:stCondLst>
                                        </p:cTn>
                                        <p:tgtEl>
                                          <p:spTgt spid="180"/>
                                        </p:tgtEl>
                                        <p:attrNameLst>
                                          <p:attrName>style.visibility</p:attrName>
                                        </p:attrNameLst>
                                      </p:cBhvr>
                                      <p:to>
                                        <p:strVal val="visible"/>
                                      </p:to>
                                    </p:set>
                                    <p:animEffect filter="fade" transition="in">
                                      <p:cBhvr>
                                        <p:cTn dur="500"/>
                                        <p:tgtEl>
                                          <p:spTgt spid="180"/>
                                        </p:tgtEl>
                                      </p:cBhvr>
                                    </p:animEffect>
                                  </p:childTnLst>
                                </p:cTn>
                              </p:par>
                              <p:par>
                                <p:cTn fill="hold" nodeType="withEffect" presetClass="entr" presetID="10" presetSubtype="0">
                                  <p:stCondLst>
                                    <p:cond delay="0"/>
                                  </p:stCondLst>
                                  <p:childTnLst>
                                    <p:set>
                                      <p:cBhvr>
                                        <p:cTn dur="1" fill="hold">
                                          <p:stCondLst>
                                            <p:cond delay="0"/>
                                          </p:stCondLst>
                                        </p:cTn>
                                        <p:tgtEl>
                                          <p:spTgt spid="181"/>
                                        </p:tgtEl>
                                        <p:attrNameLst>
                                          <p:attrName>style.visibility</p:attrName>
                                        </p:attrNameLst>
                                      </p:cBhvr>
                                      <p:to>
                                        <p:strVal val="visible"/>
                                      </p:to>
                                    </p:set>
                                    <p:animEffect filter="fade" transition="in">
                                      <p:cBhvr>
                                        <p:cTn dur="500"/>
                                        <p:tgtEl>
                                          <p:spTgt spid="181"/>
                                        </p:tgtEl>
                                      </p:cBhvr>
                                    </p:animEffect>
                                  </p:childTnLst>
                                </p:cTn>
                              </p:par>
                              <p:par>
                                <p:cTn fill="hold" nodeType="withEffect" presetClass="entr" presetID="10" presetSubtype="0">
                                  <p:stCondLst>
                                    <p:cond delay="0"/>
                                  </p:stCondLst>
                                  <p:childTnLst>
                                    <p:set>
                                      <p:cBhvr>
                                        <p:cTn dur="1" fill="hold">
                                          <p:stCondLst>
                                            <p:cond delay="0"/>
                                          </p:stCondLst>
                                        </p:cTn>
                                        <p:tgtEl>
                                          <p:spTgt spid="182"/>
                                        </p:tgtEl>
                                        <p:attrNameLst>
                                          <p:attrName>style.visibility</p:attrName>
                                        </p:attrNameLst>
                                      </p:cBhvr>
                                      <p:to>
                                        <p:strVal val="visible"/>
                                      </p:to>
                                    </p:set>
                                    <p:animEffect filter="fade" transition="in">
                                      <p:cBhvr>
                                        <p:cTn dur="500"/>
                                        <p:tgtEl>
                                          <p:spTgt spid="182"/>
                                        </p:tgtEl>
                                      </p:cBhvr>
                                    </p:animEffect>
                                  </p:childTnLst>
                                </p:cTn>
                              </p:par>
                              <p:par>
                                <p:cTn fill="hold" nodeType="withEffect" presetClass="entr" presetID="10" presetSubtype="0">
                                  <p:stCondLst>
                                    <p:cond delay="0"/>
                                  </p:stCondLst>
                                  <p:childTnLst>
                                    <p:set>
                                      <p:cBhvr>
                                        <p:cTn dur="1" fill="hold">
                                          <p:stCondLst>
                                            <p:cond delay="0"/>
                                          </p:stCondLst>
                                        </p:cTn>
                                        <p:tgtEl>
                                          <p:spTgt spid="183"/>
                                        </p:tgtEl>
                                        <p:attrNameLst>
                                          <p:attrName>style.visibility</p:attrName>
                                        </p:attrNameLst>
                                      </p:cBhvr>
                                      <p:to>
                                        <p:strVal val="visible"/>
                                      </p:to>
                                    </p:set>
                                    <p:animEffect filter="fade" transition="in">
                                      <p:cBhvr>
                                        <p:cTn dur="500"/>
                                        <p:tgtEl>
                                          <p:spTgt spid="183"/>
                                        </p:tgtEl>
                                      </p:cBhvr>
                                    </p:animEffect>
                                  </p:childTnLst>
                                </p:cTn>
                              </p:par>
                              <p:par>
                                <p:cTn fill="hold" nodeType="withEffect" presetClass="entr" presetID="10" presetSubtype="0">
                                  <p:stCondLst>
                                    <p:cond delay="0"/>
                                  </p:stCondLst>
                                  <p:childTnLst>
                                    <p:set>
                                      <p:cBhvr>
                                        <p:cTn dur="1" fill="hold">
                                          <p:stCondLst>
                                            <p:cond delay="0"/>
                                          </p:stCondLst>
                                        </p:cTn>
                                        <p:tgtEl>
                                          <p:spTgt spid="184"/>
                                        </p:tgtEl>
                                        <p:attrNameLst>
                                          <p:attrName>style.visibility</p:attrName>
                                        </p:attrNameLst>
                                      </p:cBhvr>
                                      <p:to>
                                        <p:strVal val="visible"/>
                                      </p:to>
                                    </p:set>
                                    <p:animEffect filter="fade" transition="in">
                                      <p:cBhvr>
                                        <p:cTn dur="500"/>
                                        <p:tgtEl>
                                          <p:spTgt spid="184"/>
                                        </p:tgtEl>
                                      </p:cBhvr>
                                    </p:animEffect>
                                  </p:childTnLst>
                                </p:cTn>
                              </p:par>
                              <p:par>
                                <p:cTn fill="hold" nodeType="withEffect" presetClass="entr" presetID="10" presetSubtype="0">
                                  <p:stCondLst>
                                    <p:cond delay="0"/>
                                  </p:stCondLst>
                                  <p:childTnLst>
                                    <p:set>
                                      <p:cBhvr>
                                        <p:cTn dur="1" fill="hold">
                                          <p:stCondLst>
                                            <p:cond delay="0"/>
                                          </p:stCondLst>
                                        </p:cTn>
                                        <p:tgtEl>
                                          <p:spTgt spid="185"/>
                                        </p:tgtEl>
                                        <p:attrNameLst>
                                          <p:attrName>style.visibility</p:attrName>
                                        </p:attrNameLst>
                                      </p:cBhvr>
                                      <p:to>
                                        <p:strVal val="visible"/>
                                      </p:to>
                                    </p:set>
                                    <p:animEffect filter="fade" transition="in">
                                      <p:cBhvr>
                                        <p:cTn dur="500"/>
                                        <p:tgtEl>
                                          <p:spTgt spid="185"/>
                                        </p:tgtEl>
                                      </p:cBhvr>
                                    </p:animEffect>
                                  </p:childTnLst>
                                </p:cTn>
                              </p:par>
                              <p:par>
                                <p:cTn fill="hold" nodeType="withEffect" presetClass="entr" presetID="10" presetSubtype="0">
                                  <p:stCondLst>
                                    <p:cond delay="0"/>
                                  </p:stCondLst>
                                  <p:childTnLst>
                                    <p:set>
                                      <p:cBhvr>
                                        <p:cTn dur="1" fill="hold">
                                          <p:stCondLst>
                                            <p:cond delay="0"/>
                                          </p:stCondLst>
                                        </p:cTn>
                                        <p:tgtEl>
                                          <p:spTgt spid="186"/>
                                        </p:tgtEl>
                                        <p:attrNameLst>
                                          <p:attrName>style.visibility</p:attrName>
                                        </p:attrNameLst>
                                      </p:cBhvr>
                                      <p:to>
                                        <p:strVal val="visible"/>
                                      </p:to>
                                    </p:set>
                                    <p:animEffect filter="fade" transition="in">
                                      <p:cBhvr>
                                        <p:cTn dur="500"/>
                                        <p:tgtEl>
                                          <p:spTgt spid="18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pic>
        <p:nvPicPr>
          <p:cNvPr descr="preencoded.png" id="193" name="Google Shape;193;p9"/>
          <p:cNvPicPr preferRelativeResize="0"/>
          <p:nvPr/>
        </p:nvPicPr>
        <p:blipFill rotWithShape="1">
          <a:blip r:embed="rId3">
            <a:alphaModFix/>
          </a:blip>
          <a:srcRect b="0" l="0" r="0" t="0"/>
          <a:stretch/>
        </p:blipFill>
        <p:spPr>
          <a:xfrm>
            <a:off x="0" y="0"/>
            <a:ext cx="5486400" cy="8229600"/>
          </a:xfrm>
          <a:prstGeom prst="rect">
            <a:avLst/>
          </a:prstGeom>
          <a:noFill/>
          <a:ln>
            <a:noFill/>
          </a:ln>
        </p:spPr>
      </p:pic>
      <p:sp>
        <p:nvSpPr>
          <p:cNvPr id="194" name="Google Shape;194;p9"/>
          <p:cNvSpPr/>
          <p:nvPr/>
        </p:nvSpPr>
        <p:spPr>
          <a:xfrm>
            <a:off x="6280190" y="874157"/>
            <a:ext cx="7556421" cy="1275874"/>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72D45"/>
              </a:buClr>
              <a:buSzPts val="4000"/>
              <a:buFont typeface="Kanit Light"/>
              <a:buNone/>
            </a:pPr>
            <a:r>
              <a:rPr lang="en-GB" sz="4000">
                <a:solidFill>
                  <a:srgbClr val="272D45"/>
                </a:solidFill>
                <a:latin typeface="Kanit Light"/>
                <a:ea typeface="Kanit Light"/>
                <a:cs typeface="Kanit Light"/>
                <a:sym typeface="Kanit Light"/>
              </a:rPr>
              <a:t>Hilton UK: AI-Driven Customer Service</a:t>
            </a:r>
            <a:endParaRPr sz="4000">
              <a:solidFill>
                <a:schemeClr val="dk1"/>
              </a:solidFill>
              <a:latin typeface="Calibri"/>
              <a:ea typeface="Calibri"/>
              <a:cs typeface="Calibri"/>
              <a:sym typeface="Calibri"/>
            </a:endParaRPr>
          </a:p>
        </p:txBody>
      </p:sp>
      <p:pic>
        <p:nvPicPr>
          <p:cNvPr descr="preencoded.png" id="195" name="Google Shape;195;p9"/>
          <p:cNvPicPr preferRelativeResize="0"/>
          <p:nvPr/>
        </p:nvPicPr>
        <p:blipFill rotWithShape="1">
          <a:blip r:embed="rId4">
            <a:alphaModFix/>
          </a:blip>
          <a:srcRect b="0" l="0" r="0" t="0"/>
          <a:stretch/>
        </p:blipFill>
        <p:spPr>
          <a:xfrm>
            <a:off x="6280190" y="2456140"/>
            <a:ext cx="1020723" cy="1224796"/>
          </a:xfrm>
          <a:prstGeom prst="rect">
            <a:avLst/>
          </a:prstGeom>
          <a:noFill/>
          <a:ln>
            <a:noFill/>
          </a:ln>
        </p:spPr>
      </p:pic>
      <p:sp>
        <p:nvSpPr>
          <p:cNvPr id="196" name="Google Shape;196;p9"/>
          <p:cNvSpPr/>
          <p:nvPr/>
        </p:nvSpPr>
        <p:spPr>
          <a:xfrm>
            <a:off x="7607022" y="2660213"/>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000"/>
              <a:buFont typeface="Kanit Light"/>
              <a:buNone/>
            </a:pPr>
            <a:r>
              <a:rPr lang="en-GB" sz="2000">
                <a:solidFill>
                  <a:srgbClr val="2C3249"/>
                </a:solidFill>
                <a:latin typeface="Kanit Light"/>
                <a:ea typeface="Kanit Light"/>
                <a:cs typeface="Kanit Light"/>
                <a:sym typeface="Kanit Light"/>
              </a:rPr>
              <a:t>Digital Concierge</a:t>
            </a:r>
            <a:endParaRPr sz="2000">
              <a:solidFill>
                <a:schemeClr val="dk1"/>
              </a:solidFill>
              <a:latin typeface="Calibri"/>
              <a:ea typeface="Calibri"/>
              <a:cs typeface="Calibri"/>
              <a:sym typeface="Calibri"/>
            </a:endParaRPr>
          </a:p>
        </p:txBody>
      </p:sp>
      <p:sp>
        <p:nvSpPr>
          <p:cNvPr id="197" name="Google Shape;197;p9"/>
          <p:cNvSpPr/>
          <p:nvPr/>
        </p:nvSpPr>
        <p:spPr>
          <a:xfrm>
            <a:off x="7607022" y="3101459"/>
            <a:ext cx="6229588"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C3249"/>
              </a:buClr>
              <a:buSzPts val="1600"/>
              <a:buFont typeface="Martel Sans"/>
              <a:buNone/>
            </a:pPr>
            <a:r>
              <a:rPr lang="en-GB" sz="1600">
                <a:solidFill>
                  <a:srgbClr val="2C3249"/>
                </a:solidFill>
                <a:latin typeface="Martel Sans"/>
                <a:ea typeface="Martel Sans"/>
                <a:cs typeface="Martel Sans"/>
                <a:sym typeface="Martel Sans"/>
              </a:rPr>
              <a:t>AI chatbot handling 65% of guest queries across UK properties.</a:t>
            </a:r>
            <a:endParaRPr sz="1600">
              <a:solidFill>
                <a:schemeClr val="dk1"/>
              </a:solidFill>
              <a:latin typeface="Calibri"/>
              <a:ea typeface="Calibri"/>
              <a:cs typeface="Calibri"/>
              <a:sym typeface="Calibri"/>
            </a:endParaRPr>
          </a:p>
        </p:txBody>
      </p:sp>
      <p:pic>
        <p:nvPicPr>
          <p:cNvPr descr="preencoded.png" id="198" name="Google Shape;198;p9"/>
          <p:cNvPicPr preferRelativeResize="0"/>
          <p:nvPr/>
        </p:nvPicPr>
        <p:blipFill rotWithShape="1">
          <a:blip r:embed="rId5">
            <a:alphaModFix/>
          </a:blip>
          <a:srcRect b="0" l="0" r="0" t="0"/>
          <a:stretch/>
        </p:blipFill>
        <p:spPr>
          <a:xfrm>
            <a:off x="6280190" y="3680936"/>
            <a:ext cx="1020723" cy="1224796"/>
          </a:xfrm>
          <a:prstGeom prst="rect">
            <a:avLst/>
          </a:prstGeom>
          <a:noFill/>
          <a:ln>
            <a:noFill/>
          </a:ln>
        </p:spPr>
      </p:pic>
      <p:sp>
        <p:nvSpPr>
          <p:cNvPr id="199" name="Google Shape;199;p9"/>
          <p:cNvSpPr/>
          <p:nvPr/>
        </p:nvSpPr>
        <p:spPr>
          <a:xfrm>
            <a:off x="7607022" y="3885009"/>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000"/>
              <a:buFont typeface="Kanit Light"/>
              <a:buNone/>
            </a:pPr>
            <a:r>
              <a:rPr lang="en-GB" sz="2000">
                <a:solidFill>
                  <a:srgbClr val="2C3249"/>
                </a:solidFill>
                <a:latin typeface="Kanit Light"/>
                <a:ea typeface="Kanit Light"/>
                <a:cs typeface="Kanit Light"/>
                <a:sym typeface="Kanit Light"/>
              </a:rPr>
              <a:t>Predictive Analytics</a:t>
            </a:r>
            <a:endParaRPr sz="2000">
              <a:solidFill>
                <a:schemeClr val="dk1"/>
              </a:solidFill>
              <a:latin typeface="Calibri"/>
              <a:ea typeface="Calibri"/>
              <a:cs typeface="Calibri"/>
              <a:sym typeface="Calibri"/>
            </a:endParaRPr>
          </a:p>
        </p:txBody>
      </p:sp>
      <p:sp>
        <p:nvSpPr>
          <p:cNvPr id="200" name="Google Shape;200;p9"/>
          <p:cNvSpPr/>
          <p:nvPr/>
        </p:nvSpPr>
        <p:spPr>
          <a:xfrm>
            <a:off x="7607022" y="4326255"/>
            <a:ext cx="6229588"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C3249"/>
              </a:buClr>
              <a:buSzPts val="1600"/>
              <a:buFont typeface="Martel Sans"/>
              <a:buNone/>
            </a:pPr>
            <a:r>
              <a:rPr lang="en-GB" sz="1600">
                <a:solidFill>
                  <a:srgbClr val="2C3249"/>
                </a:solidFill>
                <a:latin typeface="Martel Sans"/>
                <a:ea typeface="Martel Sans"/>
                <a:cs typeface="Martel Sans"/>
                <a:sym typeface="Martel Sans"/>
              </a:rPr>
              <a:t>Anticipates guest preferences based on historical data.</a:t>
            </a:r>
            <a:endParaRPr sz="1600">
              <a:solidFill>
                <a:schemeClr val="dk1"/>
              </a:solidFill>
              <a:latin typeface="Calibri"/>
              <a:ea typeface="Calibri"/>
              <a:cs typeface="Calibri"/>
              <a:sym typeface="Calibri"/>
            </a:endParaRPr>
          </a:p>
        </p:txBody>
      </p:sp>
      <p:pic>
        <p:nvPicPr>
          <p:cNvPr descr="preencoded.png" id="201" name="Google Shape;201;p9"/>
          <p:cNvPicPr preferRelativeResize="0"/>
          <p:nvPr/>
        </p:nvPicPr>
        <p:blipFill rotWithShape="1">
          <a:blip r:embed="rId6">
            <a:alphaModFix/>
          </a:blip>
          <a:srcRect b="0" l="0" r="0" t="0"/>
          <a:stretch/>
        </p:blipFill>
        <p:spPr>
          <a:xfrm>
            <a:off x="6280190" y="4905732"/>
            <a:ext cx="1020723" cy="1224796"/>
          </a:xfrm>
          <a:prstGeom prst="rect">
            <a:avLst/>
          </a:prstGeom>
          <a:noFill/>
          <a:ln>
            <a:noFill/>
          </a:ln>
        </p:spPr>
      </p:pic>
      <p:sp>
        <p:nvSpPr>
          <p:cNvPr id="202" name="Google Shape;202;p9"/>
          <p:cNvSpPr/>
          <p:nvPr/>
        </p:nvSpPr>
        <p:spPr>
          <a:xfrm>
            <a:off x="7607022" y="5109805"/>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000"/>
              <a:buFont typeface="Kanit Light"/>
              <a:buNone/>
            </a:pPr>
            <a:r>
              <a:rPr lang="en-GB" sz="2000">
                <a:solidFill>
                  <a:srgbClr val="2C3249"/>
                </a:solidFill>
                <a:latin typeface="Kanit Light"/>
                <a:ea typeface="Kanit Light"/>
                <a:cs typeface="Kanit Light"/>
                <a:sym typeface="Kanit Light"/>
              </a:rPr>
              <a:t>Connected Room</a:t>
            </a:r>
            <a:endParaRPr sz="2000">
              <a:solidFill>
                <a:schemeClr val="dk1"/>
              </a:solidFill>
              <a:latin typeface="Calibri"/>
              <a:ea typeface="Calibri"/>
              <a:cs typeface="Calibri"/>
              <a:sym typeface="Calibri"/>
            </a:endParaRPr>
          </a:p>
        </p:txBody>
      </p:sp>
      <p:sp>
        <p:nvSpPr>
          <p:cNvPr id="203" name="Google Shape;203;p9"/>
          <p:cNvSpPr/>
          <p:nvPr/>
        </p:nvSpPr>
        <p:spPr>
          <a:xfrm>
            <a:off x="7607022" y="5551051"/>
            <a:ext cx="6229588"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C3249"/>
              </a:buClr>
              <a:buSzPts val="1600"/>
              <a:buFont typeface="Martel Sans"/>
              <a:buNone/>
            </a:pPr>
            <a:r>
              <a:rPr lang="en-GB" sz="1600">
                <a:solidFill>
                  <a:srgbClr val="2C3249"/>
                </a:solidFill>
                <a:latin typeface="Martel Sans"/>
                <a:ea typeface="Martel Sans"/>
                <a:cs typeface="Martel Sans"/>
                <a:sym typeface="Martel Sans"/>
              </a:rPr>
              <a:t>Voice-controlled room features via Hilton's mobile app.</a:t>
            </a:r>
            <a:endParaRPr sz="1600">
              <a:solidFill>
                <a:schemeClr val="dk1"/>
              </a:solidFill>
              <a:latin typeface="Calibri"/>
              <a:ea typeface="Calibri"/>
              <a:cs typeface="Calibri"/>
              <a:sym typeface="Calibri"/>
            </a:endParaRPr>
          </a:p>
        </p:txBody>
      </p:sp>
      <p:pic>
        <p:nvPicPr>
          <p:cNvPr descr="preencoded.png" id="204" name="Google Shape;204;p9"/>
          <p:cNvPicPr preferRelativeResize="0"/>
          <p:nvPr/>
        </p:nvPicPr>
        <p:blipFill rotWithShape="1">
          <a:blip r:embed="rId7">
            <a:alphaModFix/>
          </a:blip>
          <a:srcRect b="0" l="0" r="0" t="0"/>
          <a:stretch/>
        </p:blipFill>
        <p:spPr>
          <a:xfrm>
            <a:off x="6280190" y="6130528"/>
            <a:ext cx="1020723" cy="1224796"/>
          </a:xfrm>
          <a:prstGeom prst="rect">
            <a:avLst/>
          </a:prstGeom>
          <a:noFill/>
          <a:ln>
            <a:noFill/>
          </a:ln>
        </p:spPr>
      </p:pic>
      <p:sp>
        <p:nvSpPr>
          <p:cNvPr id="205" name="Google Shape;205;p9"/>
          <p:cNvSpPr/>
          <p:nvPr/>
        </p:nvSpPr>
        <p:spPr>
          <a:xfrm>
            <a:off x="7607022" y="6334601"/>
            <a:ext cx="2551748" cy="318849"/>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000"/>
              <a:buFont typeface="Kanit Light"/>
              <a:buNone/>
            </a:pPr>
            <a:r>
              <a:rPr lang="en-GB" sz="2000">
                <a:solidFill>
                  <a:srgbClr val="2C3249"/>
                </a:solidFill>
                <a:latin typeface="Kanit Light"/>
                <a:ea typeface="Kanit Light"/>
                <a:cs typeface="Kanit Light"/>
                <a:sym typeface="Kanit Light"/>
              </a:rPr>
              <a:t>Human Oversight</a:t>
            </a:r>
            <a:endParaRPr sz="2000">
              <a:solidFill>
                <a:schemeClr val="dk1"/>
              </a:solidFill>
              <a:latin typeface="Calibri"/>
              <a:ea typeface="Calibri"/>
              <a:cs typeface="Calibri"/>
              <a:sym typeface="Calibri"/>
            </a:endParaRPr>
          </a:p>
        </p:txBody>
      </p:sp>
      <p:sp>
        <p:nvSpPr>
          <p:cNvPr id="206" name="Google Shape;206;p9"/>
          <p:cNvSpPr/>
          <p:nvPr/>
        </p:nvSpPr>
        <p:spPr>
          <a:xfrm>
            <a:off x="7607022" y="6775847"/>
            <a:ext cx="6229588" cy="326708"/>
          </a:xfrm>
          <a:prstGeom prst="rect">
            <a:avLst/>
          </a:prstGeom>
          <a:noFill/>
          <a:ln>
            <a:noFill/>
          </a:ln>
        </p:spPr>
        <p:txBody>
          <a:bodyPr anchorCtr="0" anchor="t" bIns="0" lIns="0" spcFirstLastPara="1" rIns="0" wrap="square" tIns="0">
            <a:noAutofit/>
          </a:bodyPr>
          <a:lstStyle/>
          <a:p>
            <a:pPr indent="0" lvl="0" marL="0" marR="0" rtl="0" algn="l">
              <a:lnSpc>
                <a:spcPct val="159375"/>
              </a:lnSpc>
              <a:spcBef>
                <a:spcPts val="0"/>
              </a:spcBef>
              <a:spcAft>
                <a:spcPts val="0"/>
              </a:spcAft>
              <a:buClr>
                <a:srgbClr val="2C3249"/>
              </a:buClr>
              <a:buSzPts val="1600"/>
              <a:buFont typeface="Martel Sans"/>
              <a:buNone/>
            </a:pPr>
            <a:r>
              <a:rPr lang="en-GB" sz="1600">
                <a:solidFill>
                  <a:srgbClr val="2C3249"/>
                </a:solidFill>
                <a:latin typeface="Martel Sans"/>
                <a:ea typeface="Martel Sans"/>
                <a:cs typeface="Martel Sans"/>
                <a:sym typeface="Martel Sans"/>
              </a:rPr>
              <a:t>Staff intervention for complex requests and personal touches.</a:t>
            </a:r>
            <a:endParaRPr sz="1600">
              <a:solidFill>
                <a:schemeClr val="dk1"/>
              </a:solidFill>
              <a:latin typeface="Calibri"/>
              <a:ea typeface="Calibri"/>
              <a:cs typeface="Calibri"/>
              <a:sym typeface="Calibri"/>
            </a:endParaRPr>
          </a:p>
        </p:txBody>
      </p:sp>
      <p:sp>
        <p:nvSpPr>
          <p:cNvPr id="207" name="Google Shape;207;p9"/>
          <p:cNvSpPr txBox="1"/>
          <p:nvPr/>
        </p:nvSpPr>
        <p:spPr>
          <a:xfrm>
            <a:off x="5689600" y="7544672"/>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(International Journal of Hospitality Management, 2023).</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5"/>
                                        </p:tgtEl>
                                        <p:attrNameLst>
                                          <p:attrName>style.visibility</p:attrName>
                                        </p:attrNameLst>
                                      </p:cBhvr>
                                      <p:to>
                                        <p:strVal val="visible"/>
                                      </p:to>
                                    </p:set>
                                    <p:animEffect filter="fade" transition="in">
                                      <p:cBhvr>
                                        <p:cTn dur="1000"/>
                                        <p:tgtEl>
                                          <p:spTgt spid="195"/>
                                        </p:tgtEl>
                                      </p:cBhvr>
                                    </p:animEffect>
                                  </p:childTnLst>
                                </p:cTn>
                              </p:par>
                              <p:par>
                                <p:cTn fill="hold" nodeType="withEffect" presetClass="entr" presetID="10" presetSubtype="0">
                                  <p:stCondLst>
                                    <p:cond delay="0"/>
                                  </p:stCondLst>
                                  <p:childTnLst>
                                    <p:set>
                                      <p:cBhvr>
                                        <p:cTn dur="1" fill="hold">
                                          <p:stCondLst>
                                            <p:cond delay="0"/>
                                          </p:stCondLst>
                                        </p:cTn>
                                        <p:tgtEl>
                                          <p:spTgt spid="196"/>
                                        </p:tgtEl>
                                        <p:attrNameLst>
                                          <p:attrName>style.visibility</p:attrName>
                                        </p:attrNameLst>
                                      </p:cBhvr>
                                      <p:to>
                                        <p:strVal val="visible"/>
                                      </p:to>
                                    </p:set>
                                    <p:animEffect filter="fade" transition="in">
                                      <p:cBhvr>
                                        <p:cTn dur="1000"/>
                                        <p:tgtEl>
                                          <p:spTgt spid="196"/>
                                        </p:tgtEl>
                                      </p:cBhvr>
                                    </p:animEffect>
                                  </p:childTnLst>
                                </p:cTn>
                              </p:par>
                              <p:par>
                                <p:cTn fill="hold" nodeType="withEffect" presetClass="entr" presetID="10" presetSubtype="0">
                                  <p:stCondLst>
                                    <p:cond delay="0"/>
                                  </p:stCondLst>
                                  <p:childTnLst>
                                    <p:set>
                                      <p:cBhvr>
                                        <p:cTn dur="1" fill="hold">
                                          <p:stCondLst>
                                            <p:cond delay="0"/>
                                          </p:stCondLst>
                                        </p:cTn>
                                        <p:tgtEl>
                                          <p:spTgt spid="197"/>
                                        </p:tgtEl>
                                        <p:attrNameLst>
                                          <p:attrName>style.visibility</p:attrName>
                                        </p:attrNameLst>
                                      </p:cBhvr>
                                      <p:to>
                                        <p:strVal val="visible"/>
                                      </p:to>
                                    </p:set>
                                    <p:animEffect filter="fade" transition="in">
                                      <p:cBhvr>
                                        <p:cTn dur="1000"/>
                                        <p:tgtEl>
                                          <p:spTgt spid="197"/>
                                        </p:tgtEl>
                                      </p:cBhvr>
                                    </p:animEffect>
                                  </p:childTnLst>
                                </p:cTn>
                              </p:par>
                              <p:par>
                                <p:cTn fill="hold" nodeType="withEffect" presetClass="entr" presetID="10" presetSubtype="0">
                                  <p:stCondLst>
                                    <p:cond delay="0"/>
                                  </p:stCondLst>
                                  <p:childTnLst>
                                    <p:set>
                                      <p:cBhvr>
                                        <p:cTn dur="1" fill="hold">
                                          <p:stCondLst>
                                            <p:cond delay="0"/>
                                          </p:stCondLst>
                                        </p:cTn>
                                        <p:tgtEl>
                                          <p:spTgt spid="198"/>
                                        </p:tgtEl>
                                        <p:attrNameLst>
                                          <p:attrName>style.visibility</p:attrName>
                                        </p:attrNameLst>
                                      </p:cBhvr>
                                      <p:to>
                                        <p:strVal val="visible"/>
                                      </p:to>
                                    </p:set>
                                    <p:animEffect filter="fade" transition="in">
                                      <p:cBhvr>
                                        <p:cTn dur="1000"/>
                                        <p:tgtEl>
                                          <p:spTgt spid="198"/>
                                        </p:tgtEl>
                                      </p:cBhvr>
                                    </p:animEffect>
                                  </p:childTnLst>
                                </p:cTn>
                              </p:par>
                              <p:par>
                                <p:cTn fill="hold" nodeType="withEffect" presetClass="entr" presetID="10" presetSubtype="0">
                                  <p:stCondLst>
                                    <p:cond delay="0"/>
                                  </p:stCondLst>
                                  <p:childTnLst>
                                    <p:set>
                                      <p:cBhvr>
                                        <p:cTn dur="1" fill="hold">
                                          <p:stCondLst>
                                            <p:cond delay="0"/>
                                          </p:stCondLst>
                                        </p:cTn>
                                        <p:tgtEl>
                                          <p:spTgt spid="199"/>
                                        </p:tgtEl>
                                        <p:attrNameLst>
                                          <p:attrName>style.visibility</p:attrName>
                                        </p:attrNameLst>
                                      </p:cBhvr>
                                      <p:to>
                                        <p:strVal val="visible"/>
                                      </p:to>
                                    </p:set>
                                    <p:animEffect filter="fade" transition="in">
                                      <p:cBhvr>
                                        <p:cTn dur="1000"/>
                                        <p:tgtEl>
                                          <p:spTgt spid="199"/>
                                        </p:tgtEl>
                                      </p:cBhvr>
                                    </p:animEffect>
                                  </p:childTnLst>
                                </p:cTn>
                              </p:par>
                              <p:par>
                                <p:cTn fill="hold" nodeType="withEffect" presetClass="entr" presetID="10" presetSubtype="0">
                                  <p:stCondLst>
                                    <p:cond delay="0"/>
                                  </p:stCondLst>
                                  <p:childTnLst>
                                    <p:set>
                                      <p:cBhvr>
                                        <p:cTn dur="1" fill="hold">
                                          <p:stCondLst>
                                            <p:cond delay="0"/>
                                          </p:stCondLst>
                                        </p:cTn>
                                        <p:tgtEl>
                                          <p:spTgt spid="200"/>
                                        </p:tgtEl>
                                        <p:attrNameLst>
                                          <p:attrName>style.visibility</p:attrName>
                                        </p:attrNameLst>
                                      </p:cBhvr>
                                      <p:to>
                                        <p:strVal val="visible"/>
                                      </p:to>
                                    </p:set>
                                    <p:animEffect filter="fade" transition="in">
                                      <p:cBhvr>
                                        <p:cTn dur="1000"/>
                                        <p:tgtEl>
                                          <p:spTgt spid="200"/>
                                        </p:tgtEl>
                                      </p:cBhvr>
                                    </p:animEffect>
                                  </p:childTnLst>
                                </p:cTn>
                              </p:par>
                              <p:par>
                                <p:cTn fill="hold" nodeType="withEffect" presetClass="entr" presetID="10" presetSubtype="0">
                                  <p:stCondLst>
                                    <p:cond delay="0"/>
                                  </p:stCondLst>
                                  <p:childTnLst>
                                    <p:set>
                                      <p:cBhvr>
                                        <p:cTn dur="1" fill="hold">
                                          <p:stCondLst>
                                            <p:cond delay="0"/>
                                          </p:stCondLst>
                                        </p:cTn>
                                        <p:tgtEl>
                                          <p:spTgt spid="201"/>
                                        </p:tgtEl>
                                        <p:attrNameLst>
                                          <p:attrName>style.visibility</p:attrName>
                                        </p:attrNameLst>
                                      </p:cBhvr>
                                      <p:to>
                                        <p:strVal val="visible"/>
                                      </p:to>
                                    </p:set>
                                    <p:animEffect filter="fade" transition="in">
                                      <p:cBhvr>
                                        <p:cTn dur="1000"/>
                                        <p:tgtEl>
                                          <p:spTgt spid="201"/>
                                        </p:tgtEl>
                                      </p:cBhvr>
                                    </p:animEffect>
                                  </p:childTnLst>
                                </p:cTn>
                              </p:par>
                              <p:par>
                                <p:cTn fill="hold" nodeType="withEffect" presetClass="entr" presetID="10" presetSubtype="0">
                                  <p:stCondLst>
                                    <p:cond delay="0"/>
                                  </p:stCondLst>
                                  <p:childTnLst>
                                    <p:set>
                                      <p:cBhvr>
                                        <p:cTn dur="1" fill="hold">
                                          <p:stCondLst>
                                            <p:cond delay="0"/>
                                          </p:stCondLst>
                                        </p:cTn>
                                        <p:tgtEl>
                                          <p:spTgt spid="202"/>
                                        </p:tgtEl>
                                        <p:attrNameLst>
                                          <p:attrName>style.visibility</p:attrName>
                                        </p:attrNameLst>
                                      </p:cBhvr>
                                      <p:to>
                                        <p:strVal val="visible"/>
                                      </p:to>
                                    </p:set>
                                    <p:animEffect filter="fade" transition="in">
                                      <p:cBhvr>
                                        <p:cTn dur="1000"/>
                                        <p:tgtEl>
                                          <p:spTgt spid="202"/>
                                        </p:tgtEl>
                                      </p:cBhvr>
                                    </p:animEffect>
                                  </p:childTnLst>
                                </p:cTn>
                              </p:par>
                              <p:par>
                                <p:cTn fill="hold" nodeType="withEffect" presetClass="entr" presetID="10" presetSubtype="0">
                                  <p:stCondLst>
                                    <p:cond delay="0"/>
                                  </p:stCondLst>
                                  <p:childTnLst>
                                    <p:set>
                                      <p:cBhvr>
                                        <p:cTn dur="1" fill="hold">
                                          <p:stCondLst>
                                            <p:cond delay="0"/>
                                          </p:stCondLst>
                                        </p:cTn>
                                        <p:tgtEl>
                                          <p:spTgt spid="203"/>
                                        </p:tgtEl>
                                        <p:attrNameLst>
                                          <p:attrName>style.visibility</p:attrName>
                                        </p:attrNameLst>
                                      </p:cBhvr>
                                      <p:to>
                                        <p:strVal val="visible"/>
                                      </p:to>
                                    </p:set>
                                    <p:animEffect filter="fade" transition="in">
                                      <p:cBhvr>
                                        <p:cTn dur="1000"/>
                                        <p:tgtEl>
                                          <p:spTgt spid="203"/>
                                        </p:tgtEl>
                                      </p:cBhvr>
                                    </p:animEffect>
                                  </p:childTnLst>
                                </p:cTn>
                              </p:par>
                              <p:par>
                                <p:cTn fill="hold" nodeType="withEffect" presetClass="entr" presetID="10" presetSubtype="0">
                                  <p:stCondLst>
                                    <p:cond delay="0"/>
                                  </p:stCondLst>
                                  <p:childTnLst>
                                    <p:set>
                                      <p:cBhvr>
                                        <p:cTn dur="1" fill="hold">
                                          <p:stCondLst>
                                            <p:cond delay="0"/>
                                          </p:stCondLst>
                                        </p:cTn>
                                        <p:tgtEl>
                                          <p:spTgt spid="204"/>
                                        </p:tgtEl>
                                        <p:attrNameLst>
                                          <p:attrName>style.visibility</p:attrName>
                                        </p:attrNameLst>
                                      </p:cBhvr>
                                      <p:to>
                                        <p:strVal val="visible"/>
                                      </p:to>
                                    </p:set>
                                    <p:animEffect filter="fade" transition="in">
                                      <p:cBhvr>
                                        <p:cTn dur="1000"/>
                                        <p:tgtEl>
                                          <p:spTgt spid="204"/>
                                        </p:tgtEl>
                                      </p:cBhvr>
                                    </p:animEffect>
                                  </p:childTnLst>
                                </p:cTn>
                              </p:par>
                              <p:par>
                                <p:cTn fill="hold" nodeType="withEffect" presetClass="entr" presetID="10" presetSubtype="0">
                                  <p:stCondLst>
                                    <p:cond delay="0"/>
                                  </p:stCondLst>
                                  <p:childTnLst>
                                    <p:set>
                                      <p:cBhvr>
                                        <p:cTn dur="1" fill="hold">
                                          <p:stCondLst>
                                            <p:cond delay="0"/>
                                          </p:stCondLst>
                                        </p:cTn>
                                        <p:tgtEl>
                                          <p:spTgt spid="205"/>
                                        </p:tgtEl>
                                        <p:attrNameLst>
                                          <p:attrName>style.visibility</p:attrName>
                                        </p:attrNameLst>
                                      </p:cBhvr>
                                      <p:to>
                                        <p:strVal val="visible"/>
                                      </p:to>
                                    </p:set>
                                    <p:animEffect filter="fade" transition="in">
                                      <p:cBhvr>
                                        <p:cTn dur="1000"/>
                                        <p:tgtEl>
                                          <p:spTgt spid="205"/>
                                        </p:tgtEl>
                                      </p:cBhvr>
                                    </p:animEffect>
                                  </p:childTnLst>
                                </p:cTn>
                              </p:par>
                              <p:par>
                                <p:cTn fill="hold" nodeType="withEffect" presetClass="entr" presetID="10" presetSubtype="0">
                                  <p:stCondLst>
                                    <p:cond delay="0"/>
                                  </p:stCondLst>
                                  <p:childTnLst>
                                    <p:set>
                                      <p:cBhvr>
                                        <p:cTn dur="1" fill="hold">
                                          <p:stCondLst>
                                            <p:cond delay="0"/>
                                          </p:stCondLst>
                                        </p:cTn>
                                        <p:tgtEl>
                                          <p:spTgt spid="206"/>
                                        </p:tgtEl>
                                        <p:attrNameLst>
                                          <p:attrName>style.visibility</p:attrName>
                                        </p:attrNameLst>
                                      </p:cBhvr>
                                      <p:to>
                                        <p:strVal val="visible"/>
                                      </p:to>
                                    </p:set>
                                    <p:animEffect filter="fade" transition="in">
                                      <p:cBhvr>
                                        <p:cTn dur="1000"/>
                                        <p:tgtEl>
                                          <p:spTgt spid="20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10"/>
          <p:cNvSpPr/>
          <p:nvPr/>
        </p:nvSpPr>
        <p:spPr>
          <a:xfrm>
            <a:off x="793790" y="1916549"/>
            <a:ext cx="9139118"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Marriott UK: AI Marketing Techniques</a:t>
            </a:r>
            <a:endParaRPr sz="4450">
              <a:solidFill>
                <a:schemeClr val="dk1"/>
              </a:solidFill>
              <a:latin typeface="Calibri"/>
              <a:ea typeface="Calibri"/>
              <a:cs typeface="Calibri"/>
              <a:sym typeface="Calibri"/>
            </a:endParaRPr>
          </a:p>
        </p:txBody>
      </p:sp>
      <p:sp>
        <p:nvSpPr>
          <p:cNvPr id="214" name="Google Shape;214;p10"/>
          <p:cNvSpPr/>
          <p:nvPr/>
        </p:nvSpPr>
        <p:spPr>
          <a:xfrm>
            <a:off x="793790" y="3078956"/>
            <a:ext cx="4196358" cy="1685092"/>
          </a:xfrm>
          <a:prstGeom prst="roundRect">
            <a:avLst>
              <a:gd fmla="val 56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5" name="Google Shape;215;p10"/>
          <p:cNvSpPr/>
          <p:nvPr/>
        </p:nvSpPr>
        <p:spPr>
          <a:xfrm>
            <a:off x="1028224" y="3313390"/>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Hyper-Personalisation</a:t>
            </a:r>
            <a:endParaRPr sz="2200">
              <a:solidFill>
                <a:schemeClr val="dk1"/>
              </a:solidFill>
              <a:latin typeface="Calibri"/>
              <a:ea typeface="Calibri"/>
              <a:cs typeface="Calibri"/>
              <a:sym typeface="Calibri"/>
            </a:endParaRPr>
          </a:p>
        </p:txBody>
      </p:sp>
      <p:sp>
        <p:nvSpPr>
          <p:cNvPr id="216" name="Google Shape;216;p10"/>
          <p:cNvSpPr/>
          <p:nvPr/>
        </p:nvSpPr>
        <p:spPr>
          <a:xfrm>
            <a:off x="1028224" y="3803809"/>
            <a:ext cx="3727490"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Tailored offers based on individual guest profiles</a:t>
            </a:r>
            <a:endParaRPr sz="1750">
              <a:solidFill>
                <a:schemeClr val="dk1"/>
              </a:solidFill>
              <a:latin typeface="Calibri"/>
              <a:ea typeface="Calibri"/>
              <a:cs typeface="Calibri"/>
              <a:sym typeface="Calibri"/>
            </a:endParaRPr>
          </a:p>
        </p:txBody>
      </p:sp>
      <p:sp>
        <p:nvSpPr>
          <p:cNvPr id="217" name="Google Shape;217;p10"/>
          <p:cNvSpPr/>
          <p:nvPr/>
        </p:nvSpPr>
        <p:spPr>
          <a:xfrm>
            <a:off x="5216962" y="3078956"/>
            <a:ext cx="4196358" cy="1685092"/>
          </a:xfrm>
          <a:prstGeom prst="roundRect">
            <a:avLst>
              <a:gd fmla="val 56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8" name="Google Shape;218;p10"/>
          <p:cNvSpPr/>
          <p:nvPr/>
        </p:nvSpPr>
        <p:spPr>
          <a:xfrm>
            <a:off x="5451396" y="3313390"/>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Sentiment Analysis</a:t>
            </a:r>
            <a:endParaRPr sz="2200">
              <a:solidFill>
                <a:schemeClr val="dk1"/>
              </a:solidFill>
              <a:latin typeface="Calibri"/>
              <a:ea typeface="Calibri"/>
              <a:cs typeface="Calibri"/>
              <a:sym typeface="Calibri"/>
            </a:endParaRPr>
          </a:p>
        </p:txBody>
      </p:sp>
      <p:sp>
        <p:nvSpPr>
          <p:cNvPr id="219" name="Google Shape;219;p10"/>
          <p:cNvSpPr/>
          <p:nvPr/>
        </p:nvSpPr>
        <p:spPr>
          <a:xfrm>
            <a:off x="5451396" y="3803809"/>
            <a:ext cx="3727490"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Monitoring social media for real-time reputation management</a:t>
            </a:r>
            <a:endParaRPr sz="1750">
              <a:solidFill>
                <a:schemeClr val="dk1"/>
              </a:solidFill>
              <a:latin typeface="Calibri"/>
              <a:ea typeface="Calibri"/>
              <a:cs typeface="Calibri"/>
              <a:sym typeface="Calibri"/>
            </a:endParaRPr>
          </a:p>
        </p:txBody>
      </p:sp>
      <p:sp>
        <p:nvSpPr>
          <p:cNvPr id="220" name="Google Shape;220;p10"/>
          <p:cNvSpPr/>
          <p:nvPr/>
        </p:nvSpPr>
        <p:spPr>
          <a:xfrm>
            <a:off x="9640133" y="3078956"/>
            <a:ext cx="4196358" cy="1685092"/>
          </a:xfrm>
          <a:prstGeom prst="roundRect">
            <a:avLst>
              <a:gd fmla="val 5654"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21" name="Google Shape;221;p10"/>
          <p:cNvSpPr/>
          <p:nvPr/>
        </p:nvSpPr>
        <p:spPr>
          <a:xfrm>
            <a:off x="9874568" y="3313390"/>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Predictive Pricing</a:t>
            </a:r>
            <a:endParaRPr sz="2200">
              <a:solidFill>
                <a:schemeClr val="dk1"/>
              </a:solidFill>
              <a:latin typeface="Calibri"/>
              <a:ea typeface="Calibri"/>
              <a:cs typeface="Calibri"/>
              <a:sym typeface="Calibri"/>
            </a:endParaRPr>
          </a:p>
        </p:txBody>
      </p:sp>
      <p:sp>
        <p:nvSpPr>
          <p:cNvPr id="222" name="Google Shape;222;p10"/>
          <p:cNvSpPr/>
          <p:nvPr/>
        </p:nvSpPr>
        <p:spPr>
          <a:xfrm>
            <a:off x="9874568" y="3803809"/>
            <a:ext cx="3727490"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Dynamic rate adjustments based on demand forecasting</a:t>
            </a:r>
            <a:endParaRPr sz="1750">
              <a:solidFill>
                <a:schemeClr val="dk1"/>
              </a:solidFill>
              <a:latin typeface="Calibri"/>
              <a:ea typeface="Calibri"/>
              <a:cs typeface="Calibri"/>
              <a:sym typeface="Calibri"/>
            </a:endParaRPr>
          </a:p>
        </p:txBody>
      </p:sp>
      <p:sp>
        <p:nvSpPr>
          <p:cNvPr id="223" name="Google Shape;223;p10"/>
          <p:cNvSpPr/>
          <p:nvPr/>
        </p:nvSpPr>
        <p:spPr>
          <a:xfrm>
            <a:off x="793790" y="4990862"/>
            <a:ext cx="13042821" cy="1322189"/>
          </a:xfrm>
          <a:prstGeom prst="roundRect">
            <a:avLst>
              <a:gd fmla="val 7205"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24" name="Google Shape;224;p10"/>
          <p:cNvSpPr/>
          <p:nvPr/>
        </p:nvSpPr>
        <p:spPr>
          <a:xfrm>
            <a:off x="1028224" y="5225296"/>
            <a:ext cx="2875121"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Automated Campaigns</a:t>
            </a:r>
            <a:endParaRPr sz="2200">
              <a:solidFill>
                <a:schemeClr val="dk1"/>
              </a:solidFill>
              <a:latin typeface="Calibri"/>
              <a:ea typeface="Calibri"/>
              <a:cs typeface="Calibri"/>
              <a:sym typeface="Calibri"/>
            </a:endParaRPr>
          </a:p>
        </p:txBody>
      </p:sp>
      <p:sp>
        <p:nvSpPr>
          <p:cNvPr id="225" name="Google Shape;225;p10"/>
          <p:cNvSpPr/>
          <p:nvPr/>
        </p:nvSpPr>
        <p:spPr>
          <a:xfrm>
            <a:off x="1028224" y="5715714"/>
            <a:ext cx="12573953"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AI-generated email content with 40% higher engagement</a:t>
            </a:r>
            <a:endParaRPr sz="1750">
              <a:solidFill>
                <a:schemeClr val="dk1"/>
              </a:solidFill>
              <a:latin typeface="Calibri"/>
              <a:ea typeface="Calibri"/>
              <a:cs typeface="Calibri"/>
              <a:sym typeface="Calibri"/>
            </a:endParaRPr>
          </a:p>
        </p:txBody>
      </p:sp>
      <p:sp>
        <p:nvSpPr>
          <p:cNvPr id="226" name="Google Shape;226;p10"/>
          <p:cNvSpPr txBox="1"/>
          <p:nvPr/>
        </p:nvSpPr>
        <p:spPr>
          <a:xfrm>
            <a:off x="393700" y="7397234"/>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(Journal of Hospitality and Tourism Technology, 2023).</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14"/>
                                        </p:tgtEl>
                                        <p:attrNameLst>
                                          <p:attrName>style.visibility</p:attrName>
                                        </p:attrNameLst>
                                      </p:cBhvr>
                                      <p:to>
                                        <p:strVal val="visible"/>
                                      </p:to>
                                    </p:set>
                                    <p:animEffect filter="fade" transition="in">
                                      <p:cBhvr>
                                        <p:cTn dur="1000"/>
                                        <p:tgtEl>
                                          <p:spTgt spid="214"/>
                                        </p:tgtEl>
                                      </p:cBhvr>
                                    </p:animEffect>
                                  </p:childTnLst>
                                </p:cTn>
                              </p:par>
                              <p:par>
                                <p:cTn fill="hold" nodeType="withEffect" presetClass="entr" presetID="10" presetSubtype="0">
                                  <p:stCondLst>
                                    <p:cond delay="0"/>
                                  </p:stCondLst>
                                  <p:childTnLst>
                                    <p:set>
                                      <p:cBhvr>
                                        <p:cTn dur="1" fill="hold">
                                          <p:stCondLst>
                                            <p:cond delay="0"/>
                                          </p:stCondLst>
                                        </p:cTn>
                                        <p:tgtEl>
                                          <p:spTgt spid="215"/>
                                        </p:tgtEl>
                                        <p:attrNameLst>
                                          <p:attrName>style.visibility</p:attrName>
                                        </p:attrNameLst>
                                      </p:cBhvr>
                                      <p:to>
                                        <p:strVal val="visible"/>
                                      </p:to>
                                    </p:set>
                                    <p:animEffect filter="fade" transition="in">
                                      <p:cBhvr>
                                        <p:cTn dur="1000"/>
                                        <p:tgtEl>
                                          <p:spTgt spid="215"/>
                                        </p:tgtEl>
                                      </p:cBhvr>
                                    </p:animEffect>
                                  </p:childTnLst>
                                </p:cTn>
                              </p:par>
                              <p:par>
                                <p:cTn fill="hold" nodeType="withEffect" presetClass="entr" presetID="10" presetSubtype="0">
                                  <p:stCondLst>
                                    <p:cond delay="0"/>
                                  </p:stCondLst>
                                  <p:childTnLst>
                                    <p:set>
                                      <p:cBhvr>
                                        <p:cTn dur="1" fill="hold">
                                          <p:stCondLst>
                                            <p:cond delay="0"/>
                                          </p:stCondLst>
                                        </p:cTn>
                                        <p:tgtEl>
                                          <p:spTgt spid="216"/>
                                        </p:tgtEl>
                                        <p:attrNameLst>
                                          <p:attrName>style.visibility</p:attrName>
                                        </p:attrNameLst>
                                      </p:cBhvr>
                                      <p:to>
                                        <p:strVal val="visible"/>
                                      </p:to>
                                    </p:set>
                                    <p:animEffect filter="fade" transition="in">
                                      <p:cBhvr>
                                        <p:cTn dur="1000"/>
                                        <p:tgtEl>
                                          <p:spTgt spid="216"/>
                                        </p:tgtEl>
                                      </p:cBhvr>
                                    </p:animEffect>
                                  </p:childTnLst>
                                </p:cTn>
                              </p:par>
                              <p:par>
                                <p:cTn fill="hold" nodeType="withEffect" presetClass="entr" presetID="10" presetSubtype="0">
                                  <p:stCondLst>
                                    <p:cond delay="0"/>
                                  </p:stCondLst>
                                  <p:childTnLst>
                                    <p:set>
                                      <p:cBhvr>
                                        <p:cTn dur="1" fill="hold">
                                          <p:stCondLst>
                                            <p:cond delay="0"/>
                                          </p:stCondLst>
                                        </p:cTn>
                                        <p:tgtEl>
                                          <p:spTgt spid="217"/>
                                        </p:tgtEl>
                                        <p:attrNameLst>
                                          <p:attrName>style.visibility</p:attrName>
                                        </p:attrNameLst>
                                      </p:cBhvr>
                                      <p:to>
                                        <p:strVal val="visible"/>
                                      </p:to>
                                    </p:set>
                                    <p:animEffect filter="fade" transition="in">
                                      <p:cBhvr>
                                        <p:cTn dur="1000"/>
                                        <p:tgtEl>
                                          <p:spTgt spid="217"/>
                                        </p:tgtEl>
                                      </p:cBhvr>
                                    </p:animEffect>
                                  </p:childTnLst>
                                </p:cTn>
                              </p:par>
                              <p:par>
                                <p:cTn fill="hold" nodeType="withEffect" presetClass="entr" presetID="10" presetSubtype="0">
                                  <p:stCondLst>
                                    <p:cond delay="0"/>
                                  </p:stCondLst>
                                  <p:childTnLst>
                                    <p:set>
                                      <p:cBhvr>
                                        <p:cTn dur="1" fill="hold">
                                          <p:stCondLst>
                                            <p:cond delay="0"/>
                                          </p:stCondLst>
                                        </p:cTn>
                                        <p:tgtEl>
                                          <p:spTgt spid="218"/>
                                        </p:tgtEl>
                                        <p:attrNameLst>
                                          <p:attrName>style.visibility</p:attrName>
                                        </p:attrNameLst>
                                      </p:cBhvr>
                                      <p:to>
                                        <p:strVal val="visible"/>
                                      </p:to>
                                    </p:set>
                                    <p:animEffect filter="fade" transition="in">
                                      <p:cBhvr>
                                        <p:cTn dur="1000"/>
                                        <p:tgtEl>
                                          <p:spTgt spid="218"/>
                                        </p:tgtEl>
                                      </p:cBhvr>
                                    </p:animEffect>
                                  </p:childTnLst>
                                </p:cTn>
                              </p:par>
                              <p:par>
                                <p:cTn fill="hold" nodeType="withEffect" presetClass="entr" presetID="10" presetSubtype="0">
                                  <p:stCondLst>
                                    <p:cond delay="0"/>
                                  </p:stCondLst>
                                  <p:childTnLst>
                                    <p:set>
                                      <p:cBhvr>
                                        <p:cTn dur="1" fill="hold">
                                          <p:stCondLst>
                                            <p:cond delay="0"/>
                                          </p:stCondLst>
                                        </p:cTn>
                                        <p:tgtEl>
                                          <p:spTgt spid="219"/>
                                        </p:tgtEl>
                                        <p:attrNameLst>
                                          <p:attrName>style.visibility</p:attrName>
                                        </p:attrNameLst>
                                      </p:cBhvr>
                                      <p:to>
                                        <p:strVal val="visible"/>
                                      </p:to>
                                    </p:set>
                                    <p:animEffect filter="fade" transition="in">
                                      <p:cBhvr>
                                        <p:cTn dur="1000"/>
                                        <p:tgtEl>
                                          <p:spTgt spid="219"/>
                                        </p:tgtEl>
                                      </p:cBhvr>
                                    </p:animEffect>
                                  </p:childTnLst>
                                </p:cTn>
                              </p:par>
                              <p:par>
                                <p:cTn fill="hold" nodeType="withEffect" presetClass="entr" presetID="10" presetSubtype="0">
                                  <p:stCondLst>
                                    <p:cond delay="0"/>
                                  </p:stCondLst>
                                  <p:childTnLst>
                                    <p:set>
                                      <p:cBhvr>
                                        <p:cTn dur="1" fill="hold">
                                          <p:stCondLst>
                                            <p:cond delay="0"/>
                                          </p:stCondLst>
                                        </p:cTn>
                                        <p:tgtEl>
                                          <p:spTgt spid="220"/>
                                        </p:tgtEl>
                                        <p:attrNameLst>
                                          <p:attrName>style.visibility</p:attrName>
                                        </p:attrNameLst>
                                      </p:cBhvr>
                                      <p:to>
                                        <p:strVal val="visible"/>
                                      </p:to>
                                    </p:set>
                                    <p:animEffect filter="fade" transition="in">
                                      <p:cBhvr>
                                        <p:cTn dur="1000"/>
                                        <p:tgtEl>
                                          <p:spTgt spid="220"/>
                                        </p:tgtEl>
                                      </p:cBhvr>
                                    </p:animEffect>
                                  </p:childTnLst>
                                </p:cTn>
                              </p:par>
                              <p:par>
                                <p:cTn fill="hold" nodeType="withEffect" presetClass="entr" presetID="10" presetSubtype="0">
                                  <p:stCondLst>
                                    <p:cond delay="0"/>
                                  </p:stCondLst>
                                  <p:childTnLst>
                                    <p:set>
                                      <p:cBhvr>
                                        <p:cTn dur="1" fill="hold">
                                          <p:stCondLst>
                                            <p:cond delay="0"/>
                                          </p:stCondLst>
                                        </p:cTn>
                                        <p:tgtEl>
                                          <p:spTgt spid="221"/>
                                        </p:tgtEl>
                                        <p:attrNameLst>
                                          <p:attrName>style.visibility</p:attrName>
                                        </p:attrNameLst>
                                      </p:cBhvr>
                                      <p:to>
                                        <p:strVal val="visible"/>
                                      </p:to>
                                    </p:set>
                                    <p:animEffect filter="fade" transition="in">
                                      <p:cBhvr>
                                        <p:cTn dur="1000"/>
                                        <p:tgtEl>
                                          <p:spTgt spid="221"/>
                                        </p:tgtEl>
                                      </p:cBhvr>
                                    </p:animEffect>
                                  </p:childTnLst>
                                </p:cTn>
                              </p:par>
                              <p:par>
                                <p:cTn fill="hold" nodeType="withEffect" presetClass="entr" presetID="10" presetSubtype="0">
                                  <p:stCondLst>
                                    <p:cond delay="0"/>
                                  </p:stCondLst>
                                  <p:childTnLst>
                                    <p:set>
                                      <p:cBhvr>
                                        <p:cTn dur="1" fill="hold">
                                          <p:stCondLst>
                                            <p:cond delay="0"/>
                                          </p:stCondLst>
                                        </p:cTn>
                                        <p:tgtEl>
                                          <p:spTgt spid="222"/>
                                        </p:tgtEl>
                                        <p:attrNameLst>
                                          <p:attrName>style.visibility</p:attrName>
                                        </p:attrNameLst>
                                      </p:cBhvr>
                                      <p:to>
                                        <p:strVal val="visible"/>
                                      </p:to>
                                    </p:set>
                                    <p:animEffect filter="fade" transition="in">
                                      <p:cBhvr>
                                        <p:cTn dur="1000"/>
                                        <p:tgtEl>
                                          <p:spTgt spid="222"/>
                                        </p:tgtEl>
                                      </p:cBhvr>
                                    </p:animEffect>
                                  </p:childTnLst>
                                </p:cTn>
                              </p:par>
                              <p:par>
                                <p:cTn fill="hold" nodeType="withEffect" presetClass="entr" presetID="10" presetSubtype="0">
                                  <p:stCondLst>
                                    <p:cond delay="0"/>
                                  </p:stCondLst>
                                  <p:childTnLst>
                                    <p:set>
                                      <p:cBhvr>
                                        <p:cTn dur="1" fill="hold">
                                          <p:stCondLst>
                                            <p:cond delay="0"/>
                                          </p:stCondLst>
                                        </p:cTn>
                                        <p:tgtEl>
                                          <p:spTgt spid="223"/>
                                        </p:tgtEl>
                                        <p:attrNameLst>
                                          <p:attrName>style.visibility</p:attrName>
                                        </p:attrNameLst>
                                      </p:cBhvr>
                                      <p:to>
                                        <p:strVal val="visible"/>
                                      </p:to>
                                    </p:set>
                                    <p:animEffect filter="fade" transition="in">
                                      <p:cBhvr>
                                        <p:cTn dur="1000"/>
                                        <p:tgtEl>
                                          <p:spTgt spid="223"/>
                                        </p:tgtEl>
                                      </p:cBhvr>
                                    </p:animEffect>
                                  </p:childTnLst>
                                </p:cTn>
                              </p:par>
                              <p:par>
                                <p:cTn fill="hold" nodeType="withEffect" presetClass="entr" presetID="10" presetSubtype="0">
                                  <p:stCondLst>
                                    <p:cond delay="0"/>
                                  </p:stCondLst>
                                  <p:childTnLst>
                                    <p:set>
                                      <p:cBhvr>
                                        <p:cTn dur="1" fill="hold">
                                          <p:stCondLst>
                                            <p:cond delay="0"/>
                                          </p:stCondLst>
                                        </p:cTn>
                                        <p:tgtEl>
                                          <p:spTgt spid="224"/>
                                        </p:tgtEl>
                                        <p:attrNameLst>
                                          <p:attrName>style.visibility</p:attrName>
                                        </p:attrNameLst>
                                      </p:cBhvr>
                                      <p:to>
                                        <p:strVal val="visible"/>
                                      </p:to>
                                    </p:set>
                                    <p:animEffect filter="fade" transition="in">
                                      <p:cBhvr>
                                        <p:cTn dur="1000"/>
                                        <p:tgtEl>
                                          <p:spTgt spid="224"/>
                                        </p:tgtEl>
                                      </p:cBhvr>
                                    </p:animEffect>
                                  </p:childTnLst>
                                </p:cTn>
                              </p:par>
                              <p:par>
                                <p:cTn fill="hold" nodeType="withEffect" presetClass="entr" presetID="10" presetSubtype="0">
                                  <p:stCondLst>
                                    <p:cond delay="0"/>
                                  </p:stCondLst>
                                  <p:childTnLst>
                                    <p:set>
                                      <p:cBhvr>
                                        <p:cTn dur="1" fill="hold">
                                          <p:stCondLst>
                                            <p:cond delay="0"/>
                                          </p:stCondLst>
                                        </p:cTn>
                                        <p:tgtEl>
                                          <p:spTgt spid="225"/>
                                        </p:tgtEl>
                                        <p:attrNameLst>
                                          <p:attrName>style.visibility</p:attrName>
                                        </p:attrNameLst>
                                      </p:cBhvr>
                                      <p:to>
                                        <p:strVal val="visible"/>
                                      </p:to>
                                    </p:set>
                                    <p:animEffect filter="fade" transition="in">
                                      <p:cBhvr>
                                        <p:cTn dur="1000"/>
                                        <p:tgtEl>
                                          <p:spTgt spid="22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pic>
        <p:nvPicPr>
          <p:cNvPr descr="preencoded.png" id="232" name="Google Shape;232;p11"/>
          <p:cNvPicPr preferRelativeResize="0"/>
          <p:nvPr/>
        </p:nvPicPr>
        <p:blipFill rotWithShape="1">
          <a:blip r:embed="rId3">
            <a:alphaModFix/>
          </a:blip>
          <a:srcRect b="0" l="0" r="0" t="0"/>
          <a:stretch/>
        </p:blipFill>
        <p:spPr>
          <a:xfrm>
            <a:off x="9144000" y="0"/>
            <a:ext cx="5486400" cy="8229600"/>
          </a:xfrm>
          <a:prstGeom prst="rect">
            <a:avLst/>
          </a:prstGeom>
          <a:noFill/>
          <a:ln>
            <a:noFill/>
          </a:ln>
        </p:spPr>
      </p:pic>
      <p:sp>
        <p:nvSpPr>
          <p:cNvPr id="233" name="Google Shape;233;p11"/>
          <p:cNvSpPr/>
          <p:nvPr/>
        </p:nvSpPr>
        <p:spPr>
          <a:xfrm>
            <a:off x="793790" y="1050012"/>
            <a:ext cx="7162324" cy="673418"/>
          </a:xfrm>
          <a:prstGeom prst="rect">
            <a:avLst/>
          </a:prstGeom>
          <a:noFill/>
          <a:ln>
            <a:noFill/>
          </a:ln>
        </p:spPr>
        <p:txBody>
          <a:bodyPr anchorCtr="0" anchor="t" bIns="0" lIns="0" spcFirstLastPara="1" rIns="0" wrap="square" tIns="0">
            <a:noAutofit/>
          </a:bodyPr>
          <a:lstStyle/>
          <a:p>
            <a:pPr indent="0" lvl="0" marL="0" marR="0" rtl="0" algn="l">
              <a:lnSpc>
                <a:spcPct val="126190"/>
              </a:lnSpc>
              <a:spcBef>
                <a:spcPts val="0"/>
              </a:spcBef>
              <a:spcAft>
                <a:spcPts val="0"/>
              </a:spcAft>
              <a:buClr>
                <a:srgbClr val="272D45"/>
              </a:buClr>
              <a:buSzPts val="4200"/>
              <a:buFont typeface="Kanit Light"/>
              <a:buNone/>
            </a:pPr>
            <a:r>
              <a:rPr lang="en-GB" sz="4200">
                <a:solidFill>
                  <a:srgbClr val="272D45"/>
                </a:solidFill>
                <a:latin typeface="Kanit Light"/>
                <a:ea typeface="Kanit Light"/>
                <a:cs typeface="Kanit Light"/>
                <a:sym typeface="Kanit Light"/>
              </a:rPr>
              <a:t>Marriott UK: Impact Evaluation</a:t>
            </a:r>
            <a:endParaRPr sz="4200">
              <a:solidFill>
                <a:schemeClr val="dk1"/>
              </a:solidFill>
              <a:latin typeface="Calibri"/>
              <a:ea typeface="Calibri"/>
              <a:cs typeface="Calibri"/>
              <a:sym typeface="Calibri"/>
            </a:endParaRPr>
          </a:p>
        </p:txBody>
      </p:sp>
      <p:sp>
        <p:nvSpPr>
          <p:cNvPr id="234" name="Google Shape;234;p11"/>
          <p:cNvSpPr/>
          <p:nvPr/>
        </p:nvSpPr>
        <p:spPr>
          <a:xfrm>
            <a:off x="793790" y="2154198"/>
            <a:ext cx="3616643" cy="711041"/>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C3249"/>
              </a:buClr>
              <a:buSzPts val="5550"/>
              <a:buFont typeface="Kanit Light"/>
              <a:buNone/>
            </a:pPr>
            <a:r>
              <a:rPr lang="en-GB" sz="5550">
                <a:solidFill>
                  <a:srgbClr val="2C3249"/>
                </a:solidFill>
                <a:latin typeface="Kanit Light"/>
                <a:ea typeface="Kanit Light"/>
                <a:cs typeface="Kanit Light"/>
                <a:sym typeface="Kanit Light"/>
              </a:rPr>
              <a:t>&lt;15%</a:t>
            </a:r>
            <a:endParaRPr sz="5550">
              <a:solidFill>
                <a:schemeClr val="dk1"/>
              </a:solidFill>
              <a:latin typeface="Calibri"/>
              <a:ea typeface="Calibri"/>
              <a:cs typeface="Calibri"/>
              <a:sym typeface="Calibri"/>
            </a:endParaRPr>
          </a:p>
        </p:txBody>
      </p:sp>
      <p:sp>
        <p:nvSpPr>
          <p:cNvPr id="235" name="Google Shape;235;p11"/>
          <p:cNvSpPr/>
          <p:nvPr/>
        </p:nvSpPr>
        <p:spPr>
          <a:xfrm>
            <a:off x="1255276" y="3134439"/>
            <a:ext cx="2693551" cy="336590"/>
          </a:xfrm>
          <a:prstGeom prst="rect">
            <a:avLst/>
          </a:prstGeom>
          <a:noFill/>
          <a:ln>
            <a:noFill/>
          </a:ln>
        </p:spPr>
        <p:txBody>
          <a:bodyPr anchorCtr="0" anchor="t" bIns="0" lIns="0" spcFirstLastPara="1" rIns="0" wrap="square" tIns="0">
            <a:noAutofit/>
          </a:bodyPr>
          <a:lstStyle/>
          <a:p>
            <a:pPr indent="0" lvl="0" marL="0" marR="0" rtl="0" algn="ctr">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Revenue Increase</a:t>
            </a:r>
            <a:endParaRPr sz="2100">
              <a:solidFill>
                <a:schemeClr val="dk1"/>
              </a:solidFill>
              <a:latin typeface="Calibri"/>
              <a:ea typeface="Calibri"/>
              <a:cs typeface="Calibri"/>
              <a:sym typeface="Calibri"/>
            </a:endParaRPr>
          </a:p>
        </p:txBody>
      </p:sp>
      <p:sp>
        <p:nvSpPr>
          <p:cNvPr id="236" name="Google Shape;236;p11"/>
          <p:cNvSpPr/>
          <p:nvPr/>
        </p:nvSpPr>
        <p:spPr>
          <a:xfrm>
            <a:off x="793790" y="3600212"/>
            <a:ext cx="3616643" cy="689610"/>
          </a:xfrm>
          <a:prstGeom prst="rect">
            <a:avLst/>
          </a:prstGeom>
          <a:noFill/>
          <a:ln>
            <a:noFill/>
          </a:ln>
        </p:spPr>
        <p:txBody>
          <a:bodyPr anchorCtr="0" anchor="t" bIns="0" lIns="0" spcFirstLastPara="1" rIns="0" wrap="square" tIns="0">
            <a:noAutofit/>
          </a:bodyPr>
          <a:lstStyle/>
          <a:p>
            <a:pPr indent="0" lvl="0" marL="0" marR="0" rtl="0" algn="ctr">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Year-on-year growth attributed to AI-driven marketing.</a:t>
            </a:r>
            <a:endParaRPr sz="1650">
              <a:solidFill>
                <a:schemeClr val="dk1"/>
              </a:solidFill>
              <a:latin typeface="Calibri"/>
              <a:ea typeface="Calibri"/>
              <a:cs typeface="Calibri"/>
              <a:sym typeface="Calibri"/>
            </a:endParaRPr>
          </a:p>
        </p:txBody>
      </p:sp>
      <p:sp>
        <p:nvSpPr>
          <p:cNvPr id="237" name="Google Shape;237;p11"/>
          <p:cNvSpPr/>
          <p:nvPr/>
        </p:nvSpPr>
        <p:spPr>
          <a:xfrm>
            <a:off x="4733568" y="2154198"/>
            <a:ext cx="3616643" cy="711041"/>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C3249"/>
              </a:buClr>
              <a:buSzPts val="5550"/>
              <a:buFont typeface="Kanit Light"/>
              <a:buNone/>
            </a:pPr>
            <a:r>
              <a:rPr lang="en-GB" sz="5550">
                <a:solidFill>
                  <a:srgbClr val="2C3249"/>
                </a:solidFill>
                <a:latin typeface="Kanit Light"/>
                <a:ea typeface="Kanit Light"/>
                <a:cs typeface="Kanit Light"/>
                <a:sym typeface="Kanit Light"/>
              </a:rPr>
              <a:t>42%</a:t>
            </a:r>
            <a:endParaRPr sz="5550">
              <a:solidFill>
                <a:schemeClr val="dk1"/>
              </a:solidFill>
              <a:latin typeface="Calibri"/>
              <a:ea typeface="Calibri"/>
              <a:cs typeface="Calibri"/>
              <a:sym typeface="Calibri"/>
            </a:endParaRPr>
          </a:p>
        </p:txBody>
      </p:sp>
      <p:sp>
        <p:nvSpPr>
          <p:cNvPr id="238" name="Google Shape;238;p11"/>
          <p:cNvSpPr/>
          <p:nvPr/>
        </p:nvSpPr>
        <p:spPr>
          <a:xfrm>
            <a:off x="5195054" y="3134439"/>
            <a:ext cx="2693551" cy="336590"/>
          </a:xfrm>
          <a:prstGeom prst="rect">
            <a:avLst/>
          </a:prstGeom>
          <a:noFill/>
          <a:ln>
            <a:noFill/>
          </a:ln>
        </p:spPr>
        <p:txBody>
          <a:bodyPr anchorCtr="0" anchor="t" bIns="0" lIns="0" spcFirstLastPara="1" rIns="0" wrap="square" tIns="0">
            <a:noAutofit/>
          </a:bodyPr>
          <a:lstStyle/>
          <a:p>
            <a:pPr indent="0" lvl="0" marL="0" marR="0" rtl="0" algn="ctr">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Conversion Rate</a:t>
            </a:r>
            <a:endParaRPr sz="2100">
              <a:solidFill>
                <a:schemeClr val="dk1"/>
              </a:solidFill>
              <a:latin typeface="Calibri"/>
              <a:ea typeface="Calibri"/>
              <a:cs typeface="Calibri"/>
              <a:sym typeface="Calibri"/>
            </a:endParaRPr>
          </a:p>
        </p:txBody>
      </p:sp>
      <p:sp>
        <p:nvSpPr>
          <p:cNvPr id="239" name="Google Shape;239;p11"/>
          <p:cNvSpPr/>
          <p:nvPr/>
        </p:nvSpPr>
        <p:spPr>
          <a:xfrm>
            <a:off x="4733568" y="3600212"/>
            <a:ext cx="3616643" cy="689610"/>
          </a:xfrm>
          <a:prstGeom prst="rect">
            <a:avLst/>
          </a:prstGeom>
          <a:noFill/>
          <a:ln>
            <a:noFill/>
          </a:ln>
        </p:spPr>
        <p:txBody>
          <a:bodyPr anchorCtr="0" anchor="t" bIns="0" lIns="0" spcFirstLastPara="1" rIns="0" wrap="square" tIns="0">
            <a:noAutofit/>
          </a:bodyPr>
          <a:lstStyle/>
          <a:p>
            <a:pPr indent="0" lvl="0" marL="0" marR="0" rtl="0" algn="ctr">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From personalised offers compared to standard campaigns.</a:t>
            </a:r>
            <a:endParaRPr sz="1650">
              <a:solidFill>
                <a:schemeClr val="dk1"/>
              </a:solidFill>
              <a:latin typeface="Calibri"/>
              <a:ea typeface="Calibri"/>
              <a:cs typeface="Calibri"/>
              <a:sym typeface="Calibri"/>
            </a:endParaRPr>
          </a:p>
        </p:txBody>
      </p:sp>
      <p:sp>
        <p:nvSpPr>
          <p:cNvPr id="240" name="Google Shape;240;p11"/>
          <p:cNvSpPr/>
          <p:nvPr/>
        </p:nvSpPr>
        <p:spPr>
          <a:xfrm>
            <a:off x="2763679" y="5043845"/>
            <a:ext cx="3616643" cy="711041"/>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rgbClr val="2C3249"/>
              </a:buClr>
              <a:buSzPts val="5550"/>
              <a:buFont typeface="Kanit Light"/>
              <a:buNone/>
            </a:pPr>
            <a:r>
              <a:rPr lang="en-GB" sz="5550">
                <a:solidFill>
                  <a:srgbClr val="2C3249"/>
                </a:solidFill>
                <a:latin typeface="Kanit Light"/>
                <a:ea typeface="Kanit Light"/>
                <a:cs typeface="Kanit Light"/>
                <a:sym typeface="Kanit Light"/>
              </a:rPr>
              <a:t>65%</a:t>
            </a:r>
            <a:endParaRPr sz="5550">
              <a:solidFill>
                <a:schemeClr val="dk1"/>
              </a:solidFill>
              <a:latin typeface="Calibri"/>
              <a:ea typeface="Calibri"/>
              <a:cs typeface="Calibri"/>
              <a:sym typeface="Calibri"/>
            </a:endParaRPr>
          </a:p>
        </p:txBody>
      </p:sp>
      <p:sp>
        <p:nvSpPr>
          <p:cNvPr id="241" name="Google Shape;241;p11"/>
          <p:cNvSpPr/>
          <p:nvPr/>
        </p:nvSpPr>
        <p:spPr>
          <a:xfrm>
            <a:off x="3225165" y="6024086"/>
            <a:ext cx="2693551" cy="336590"/>
          </a:xfrm>
          <a:prstGeom prst="rect">
            <a:avLst/>
          </a:prstGeom>
          <a:noFill/>
          <a:ln>
            <a:noFill/>
          </a:ln>
        </p:spPr>
        <p:txBody>
          <a:bodyPr anchorCtr="0" anchor="t" bIns="0" lIns="0" spcFirstLastPara="1" rIns="0" wrap="square" tIns="0">
            <a:noAutofit/>
          </a:bodyPr>
          <a:lstStyle/>
          <a:p>
            <a:pPr indent="0" lvl="0" marL="0" marR="0" rtl="0" algn="ctr">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Staff Efficiency</a:t>
            </a:r>
            <a:endParaRPr sz="2100">
              <a:solidFill>
                <a:schemeClr val="dk1"/>
              </a:solidFill>
              <a:latin typeface="Calibri"/>
              <a:ea typeface="Calibri"/>
              <a:cs typeface="Calibri"/>
              <a:sym typeface="Calibri"/>
            </a:endParaRPr>
          </a:p>
        </p:txBody>
      </p:sp>
      <p:sp>
        <p:nvSpPr>
          <p:cNvPr id="242" name="Google Shape;242;p11"/>
          <p:cNvSpPr/>
          <p:nvPr/>
        </p:nvSpPr>
        <p:spPr>
          <a:xfrm>
            <a:off x="2763679" y="6489859"/>
            <a:ext cx="3616643" cy="689610"/>
          </a:xfrm>
          <a:prstGeom prst="rect">
            <a:avLst/>
          </a:prstGeom>
          <a:noFill/>
          <a:ln>
            <a:noFill/>
          </a:ln>
        </p:spPr>
        <p:txBody>
          <a:bodyPr anchorCtr="0" anchor="t" bIns="0" lIns="0" spcFirstLastPara="1" rIns="0" wrap="square" tIns="0">
            <a:noAutofit/>
          </a:bodyPr>
          <a:lstStyle/>
          <a:p>
            <a:pPr indent="0" lvl="0" marL="0" marR="0" rtl="0" algn="ctr">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Marketing team productivity improvement through automation.</a:t>
            </a:r>
            <a:endParaRPr sz="1650">
              <a:solidFill>
                <a:schemeClr val="dk1"/>
              </a:solidFill>
              <a:latin typeface="Calibri"/>
              <a:ea typeface="Calibri"/>
              <a:cs typeface="Calibri"/>
              <a:sym typeface="Calibri"/>
            </a:endParaRPr>
          </a:p>
        </p:txBody>
      </p:sp>
      <p:sp>
        <p:nvSpPr>
          <p:cNvPr id="243" name="Google Shape;243;p11"/>
          <p:cNvSpPr txBox="1"/>
          <p:nvPr/>
        </p:nvSpPr>
        <p:spPr>
          <a:xfrm>
            <a:off x="101600" y="7729776"/>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u="sng">
                <a:solidFill>
                  <a:schemeClr val="dk1"/>
                </a:solidFill>
                <a:latin typeface="Calibri"/>
                <a:ea typeface="Calibri"/>
                <a:cs typeface="Calibri"/>
                <a:sym typeface="Calibri"/>
                <a:hlinkClick r:id="rId4">
                  <a:extLst>
                    <a:ext uri="{A12FA001-AC4F-418D-AE19-62706E023703}">
                      <ahyp:hlinkClr val="tx"/>
                    </a:ext>
                  </a:extLst>
                </a:hlinkClick>
              </a:rPr>
              <a:t>Marriott-2024-Annual-Report.pdf</a:t>
            </a:r>
            <a:endParaRPr sz="1800">
              <a:solidFill>
                <a:schemeClr val="dk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4"/>
                                        </p:tgtEl>
                                        <p:attrNameLst>
                                          <p:attrName>style.visibility</p:attrName>
                                        </p:attrNameLst>
                                      </p:cBhvr>
                                      <p:to>
                                        <p:strVal val="visible"/>
                                      </p:to>
                                    </p:set>
                                    <p:animEffect filter="fade" transition="in">
                                      <p:cBhvr>
                                        <p:cTn dur="500"/>
                                        <p:tgtEl>
                                          <p:spTgt spid="234"/>
                                        </p:tgtEl>
                                      </p:cBhvr>
                                    </p:animEffect>
                                  </p:childTnLst>
                                </p:cTn>
                              </p:par>
                              <p:par>
                                <p:cTn fill="hold" nodeType="withEffect" presetClass="entr" presetID="10" presetSubtype="0">
                                  <p:stCondLst>
                                    <p:cond delay="0"/>
                                  </p:stCondLst>
                                  <p:childTnLst>
                                    <p:set>
                                      <p:cBhvr>
                                        <p:cTn dur="1" fill="hold">
                                          <p:stCondLst>
                                            <p:cond delay="0"/>
                                          </p:stCondLst>
                                        </p:cTn>
                                        <p:tgtEl>
                                          <p:spTgt spid="235"/>
                                        </p:tgtEl>
                                        <p:attrNameLst>
                                          <p:attrName>style.visibility</p:attrName>
                                        </p:attrNameLst>
                                      </p:cBhvr>
                                      <p:to>
                                        <p:strVal val="visible"/>
                                      </p:to>
                                    </p:set>
                                    <p:animEffect filter="fade" transition="in">
                                      <p:cBhvr>
                                        <p:cTn dur="500"/>
                                        <p:tgtEl>
                                          <p:spTgt spid="235"/>
                                        </p:tgtEl>
                                      </p:cBhvr>
                                    </p:animEffect>
                                  </p:childTnLst>
                                </p:cTn>
                              </p:par>
                              <p:par>
                                <p:cTn fill="hold" nodeType="withEffect" presetClass="entr" presetID="10" presetSubtype="0">
                                  <p:stCondLst>
                                    <p:cond delay="0"/>
                                  </p:stCondLst>
                                  <p:childTnLst>
                                    <p:set>
                                      <p:cBhvr>
                                        <p:cTn dur="1" fill="hold">
                                          <p:stCondLst>
                                            <p:cond delay="0"/>
                                          </p:stCondLst>
                                        </p:cTn>
                                        <p:tgtEl>
                                          <p:spTgt spid="236"/>
                                        </p:tgtEl>
                                        <p:attrNameLst>
                                          <p:attrName>style.visibility</p:attrName>
                                        </p:attrNameLst>
                                      </p:cBhvr>
                                      <p:to>
                                        <p:strVal val="visible"/>
                                      </p:to>
                                    </p:set>
                                    <p:animEffect filter="fade" transition="in">
                                      <p:cBhvr>
                                        <p:cTn dur="500"/>
                                        <p:tgtEl>
                                          <p:spTgt spid="236"/>
                                        </p:tgtEl>
                                      </p:cBhvr>
                                    </p:animEffect>
                                  </p:childTnLst>
                                </p:cTn>
                              </p:par>
                              <p:par>
                                <p:cTn fill="hold" nodeType="withEffect" presetClass="entr" presetID="10" presetSubtype="0">
                                  <p:stCondLst>
                                    <p:cond delay="0"/>
                                  </p:stCondLst>
                                  <p:childTnLst>
                                    <p:set>
                                      <p:cBhvr>
                                        <p:cTn dur="1" fill="hold">
                                          <p:stCondLst>
                                            <p:cond delay="0"/>
                                          </p:stCondLst>
                                        </p:cTn>
                                        <p:tgtEl>
                                          <p:spTgt spid="237"/>
                                        </p:tgtEl>
                                        <p:attrNameLst>
                                          <p:attrName>style.visibility</p:attrName>
                                        </p:attrNameLst>
                                      </p:cBhvr>
                                      <p:to>
                                        <p:strVal val="visible"/>
                                      </p:to>
                                    </p:set>
                                    <p:animEffect filter="fade" transition="in">
                                      <p:cBhvr>
                                        <p:cTn dur="500"/>
                                        <p:tgtEl>
                                          <p:spTgt spid="237"/>
                                        </p:tgtEl>
                                      </p:cBhvr>
                                    </p:animEffect>
                                  </p:childTnLst>
                                </p:cTn>
                              </p:par>
                              <p:par>
                                <p:cTn fill="hold" nodeType="withEffect" presetClass="entr" presetID="10" presetSubtype="0">
                                  <p:stCondLst>
                                    <p:cond delay="0"/>
                                  </p:stCondLst>
                                  <p:childTnLst>
                                    <p:set>
                                      <p:cBhvr>
                                        <p:cTn dur="1" fill="hold">
                                          <p:stCondLst>
                                            <p:cond delay="0"/>
                                          </p:stCondLst>
                                        </p:cTn>
                                        <p:tgtEl>
                                          <p:spTgt spid="238"/>
                                        </p:tgtEl>
                                        <p:attrNameLst>
                                          <p:attrName>style.visibility</p:attrName>
                                        </p:attrNameLst>
                                      </p:cBhvr>
                                      <p:to>
                                        <p:strVal val="visible"/>
                                      </p:to>
                                    </p:set>
                                    <p:animEffect filter="fade" transition="in">
                                      <p:cBhvr>
                                        <p:cTn dur="500"/>
                                        <p:tgtEl>
                                          <p:spTgt spid="238"/>
                                        </p:tgtEl>
                                      </p:cBhvr>
                                    </p:animEffect>
                                  </p:childTnLst>
                                </p:cTn>
                              </p:par>
                              <p:par>
                                <p:cTn fill="hold" nodeType="withEffect" presetClass="entr" presetID="10" presetSubtype="0">
                                  <p:stCondLst>
                                    <p:cond delay="0"/>
                                  </p:stCondLst>
                                  <p:childTnLst>
                                    <p:set>
                                      <p:cBhvr>
                                        <p:cTn dur="1" fill="hold">
                                          <p:stCondLst>
                                            <p:cond delay="0"/>
                                          </p:stCondLst>
                                        </p:cTn>
                                        <p:tgtEl>
                                          <p:spTgt spid="239"/>
                                        </p:tgtEl>
                                        <p:attrNameLst>
                                          <p:attrName>style.visibility</p:attrName>
                                        </p:attrNameLst>
                                      </p:cBhvr>
                                      <p:to>
                                        <p:strVal val="visible"/>
                                      </p:to>
                                    </p:set>
                                    <p:animEffect filter="fade" transition="in">
                                      <p:cBhvr>
                                        <p:cTn dur="500"/>
                                        <p:tgtEl>
                                          <p:spTgt spid="239"/>
                                        </p:tgtEl>
                                      </p:cBhvr>
                                    </p:animEffect>
                                  </p:childTnLst>
                                </p:cTn>
                              </p:par>
                              <p:par>
                                <p:cTn fill="hold" nodeType="withEffect" presetClass="entr" presetID="10" presetSubtype="0">
                                  <p:stCondLst>
                                    <p:cond delay="0"/>
                                  </p:stCondLst>
                                  <p:childTnLst>
                                    <p:set>
                                      <p:cBhvr>
                                        <p:cTn dur="1" fill="hold">
                                          <p:stCondLst>
                                            <p:cond delay="0"/>
                                          </p:stCondLst>
                                        </p:cTn>
                                        <p:tgtEl>
                                          <p:spTgt spid="240"/>
                                        </p:tgtEl>
                                        <p:attrNameLst>
                                          <p:attrName>style.visibility</p:attrName>
                                        </p:attrNameLst>
                                      </p:cBhvr>
                                      <p:to>
                                        <p:strVal val="visible"/>
                                      </p:to>
                                    </p:set>
                                    <p:animEffect filter="fade" transition="in">
                                      <p:cBhvr>
                                        <p:cTn dur="500"/>
                                        <p:tgtEl>
                                          <p:spTgt spid="240"/>
                                        </p:tgtEl>
                                      </p:cBhvr>
                                    </p:animEffect>
                                  </p:childTnLst>
                                </p:cTn>
                              </p:par>
                              <p:par>
                                <p:cTn fill="hold" nodeType="withEffect" presetClass="entr" presetID="10" presetSubtype="0">
                                  <p:stCondLst>
                                    <p:cond delay="0"/>
                                  </p:stCondLst>
                                  <p:childTnLst>
                                    <p:set>
                                      <p:cBhvr>
                                        <p:cTn dur="1" fill="hold">
                                          <p:stCondLst>
                                            <p:cond delay="0"/>
                                          </p:stCondLst>
                                        </p:cTn>
                                        <p:tgtEl>
                                          <p:spTgt spid="241"/>
                                        </p:tgtEl>
                                        <p:attrNameLst>
                                          <p:attrName>style.visibility</p:attrName>
                                        </p:attrNameLst>
                                      </p:cBhvr>
                                      <p:to>
                                        <p:strVal val="visible"/>
                                      </p:to>
                                    </p:set>
                                    <p:animEffect filter="fade" transition="in">
                                      <p:cBhvr>
                                        <p:cTn dur="500"/>
                                        <p:tgtEl>
                                          <p:spTgt spid="241"/>
                                        </p:tgtEl>
                                      </p:cBhvr>
                                    </p:animEffect>
                                  </p:childTnLst>
                                </p:cTn>
                              </p:par>
                              <p:par>
                                <p:cTn fill="hold" nodeType="withEffect" presetClass="entr" presetID="10" presetSubtype="0">
                                  <p:stCondLst>
                                    <p:cond delay="0"/>
                                  </p:stCondLst>
                                  <p:childTnLst>
                                    <p:set>
                                      <p:cBhvr>
                                        <p:cTn dur="1" fill="hold">
                                          <p:stCondLst>
                                            <p:cond delay="0"/>
                                          </p:stCondLst>
                                        </p:cTn>
                                        <p:tgtEl>
                                          <p:spTgt spid="242"/>
                                        </p:tgtEl>
                                        <p:attrNameLst>
                                          <p:attrName>style.visibility</p:attrName>
                                        </p:attrNameLst>
                                      </p:cBhvr>
                                      <p:to>
                                        <p:strVal val="visible"/>
                                      </p:to>
                                    </p:set>
                                    <p:animEffect filter="fade" transition="in">
                                      <p:cBhvr>
                                        <p:cTn dur="500"/>
                                        <p:tgtEl>
                                          <p:spTgt spid="24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12"/>
          <p:cNvSpPr txBox="1"/>
          <p:nvPr/>
        </p:nvSpPr>
        <p:spPr>
          <a:xfrm>
            <a:off x="707136" y="1696593"/>
            <a:ext cx="7400544" cy="618630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1800">
                <a:solidFill>
                  <a:srgbClr val="172B4D"/>
                </a:solidFill>
                <a:latin typeface="Martel Sans"/>
                <a:ea typeface="Martel Sans"/>
                <a:cs typeface="Martel Sans"/>
                <a:sym typeface="Martel Sans"/>
              </a:rPr>
              <a:t>Loss of Human Interaction</a:t>
            </a:r>
            <a:br>
              <a:rPr b="0" i="0" lang="en-GB" sz="1800">
                <a:solidFill>
                  <a:srgbClr val="172B4D"/>
                </a:solidFill>
                <a:latin typeface="Martel Sans"/>
                <a:ea typeface="Martel Sans"/>
                <a:cs typeface="Martel Sans"/>
                <a:sym typeface="Martel Sans"/>
              </a:rPr>
            </a:br>
            <a:r>
              <a:rPr b="0" i="0" lang="en-GB" sz="1800">
                <a:solidFill>
                  <a:srgbClr val="172B4D"/>
                </a:solidFill>
                <a:latin typeface="Martel Sans"/>
                <a:ea typeface="Martel Sans"/>
                <a:cs typeface="Martel Sans"/>
                <a:sym typeface="Martel Sans"/>
              </a:rPr>
              <a:t>Excessive employment of AI could undermine the personal interaction that is at the heart of hospitality service (Tourism Management , 2023) .</a:t>
            </a:r>
            <a:br>
              <a:rPr b="0" i="0" lang="en-GB" sz="1800">
                <a:solidFill>
                  <a:srgbClr val="172B4D"/>
                </a:solidFill>
                <a:latin typeface="Martel Sans"/>
                <a:ea typeface="Martel Sans"/>
                <a:cs typeface="Martel Sans"/>
                <a:sym typeface="Martel Sans"/>
              </a:rPr>
            </a:br>
            <a:br>
              <a:rPr b="0" i="0" lang="en-GB" sz="1800">
                <a:solidFill>
                  <a:srgbClr val="172B4D"/>
                </a:solidFill>
                <a:latin typeface="Martel Sans"/>
                <a:ea typeface="Martel Sans"/>
                <a:cs typeface="Martel Sans"/>
                <a:sym typeface="Martel Sans"/>
              </a:rPr>
            </a:br>
            <a:r>
              <a:rPr b="1" i="0" lang="en-GB" sz="1800">
                <a:solidFill>
                  <a:srgbClr val="172B4D"/>
                </a:solidFill>
                <a:latin typeface="Martel Sans"/>
                <a:ea typeface="Martel Sans"/>
                <a:cs typeface="Martel Sans"/>
                <a:sym typeface="Martel Sans"/>
              </a:rPr>
              <a:t>Job Loss &amp; Employee Resistance</a:t>
            </a:r>
            <a:br>
              <a:rPr b="0" i="0" lang="en-GB" sz="1800">
                <a:solidFill>
                  <a:srgbClr val="172B4D"/>
                </a:solidFill>
                <a:latin typeface="Martel Sans"/>
                <a:ea typeface="Martel Sans"/>
                <a:cs typeface="Martel Sans"/>
                <a:sym typeface="Martel Sans"/>
              </a:rPr>
            </a:br>
            <a:r>
              <a:rPr b="0" i="0" lang="en-GB" sz="1800">
                <a:solidFill>
                  <a:srgbClr val="172B4D"/>
                </a:solidFill>
                <a:latin typeface="Martel Sans"/>
                <a:ea typeface="Martel Sans"/>
                <a:cs typeface="Martel Sans"/>
                <a:sym typeface="Martel Sans"/>
              </a:rPr>
              <a:t>Automation will replace most routine jobs, causing greater tension and opposition among workers (UK Hospitality Association, 2022) .</a:t>
            </a:r>
            <a:br>
              <a:rPr b="0" i="0" lang="en-GB" sz="1800">
                <a:solidFill>
                  <a:srgbClr val="172B4D"/>
                </a:solidFill>
                <a:latin typeface="Martel Sans"/>
                <a:ea typeface="Martel Sans"/>
                <a:cs typeface="Martel Sans"/>
                <a:sym typeface="Martel Sans"/>
              </a:rPr>
            </a:br>
            <a:br>
              <a:rPr b="0" i="0" lang="en-GB" sz="1800">
                <a:solidFill>
                  <a:srgbClr val="172B4D"/>
                </a:solidFill>
                <a:latin typeface="Martel Sans"/>
                <a:ea typeface="Martel Sans"/>
                <a:cs typeface="Martel Sans"/>
                <a:sym typeface="Martel Sans"/>
              </a:rPr>
            </a:br>
            <a:r>
              <a:rPr b="1" i="0" lang="en-GB" sz="1800">
                <a:solidFill>
                  <a:srgbClr val="172B4D"/>
                </a:solidFill>
                <a:latin typeface="Martel Sans"/>
                <a:ea typeface="Martel Sans"/>
                <a:cs typeface="Martel Sans"/>
                <a:sym typeface="Martel Sans"/>
              </a:rPr>
              <a:t>Digital Inequality</a:t>
            </a:r>
            <a:br>
              <a:rPr b="0" i="0" lang="en-GB" sz="1800">
                <a:solidFill>
                  <a:srgbClr val="172B4D"/>
                </a:solidFill>
                <a:latin typeface="Martel Sans"/>
                <a:ea typeface="Martel Sans"/>
                <a:cs typeface="Martel Sans"/>
                <a:sym typeface="Martel Sans"/>
              </a:rPr>
            </a:br>
            <a:r>
              <a:rPr b="0" i="0" lang="en-GB" sz="1800">
                <a:solidFill>
                  <a:srgbClr val="172B4D"/>
                </a:solidFill>
                <a:latin typeface="Martel Sans"/>
                <a:ea typeface="Martel Sans"/>
                <a:cs typeface="Martel Sans"/>
                <a:sym typeface="Martel Sans"/>
              </a:rPr>
              <a:t>Elderly patrons or those of low digital literacy may have problems with AI–enabled services (HospitalityNet UK, 2023).</a:t>
            </a:r>
            <a:br>
              <a:rPr b="0" i="0" lang="en-GB" sz="1800">
                <a:solidFill>
                  <a:srgbClr val="172B4D"/>
                </a:solidFill>
                <a:latin typeface="Martel Sans"/>
                <a:ea typeface="Martel Sans"/>
                <a:cs typeface="Martel Sans"/>
                <a:sym typeface="Martel Sans"/>
              </a:rPr>
            </a:br>
            <a:br>
              <a:rPr b="0" i="0" lang="en-GB" sz="1800">
                <a:solidFill>
                  <a:srgbClr val="172B4D"/>
                </a:solidFill>
                <a:latin typeface="Martel Sans"/>
                <a:ea typeface="Martel Sans"/>
                <a:cs typeface="Martel Sans"/>
                <a:sym typeface="Martel Sans"/>
              </a:rPr>
            </a:br>
            <a:r>
              <a:rPr b="1" i="0" lang="en-GB" sz="1800">
                <a:solidFill>
                  <a:srgbClr val="172B4D"/>
                </a:solidFill>
                <a:latin typeface="Martel Sans"/>
                <a:ea typeface="Martel Sans"/>
                <a:cs typeface="Martel Sans"/>
                <a:sym typeface="Martel Sans"/>
              </a:rPr>
              <a:t>Bias &amp; Ethical Concerns</a:t>
            </a:r>
            <a:br>
              <a:rPr b="0" i="0" lang="en-GB" sz="1800">
                <a:solidFill>
                  <a:srgbClr val="172B4D"/>
                </a:solidFill>
                <a:latin typeface="Martel Sans"/>
                <a:ea typeface="Martel Sans"/>
                <a:cs typeface="Martel Sans"/>
                <a:sym typeface="Martel Sans"/>
              </a:rPr>
            </a:br>
            <a:r>
              <a:rPr b="0" i="0" lang="en-GB" sz="1800">
                <a:solidFill>
                  <a:srgbClr val="172B4D"/>
                </a:solidFill>
                <a:latin typeface="Martel Sans"/>
                <a:ea typeface="Martel Sans"/>
                <a:cs typeface="Martel Sans"/>
                <a:sym typeface="Martel Sans"/>
              </a:rPr>
              <a:t>AI models could learn existing biases in data, if they were trained with unrepresentative training data (Deloitte UK - 2023).</a:t>
            </a:r>
            <a:br>
              <a:rPr b="0" i="0" lang="en-GB" sz="1800">
                <a:solidFill>
                  <a:srgbClr val="172B4D"/>
                </a:solidFill>
                <a:latin typeface="Martel Sans"/>
                <a:ea typeface="Martel Sans"/>
                <a:cs typeface="Martel Sans"/>
                <a:sym typeface="Martel Sans"/>
              </a:rPr>
            </a:br>
            <a:br>
              <a:rPr b="0" i="0" lang="en-GB" sz="1800">
                <a:solidFill>
                  <a:srgbClr val="172B4D"/>
                </a:solidFill>
                <a:latin typeface="Martel Sans"/>
                <a:ea typeface="Martel Sans"/>
                <a:cs typeface="Martel Sans"/>
                <a:sym typeface="Martel Sans"/>
              </a:rPr>
            </a:br>
            <a:r>
              <a:rPr b="1" i="0" lang="en-GB" sz="1800">
                <a:solidFill>
                  <a:srgbClr val="172B4D"/>
                </a:solidFill>
                <a:latin typeface="Martel Sans"/>
                <a:ea typeface="Martel Sans"/>
                <a:cs typeface="Martel Sans"/>
                <a:sym typeface="Martel Sans"/>
              </a:rPr>
              <a:t>Privacy Intrusions</a:t>
            </a:r>
            <a:br>
              <a:rPr b="0" i="0" lang="en-GB" sz="1800">
                <a:solidFill>
                  <a:srgbClr val="172B4D"/>
                </a:solidFill>
                <a:latin typeface="Martel Sans"/>
                <a:ea typeface="Martel Sans"/>
                <a:cs typeface="Martel Sans"/>
                <a:sym typeface="Martel Sans"/>
              </a:rPr>
            </a:br>
            <a:r>
              <a:rPr b="0" i="0" lang="en-GB" sz="1800">
                <a:solidFill>
                  <a:srgbClr val="172B4D"/>
                </a:solidFill>
                <a:latin typeface="Martel Sans"/>
                <a:ea typeface="Martel Sans"/>
                <a:cs typeface="Martel Sans"/>
                <a:sym typeface="Martel Sans"/>
              </a:rPr>
              <a:t>The use of facial recognition, predictive analysis and behaviour tracking presents serious data ethics issues (Tourism Management, 2023).</a:t>
            </a:r>
            <a:endParaRPr sz="1800">
              <a:solidFill>
                <a:schemeClr val="dk1"/>
              </a:solidFill>
              <a:latin typeface="Martel Sans"/>
              <a:ea typeface="Martel Sans"/>
              <a:cs typeface="Martel Sans"/>
              <a:sym typeface="Martel Sans"/>
            </a:endParaRPr>
          </a:p>
        </p:txBody>
      </p:sp>
      <p:sp>
        <p:nvSpPr>
          <p:cNvPr id="249" name="Google Shape;249;p12"/>
          <p:cNvSpPr txBox="1"/>
          <p:nvPr/>
        </p:nvSpPr>
        <p:spPr>
          <a:xfrm>
            <a:off x="707136" y="531364"/>
            <a:ext cx="8668512"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Martel Sans"/>
                <a:ea typeface="Martel Sans"/>
                <a:cs typeface="Martel Sans"/>
                <a:sym typeface="Martel Sans"/>
              </a:rPr>
              <a:t>Critical Perspective: Social Risks of AI in Hospitality</a:t>
            </a:r>
            <a:endParaRPr/>
          </a:p>
        </p:txBody>
      </p:sp>
      <p:pic>
        <p:nvPicPr>
          <p:cNvPr descr="A lock and key with a key coming out of it&#10;&#10;AI-generated content may be incorrect." id="250" name="Google Shape;250;p12"/>
          <p:cNvPicPr preferRelativeResize="0"/>
          <p:nvPr/>
        </p:nvPicPr>
        <p:blipFill rotWithShape="1">
          <a:blip r:embed="rId3">
            <a:alphaModFix/>
          </a:blip>
          <a:srcRect b="0" l="0" r="0" t="0"/>
          <a:stretch/>
        </p:blipFill>
        <p:spPr>
          <a:xfrm>
            <a:off x="8729472" y="1861428"/>
            <a:ext cx="5510785" cy="5417195"/>
          </a:xfrm>
          <a:prstGeom prst="rect">
            <a:avLst/>
          </a:prstGeom>
          <a:noFill/>
          <a:ln>
            <a:noFill/>
          </a:ln>
          <a:effectLst>
            <a:outerShdw blurRad="292100" rotWithShape="0" algn="tl" dir="2700000" dist="139700">
              <a:srgbClr val="333333">
                <a:alpha val="64705"/>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13"/>
          <p:cNvSpPr/>
          <p:nvPr/>
        </p:nvSpPr>
        <p:spPr>
          <a:xfrm>
            <a:off x="793790" y="1278374"/>
            <a:ext cx="5670590"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Conclusion</a:t>
            </a:r>
            <a:endParaRPr sz="4450">
              <a:solidFill>
                <a:schemeClr val="dk1"/>
              </a:solidFill>
              <a:latin typeface="Calibri"/>
              <a:ea typeface="Calibri"/>
              <a:cs typeface="Calibri"/>
              <a:sym typeface="Calibri"/>
            </a:endParaRPr>
          </a:p>
        </p:txBody>
      </p:sp>
      <p:sp>
        <p:nvSpPr>
          <p:cNvPr id="257" name="Google Shape;257;p13"/>
          <p:cNvSpPr/>
          <p:nvPr/>
        </p:nvSpPr>
        <p:spPr>
          <a:xfrm>
            <a:off x="793790" y="2440781"/>
            <a:ext cx="2173724" cy="1306949"/>
          </a:xfrm>
          <a:prstGeom prst="roundRect">
            <a:avLst>
              <a:gd fmla="val 728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258" name="Google Shape;258;p13"/>
          <p:cNvPicPr preferRelativeResize="0"/>
          <p:nvPr/>
        </p:nvPicPr>
        <p:blipFill rotWithShape="1">
          <a:blip r:embed="rId3">
            <a:alphaModFix/>
          </a:blip>
          <a:srcRect b="0" l="0" r="0" t="0"/>
          <a:stretch/>
        </p:blipFill>
        <p:spPr>
          <a:xfrm>
            <a:off x="1721167" y="2894886"/>
            <a:ext cx="318968" cy="398621"/>
          </a:xfrm>
          <a:prstGeom prst="rect">
            <a:avLst/>
          </a:prstGeom>
          <a:noFill/>
          <a:ln>
            <a:noFill/>
          </a:ln>
        </p:spPr>
      </p:pic>
      <p:sp>
        <p:nvSpPr>
          <p:cNvPr id="259" name="Google Shape;259;p13"/>
          <p:cNvSpPr/>
          <p:nvPr/>
        </p:nvSpPr>
        <p:spPr>
          <a:xfrm>
            <a:off x="3194328" y="2667595"/>
            <a:ext cx="3163848"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AI enhances, not replaces</a:t>
            </a:r>
            <a:endParaRPr sz="2200">
              <a:solidFill>
                <a:schemeClr val="dk1"/>
              </a:solidFill>
              <a:latin typeface="Calibri"/>
              <a:ea typeface="Calibri"/>
              <a:cs typeface="Calibri"/>
              <a:sym typeface="Calibri"/>
            </a:endParaRPr>
          </a:p>
        </p:txBody>
      </p:sp>
      <p:sp>
        <p:nvSpPr>
          <p:cNvPr id="260" name="Google Shape;260;p13"/>
          <p:cNvSpPr/>
          <p:nvPr/>
        </p:nvSpPr>
        <p:spPr>
          <a:xfrm>
            <a:off x="3194328" y="3158014"/>
            <a:ext cx="6531888"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Most successful UK hotels use AI to augment human service.</a:t>
            </a:r>
            <a:endParaRPr sz="1750">
              <a:solidFill>
                <a:schemeClr val="dk1"/>
              </a:solidFill>
              <a:latin typeface="Calibri"/>
              <a:ea typeface="Calibri"/>
              <a:cs typeface="Calibri"/>
              <a:sym typeface="Calibri"/>
            </a:endParaRPr>
          </a:p>
        </p:txBody>
      </p:sp>
      <p:sp>
        <p:nvSpPr>
          <p:cNvPr id="261" name="Google Shape;261;p13"/>
          <p:cNvSpPr/>
          <p:nvPr/>
        </p:nvSpPr>
        <p:spPr>
          <a:xfrm>
            <a:off x="3080861" y="3732490"/>
            <a:ext cx="10642402" cy="15240"/>
          </a:xfrm>
          <a:prstGeom prst="roundRect">
            <a:avLst>
              <a:gd fmla="val 625116" name="adj"/>
            </a:avLst>
          </a:prstGeom>
          <a:solidFill>
            <a:srgbClr val="C5D2C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62" name="Google Shape;262;p13"/>
          <p:cNvSpPr/>
          <p:nvPr/>
        </p:nvSpPr>
        <p:spPr>
          <a:xfrm>
            <a:off x="793790" y="3861078"/>
            <a:ext cx="4347567" cy="1306949"/>
          </a:xfrm>
          <a:prstGeom prst="roundRect">
            <a:avLst>
              <a:gd fmla="val 7289"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263" name="Google Shape;263;p13"/>
          <p:cNvPicPr preferRelativeResize="0"/>
          <p:nvPr/>
        </p:nvPicPr>
        <p:blipFill rotWithShape="1">
          <a:blip r:embed="rId4">
            <a:alphaModFix/>
          </a:blip>
          <a:srcRect b="0" l="0" r="0" t="0"/>
          <a:stretch/>
        </p:blipFill>
        <p:spPr>
          <a:xfrm>
            <a:off x="2808089" y="4315182"/>
            <a:ext cx="318968" cy="398621"/>
          </a:xfrm>
          <a:prstGeom prst="rect">
            <a:avLst/>
          </a:prstGeom>
          <a:noFill/>
          <a:ln>
            <a:noFill/>
          </a:ln>
        </p:spPr>
      </p:pic>
      <p:sp>
        <p:nvSpPr>
          <p:cNvPr id="264" name="Google Shape;264;p13"/>
          <p:cNvSpPr/>
          <p:nvPr/>
        </p:nvSpPr>
        <p:spPr>
          <a:xfrm>
            <a:off x="5368171" y="4087892"/>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Balance is critical</a:t>
            </a:r>
            <a:endParaRPr sz="2200">
              <a:solidFill>
                <a:schemeClr val="dk1"/>
              </a:solidFill>
              <a:latin typeface="Calibri"/>
              <a:ea typeface="Calibri"/>
              <a:cs typeface="Calibri"/>
              <a:sym typeface="Calibri"/>
            </a:endParaRPr>
          </a:p>
        </p:txBody>
      </p:sp>
      <p:sp>
        <p:nvSpPr>
          <p:cNvPr id="265" name="Google Shape;265;p13"/>
          <p:cNvSpPr/>
          <p:nvPr/>
        </p:nvSpPr>
        <p:spPr>
          <a:xfrm>
            <a:off x="5368171" y="4578310"/>
            <a:ext cx="5241727" cy="362903"/>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Technology must complement the human touch.</a:t>
            </a:r>
            <a:endParaRPr sz="1750">
              <a:solidFill>
                <a:schemeClr val="dk1"/>
              </a:solidFill>
              <a:latin typeface="Calibri"/>
              <a:ea typeface="Calibri"/>
              <a:cs typeface="Calibri"/>
              <a:sym typeface="Calibri"/>
            </a:endParaRPr>
          </a:p>
        </p:txBody>
      </p:sp>
      <p:sp>
        <p:nvSpPr>
          <p:cNvPr id="266" name="Google Shape;266;p13"/>
          <p:cNvSpPr/>
          <p:nvPr/>
        </p:nvSpPr>
        <p:spPr>
          <a:xfrm>
            <a:off x="5254704" y="5152787"/>
            <a:ext cx="8468558" cy="15240"/>
          </a:xfrm>
          <a:prstGeom prst="roundRect">
            <a:avLst>
              <a:gd fmla="val 625116" name="adj"/>
            </a:avLst>
          </a:prstGeom>
          <a:solidFill>
            <a:srgbClr val="C5D2CF"/>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67" name="Google Shape;267;p13"/>
          <p:cNvSpPr/>
          <p:nvPr/>
        </p:nvSpPr>
        <p:spPr>
          <a:xfrm>
            <a:off x="793790" y="5281374"/>
            <a:ext cx="6521410" cy="1669852"/>
          </a:xfrm>
          <a:prstGeom prst="roundRect">
            <a:avLst>
              <a:gd fmla="val 5705"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preencoded.png" id="268" name="Google Shape;268;p13"/>
          <p:cNvPicPr preferRelativeResize="0"/>
          <p:nvPr/>
        </p:nvPicPr>
        <p:blipFill rotWithShape="1">
          <a:blip r:embed="rId5">
            <a:alphaModFix/>
          </a:blip>
          <a:srcRect b="0" l="0" r="0" t="0"/>
          <a:stretch/>
        </p:blipFill>
        <p:spPr>
          <a:xfrm>
            <a:off x="3895011" y="5916930"/>
            <a:ext cx="318968" cy="398621"/>
          </a:xfrm>
          <a:prstGeom prst="rect">
            <a:avLst/>
          </a:prstGeom>
          <a:noFill/>
          <a:ln>
            <a:noFill/>
          </a:ln>
        </p:spPr>
      </p:pic>
      <p:sp>
        <p:nvSpPr>
          <p:cNvPr id="269" name="Google Shape;269;p13"/>
          <p:cNvSpPr/>
          <p:nvPr/>
        </p:nvSpPr>
        <p:spPr>
          <a:xfrm>
            <a:off x="7542014" y="5508188"/>
            <a:ext cx="2835235" cy="35433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2C3249"/>
              </a:buClr>
              <a:buSzPts val="2200"/>
              <a:buFont typeface="Kanit Light"/>
              <a:buNone/>
            </a:pPr>
            <a:r>
              <a:rPr lang="en-GB" sz="2200">
                <a:solidFill>
                  <a:srgbClr val="2C3249"/>
                </a:solidFill>
                <a:latin typeface="Kanit Light"/>
                <a:ea typeface="Kanit Light"/>
                <a:cs typeface="Kanit Light"/>
                <a:sym typeface="Kanit Light"/>
              </a:rPr>
              <a:t>Future is collaborative</a:t>
            </a:r>
            <a:endParaRPr sz="2200">
              <a:solidFill>
                <a:schemeClr val="dk1"/>
              </a:solidFill>
              <a:latin typeface="Calibri"/>
              <a:ea typeface="Calibri"/>
              <a:cs typeface="Calibri"/>
              <a:sym typeface="Calibri"/>
            </a:endParaRPr>
          </a:p>
        </p:txBody>
      </p:sp>
      <p:sp>
        <p:nvSpPr>
          <p:cNvPr id="270" name="Google Shape;270;p13"/>
          <p:cNvSpPr/>
          <p:nvPr/>
        </p:nvSpPr>
        <p:spPr>
          <a:xfrm>
            <a:off x="7542014" y="5998607"/>
            <a:ext cx="6067782" cy="725805"/>
          </a:xfrm>
          <a:prstGeom prst="rect">
            <a:avLst/>
          </a:prstGeom>
          <a:noFill/>
          <a:ln>
            <a:noFill/>
          </a:ln>
        </p:spPr>
        <p:txBody>
          <a:bodyPr anchorCtr="0" anchor="t" bIns="0" lIns="0" spcFirstLastPara="1" rIns="0" wrap="square" tIns="0">
            <a:noAutofit/>
          </a:bodyPr>
          <a:lstStyle/>
          <a:p>
            <a:pPr indent="0" lvl="0" marL="0" marR="0" rtl="0" algn="l">
              <a:lnSpc>
                <a:spcPct val="162857"/>
              </a:lnSpc>
              <a:spcBef>
                <a:spcPts val="0"/>
              </a:spcBef>
              <a:spcAft>
                <a:spcPts val="0"/>
              </a:spcAft>
              <a:buClr>
                <a:srgbClr val="2C3249"/>
              </a:buClr>
              <a:buSzPts val="1750"/>
              <a:buFont typeface="Martel Sans"/>
              <a:buNone/>
            </a:pPr>
            <a:r>
              <a:rPr lang="en-GB" sz="1750">
                <a:solidFill>
                  <a:srgbClr val="2C3249"/>
                </a:solidFill>
                <a:latin typeface="Martel Sans"/>
                <a:ea typeface="Martel Sans"/>
                <a:cs typeface="Martel Sans"/>
                <a:sym typeface="Martel Sans"/>
              </a:rPr>
              <a:t>UK hospitality success depends on human-AI partnerships.</a:t>
            </a:r>
            <a:endParaRPr sz="1750">
              <a:solidFill>
                <a:schemeClr val="dk1"/>
              </a:solidFill>
              <a:latin typeface="Calibri"/>
              <a:ea typeface="Calibri"/>
              <a:cs typeface="Calibri"/>
              <a:sym typeface="Calibri"/>
            </a:endParaRPr>
          </a:p>
        </p:txBody>
      </p:sp>
      <p:sp>
        <p:nvSpPr>
          <p:cNvPr id="271" name="Google Shape;271;p13"/>
          <p:cNvSpPr txBox="1"/>
          <p:nvPr/>
        </p:nvSpPr>
        <p:spPr>
          <a:xfrm>
            <a:off x="7188200" y="7540784"/>
            <a:ext cx="7315200" cy="3693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(UK Hospitality Association, 2022; Deloitte UK, 2023).</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7"/>
                                        </p:tgtEl>
                                        <p:attrNameLst>
                                          <p:attrName>style.visibility</p:attrName>
                                        </p:attrNameLst>
                                      </p:cBhvr>
                                      <p:to>
                                        <p:strVal val="visible"/>
                                      </p:to>
                                    </p:set>
                                    <p:animEffect filter="fade" transition="in">
                                      <p:cBhvr>
                                        <p:cTn dur="500"/>
                                        <p:tgtEl>
                                          <p:spTgt spid="257"/>
                                        </p:tgtEl>
                                      </p:cBhvr>
                                    </p:animEffect>
                                  </p:childTnLst>
                                </p:cTn>
                              </p:par>
                              <p:par>
                                <p:cTn fill="hold" nodeType="withEffect" presetClass="entr" presetID="10" presetSubtype="0">
                                  <p:stCondLst>
                                    <p:cond delay="0"/>
                                  </p:stCondLst>
                                  <p:childTnLst>
                                    <p:set>
                                      <p:cBhvr>
                                        <p:cTn dur="1" fill="hold">
                                          <p:stCondLst>
                                            <p:cond delay="0"/>
                                          </p:stCondLst>
                                        </p:cTn>
                                        <p:tgtEl>
                                          <p:spTgt spid="258"/>
                                        </p:tgtEl>
                                        <p:attrNameLst>
                                          <p:attrName>style.visibility</p:attrName>
                                        </p:attrNameLst>
                                      </p:cBhvr>
                                      <p:to>
                                        <p:strVal val="visible"/>
                                      </p:to>
                                    </p:set>
                                    <p:animEffect filter="fade" transition="in">
                                      <p:cBhvr>
                                        <p:cTn dur="500"/>
                                        <p:tgtEl>
                                          <p:spTgt spid="258"/>
                                        </p:tgtEl>
                                      </p:cBhvr>
                                    </p:animEffect>
                                  </p:childTnLst>
                                </p:cTn>
                              </p:par>
                              <p:par>
                                <p:cTn fill="hold" nodeType="withEffect" presetClass="entr" presetID="10" presetSubtype="0">
                                  <p:stCondLst>
                                    <p:cond delay="0"/>
                                  </p:stCondLst>
                                  <p:childTnLst>
                                    <p:set>
                                      <p:cBhvr>
                                        <p:cTn dur="1" fill="hold">
                                          <p:stCondLst>
                                            <p:cond delay="0"/>
                                          </p:stCondLst>
                                        </p:cTn>
                                        <p:tgtEl>
                                          <p:spTgt spid="259"/>
                                        </p:tgtEl>
                                        <p:attrNameLst>
                                          <p:attrName>style.visibility</p:attrName>
                                        </p:attrNameLst>
                                      </p:cBhvr>
                                      <p:to>
                                        <p:strVal val="visible"/>
                                      </p:to>
                                    </p:set>
                                    <p:animEffect filter="fade" transition="in">
                                      <p:cBhvr>
                                        <p:cTn dur="500"/>
                                        <p:tgtEl>
                                          <p:spTgt spid="259"/>
                                        </p:tgtEl>
                                      </p:cBhvr>
                                    </p:animEffect>
                                  </p:childTnLst>
                                </p:cTn>
                              </p:par>
                              <p:par>
                                <p:cTn fill="hold" nodeType="withEffect" presetClass="entr" presetID="10" presetSubtype="0">
                                  <p:stCondLst>
                                    <p:cond delay="0"/>
                                  </p:stCondLst>
                                  <p:childTnLst>
                                    <p:set>
                                      <p:cBhvr>
                                        <p:cTn dur="1" fill="hold">
                                          <p:stCondLst>
                                            <p:cond delay="0"/>
                                          </p:stCondLst>
                                        </p:cTn>
                                        <p:tgtEl>
                                          <p:spTgt spid="260"/>
                                        </p:tgtEl>
                                        <p:attrNameLst>
                                          <p:attrName>style.visibility</p:attrName>
                                        </p:attrNameLst>
                                      </p:cBhvr>
                                      <p:to>
                                        <p:strVal val="visible"/>
                                      </p:to>
                                    </p:set>
                                    <p:animEffect filter="fade" transition="in">
                                      <p:cBhvr>
                                        <p:cTn dur="500"/>
                                        <p:tgtEl>
                                          <p:spTgt spid="260"/>
                                        </p:tgtEl>
                                      </p:cBhvr>
                                    </p:animEffect>
                                  </p:childTnLst>
                                </p:cTn>
                              </p:par>
                              <p:par>
                                <p:cTn fill="hold" nodeType="withEffect" presetClass="entr" presetID="10" presetSubtype="0">
                                  <p:stCondLst>
                                    <p:cond delay="0"/>
                                  </p:stCondLst>
                                  <p:childTnLst>
                                    <p:set>
                                      <p:cBhvr>
                                        <p:cTn dur="1" fill="hold">
                                          <p:stCondLst>
                                            <p:cond delay="0"/>
                                          </p:stCondLst>
                                        </p:cTn>
                                        <p:tgtEl>
                                          <p:spTgt spid="261"/>
                                        </p:tgtEl>
                                        <p:attrNameLst>
                                          <p:attrName>style.visibility</p:attrName>
                                        </p:attrNameLst>
                                      </p:cBhvr>
                                      <p:to>
                                        <p:strVal val="visible"/>
                                      </p:to>
                                    </p:set>
                                    <p:animEffect filter="fade" transition="in">
                                      <p:cBhvr>
                                        <p:cTn dur="500"/>
                                        <p:tgtEl>
                                          <p:spTgt spid="261"/>
                                        </p:tgtEl>
                                      </p:cBhvr>
                                    </p:animEffect>
                                  </p:childTnLst>
                                </p:cTn>
                              </p:par>
                              <p:par>
                                <p:cTn fill="hold" nodeType="withEffect" presetClass="entr" presetID="10" presetSubtype="0">
                                  <p:stCondLst>
                                    <p:cond delay="0"/>
                                  </p:stCondLst>
                                  <p:childTnLst>
                                    <p:set>
                                      <p:cBhvr>
                                        <p:cTn dur="1" fill="hold">
                                          <p:stCondLst>
                                            <p:cond delay="0"/>
                                          </p:stCondLst>
                                        </p:cTn>
                                        <p:tgtEl>
                                          <p:spTgt spid="262"/>
                                        </p:tgtEl>
                                        <p:attrNameLst>
                                          <p:attrName>style.visibility</p:attrName>
                                        </p:attrNameLst>
                                      </p:cBhvr>
                                      <p:to>
                                        <p:strVal val="visible"/>
                                      </p:to>
                                    </p:set>
                                    <p:animEffect filter="fade" transition="in">
                                      <p:cBhvr>
                                        <p:cTn dur="500"/>
                                        <p:tgtEl>
                                          <p:spTgt spid="262"/>
                                        </p:tgtEl>
                                      </p:cBhvr>
                                    </p:animEffect>
                                  </p:childTnLst>
                                </p:cTn>
                              </p:par>
                              <p:par>
                                <p:cTn fill="hold" nodeType="withEffect" presetClass="entr" presetID="10" presetSubtype="0">
                                  <p:stCondLst>
                                    <p:cond delay="0"/>
                                  </p:stCondLst>
                                  <p:childTnLst>
                                    <p:set>
                                      <p:cBhvr>
                                        <p:cTn dur="1" fill="hold">
                                          <p:stCondLst>
                                            <p:cond delay="0"/>
                                          </p:stCondLst>
                                        </p:cTn>
                                        <p:tgtEl>
                                          <p:spTgt spid="263"/>
                                        </p:tgtEl>
                                        <p:attrNameLst>
                                          <p:attrName>style.visibility</p:attrName>
                                        </p:attrNameLst>
                                      </p:cBhvr>
                                      <p:to>
                                        <p:strVal val="visible"/>
                                      </p:to>
                                    </p:set>
                                    <p:animEffect filter="fade" transition="in">
                                      <p:cBhvr>
                                        <p:cTn dur="500"/>
                                        <p:tgtEl>
                                          <p:spTgt spid="263"/>
                                        </p:tgtEl>
                                      </p:cBhvr>
                                    </p:animEffect>
                                  </p:childTnLst>
                                </p:cTn>
                              </p:par>
                              <p:par>
                                <p:cTn fill="hold" nodeType="withEffect" presetClass="entr" presetID="10" presetSubtype="0">
                                  <p:stCondLst>
                                    <p:cond delay="0"/>
                                  </p:stCondLst>
                                  <p:childTnLst>
                                    <p:set>
                                      <p:cBhvr>
                                        <p:cTn dur="1" fill="hold">
                                          <p:stCondLst>
                                            <p:cond delay="0"/>
                                          </p:stCondLst>
                                        </p:cTn>
                                        <p:tgtEl>
                                          <p:spTgt spid="264"/>
                                        </p:tgtEl>
                                        <p:attrNameLst>
                                          <p:attrName>style.visibility</p:attrName>
                                        </p:attrNameLst>
                                      </p:cBhvr>
                                      <p:to>
                                        <p:strVal val="visible"/>
                                      </p:to>
                                    </p:set>
                                    <p:animEffect filter="fade" transition="in">
                                      <p:cBhvr>
                                        <p:cTn dur="500"/>
                                        <p:tgtEl>
                                          <p:spTgt spid="264"/>
                                        </p:tgtEl>
                                      </p:cBhvr>
                                    </p:animEffect>
                                  </p:childTnLst>
                                </p:cTn>
                              </p:par>
                              <p:par>
                                <p:cTn fill="hold" nodeType="withEffect" presetClass="entr" presetID="10" presetSubtype="0">
                                  <p:stCondLst>
                                    <p:cond delay="0"/>
                                  </p:stCondLst>
                                  <p:childTnLst>
                                    <p:set>
                                      <p:cBhvr>
                                        <p:cTn dur="1" fill="hold">
                                          <p:stCondLst>
                                            <p:cond delay="0"/>
                                          </p:stCondLst>
                                        </p:cTn>
                                        <p:tgtEl>
                                          <p:spTgt spid="265"/>
                                        </p:tgtEl>
                                        <p:attrNameLst>
                                          <p:attrName>style.visibility</p:attrName>
                                        </p:attrNameLst>
                                      </p:cBhvr>
                                      <p:to>
                                        <p:strVal val="visible"/>
                                      </p:to>
                                    </p:set>
                                    <p:animEffect filter="fade" transition="in">
                                      <p:cBhvr>
                                        <p:cTn dur="500"/>
                                        <p:tgtEl>
                                          <p:spTgt spid="265"/>
                                        </p:tgtEl>
                                      </p:cBhvr>
                                    </p:animEffect>
                                  </p:childTnLst>
                                </p:cTn>
                              </p:par>
                              <p:par>
                                <p:cTn fill="hold" nodeType="withEffect" presetClass="entr" presetID="10" presetSubtype="0">
                                  <p:stCondLst>
                                    <p:cond delay="0"/>
                                  </p:stCondLst>
                                  <p:childTnLst>
                                    <p:set>
                                      <p:cBhvr>
                                        <p:cTn dur="1" fill="hold">
                                          <p:stCondLst>
                                            <p:cond delay="0"/>
                                          </p:stCondLst>
                                        </p:cTn>
                                        <p:tgtEl>
                                          <p:spTgt spid="266"/>
                                        </p:tgtEl>
                                        <p:attrNameLst>
                                          <p:attrName>style.visibility</p:attrName>
                                        </p:attrNameLst>
                                      </p:cBhvr>
                                      <p:to>
                                        <p:strVal val="visible"/>
                                      </p:to>
                                    </p:set>
                                    <p:animEffect filter="fade" transition="in">
                                      <p:cBhvr>
                                        <p:cTn dur="500"/>
                                        <p:tgtEl>
                                          <p:spTgt spid="266"/>
                                        </p:tgtEl>
                                      </p:cBhvr>
                                    </p:animEffect>
                                  </p:childTnLst>
                                </p:cTn>
                              </p:par>
                              <p:par>
                                <p:cTn fill="hold" nodeType="withEffect" presetClass="entr" presetID="10" presetSubtype="0">
                                  <p:stCondLst>
                                    <p:cond delay="0"/>
                                  </p:stCondLst>
                                  <p:childTnLst>
                                    <p:set>
                                      <p:cBhvr>
                                        <p:cTn dur="1" fill="hold">
                                          <p:stCondLst>
                                            <p:cond delay="0"/>
                                          </p:stCondLst>
                                        </p:cTn>
                                        <p:tgtEl>
                                          <p:spTgt spid="267"/>
                                        </p:tgtEl>
                                        <p:attrNameLst>
                                          <p:attrName>style.visibility</p:attrName>
                                        </p:attrNameLst>
                                      </p:cBhvr>
                                      <p:to>
                                        <p:strVal val="visible"/>
                                      </p:to>
                                    </p:set>
                                    <p:animEffect filter="fade" transition="in">
                                      <p:cBhvr>
                                        <p:cTn dur="500"/>
                                        <p:tgtEl>
                                          <p:spTgt spid="267"/>
                                        </p:tgtEl>
                                      </p:cBhvr>
                                    </p:animEffect>
                                  </p:childTnLst>
                                </p:cTn>
                              </p:par>
                              <p:par>
                                <p:cTn fill="hold" nodeType="withEffect" presetClass="entr" presetID="10" presetSubtype="0">
                                  <p:stCondLst>
                                    <p:cond delay="0"/>
                                  </p:stCondLst>
                                  <p:childTnLst>
                                    <p:set>
                                      <p:cBhvr>
                                        <p:cTn dur="1" fill="hold">
                                          <p:stCondLst>
                                            <p:cond delay="0"/>
                                          </p:stCondLst>
                                        </p:cTn>
                                        <p:tgtEl>
                                          <p:spTgt spid="268"/>
                                        </p:tgtEl>
                                        <p:attrNameLst>
                                          <p:attrName>style.visibility</p:attrName>
                                        </p:attrNameLst>
                                      </p:cBhvr>
                                      <p:to>
                                        <p:strVal val="visible"/>
                                      </p:to>
                                    </p:set>
                                    <p:animEffect filter="fade" transition="in">
                                      <p:cBhvr>
                                        <p:cTn dur="500"/>
                                        <p:tgtEl>
                                          <p:spTgt spid="268"/>
                                        </p:tgtEl>
                                      </p:cBhvr>
                                    </p:animEffect>
                                  </p:childTnLst>
                                </p:cTn>
                              </p:par>
                              <p:par>
                                <p:cTn fill="hold" nodeType="withEffect" presetClass="entr" presetID="10" presetSubtype="0">
                                  <p:stCondLst>
                                    <p:cond delay="0"/>
                                  </p:stCondLst>
                                  <p:childTnLst>
                                    <p:set>
                                      <p:cBhvr>
                                        <p:cTn dur="1" fill="hold">
                                          <p:stCondLst>
                                            <p:cond delay="0"/>
                                          </p:stCondLst>
                                        </p:cTn>
                                        <p:tgtEl>
                                          <p:spTgt spid="269"/>
                                        </p:tgtEl>
                                        <p:attrNameLst>
                                          <p:attrName>style.visibility</p:attrName>
                                        </p:attrNameLst>
                                      </p:cBhvr>
                                      <p:to>
                                        <p:strVal val="visible"/>
                                      </p:to>
                                    </p:set>
                                    <p:animEffect filter="fade" transition="in">
                                      <p:cBhvr>
                                        <p:cTn dur="500"/>
                                        <p:tgtEl>
                                          <p:spTgt spid="269"/>
                                        </p:tgtEl>
                                      </p:cBhvr>
                                    </p:animEffect>
                                  </p:childTnLst>
                                </p:cTn>
                              </p:par>
                              <p:par>
                                <p:cTn fill="hold" nodeType="withEffect" presetClass="entr" presetID="10" presetSubtype="0">
                                  <p:stCondLst>
                                    <p:cond delay="0"/>
                                  </p:stCondLst>
                                  <p:childTnLst>
                                    <p:set>
                                      <p:cBhvr>
                                        <p:cTn dur="1" fill="hold">
                                          <p:stCondLst>
                                            <p:cond delay="0"/>
                                          </p:stCondLst>
                                        </p:cTn>
                                        <p:tgtEl>
                                          <p:spTgt spid="270"/>
                                        </p:tgtEl>
                                        <p:attrNameLst>
                                          <p:attrName>style.visibility</p:attrName>
                                        </p:attrNameLst>
                                      </p:cBhvr>
                                      <p:to>
                                        <p:strVal val="visible"/>
                                      </p:to>
                                    </p:set>
                                    <p:animEffect filter="fade" transition="in">
                                      <p:cBhvr>
                                        <p:cTn dur="500"/>
                                        <p:tgtEl>
                                          <p:spTgt spid="27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pic>
        <p:nvPicPr>
          <p:cNvPr descr="preencoded.png" id="277" name="Google Shape;277;p14"/>
          <p:cNvPicPr preferRelativeResize="0"/>
          <p:nvPr/>
        </p:nvPicPr>
        <p:blipFill rotWithShape="1">
          <a:blip r:embed="rId3">
            <a:alphaModFix/>
          </a:blip>
          <a:srcRect b="0" l="0" r="0" t="0"/>
          <a:stretch/>
        </p:blipFill>
        <p:spPr>
          <a:xfrm>
            <a:off x="9144000" y="0"/>
            <a:ext cx="5486400" cy="8229600"/>
          </a:xfrm>
          <a:prstGeom prst="rect">
            <a:avLst/>
          </a:prstGeom>
          <a:noFill/>
          <a:ln>
            <a:noFill/>
          </a:ln>
        </p:spPr>
      </p:pic>
      <p:sp>
        <p:nvSpPr>
          <p:cNvPr id="278" name="Google Shape;278;p14"/>
          <p:cNvSpPr/>
          <p:nvPr/>
        </p:nvSpPr>
        <p:spPr>
          <a:xfrm>
            <a:off x="793790" y="874990"/>
            <a:ext cx="7308294" cy="673418"/>
          </a:xfrm>
          <a:prstGeom prst="rect">
            <a:avLst/>
          </a:prstGeom>
          <a:noFill/>
          <a:ln>
            <a:noFill/>
          </a:ln>
        </p:spPr>
        <p:txBody>
          <a:bodyPr anchorCtr="0" anchor="t" bIns="0" lIns="0" spcFirstLastPara="1" rIns="0" wrap="square" tIns="0">
            <a:noAutofit/>
          </a:bodyPr>
          <a:lstStyle/>
          <a:p>
            <a:pPr indent="0" lvl="0" marL="0" marR="0" rtl="0" algn="l">
              <a:lnSpc>
                <a:spcPct val="126190"/>
              </a:lnSpc>
              <a:spcBef>
                <a:spcPts val="0"/>
              </a:spcBef>
              <a:spcAft>
                <a:spcPts val="0"/>
              </a:spcAft>
              <a:buClr>
                <a:srgbClr val="272D45"/>
              </a:buClr>
              <a:buSzPts val="4200"/>
              <a:buFont typeface="Kanit Light"/>
              <a:buNone/>
            </a:pPr>
            <a:r>
              <a:rPr lang="en-GB" sz="4200">
                <a:solidFill>
                  <a:srgbClr val="272D45"/>
                </a:solidFill>
                <a:latin typeface="Kanit Light"/>
                <a:ea typeface="Kanit Light"/>
                <a:cs typeface="Kanit Light"/>
                <a:sym typeface="Kanit Light"/>
              </a:rPr>
              <a:t>Recommendations for Industry</a:t>
            </a:r>
            <a:endParaRPr sz="4200">
              <a:solidFill>
                <a:schemeClr val="dk1"/>
              </a:solidFill>
              <a:latin typeface="Calibri"/>
              <a:ea typeface="Calibri"/>
              <a:cs typeface="Calibri"/>
              <a:sym typeface="Calibri"/>
            </a:endParaRPr>
          </a:p>
        </p:txBody>
      </p:sp>
      <p:sp>
        <p:nvSpPr>
          <p:cNvPr id="279" name="Google Shape;279;p14"/>
          <p:cNvSpPr/>
          <p:nvPr/>
        </p:nvSpPr>
        <p:spPr>
          <a:xfrm>
            <a:off x="793790" y="1871543"/>
            <a:ext cx="161568" cy="1155382"/>
          </a:xfrm>
          <a:prstGeom prst="roundRect">
            <a:avLst>
              <a:gd fmla="val 56016"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80" name="Google Shape;280;p14"/>
          <p:cNvSpPr/>
          <p:nvPr/>
        </p:nvSpPr>
        <p:spPr>
          <a:xfrm>
            <a:off x="1278493" y="1871543"/>
            <a:ext cx="2997279" cy="336590"/>
          </a:xfrm>
          <a:prstGeom prst="rect">
            <a:avLst/>
          </a:prstGeom>
          <a:noFill/>
          <a:ln>
            <a:noFill/>
          </a:ln>
        </p:spPr>
        <p:txBody>
          <a:bodyPr anchorCtr="0" anchor="t" bIns="0" lIns="0" spcFirstLastPara="1" rIns="0" wrap="square" tIns="0">
            <a:noAutofit/>
          </a:bodyPr>
          <a:lstStyle/>
          <a:p>
            <a:pPr indent="0" lvl="0" marL="0" marR="0" rtl="0" algn="l">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Strategic Implementation</a:t>
            </a:r>
            <a:endParaRPr sz="2100">
              <a:solidFill>
                <a:schemeClr val="dk1"/>
              </a:solidFill>
              <a:latin typeface="Calibri"/>
              <a:ea typeface="Calibri"/>
              <a:cs typeface="Calibri"/>
              <a:sym typeface="Calibri"/>
            </a:endParaRPr>
          </a:p>
        </p:txBody>
      </p:sp>
      <p:sp>
        <p:nvSpPr>
          <p:cNvPr id="281" name="Google Shape;281;p14"/>
          <p:cNvSpPr/>
          <p:nvPr/>
        </p:nvSpPr>
        <p:spPr>
          <a:xfrm>
            <a:off x="1278493" y="2337316"/>
            <a:ext cx="7071717" cy="689610"/>
          </a:xfrm>
          <a:prstGeom prst="rect">
            <a:avLst/>
          </a:prstGeom>
          <a:noFill/>
          <a:ln>
            <a:noFill/>
          </a:ln>
        </p:spPr>
        <p:txBody>
          <a:bodyPr anchorCtr="0" anchor="t" bIns="0" lIns="0" spcFirstLastPara="1" rIns="0" wrap="square" tIns="0">
            <a:noAutofit/>
          </a:bodyPr>
          <a:lstStyle/>
          <a:p>
            <a:pPr indent="0" lvl="0" marL="0" marR="0" rtl="0" algn="l">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Start with guest-facing AI that solves clear pain points. Measure ROI before expanding.</a:t>
            </a:r>
            <a:endParaRPr sz="1650">
              <a:solidFill>
                <a:schemeClr val="dk1"/>
              </a:solidFill>
              <a:latin typeface="Calibri"/>
              <a:ea typeface="Calibri"/>
              <a:cs typeface="Calibri"/>
              <a:sym typeface="Calibri"/>
            </a:endParaRPr>
          </a:p>
        </p:txBody>
      </p:sp>
      <p:sp>
        <p:nvSpPr>
          <p:cNvPr id="282" name="Google Shape;282;p14"/>
          <p:cNvSpPr/>
          <p:nvPr/>
        </p:nvSpPr>
        <p:spPr>
          <a:xfrm>
            <a:off x="1116925" y="3242310"/>
            <a:ext cx="161568" cy="1155382"/>
          </a:xfrm>
          <a:prstGeom prst="roundRect">
            <a:avLst>
              <a:gd fmla="val 56016"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83" name="Google Shape;283;p14"/>
          <p:cNvSpPr/>
          <p:nvPr/>
        </p:nvSpPr>
        <p:spPr>
          <a:xfrm>
            <a:off x="1601629" y="3242310"/>
            <a:ext cx="2693551" cy="336590"/>
          </a:xfrm>
          <a:prstGeom prst="rect">
            <a:avLst/>
          </a:prstGeom>
          <a:noFill/>
          <a:ln>
            <a:noFill/>
          </a:ln>
        </p:spPr>
        <p:txBody>
          <a:bodyPr anchorCtr="0" anchor="t" bIns="0" lIns="0" spcFirstLastPara="1" rIns="0" wrap="square" tIns="0">
            <a:noAutofit/>
          </a:bodyPr>
          <a:lstStyle/>
          <a:p>
            <a:pPr indent="0" lvl="0" marL="0" marR="0" rtl="0" algn="l">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Staff Development</a:t>
            </a:r>
            <a:endParaRPr sz="2100">
              <a:solidFill>
                <a:schemeClr val="dk1"/>
              </a:solidFill>
              <a:latin typeface="Calibri"/>
              <a:ea typeface="Calibri"/>
              <a:cs typeface="Calibri"/>
              <a:sym typeface="Calibri"/>
            </a:endParaRPr>
          </a:p>
        </p:txBody>
      </p:sp>
      <p:sp>
        <p:nvSpPr>
          <p:cNvPr id="284" name="Google Shape;284;p14"/>
          <p:cNvSpPr/>
          <p:nvPr/>
        </p:nvSpPr>
        <p:spPr>
          <a:xfrm>
            <a:off x="1601629" y="3708083"/>
            <a:ext cx="6748582" cy="689610"/>
          </a:xfrm>
          <a:prstGeom prst="rect">
            <a:avLst/>
          </a:prstGeom>
          <a:noFill/>
          <a:ln>
            <a:noFill/>
          </a:ln>
        </p:spPr>
        <p:txBody>
          <a:bodyPr anchorCtr="0" anchor="t" bIns="0" lIns="0" spcFirstLastPara="1" rIns="0" wrap="square" tIns="0">
            <a:noAutofit/>
          </a:bodyPr>
          <a:lstStyle/>
          <a:p>
            <a:pPr indent="0" lvl="0" marL="0" marR="0" rtl="0" algn="l">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Invest in comprehensive training programmes. Focus on AI collaboration skills.</a:t>
            </a:r>
            <a:endParaRPr sz="1650">
              <a:solidFill>
                <a:schemeClr val="dk1"/>
              </a:solidFill>
              <a:latin typeface="Calibri"/>
              <a:ea typeface="Calibri"/>
              <a:cs typeface="Calibri"/>
              <a:sym typeface="Calibri"/>
            </a:endParaRPr>
          </a:p>
        </p:txBody>
      </p:sp>
      <p:sp>
        <p:nvSpPr>
          <p:cNvPr id="285" name="Google Shape;285;p14"/>
          <p:cNvSpPr/>
          <p:nvPr/>
        </p:nvSpPr>
        <p:spPr>
          <a:xfrm>
            <a:off x="1440180" y="4613077"/>
            <a:ext cx="161568" cy="1155382"/>
          </a:xfrm>
          <a:prstGeom prst="roundRect">
            <a:avLst>
              <a:gd fmla="val 56016"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86" name="Google Shape;286;p14"/>
          <p:cNvSpPr/>
          <p:nvPr/>
        </p:nvSpPr>
        <p:spPr>
          <a:xfrm>
            <a:off x="1924883" y="4613077"/>
            <a:ext cx="2693551" cy="336590"/>
          </a:xfrm>
          <a:prstGeom prst="rect">
            <a:avLst/>
          </a:prstGeom>
          <a:noFill/>
          <a:ln>
            <a:noFill/>
          </a:ln>
        </p:spPr>
        <p:txBody>
          <a:bodyPr anchorCtr="0" anchor="t" bIns="0" lIns="0" spcFirstLastPara="1" rIns="0" wrap="square" tIns="0">
            <a:noAutofit/>
          </a:bodyPr>
          <a:lstStyle/>
          <a:p>
            <a:pPr indent="0" lvl="0" marL="0" marR="0" rtl="0" algn="l">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Guest Education</a:t>
            </a:r>
            <a:endParaRPr sz="2100">
              <a:solidFill>
                <a:schemeClr val="dk1"/>
              </a:solidFill>
              <a:latin typeface="Calibri"/>
              <a:ea typeface="Calibri"/>
              <a:cs typeface="Calibri"/>
              <a:sym typeface="Calibri"/>
            </a:endParaRPr>
          </a:p>
        </p:txBody>
      </p:sp>
      <p:sp>
        <p:nvSpPr>
          <p:cNvPr id="287" name="Google Shape;287;p14"/>
          <p:cNvSpPr/>
          <p:nvPr/>
        </p:nvSpPr>
        <p:spPr>
          <a:xfrm>
            <a:off x="1924883" y="5078849"/>
            <a:ext cx="6425327" cy="689610"/>
          </a:xfrm>
          <a:prstGeom prst="rect">
            <a:avLst/>
          </a:prstGeom>
          <a:noFill/>
          <a:ln>
            <a:noFill/>
          </a:ln>
        </p:spPr>
        <p:txBody>
          <a:bodyPr anchorCtr="0" anchor="t" bIns="0" lIns="0" spcFirstLastPara="1" rIns="0" wrap="square" tIns="0">
            <a:noAutofit/>
          </a:bodyPr>
          <a:lstStyle/>
          <a:p>
            <a:pPr indent="0" lvl="0" marL="0" marR="0" rtl="0" algn="l">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Create clear instructions for AI interactions. Offer human alternatives when needed.</a:t>
            </a:r>
            <a:endParaRPr sz="1650">
              <a:solidFill>
                <a:schemeClr val="dk1"/>
              </a:solidFill>
              <a:latin typeface="Calibri"/>
              <a:ea typeface="Calibri"/>
              <a:cs typeface="Calibri"/>
              <a:sym typeface="Calibri"/>
            </a:endParaRPr>
          </a:p>
        </p:txBody>
      </p:sp>
      <p:sp>
        <p:nvSpPr>
          <p:cNvPr id="288" name="Google Shape;288;p14"/>
          <p:cNvSpPr/>
          <p:nvPr/>
        </p:nvSpPr>
        <p:spPr>
          <a:xfrm>
            <a:off x="1763435" y="5983843"/>
            <a:ext cx="161568" cy="1155382"/>
          </a:xfrm>
          <a:prstGeom prst="roundRect">
            <a:avLst>
              <a:gd fmla="val 56016" name="adj"/>
            </a:avLst>
          </a:prstGeom>
          <a:solidFill>
            <a:srgbClr val="DFECE9"/>
          </a:solidFill>
          <a:ln cap="flat" cmpd="sng" w="9525">
            <a:solidFill>
              <a:srgbClr val="C5D2C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89" name="Google Shape;289;p14"/>
          <p:cNvSpPr/>
          <p:nvPr/>
        </p:nvSpPr>
        <p:spPr>
          <a:xfrm>
            <a:off x="2248138" y="5983843"/>
            <a:ext cx="2693551" cy="336590"/>
          </a:xfrm>
          <a:prstGeom prst="rect">
            <a:avLst/>
          </a:prstGeom>
          <a:noFill/>
          <a:ln>
            <a:noFill/>
          </a:ln>
        </p:spPr>
        <p:txBody>
          <a:bodyPr anchorCtr="0" anchor="t" bIns="0" lIns="0" spcFirstLastPara="1" rIns="0" wrap="square" tIns="0">
            <a:noAutofit/>
          </a:bodyPr>
          <a:lstStyle/>
          <a:p>
            <a:pPr indent="0" lvl="0" marL="0" marR="0" rtl="0" algn="l">
              <a:lnSpc>
                <a:spcPct val="126190"/>
              </a:lnSpc>
              <a:spcBef>
                <a:spcPts val="0"/>
              </a:spcBef>
              <a:spcAft>
                <a:spcPts val="0"/>
              </a:spcAft>
              <a:buClr>
                <a:srgbClr val="2C3249"/>
              </a:buClr>
              <a:buSzPts val="2100"/>
              <a:buFont typeface="Kanit Light"/>
              <a:buNone/>
            </a:pPr>
            <a:r>
              <a:rPr lang="en-GB" sz="2100">
                <a:solidFill>
                  <a:srgbClr val="2C3249"/>
                </a:solidFill>
                <a:latin typeface="Kanit Light"/>
                <a:ea typeface="Kanit Light"/>
                <a:cs typeface="Kanit Light"/>
                <a:sym typeface="Kanit Light"/>
              </a:rPr>
              <a:t>Ethical Framework</a:t>
            </a:r>
            <a:endParaRPr sz="2100">
              <a:solidFill>
                <a:schemeClr val="dk1"/>
              </a:solidFill>
              <a:latin typeface="Calibri"/>
              <a:ea typeface="Calibri"/>
              <a:cs typeface="Calibri"/>
              <a:sym typeface="Calibri"/>
            </a:endParaRPr>
          </a:p>
        </p:txBody>
      </p:sp>
      <p:sp>
        <p:nvSpPr>
          <p:cNvPr id="290" name="Google Shape;290;p14"/>
          <p:cNvSpPr/>
          <p:nvPr/>
        </p:nvSpPr>
        <p:spPr>
          <a:xfrm>
            <a:off x="2248138" y="6449616"/>
            <a:ext cx="6102072" cy="689610"/>
          </a:xfrm>
          <a:prstGeom prst="rect">
            <a:avLst/>
          </a:prstGeom>
          <a:noFill/>
          <a:ln>
            <a:noFill/>
          </a:ln>
        </p:spPr>
        <p:txBody>
          <a:bodyPr anchorCtr="0" anchor="t" bIns="0" lIns="0" spcFirstLastPara="1" rIns="0" wrap="square" tIns="0">
            <a:noAutofit/>
          </a:bodyPr>
          <a:lstStyle/>
          <a:p>
            <a:pPr indent="0" lvl="0" marL="0" marR="0" rtl="0" algn="l">
              <a:lnSpc>
                <a:spcPct val="163636"/>
              </a:lnSpc>
              <a:spcBef>
                <a:spcPts val="0"/>
              </a:spcBef>
              <a:spcAft>
                <a:spcPts val="0"/>
              </a:spcAft>
              <a:buClr>
                <a:srgbClr val="2C3249"/>
              </a:buClr>
              <a:buSzPts val="1650"/>
              <a:buFont typeface="Martel Sans"/>
              <a:buNone/>
            </a:pPr>
            <a:r>
              <a:rPr lang="en-GB" sz="1650">
                <a:solidFill>
                  <a:srgbClr val="2C3249"/>
                </a:solidFill>
                <a:latin typeface="Martel Sans"/>
                <a:ea typeface="Martel Sans"/>
                <a:cs typeface="Martel Sans"/>
                <a:sym typeface="Martel Sans"/>
              </a:rPr>
              <a:t>Develop transparent data policies. Prioritise guest privacy and consent.</a:t>
            </a:r>
            <a:endParaRPr sz="1650">
              <a:solidFill>
                <a:schemeClr val="dk1"/>
              </a:solidFill>
              <a:latin typeface="Calibri"/>
              <a:ea typeface="Calibri"/>
              <a:cs typeface="Calibri"/>
              <a:sym typeface="Calibri"/>
            </a:endParaRPr>
          </a:p>
        </p:txBody>
      </p:sp>
      <p:sp>
        <p:nvSpPr>
          <p:cNvPr id="291" name="Google Shape;291;p14"/>
          <p:cNvSpPr txBox="1"/>
          <p:nvPr/>
        </p:nvSpPr>
        <p:spPr>
          <a:xfrm>
            <a:off x="618172" y="7635716"/>
            <a:ext cx="7315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(UK Government, 2021; VisitBritain, 2022).</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500"/>
                                        <p:tgtEl>
                                          <p:spTgt spid="279"/>
                                        </p:tgtEl>
                                      </p:cBhvr>
                                    </p:animEffect>
                                  </p:childTnLst>
                                </p:cTn>
                              </p:par>
                              <p:par>
                                <p:cTn fill="hold" nodeType="withEffect" presetClass="entr" presetID="10" presetSubtype="0">
                                  <p:stCondLst>
                                    <p:cond delay="0"/>
                                  </p:stCondLst>
                                  <p:childTnLst>
                                    <p:set>
                                      <p:cBhvr>
                                        <p:cTn dur="1" fill="hold">
                                          <p:stCondLst>
                                            <p:cond delay="0"/>
                                          </p:stCondLst>
                                        </p:cTn>
                                        <p:tgtEl>
                                          <p:spTgt spid="280"/>
                                        </p:tgtEl>
                                        <p:attrNameLst>
                                          <p:attrName>style.visibility</p:attrName>
                                        </p:attrNameLst>
                                      </p:cBhvr>
                                      <p:to>
                                        <p:strVal val="visible"/>
                                      </p:to>
                                    </p:set>
                                    <p:animEffect filter="fade" transition="in">
                                      <p:cBhvr>
                                        <p:cTn dur="500"/>
                                        <p:tgtEl>
                                          <p:spTgt spid="280"/>
                                        </p:tgtEl>
                                      </p:cBhvr>
                                    </p:animEffect>
                                  </p:childTnLst>
                                </p:cTn>
                              </p:par>
                              <p:par>
                                <p:cTn fill="hold" nodeType="withEffect" presetClass="entr" presetID="10" presetSubtype="0">
                                  <p:stCondLst>
                                    <p:cond delay="0"/>
                                  </p:stCondLst>
                                  <p:childTnLst>
                                    <p:set>
                                      <p:cBhvr>
                                        <p:cTn dur="1" fill="hold">
                                          <p:stCondLst>
                                            <p:cond delay="0"/>
                                          </p:stCondLst>
                                        </p:cTn>
                                        <p:tgtEl>
                                          <p:spTgt spid="281"/>
                                        </p:tgtEl>
                                        <p:attrNameLst>
                                          <p:attrName>style.visibility</p:attrName>
                                        </p:attrNameLst>
                                      </p:cBhvr>
                                      <p:to>
                                        <p:strVal val="visible"/>
                                      </p:to>
                                    </p:set>
                                    <p:animEffect filter="fade" transition="in">
                                      <p:cBhvr>
                                        <p:cTn dur="500"/>
                                        <p:tgtEl>
                                          <p:spTgt spid="281"/>
                                        </p:tgtEl>
                                      </p:cBhvr>
                                    </p:animEffect>
                                  </p:childTnLst>
                                </p:cTn>
                              </p:par>
                              <p:par>
                                <p:cTn fill="hold" nodeType="withEffect" presetClass="entr" presetID="10" presetSubtype="0">
                                  <p:stCondLst>
                                    <p:cond delay="0"/>
                                  </p:stCondLst>
                                  <p:childTnLst>
                                    <p:set>
                                      <p:cBhvr>
                                        <p:cTn dur="1" fill="hold">
                                          <p:stCondLst>
                                            <p:cond delay="0"/>
                                          </p:stCondLst>
                                        </p:cTn>
                                        <p:tgtEl>
                                          <p:spTgt spid="282"/>
                                        </p:tgtEl>
                                        <p:attrNameLst>
                                          <p:attrName>style.visibility</p:attrName>
                                        </p:attrNameLst>
                                      </p:cBhvr>
                                      <p:to>
                                        <p:strVal val="visible"/>
                                      </p:to>
                                    </p:set>
                                    <p:animEffect filter="fade" transition="in">
                                      <p:cBhvr>
                                        <p:cTn dur="500"/>
                                        <p:tgtEl>
                                          <p:spTgt spid="282"/>
                                        </p:tgtEl>
                                      </p:cBhvr>
                                    </p:animEffect>
                                  </p:childTnLst>
                                </p:cTn>
                              </p:par>
                              <p:par>
                                <p:cTn fill="hold" nodeType="withEffect" presetClass="entr" presetID="10" presetSubtype="0">
                                  <p:stCondLst>
                                    <p:cond delay="0"/>
                                  </p:stCondLst>
                                  <p:childTnLst>
                                    <p:set>
                                      <p:cBhvr>
                                        <p:cTn dur="1" fill="hold">
                                          <p:stCondLst>
                                            <p:cond delay="0"/>
                                          </p:stCondLst>
                                        </p:cTn>
                                        <p:tgtEl>
                                          <p:spTgt spid="283"/>
                                        </p:tgtEl>
                                        <p:attrNameLst>
                                          <p:attrName>style.visibility</p:attrName>
                                        </p:attrNameLst>
                                      </p:cBhvr>
                                      <p:to>
                                        <p:strVal val="visible"/>
                                      </p:to>
                                    </p:set>
                                    <p:animEffect filter="fade" transition="in">
                                      <p:cBhvr>
                                        <p:cTn dur="500"/>
                                        <p:tgtEl>
                                          <p:spTgt spid="283"/>
                                        </p:tgtEl>
                                      </p:cBhvr>
                                    </p:animEffect>
                                  </p:childTnLst>
                                </p:cTn>
                              </p:par>
                              <p:par>
                                <p:cTn fill="hold" nodeType="withEffect" presetClass="entr" presetID="10" presetSubtype="0">
                                  <p:stCondLst>
                                    <p:cond delay="0"/>
                                  </p:stCondLst>
                                  <p:childTnLst>
                                    <p:set>
                                      <p:cBhvr>
                                        <p:cTn dur="1" fill="hold">
                                          <p:stCondLst>
                                            <p:cond delay="0"/>
                                          </p:stCondLst>
                                        </p:cTn>
                                        <p:tgtEl>
                                          <p:spTgt spid="284"/>
                                        </p:tgtEl>
                                        <p:attrNameLst>
                                          <p:attrName>style.visibility</p:attrName>
                                        </p:attrNameLst>
                                      </p:cBhvr>
                                      <p:to>
                                        <p:strVal val="visible"/>
                                      </p:to>
                                    </p:set>
                                    <p:animEffect filter="fade" transition="in">
                                      <p:cBhvr>
                                        <p:cTn dur="500"/>
                                        <p:tgtEl>
                                          <p:spTgt spid="284"/>
                                        </p:tgtEl>
                                      </p:cBhvr>
                                    </p:animEffect>
                                  </p:childTnLst>
                                </p:cTn>
                              </p:par>
                              <p:par>
                                <p:cTn fill="hold" nodeType="withEffect" presetClass="entr" presetID="10" presetSubtype="0">
                                  <p:stCondLst>
                                    <p:cond delay="0"/>
                                  </p:stCondLst>
                                  <p:childTnLst>
                                    <p:set>
                                      <p:cBhvr>
                                        <p:cTn dur="1" fill="hold">
                                          <p:stCondLst>
                                            <p:cond delay="0"/>
                                          </p:stCondLst>
                                        </p:cTn>
                                        <p:tgtEl>
                                          <p:spTgt spid="285"/>
                                        </p:tgtEl>
                                        <p:attrNameLst>
                                          <p:attrName>style.visibility</p:attrName>
                                        </p:attrNameLst>
                                      </p:cBhvr>
                                      <p:to>
                                        <p:strVal val="visible"/>
                                      </p:to>
                                    </p:set>
                                    <p:animEffect filter="fade" transition="in">
                                      <p:cBhvr>
                                        <p:cTn dur="500"/>
                                        <p:tgtEl>
                                          <p:spTgt spid="285"/>
                                        </p:tgtEl>
                                      </p:cBhvr>
                                    </p:animEffect>
                                  </p:childTnLst>
                                </p:cTn>
                              </p:par>
                              <p:par>
                                <p:cTn fill="hold" nodeType="withEffect" presetClass="entr" presetID="10" presetSubtype="0">
                                  <p:stCondLst>
                                    <p:cond delay="0"/>
                                  </p:stCondLst>
                                  <p:childTnLst>
                                    <p:set>
                                      <p:cBhvr>
                                        <p:cTn dur="1" fill="hold">
                                          <p:stCondLst>
                                            <p:cond delay="0"/>
                                          </p:stCondLst>
                                        </p:cTn>
                                        <p:tgtEl>
                                          <p:spTgt spid="286"/>
                                        </p:tgtEl>
                                        <p:attrNameLst>
                                          <p:attrName>style.visibility</p:attrName>
                                        </p:attrNameLst>
                                      </p:cBhvr>
                                      <p:to>
                                        <p:strVal val="visible"/>
                                      </p:to>
                                    </p:set>
                                    <p:animEffect filter="fade" transition="in">
                                      <p:cBhvr>
                                        <p:cTn dur="500"/>
                                        <p:tgtEl>
                                          <p:spTgt spid="286"/>
                                        </p:tgtEl>
                                      </p:cBhvr>
                                    </p:animEffect>
                                  </p:childTnLst>
                                </p:cTn>
                              </p:par>
                              <p:par>
                                <p:cTn fill="hold" nodeType="withEffect" presetClass="entr" presetID="10" presetSubtype="0">
                                  <p:stCondLst>
                                    <p:cond delay="0"/>
                                  </p:stCondLst>
                                  <p:childTnLst>
                                    <p:set>
                                      <p:cBhvr>
                                        <p:cTn dur="1" fill="hold">
                                          <p:stCondLst>
                                            <p:cond delay="0"/>
                                          </p:stCondLst>
                                        </p:cTn>
                                        <p:tgtEl>
                                          <p:spTgt spid="287"/>
                                        </p:tgtEl>
                                        <p:attrNameLst>
                                          <p:attrName>style.visibility</p:attrName>
                                        </p:attrNameLst>
                                      </p:cBhvr>
                                      <p:to>
                                        <p:strVal val="visible"/>
                                      </p:to>
                                    </p:set>
                                    <p:animEffect filter="fade" transition="in">
                                      <p:cBhvr>
                                        <p:cTn dur="500"/>
                                        <p:tgtEl>
                                          <p:spTgt spid="287"/>
                                        </p:tgtEl>
                                      </p:cBhvr>
                                    </p:animEffect>
                                  </p:childTnLst>
                                </p:cTn>
                              </p:par>
                              <p:par>
                                <p:cTn fill="hold" nodeType="withEffect" presetClass="entr" presetID="10" presetSubtype="0">
                                  <p:stCondLst>
                                    <p:cond delay="0"/>
                                  </p:stCondLst>
                                  <p:childTnLst>
                                    <p:set>
                                      <p:cBhvr>
                                        <p:cTn dur="1" fill="hold">
                                          <p:stCondLst>
                                            <p:cond delay="0"/>
                                          </p:stCondLst>
                                        </p:cTn>
                                        <p:tgtEl>
                                          <p:spTgt spid="288"/>
                                        </p:tgtEl>
                                        <p:attrNameLst>
                                          <p:attrName>style.visibility</p:attrName>
                                        </p:attrNameLst>
                                      </p:cBhvr>
                                      <p:to>
                                        <p:strVal val="visible"/>
                                      </p:to>
                                    </p:set>
                                    <p:animEffect filter="fade" transition="in">
                                      <p:cBhvr>
                                        <p:cTn dur="500"/>
                                        <p:tgtEl>
                                          <p:spTgt spid="288"/>
                                        </p:tgtEl>
                                      </p:cBhvr>
                                    </p:animEffect>
                                  </p:childTnLst>
                                </p:cTn>
                              </p:par>
                              <p:par>
                                <p:cTn fill="hold" nodeType="withEffect" presetClass="entr" presetID="10" presetSubtype="0">
                                  <p:stCondLst>
                                    <p:cond delay="0"/>
                                  </p:stCondLst>
                                  <p:childTnLst>
                                    <p:set>
                                      <p:cBhvr>
                                        <p:cTn dur="1" fill="hold">
                                          <p:stCondLst>
                                            <p:cond delay="0"/>
                                          </p:stCondLst>
                                        </p:cTn>
                                        <p:tgtEl>
                                          <p:spTgt spid="289"/>
                                        </p:tgtEl>
                                        <p:attrNameLst>
                                          <p:attrName>style.visibility</p:attrName>
                                        </p:attrNameLst>
                                      </p:cBhvr>
                                      <p:to>
                                        <p:strVal val="visible"/>
                                      </p:to>
                                    </p:set>
                                    <p:animEffect filter="fade" transition="in">
                                      <p:cBhvr>
                                        <p:cTn dur="500"/>
                                        <p:tgtEl>
                                          <p:spTgt spid="289"/>
                                        </p:tgtEl>
                                      </p:cBhvr>
                                    </p:animEffect>
                                  </p:childTnLst>
                                </p:cTn>
                              </p:par>
                              <p:par>
                                <p:cTn fill="hold" nodeType="withEffect" presetClass="entr" presetID="10" presetSubtype="0">
                                  <p:stCondLst>
                                    <p:cond delay="0"/>
                                  </p:stCondLst>
                                  <p:childTnLst>
                                    <p:set>
                                      <p:cBhvr>
                                        <p:cTn dur="1" fill="hold">
                                          <p:stCondLst>
                                            <p:cond delay="0"/>
                                          </p:stCondLst>
                                        </p:cTn>
                                        <p:tgtEl>
                                          <p:spTgt spid="290"/>
                                        </p:tgtEl>
                                        <p:attrNameLst>
                                          <p:attrName>style.visibility</p:attrName>
                                        </p:attrNameLst>
                                      </p:cBhvr>
                                      <p:to>
                                        <p:strVal val="visible"/>
                                      </p:to>
                                    </p:set>
                                    <p:animEffect filter="fade" transition="in">
                                      <p:cBhvr>
                                        <p:cTn dur="500"/>
                                        <p:tgtEl>
                                          <p:spTgt spid="29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pic>
        <p:nvPicPr>
          <p:cNvPr descr="preencoded.png" id="297" name="Google Shape;297;p15"/>
          <p:cNvPicPr preferRelativeResize="0"/>
          <p:nvPr/>
        </p:nvPicPr>
        <p:blipFill rotWithShape="1">
          <a:blip r:embed="rId3">
            <a:alphaModFix/>
          </a:blip>
          <a:srcRect b="0" l="0" r="0" t="0"/>
          <a:stretch/>
        </p:blipFill>
        <p:spPr>
          <a:xfrm>
            <a:off x="45497" y="1293542"/>
            <a:ext cx="4191966" cy="6287948"/>
          </a:xfrm>
          <a:prstGeom prst="rect">
            <a:avLst/>
          </a:prstGeom>
          <a:noFill/>
          <a:ln>
            <a:noFill/>
          </a:ln>
        </p:spPr>
      </p:pic>
      <p:sp>
        <p:nvSpPr>
          <p:cNvPr id="298" name="Google Shape;298;p15"/>
          <p:cNvSpPr/>
          <p:nvPr/>
        </p:nvSpPr>
        <p:spPr>
          <a:xfrm>
            <a:off x="860697" y="340876"/>
            <a:ext cx="5670590" cy="708779"/>
          </a:xfrm>
          <a:prstGeom prst="rect">
            <a:avLst/>
          </a:prstGeom>
          <a:noFill/>
          <a:ln>
            <a:noFill/>
          </a:ln>
        </p:spPr>
        <p:txBody>
          <a:bodyPr anchorCtr="0" anchor="t" bIns="0" lIns="0" spcFirstLastPara="1" rIns="0" wrap="square" tIns="0">
            <a:noAutofit/>
          </a:bodyPr>
          <a:lstStyle/>
          <a:p>
            <a:pPr indent="0" lvl="0" marL="0" marR="0" rtl="0" algn="l">
              <a:lnSpc>
                <a:spcPct val="124719"/>
              </a:lnSpc>
              <a:spcBef>
                <a:spcPts val="0"/>
              </a:spcBef>
              <a:spcAft>
                <a:spcPts val="0"/>
              </a:spcAft>
              <a:buClr>
                <a:srgbClr val="272D45"/>
              </a:buClr>
              <a:buSzPts val="4450"/>
              <a:buFont typeface="Kanit Light"/>
              <a:buNone/>
            </a:pPr>
            <a:r>
              <a:rPr lang="en-GB" sz="4450">
                <a:solidFill>
                  <a:srgbClr val="272D45"/>
                </a:solidFill>
                <a:latin typeface="Kanit Light"/>
                <a:ea typeface="Kanit Light"/>
                <a:cs typeface="Kanit Light"/>
                <a:sym typeface="Kanit Light"/>
              </a:rPr>
              <a:t>References </a:t>
            </a:r>
            <a:endParaRPr sz="4450">
              <a:solidFill>
                <a:schemeClr val="dk1"/>
              </a:solidFill>
              <a:latin typeface="Calibri"/>
              <a:ea typeface="Calibri"/>
              <a:cs typeface="Calibri"/>
              <a:sym typeface="Calibri"/>
            </a:endParaRPr>
          </a:p>
        </p:txBody>
      </p:sp>
      <p:sp>
        <p:nvSpPr>
          <p:cNvPr id="299" name="Google Shape;299;p15"/>
          <p:cNvSpPr txBox="1"/>
          <p:nvPr/>
        </p:nvSpPr>
        <p:spPr>
          <a:xfrm>
            <a:off x="4371278" y="1063029"/>
            <a:ext cx="10002644" cy="6745308"/>
          </a:xfrm>
          <a:prstGeom prst="rect">
            <a:avLst/>
          </a:prstGeom>
          <a:noFill/>
          <a:ln>
            <a:noFill/>
          </a:ln>
        </p:spPr>
        <p:txBody>
          <a:bodyPr anchorCtr="0" anchor="t" bIns="45700" lIns="91425" spcFirstLastPara="1" rIns="91425" wrap="square" tIns="45700">
            <a:spAutoFit/>
          </a:bodyPr>
          <a:lstStyle/>
          <a:p>
            <a:pPr indent="-342900" lvl="0" marL="342900" marR="0" rtl="0" algn="l">
              <a:lnSpc>
                <a:spcPct val="107000"/>
              </a:lnSpc>
              <a:spcBef>
                <a:spcPts val="0"/>
              </a:spcBef>
              <a:spcAft>
                <a:spcPts val="0"/>
              </a:spcAft>
              <a:buClr>
                <a:schemeClr val="dk1"/>
              </a:buClr>
              <a:buSzPts val="1400"/>
              <a:buFont typeface="Calibri"/>
              <a:buAutoNum type="arabicPeriod"/>
            </a:pPr>
            <a:r>
              <a:rPr lang="en-GB" sz="1400">
                <a:solidFill>
                  <a:schemeClr val="dk1"/>
                </a:solidFill>
                <a:latin typeface="Arial"/>
                <a:ea typeface="Arial"/>
                <a:cs typeface="Arial"/>
                <a:sym typeface="Arial"/>
              </a:rPr>
              <a:t>UK Government (2021) </a:t>
            </a:r>
            <a:r>
              <a:rPr i="1" lang="en-GB" sz="1400">
                <a:solidFill>
                  <a:schemeClr val="dk1"/>
                </a:solidFill>
                <a:latin typeface="Arial"/>
                <a:ea typeface="Arial"/>
                <a:cs typeface="Arial"/>
                <a:sym typeface="Arial"/>
              </a:rPr>
              <a:t>National AI Strategy</a:t>
            </a:r>
            <a:r>
              <a:rPr lang="en-GB" sz="1400">
                <a:solidFill>
                  <a:schemeClr val="dk1"/>
                </a:solidFill>
                <a:latin typeface="Arial"/>
                <a:ea typeface="Arial"/>
                <a:cs typeface="Arial"/>
                <a:sym typeface="Arial"/>
              </a:rPr>
              <a:t>. UK Government Policy Paper. Available at: </a:t>
            </a:r>
            <a:r>
              <a:rPr lang="en-GB" sz="1400" u="sng">
                <a:solidFill>
                  <a:srgbClr val="467886"/>
                </a:solidFill>
                <a:latin typeface="Arial"/>
                <a:ea typeface="Arial"/>
                <a:cs typeface="Arial"/>
                <a:sym typeface="Arial"/>
                <a:hlinkClick r:id="rId4">
                  <a:extLst>
                    <a:ext uri="{A12FA001-AC4F-418D-AE19-62706E023703}">
                      <ahyp:hlinkClr val="tx"/>
                    </a:ext>
                  </a:extLst>
                </a:hlinkClick>
              </a:rPr>
              <a:t>https://www.gov.uk/government/publications/national-ai-strategy</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lang="en-GB" sz="1400">
                <a:solidFill>
                  <a:schemeClr val="dk1"/>
                </a:solidFill>
                <a:latin typeface="Arial"/>
                <a:ea typeface="Arial"/>
                <a:cs typeface="Arial"/>
                <a:sym typeface="Arial"/>
              </a:rPr>
              <a:t>VisitBritain (2022) </a:t>
            </a:r>
            <a:r>
              <a:rPr i="1" lang="en-GB" sz="1400">
                <a:solidFill>
                  <a:schemeClr val="dk1"/>
                </a:solidFill>
                <a:latin typeface="Arial"/>
                <a:ea typeface="Arial"/>
                <a:cs typeface="Arial"/>
                <a:sym typeface="Arial"/>
              </a:rPr>
              <a:t>Inbound Tourism Forecasts and Trends</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5">
                  <a:extLst>
                    <a:ext uri="{A12FA001-AC4F-418D-AE19-62706E023703}">
                      <ahyp:hlinkClr val="tx"/>
                    </a:ext>
                  </a:extLst>
                </a:hlinkClick>
              </a:rPr>
              <a:t>https://www.visitbritain.org/research-insights/inbound-tourism-forecast</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lang="en-GB" sz="1400">
                <a:solidFill>
                  <a:schemeClr val="dk1"/>
                </a:solidFill>
                <a:latin typeface="Arial"/>
                <a:ea typeface="Arial"/>
                <a:cs typeface="Arial"/>
                <a:sym typeface="Arial"/>
              </a:rPr>
              <a:t>HospitalityNet UK (2023) </a:t>
            </a:r>
            <a:r>
              <a:rPr i="1" lang="en-GB" sz="1400">
                <a:solidFill>
                  <a:schemeClr val="dk1"/>
                </a:solidFill>
                <a:latin typeface="Arial"/>
                <a:ea typeface="Arial"/>
                <a:cs typeface="Arial"/>
                <a:sym typeface="Arial"/>
              </a:rPr>
              <a:t>Artificial Intelligence in Hospitality Industry Report</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6">
                  <a:extLst>
                    <a:ext uri="{A12FA001-AC4F-418D-AE19-62706E023703}">
                      <ahyp:hlinkClr val="tx"/>
                    </a:ext>
                  </a:extLst>
                </a:hlinkClick>
              </a:rPr>
              <a:t>https://www.hospitalitynet.org/thematics/artificial-intelligence</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lang="en-GB" sz="1400">
                <a:solidFill>
                  <a:schemeClr val="dk1"/>
                </a:solidFill>
                <a:latin typeface="Arial"/>
                <a:ea typeface="Arial"/>
                <a:cs typeface="Arial"/>
                <a:sym typeface="Arial"/>
              </a:rPr>
              <a:t>UK Hospitality Association (2022) </a:t>
            </a:r>
            <a:r>
              <a:rPr i="1" lang="en-GB" sz="1400">
                <a:solidFill>
                  <a:schemeClr val="dk1"/>
                </a:solidFill>
                <a:latin typeface="Arial"/>
                <a:ea typeface="Arial"/>
                <a:cs typeface="Arial"/>
                <a:sym typeface="Arial"/>
              </a:rPr>
              <a:t>Future Proofing Hospitality: Technology and Innovation</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7">
                  <a:extLst>
                    <a:ext uri="{A12FA001-AC4F-418D-AE19-62706E023703}">
                      <ahyp:hlinkClr val="tx"/>
                    </a:ext>
                  </a:extLst>
                </a:hlinkClick>
              </a:rPr>
              <a:t>https://www.ukhospitality.org.uk/wp-content/uploads/2025/01/UKHospitality-Christie-Co-Benchmarking-Report-2022-FINAL-abridged.pdf</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lang="en-GB" sz="1400">
                <a:solidFill>
                  <a:schemeClr val="dk1"/>
                </a:solidFill>
                <a:latin typeface="Arial"/>
                <a:ea typeface="Arial"/>
                <a:cs typeface="Arial"/>
                <a:sym typeface="Arial"/>
              </a:rPr>
              <a:t>Deloitte UK (2023) </a:t>
            </a:r>
            <a:r>
              <a:rPr i="1" lang="en-GB" sz="1400">
                <a:solidFill>
                  <a:schemeClr val="dk1"/>
                </a:solidFill>
                <a:latin typeface="Arial"/>
                <a:ea typeface="Arial"/>
                <a:cs typeface="Arial"/>
                <a:sym typeface="Arial"/>
              </a:rPr>
              <a:t>Tech Trends 2023: Hospitality Insights</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8">
                  <a:extLst>
                    <a:ext uri="{A12FA001-AC4F-418D-AE19-62706E023703}">
                      <ahyp:hlinkClr val="tx"/>
                    </a:ext>
                  </a:extLst>
                </a:hlinkClick>
              </a:rPr>
              <a:t>https://www2.deloitte.com/us/en/insights/focus/tech-trends/2023.html</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lang="en-GB" sz="1400">
                <a:solidFill>
                  <a:schemeClr val="dk1"/>
                </a:solidFill>
                <a:latin typeface="Arial"/>
                <a:ea typeface="Arial"/>
                <a:cs typeface="Arial"/>
                <a:sym typeface="Arial"/>
              </a:rPr>
              <a:t>Marriott International (2024) Annual Report 2024. Available at: </a:t>
            </a:r>
            <a:r>
              <a:rPr lang="en-GB" sz="1400" u="sng">
                <a:solidFill>
                  <a:schemeClr val="dk1"/>
                </a:solidFill>
                <a:latin typeface="Arial"/>
                <a:ea typeface="Arial"/>
                <a:cs typeface="Arial"/>
                <a:sym typeface="Arial"/>
                <a:hlinkClick r:id="rId9">
                  <a:extLst>
                    <a:ext uri="{A12FA001-AC4F-418D-AE19-62706E023703}">
                      <ahyp:hlinkClr val="tx"/>
                    </a:ext>
                  </a:extLst>
                </a:hlinkClick>
              </a:rPr>
              <a:t>https://marriott.gcs-web.com/annual</a:t>
            </a:r>
            <a:r>
              <a:rPr lang="en-GB" sz="1400">
                <a:solidFill>
                  <a:schemeClr val="dk1"/>
                </a:solidFill>
                <a:latin typeface="Arial"/>
                <a:ea typeface="Arial"/>
                <a:cs typeface="Arial"/>
                <a:sym typeface="Arial"/>
              </a:rPr>
              <a:t>  (Accessed: 19 May 2025).</a:t>
            </a:r>
            <a:endParaRPr/>
          </a:p>
          <a:p>
            <a:pPr indent="0" lvl="0" marL="0" marR="0" rtl="0" algn="l">
              <a:lnSpc>
                <a:spcPct val="107000"/>
              </a:lnSpc>
              <a:spcBef>
                <a:spcPts val="800"/>
              </a:spcBef>
              <a:spcAft>
                <a:spcPts val="0"/>
              </a:spcAft>
              <a:buClr>
                <a:schemeClr val="dk1"/>
              </a:buClr>
              <a:buSzPts val="1400"/>
              <a:buFont typeface="Arial"/>
              <a:buNone/>
            </a:pPr>
            <a:r>
              <a:rPr b="1" lang="en-GB" sz="1400">
                <a:solidFill>
                  <a:schemeClr val="dk1"/>
                </a:solidFill>
                <a:latin typeface="Arial"/>
                <a:ea typeface="Arial"/>
                <a:cs typeface="Arial"/>
                <a:sym typeface="Arial"/>
              </a:rPr>
              <a:t>Academic Journals</a:t>
            </a:r>
            <a:endParaRPr sz="1400">
              <a:solidFill>
                <a:schemeClr val="dk1"/>
              </a:solidFill>
              <a:latin typeface="Arial"/>
              <a:ea typeface="Arial"/>
              <a:cs typeface="Arial"/>
              <a:sym typeface="Arial"/>
            </a:endParaRPr>
          </a:p>
          <a:p>
            <a:pPr indent="-342900" lvl="0" marL="342900" marR="0" rtl="0" algn="l">
              <a:lnSpc>
                <a:spcPct val="107000"/>
              </a:lnSpc>
              <a:spcBef>
                <a:spcPts val="800"/>
              </a:spcBef>
              <a:spcAft>
                <a:spcPts val="0"/>
              </a:spcAft>
              <a:buClr>
                <a:schemeClr val="dk1"/>
              </a:buClr>
              <a:buSzPts val="1400"/>
              <a:buFont typeface="Calibri"/>
              <a:buAutoNum type="arabicPeriod"/>
            </a:pPr>
            <a:r>
              <a:rPr i="1" lang="en-GB" sz="1400">
                <a:solidFill>
                  <a:schemeClr val="dk1"/>
                </a:solidFill>
                <a:latin typeface="Arial"/>
                <a:ea typeface="Arial"/>
                <a:cs typeface="Arial"/>
                <a:sym typeface="Arial"/>
              </a:rPr>
              <a:t>International Journal of Hospitality Management</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10">
                  <a:extLst>
                    <a:ext uri="{A12FA001-AC4F-418D-AE19-62706E023703}">
                      <ahyp:hlinkClr val="tx"/>
                    </a:ext>
                  </a:extLst>
                </a:hlinkClick>
              </a:rPr>
              <a:t>https://shop.elsevier.com/journals/international-journal-of-hospitality-management/0278-4319</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i="1" lang="en-GB" sz="1400">
                <a:solidFill>
                  <a:schemeClr val="dk1"/>
                </a:solidFill>
                <a:latin typeface="Arial"/>
                <a:ea typeface="Arial"/>
                <a:cs typeface="Arial"/>
                <a:sym typeface="Arial"/>
              </a:rPr>
              <a:t>Tourism Management</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11">
                  <a:extLst>
                    <a:ext uri="{A12FA001-AC4F-418D-AE19-62706E023703}">
                      <ahyp:hlinkClr val="tx"/>
                    </a:ext>
                  </a:extLst>
                </a:hlinkClick>
              </a:rPr>
              <a:t>https://shop.elsevier.com/journals/tourism-management/0261-5177</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i="1" lang="en-GB" sz="1400">
                <a:solidFill>
                  <a:schemeClr val="dk1"/>
                </a:solidFill>
                <a:latin typeface="Arial"/>
                <a:ea typeface="Arial"/>
                <a:cs typeface="Arial"/>
                <a:sym typeface="Arial"/>
              </a:rPr>
              <a:t>Journal of Hospitality and Tourism Technology</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12">
                  <a:extLst>
                    <a:ext uri="{A12FA001-AC4F-418D-AE19-62706E023703}">
                      <ahyp:hlinkClr val="tx"/>
                    </a:ext>
                  </a:extLst>
                </a:hlinkClick>
              </a:rPr>
              <a:t>https://www.emeraldgrouppublishing.com/journal/jhtt</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i="1" lang="en-GB" sz="1400">
                <a:solidFill>
                  <a:schemeClr val="dk1"/>
                </a:solidFill>
                <a:latin typeface="Arial"/>
                <a:ea typeface="Arial"/>
                <a:cs typeface="Arial"/>
                <a:sym typeface="Arial"/>
              </a:rPr>
              <a:t>Current Issues in Tourism</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13">
                  <a:extLst>
                    <a:ext uri="{A12FA001-AC4F-418D-AE19-62706E023703}">
                      <ahyp:hlinkClr val="tx"/>
                    </a:ext>
                  </a:extLst>
                </a:hlinkClick>
              </a:rPr>
              <a:t>https://www.scimagojr.com/journalsearch.php?q=28324&amp;tip=sid</a:t>
            </a:r>
            <a:r>
              <a:rPr lang="en-GB" sz="1400">
                <a:solidFill>
                  <a:schemeClr val="dk1"/>
                </a:solidFill>
                <a:latin typeface="Arial"/>
                <a:ea typeface="Arial"/>
                <a:cs typeface="Arial"/>
                <a:sym typeface="Arial"/>
              </a:rPr>
              <a:t>  (Accessed: 19 May 2025).</a:t>
            </a:r>
            <a:endParaRPr/>
          </a:p>
          <a:p>
            <a:pPr indent="-342900" lvl="0" marL="342900" marR="0" rtl="0" algn="l">
              <a:lnSpc>
                <a:spcPct val="107000"/>
              </a:lnSpc>
              <a:spcBef>
                <a:spcPts val="800"/>
              </a:spcBef>
              <a:spcAft>
                <a:spcPts val="0"/>
              </a:spcAft>
              <a:buClr>
                <a:schemeClr val="dk1"/>
              </a:buClr>
              <a:buSzPts val="1400"/>
              <a:buFont typeface="Calibri"/>
              <a:buAutoNum type="arabicPeriod"/>
            </a:pPr>
            <a:r>
              <a:rPr i="1" lang="en-GB" sz="1400">
                <a:solidFill>
                  <a:schemeClr val="dk1"/>
                </a:solidFill>
                <a:latin typeface="Arial"/>
                <a:ea typeface="Arial"/>
                <a:cs typeface="Arial"/>
                <a:sym typeface="Arial"/>
              </a:rPr>
              <a:t>Journal of Sustainable Tourism</a:t>
            </a:r>
            <a:r>
              <a:rPr lang="en-GB" sz="1400">
                <a:solidFill>
                  <a:schemeClr val="dk1"/>
                </a:solidFill>
                <a:latin typeface="Arial"/>
                <a:ea typeface="Arial"/>
                <a:cs typeface="Arial"/>
                <a:sym typeface="Arial"/>
              </a:rPr>
              <a:t>. Available at: </a:t>
            </a:r>
            <a:r>
              <a:rPr lang="en-GB" sz="1400" u="sng">
                <a:solidFill>
                  <a:srgbClr val="467886"/>
                </a:solidFill>
                <a:latin typeface="Arial"/>
                <a:ea typeface="Arial"/>
                <a:cs typeface="Arial"/>
                <a:sym typeface="Arial"/>
                <a:hlinkClick r:id="rId14">
                  <a:extLst>
                    <a:ext uri="{A12FA001-AC4F-418D-AE19-62706E023703}">
                      <ahyp:hlinkClr val="tx"/>
                    </a:ext>
                  </a:extLst>
                </a:hlinkClick>
              </a:rPr>
              <a:t>https://www.scimagojr.com/journalsearch.php?q=14811&amp;tip=sid</a:t>
            </a:r>
            <a:r>
              <a:rPr lang="en-GB" sz="1400">
                <a:solidFill>
                  <a:schemeClr val="dk1"/>
                </a:solidFill>
                <a:latin typeface="Arial"/>
                <a:ea typeface="Arial"/>
                <a:cs typeface="Arial"/>
                <a:sym typeface="Arial"/>
              </a:rPr>
              <a:t>  (Accessed: 19 May 2025).</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2025-05-19T14:05:06Z</dcterms:created>
  <dc:creator>Georgiana</dc:creator>
</cp:coreProperties>
</file>