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76" r:id="rId3"/>
    <p:sldId id="267" r:id="rId4"/>
    <p:sldId id="277" r:id="rId5"/>
    <p:sldId id="281" r:id="rId6"/>
    <p:sldId id="259" r:id="rId7"/>
    <p:sldId id="279" r:id="rId8"/>
    <p:sldId id="278" r:id="rId9"/>
    <p:sldId id="274" r:id="rId10"/>
    <p:sldId id="275" r:id="rId11"/>
    <p:sldId id="280"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6" d="100"/>
          <a:sy n="76" d="100"/>
        </p:scale>
        <p:origin x="70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E48F22-8049-4430-9902-61EF4E77B18A}" type="slidenum">
              <a:rPr lang="en-GB" smtClean="0"/>
              <a:pPr/>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453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1200439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E48F22-8049-4430-9902-61EF4E77B18A}" type="slidenum">
              <a:rPr lang="en-GB" smtClean="0"/>
              <a:pPr/>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73633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3026322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E48F22-8049-4430-9902-61EF4E77B18A}" type="slidenum">
              <a:rPr lang="en-GB" smtClean="0"/>
              <a:pPr/>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0150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3009332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1265210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E48F22-8049-4430-9902-61EF4E77B18A}" type="slidenum">
              <a:rPr lang="en-GB" smtClean="0"/>
              <a:pPr/>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2020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1797513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2661409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3C2221-92D1-4C17-997B-9A596C8F5D7D}" type="datetimeFigureOut">
              <a:rPr lang="en-GB" smtClean="0"/>
              <a:pPr/>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E48F22-8049-4430-9902-61EF4E77B18A}" type="slidenum">
              <a:rPr lang="en-GB" smtClean="0"/>
              <a:pPr/>
              <a:t>‹#›</a:t>
            </a:fld>
            <a:endParaRPr lang="en-GB"/>
          </a:p>
        </p:txBody>
      </p:sp>
    </p:spTree>
    <p:extLst>
      <p:ext uri="{BB962C8B-B14F-4D97-AF65-F5344CB8AC3E}">
        <p14:creationId xmlns:p14="http://schemas.microsoft.com/office/powerpoint/2010/main" val="228527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1F3C2221-92D1-4C17-997B-9A596C8F5D7D}" type="datetimeFigureOut">
              <a:rPr lang="en-GB" smtClean="0"/>
              <a:pPr/>
              <a:t>26/01/2023</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87E48F22-8049-4430-9902-61EF4E77B18A}" type="slidenum">
              <a:rPr lang="en-GB" smtClean="0"/>
              <a:pPr/>
              <a:t>‹#›</a:t>
            </a:fld>
            <a:endParaRPr lang="en-GB"/>
          </a:p>
        </p:txBody>
      </p:sp>
    </p:spTree>
    <p:extLst>
      <p:ext uri="{BB962C8B-B14F-4D97-AF65-F5344CB8AC3E}">
        <p14:creationId xmlns:p14="http://schemas.microsoft.com/office/powerpoint/2010/main" val="21916959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b="1" cap="none" spc="0" dirty="0">
                <a:solidFill>
                  <a:prstClr val="black"/>
                </a:solidFill>
                <a:latin typeface="Calibri"/>
              </a:rPr>
              <a:t>HPAH5046/6046</a:t>
            </a:r>
            <a:br>
              <a:rPr lang="en-GB" sz="4000" b="1" cap="none" spc="0" dirty="0">
                <a:solidFill>
                  <a:prstClr val="black"/>
                </a:solidFill>
                <a:latin typeface="Calibri"/>
              </a:rPr>
            </a:br>
            <a:r>
              <a:rPr lang="en-GB" sz="4000" b="1" cap="none" spc="0" dirty="0">
                <a:solidFill>
                  <a:prstClr val="black"/>
                </a:solidFill>
                <a:latin typeface="Calibri"/>
              </a:rPr>
              <a:t>The Life and Times of Caesar and Cicero</a:t>
            </a:r>
            <a:endParaRPr lang="en-GB" dirty="0"/>
          </a:p>
        </p:txBody>
      </p:sp>
      <p:sp>
        <p:nvSpPr>
          <p:cNvPr id="3" name="Subtitle 2"/>
          <p:cNvSpPr>
            <a:spLocks noGrp="1"/>
          </p:cNvSpPr>
          <p:nvPr>
            <p:ph type="subTitle" idx="1"/>
          </p:nvPr>
        </p:nvSpPr>
        <p:spPr>
          <a:xfrm>
            <a:off x="685800" y="3505200"/>
            <a:ext cx="7558608" cy="1752600"/>
          </a:xfrm>
        </p:spPr>
        <p:txBody>
          <a:bodyPr>
            <a:normAutofit/>
          </a:bodyPr>
          <a:lstStyle/>
          <a:p>
            <a:r>
              <a:rPr lang="en-GB" sz="3600" b="1" dirty="0"/>
              <a:t>The Second Triumvirate </a:t>
            </a:r>
          </a:p>
        </p:txBody>
      </p:sp>
    </p:spTree>
    <p:extLst>
      <p:ext uri="{BB962C8B-B14F-4D97-AF65-F5344CB8AC3E}">
        <p14:creationId xmlns:p14="http://schemas.microsoft.com/office/powerpoint/2010/main" val="2036804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0D242-4377-238B-97A4-EC06EAFA5DB3}"/>
              </a:ext>
            </a:extLst>
          </p:cNvPr>
          <p:cNvSpPr>
            <a:spLocks noGrp="1"/>
          </p:cNvSpPr>
          <p:nvPr>
            <p:ph type="title"/>
          </p:nvPr>
        </p:nvSpPr>
        <p:spPr>
          <a:xfrm>
            <a:off x="457200" y="304800"/>
            <a:ext cx="8229600" cy="1219200"/>
          </a:xfrm>
        </p:spPr>
        <p:txBody>
          <a:bodyPr>
            <a:normAutofit fontScale="90000"/>
          </a:bodyPr>
          <a:lstStyle/>
          <a:p>
            <a:r>
              <a:rPr lang="en-GB" b="1" dirty="0">
                <a:solidFill>
                  <a:schemeClr val="tx1"/>
                </a:solidFill>
              </a:rPr>
              <a:t>Sources for the Second Triumvirate</a:t>
            </a:r>
          </a:p>
        </p:txBody>
      </p:sp>
      <p:sp>
        <p:nvSpPr>
          <p:cNvPr id="3" name="Content Placeholder 2">
            <a:extLst>
              <a:ext uri="{FF2B5EF4-FFF2-40B4-BE49-F238E27FC236}">
                <a16:creationId xmlns:a16="http://schemas.microsoft.com/office/drawing/2014/main" id="{495CBECB-2733-171A-09B3-4EA851B87677}"/>
              </a:ext>
            </a:extLst>
          </p:cNvPr>
          <p:cNvSpPr>
            <a:spLocks noGrp="1"/>
          </p:cNvSpPr>
          <p:nvPr>
            <p:ph idx="1"/>
          </p:nvPr>
        </p:nvSpPr>
        <p:spPr>
          <a:xfrm>
            <a:off x="132522" y="1524001"/>
            <a:ext cx="8865703" cy="5234608"/>
          </a:xfrm>
        </p:spPr>
        <p:txBody>
          <a:bodyPr>
            <a:normAutofit lnSpcReduction="10000"/>
          </a:bodyPr>
          <a:lstStyle/>
          <a:p>
            <a:r>
              <a:rPr lang="en-GB" sz="3200" dirty="0"/>
              <a:t>Augustus (AD 14), </a:t>
            </a:r>
            <a:r>
              <a:rPr lang="en-GB" sz="3200" i="1" dirty="0"/>
              <a:t>Res Gestae </a:t>
            </a:r>
          </a:p>
          <a:p>
            <a:endParaRPr lang="en-GB" sz="300" dirty="0"/>
          </a:p>
          <a:p>
            <a:r>
              <a:rPr lang="en-GB" sz="3200" dirty="0"/>
              <a:t>Suetonius (ca. likely written after AD 120), </a:t>
            </a:r>
            <a:r>
              <a:rPr lang="en-GB" sz="3200" i="1" dirty="0"/>
              <a:t>Life of </a:t>
            </a:r>
            <a:r>
              <a:rPr lang="en-GB" sz="3200" i="1" dirty="0" err="1"/>
              <a:t>Divus</a:t>
            </a:r>
            <a:r>
              <a:rPr lang="en-GB" sz="3200" i="1" dirty="0"/>
              <a:t> Augustus</a:t>
            </a:r>
            <a:r>
              <a:rPr lang="en-GB" sz="3200" dirty="0"/>
              <a:t>.</a:t>
            </a:r>
            <a:r>
              <a:rPr lang="en-GB" sz="3200" i="1" dirty="0"/>
              <a:t> </a:t>
            </a:r>
          </a:p>
          <a:p>
            <a:endParaRPr lang="en-GB" sz="300" dirty="0"/>
          </a:p>
          <a:p>
            <a:r>
              <a:rPr lang="en-GB" sz="3200" dirty="0"/>
              <a:t>Plutarch (written in early second century AD), </a:t>
            </a:r>
            <a:r>
              <a:rPr lang="en-GB" sz="3200" i="1" dirty="0"/>
              <a:t>Life of Antony.</a:t>
            </a:r>
          </a:p>
          <a:p>
            <a:endParaRPr lang="en-GB" sz="300" dirty="0"/>
          </a:p>
          <a:p>
            <a:r>
              <a:rPr lang="en-GB" sz="3200" dirty="0"/>
              <a:t>Appian (lived AD 95-165), </a:t>
            </a:r>
            <a:r>
              <a:rPr lang="en-GB" sz="3200" i="1" dirty="0"/>
              <a:t>The Civil Wars</a:t>
            </a:r>
            <a:r>
              <a:rPr lang="en-GB" sz="3200" dirty="0"/>
              <a:t>.</a:t>
            </a:r>
          </a:p>
          <a:p>
            <a:endParaRPr lang="en-GB" sz="300" dirty="0"/>
          </a:p>
          <a:p>
            <a:r>
              <a:rPr lang="en-GB" sz="3200" dirty="0"/>
              <a:t>Cassius </a:t>
            </a:r>
            <a:r>
              <a:rPr lang="en-GB" sz="3200" dirty="0" err="1"/>
              <a:t>Dio</a:t>
            </a:r>
            <a:r>
              <a:rPr lang="en-GB" sz="3200" dirty="0"/>
              <a:t> (lived AD 155-235?), </a:t>
            </a:r>
            <a:r>
              <a:rPr lang="en-GB" sz="3200" i="1" dirty="0"/>
              <a:t>Roman History</a:t>
            </a:r>
            <a:r>
              <a:rPr lang="en-GB" sz="3200" dirty="0"/>
              <a:t>.</a:t>
            </a:r>
          </a:p>
          <a:p>
            <a:endParaRPr lang="en-GB" sz="300" dirty="0"/>
          </a:p>
          <a:p>
            <a:r>
              <a:rPr lang="en-GB" sz="3200" b="1" dirty="0"/>
              <a:t>Cicero’s </a:t>
            </a:r>
            <a:r>
              <a:rPr lang="en-GB" sz="3200" b="1" i="1" dirty="0"/>
              <a:t>Letters</a:t>
            </a:r>
            <a:r>
              <a:rPr lang="en-GB" sz="3200" b="1" dirty="0"/>
              <a:t> end in 43 BC (for obvious reasons)</a:t>
            </a:r>
            <a:r>
              <a:rPr lang="en-GB" sz="3200" dirty="0"/>
              <a:t>.</a:t>
            </a:r>
          </a:p>
          <a:p>
            <a:endParaRPr lang="en-GB" dirty="0"/>
          </a:p>
        </p:txBody>
      </p:sp>
    </p:spTree>
    <p:extLst>
      <p:ext uri="{BB962C8B-B14F-4D97-AF65-F5344CB8AC3E}">
        <p14:creationId xmlns:p14="http://schemas.microsoft.com/office/powerpoint/2010/main" val="3440444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Treaty of </a:t>
            </a:r>
            <a:r>
              <a:rPr lang="en-GB" b="1" dirty="0" err="1"/>
              <a:t>Brundisium</a:t>
            </a:r>
            <a:r>
              <a:rPr lang="en-GB" b="1" dirty="0"/>
              <a:t> – 40 BC</a:t>
            </a:r>
          </a:p>
        </p:txBody>
      </p:sp>
      <p:pic>
        <p:nvPicPr>
          <p:cNvPr id="2050" name="Picture 2"/>
          <p:cNvPicPr>
            <a:picLocks noChangeAspect="1" noChangeArrowheads="1"/>
          </p:cNvPicPr>
          <p:nvPr/>
        </p:nvPicPr>
        <p:blipFill>
          <a:blip r:embed="rId2" cstate="print"/>
          <a:srcRect/>
          <a:stretch>
            <a:fillRect/>
          </a:stretch>
        </p:blipFill>
        <p:spPr bwMode="auto">
          <a:xfrm>
            <a:off x="395536" y="1484784"/>
            <a:ext cx="8136904" cy="4896544"/>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1115616" y="5085184"/>
            <a:ext cx="1000125" cy="1285875"/>
          </a:xfrm>
          <a:prstGeom prst="rect">
            <a:avLst/>
          </a:prstGeom>
          <a:noFill/>
          <a:ln w="9525">
            <a:noFill/>
            <a:miter lim="800000"/>
            <a:headEnd/>
            <a:tailEnd/>
          </a:ln>
        </p:spPr>
      </p:pic>
      <p:pic>
        <p:nvPicPr>
          <p:cNvPr id="2053" name="Picture 5"/>
          <p:cNvPicPr>
            <a:picLocks noChangeAspect="1" noChangeArrowheads="1"/>
          </p:cNvPicPr>
          <p:nvPr/>
        </p:nvPicPr>
        <p:blipFill>
          <a:blip r:embed="rId4" cstate="print"/>
          <a:srcRect/>
          <a:stretch>
            <a:fillRect/>
          </a:stretch>
        </p:blipFill>
        <p:spPr bwMode="auto">
          <a:xfrm>
            <a:off x="8028384" y="2996952"/>
            <a:ext cx="899592" cy="1446659"/>
          </a:xfrm>
          <a:prstGeom prst="rect">
            <a:avLst/>
          </a:prstGeom>
          <a:noFill/>
          <a:ln w="9525">
            <a:noFill/>
            <a:miter lim="800000"/>
            <a:headEnd/>
            <a:tailEnd/>
          </a:ln>
        </p:spPr>
      </p:pic>
      <p:pic>
        <p:nvPicPr>
          <p:cNvPr id="3" name="Picture 2">
            <a:extLst>
              <a:ext uri="{FF2B5EF4-FFF2-40B4-BE49-F238E27FC236}">
                <a16:creationId xmlns:a16="http://schemas.microsoft.com/office/drawing/2014/main" id="{38BDBF19-B3A2-1C70-03DD-39F9EE5DE8A4}"/>
              </a:ext>
            </a:extLst>
          </p:cNvPr>
          <p:cNvPicPr>
            <a:picLocks noChangeAspect="1"/>
          </p:cNvPicPr>
          <p:nvPr/>
        </p:nvPicPr>
        <p:blipFill rotWithShape="1">
          <a:blip r:embed="rId5"/>
          <a:srcRect l="43460" t="6703" r="35433" b="51033"/>
          <a:stretch/>
        </p:blipFill>
        <p:spPr>
          <a:xfrm>
            <a:off x="457200" y="1484784"/>
            <a:ext cx="1499525" cy="138897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44A3F-0D89-5A17-413F-F6B37FF8E5F7}"/>
              </a:ext>
            </a:extLst>
          </p:cNvPr>
          <p:cNvSpPr>
            <a:spLocks noGrp="1"/>
          </p:cNvSpPr>
          <p:nvPr>
            <p:ph type="title"/>
          </p:nvPr>
        </p:nvSpPr>
        <p:spPr>
          <a:xfrm>
            <a:off x="457200" y="331304"/>
            <a:ext cx="8229600" cy="1020418"/>
          </a:xfrm>
        </p:spPr>
        <p:txBody>
          <a:bodyPr/>
          <a:lstStyle/>
          <a:p>
            <a:r>
              <a:rPr lang="en-GB" b="1" dirty="0">
                <a:solidFill>
                  <a:schemeClr val="tx1"/>
                </a:solidFill>
              </a:rPr>
              <a:t>Key events</a:t>
            </a:r>
          </a:p>
        </p:txBody>
      </p:sp>
      <p:sp>
        <p:nvSpPr>
          <p:cNvPr id="3" name="Content Placeholder 2">
            <a:extLst>
              <a:ext uri="{FF2B5EF4-FFF2-40B4-BE49-F238E27FC236}">
                <a16:creationId xmlns:a16="http://schemas.microsoft.com/office/drawing/2014/main" id="{D98BEC43-76A4-166E-D9A2-55261338843A}"/>
              </a:ext>
            </a:extLst>
          </p:cNvPr>
          <p:cNvSpPr>
            <a:spLocks noGrp="1"/>
          </p:cNvSpPr>
          <p:nvPr>
            <p:ph idx="1"/>
          </p:nvPr>
        </p:nvSpPr>
        <p:spPr>
          <a:xfrm>
            <a:off x="265043" y="1457739"/>
            <a:ext cx="8733183" cy="5400262"/>
          </a:xfrm>
        </p:spPr>
        <p:txBody>
          <a:bodyPr>
            <a:normAutofit fontScale="92500"/>
          </a:bodyPr>
          <a:lstStyle/>
          <a:p>
            <a:r>
              <a:rPr lang="en-GB" sz="2800" dirty="0" err="1"/>
              <a:t>Sextus</a:t>
            </a:r>
            <a:r>
              <a:rPr lang="en-GB" sz="2800" dirty="0"/>
              <a:t> Pompey comes back from Spain and seizes Sicily – put on list of the proscribed. </a:t>
            </a:r>
          </a:p>
          <a:p>
            <a:pPr lvl="1"/>
            <a:r>
              <a:rPr lang="en-GB" sz="2400" dirty="0"/>
              <a:t>Followers from proscribed, fugitives, slaves, remnants of Pompeian faction. </a:t>
            </a:r>
          </a:p>
          <a:p>
            <a:pPr lvl="1"/>
            <a:r>
              <a:rPr lang="en-GB" sz="2400" dirty="0"/>
              <a:t>Fleet largely manned by slaves.</a:t>
            </a:r>
          </a:p>
          <a:p>
            <a:pPr lvl="1"/>
            <a:r>
              <a:rPr lang="en-GB" sz="2400" dirty="0"/>
              <a:t>Disruption of grain shipments to Rome.</a:t>
            </a:r>
          </a:p>
          <a:p>
            <a:endParaRPr lang="en-GB" sz="200" dirty="0"/>
          </a:p>
          <a:p>
            <a:r>
              <a:rPr lang="en-GB" sz="2800" dirty="0"/>
              <a:t>40 BC: Antony marries Octavia (Octavian’s sister).</a:t>
            </a:r>
          </a:p>
          <a:p>
            <a:endParaRPr lang="en-GB" sz="200" dirty="0"/>
          </a:p>
          <a:p>
            <a:r>
              <a:rPr lang="en-GB" sz="2800" dirty="0"/>
              <a:t>In 39 BC triumvirs acknowledge position of </a:t>
            </a:r>
            <a:r>
              <a:rPr lang="en-GB" sz="2800" dirty="0" err="1"/>
              <a:t>Sextus</a:t>
            </a:r>
            <a:r>
              <a:rPr lang="en-GB" sz="2800" dirty="0"/>
              <a:t> Pompey in Sicily, Sardinia and Corsica. </a:t>
            </a:r>
          </a:p>
          <a:p>
            <a:endParaRPr lang="en-GB" sz="200" dirty="0"/>
          </a:p>
          <a:p>
            <a:r>
              <a:rPr lang="en-GB" sz="2800" dirty="0"/>
              <a:t>37 BC: Triumvirate renewed (5 years). Agrippa trains a new fleet. Antony begins a relationship with Cleopatra and starts his unsuccessful Parthian Campaign.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746073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p&#10;&#10;Description automatically generated">
            <a:extLst>
              <a:ext uri="{FF2B5EF4-FFF2-40B4-BE49-F238E27FC236}">
                <a16:creationId xmlns:a16="http://schemas.microsoft.com/office/drawing/2014/main" id="{430C4648-F6A3-C299-C8EF-8F7A80D749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825" y="1762125"/>
            <a:ext cx="8896350" cy="3333750"/>
          </a:xfrm>
          <a:prstGeom prst="rect">
            <a:avLst/>
          </a:prstGeom>
        </p:spPr>
      </p:pic>
    </p:spTree>
    <p:extLst>
      <p:ext uri="{BB962C8B-B14F-4D97-AF65-F5344CB8AC3E}">
        <p14:creationId xmlns:p14="http://schemas.microsoft.com/office/powerpoint/2010/main" val="77446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0D6A0-EFD5-343B-CB22-5DE42FE14AE0}"/>
              </a:ext>
            </a:extLst>
          </p:cNvPr>
          <p:cNvSpPr>
            <a:spLocks noGrp="1"/>
          </p:cNvSpPr>
          <p:nvPr>
            <p:ph type="title"/>
          </p:nvPr>
        </p:nvSpPr>
        <p:spPr>
          <a:xfrm>
            <a:off x="457200" y="533400"/>
            <a:ext cx="8229600" cy="990600"/>
          </a:xfrm>
        </p:spPr>
        <p:txBody>
          <a:bodyPr anchor="ctr">
            <a:normAutofit/>
          </a:bodyPr>
          <a:lstStyle/>
          <a:p>
            <a:r>
              <a:rPr lang="en-GB" b="1" err="1"/>
              <a:t>Sextus</a:t>
            </a:r>
            <a:r>
              <a:rPr lang="en-GB" b="1"/>
              <a:t> Pompey’s last stand</a:t>
            </a:r>
            <a:endParaRPr lang="en-GB" dirty="0"/>
          </a:p>
        </p:txBody>
      </p:sp>
      <p:sp>
        <p:nvSpPr>
          <p:cNvPr id="3" name="Content Placeholder 2">
            <a:extLst>
              <a:ext uri="{FF2B5EF4-FFF2-40B4-BE49-F238E27FC236}">
                <a16:creationId xmlns:a16="http://schemas.microsoft.com/office/drawing/2014/main" id="{1CF365EF-AABB-687B-216E-024FDC4E9F6D}"/>
              </a:ext>
            </a:extLst>
          </p:cNvPr>
          <p:cNvSpPr>
            <a:spLocks noGrp="1"/>
          </p:cNvSpPr>
          <p:nvPr>
            <p:ph sz="half" idx="1"/>
          </p:nvPr>
        </p:nvSpPr>
        <p:spPr>
          <a:xfrm>
            <a:off x="185530" y="1673352"/>
            <a:ext cx="4310270" cy="4718304"/>
          </a:xfrm>
        </p:spPr>
        <p:txBody>
          <a:bodyPr>
            <a:normAutofit/>
          </a:bodyPr>
          <a:lstStyle/>
          <a:p>
            <a:pPr marL="285750" indent="-285750" defTabSz="457200">
              <a:spcBef>
                <a:spcPct val="20000"/>
              </a:spcBef>
              <a:spcAft>
                <a:spcPts val="600"/>
              </a:spcAft>
              <a:buClr>
                <a:srgbClr val="83992A"/>
              </a:buClr>
              <a:buSzPct val="115000"/>
              <a:buFont typeface="Arial"/>
              <a:buChar char="•"/>
            </a:pPr>
            <a:r>
              <a:rPr lang="en-GB" dirty="0"/>
              <a:t>Relations breakdown quickly, damaging conflict involving 200,000 men and 1,000 ships.</a:t>
            </a:r>
          </a:p>
          <a:p>
            <a:pPr marL="285750" indent="-285750" defTabSz="457200">
              <a:spcBef>
                <a:spcPct val="20000"/>
              </a:spcBef>
              <a:spcAft>
                <a:spcPts val="600"/>
              </a:spcAft>
              <a:buClr>
                <a:srgbClr val="83992A"/>
              </a:buClr>
              <a:buSzPct val="115000"/>
              <a:buFont typeface="Arial"/>
              <a:buChar char="•"/>
            </a:pPr>
            <a:r>
              <a:rPr lang="en-GB" dirty="0"/>
              <a:t>Final defeat of </a:t>
            </a:r>
            <a:r>
              <a:rPr lang="en-GB" dirty="0" err="1"/>
              <a:t>Sextus</a:t>
            </a:r>
            <a:r>
              <a:rPr lang="en-GB" dirty="0"/>
              <a:t> Pompey in 36 BC (he is killed in 35 BC).</a:t>
            </a:r>
          </a:p>
          <a:p>
            <a:endParaRPr lang="en-GB" dirty="0"/>
          </a:p>
        </p:txBody>
      </p:sp>
      <p:pic>
        <p:nvPicPr>
          <p:cNvPr id="4" name="Picture 3" descr="Map&#10;&#10;Description automatically generated">
            <a:extLst>
              <a:ext uri="{FF2B5EF4-FFF2-40B4-BE49-F238E27FC236}">
                <a16:creationId xmlns:a16="http://schemas.microsoft.com/office/drawing/2014/main" id="{16EB385E-82F2-863A-5502-78015336F7A1}"/>
              </a:ext>
            </a:extLst>
          </p:cNvPr>
          <p:cNvPicPr>
            <a:picLocks noChangeAspect="1"/>
          </p:cNvPicPr>
          <p:nvPr/>
        </p:nvPicPr>
        <p:blipFill>
          <a:blip r:embed="rId2"/>
          <a:stretch>
            <a:fillRect/>
          </a:stretch>
        </p:blipFill>
        <p:spPr>
          <a:xfrm>
            <a:off x="4648202" y="1673352"/>
            <a:ext cx="4204250" cy="3951996"/>
          </a:xfrm>
          <a:prstGeom prst="rect">
            <a:avLst/>
          </a:prstGeom>
          <a:noFill/>
        </p:spPr>
      </p:pic>
      <p:sp>
        <p:nvSpPr>
          <p:cNvPr id="5" name="Rectangle 4">
            <a:extLst>
              <a:ext uri="{FF2B5EF4-FFF2-40B4-BE49-F238E27FC236}">
                <a16:creationId xmlns:a16="http://schemas.microsoft.com/office/drawing/2014/main" id="{8254C251-EE3B-8BDD-22EF-E69E3E19DC88}"/>
              </a:ext>
            </a:extLst>
          </p:cNvPr>
          <p:cNvSpPr/>
          <p:nvPr/>
        </p:nvSpPr>
        <p:spPr>
          <a:xfrm>
            <a:off x="262483" y="5774700"/>
            <a:ext cx="8695987" cy="1015663"/>
          </a:xfrm>
          <a:prstGeom prst="rect">
            <a:avLst/>
          </a:prstGeom>
        </p:spPr>
        <p:txBody>
          <a:bodyPr wrap="square">
            <a:spAutoFit/>
          </a:bodyPr>
          <a:lstStyle/>
          <a:p>
            <a:pPr defTabSz="914400"/>
            <a:r>
              <a:rPr lang="en-GB" sz="2000" dirty="0">
                <a:solidFill>
                  <a:prstClr val="black"/>
                </a:solidFill>
                <a:latin typeface="Garamond" panose="02020404030301010803"/>
              </a:rPr>
              <a:t>“Having thus spoken, he exacted tribute from Sicily to the amount of 1600 talents, appointed </a:t>
            </a:r>
            <a:r>
              <a:rPr lang="en-GB" sz="2000" dirty="0" err="1">
                <a:solidFill>
                  <a:prstClr val="black"/>
                </a:solidFill>
                <a:latin typeface="Garamond" panose="02020404030301010803"/>
              </a:rPr>
              <a:t>propraetors</a:t>
            </a:r>
            <a:r>
              <a:rPr lang="en-GB" sz="2000" dirty="0">
                <a:solidFill>
                  <a:prstClr val="black"/>
                </a:solidFill>
                <a:latin typeface="Garamond" panose="02020404030301010803"/>
              </a:rPr>
              <a:t> for Africa and Sicily, and assigned a division of the army to each of these provinces.” – </a:t>
            </a:r>
            <a:r>
              <a:rPr lang="en-GB" sz="2000" b="1" dirty="0">
                <a:solidFill>
                  <a:prstClr val="black"/>
                </a:solidFill>
                <a:latin typeface="Garamond" panose="02020404030301010803"/>
              </a:rPr>
              <a:t>Appian </a:t>
            </a:r>
            <a:r>
              <a:rPr lang="en-GB" sz="2000" b="1" i="1" dirty="0">
                <a:solidFill>
                  <a:prstClr val="black"/>
                </a:solidFill>
                <a:latin typeface="Garamond" panose="02020404030301010803"/>
              </a:rPr>
              <a:t>Civils Wars </a:t>
            </a:r>
            <a:r>
              <a:rPr lang="en-GB" sz="2000" b="1" dirty="0">
                <a:solidFill>
                  <a:prstClr val="black"/>
                </a:solidFill>
                <a:latin typeface="Garamond" panose="02020404030301010803"/>
              </a:rPr>
              <a:t>5.129</a:t>
            </a:r>
            <a:r>
              <a:rPr lang="en-GB" sz="2000" dirty="0">
                <a:solidFill>
                  <a:prstClr val="black"/>
                </a:solidFill>
                <a:latin typeface="Garamond" panose="02020404030301010803"/>
              </a:rPr>
              <a:t>.</a:t>
            </a:r>
          </a:p>
        </p:txBody>
      </p:sp>
    </p:spTree>
    <p:extLst>
      <p:ext uri="{BB962C8B-B14F-4D97-AF65-F5344CB8AC3E}">
        <p14:creationId xmlns:p14="http://schemas.microsoft.com/office/powerpoint/2010/main" val="106738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538ED-79DD-8110-25A7-E2DDD1D21BEA}"/>
              </a:ext>
            </a:extLst>
          </p:cNvPr>
          <p:cNvSpPr>
            <a:spLocks noGrp="1"/>
          </p:cNvSpPr>
          <p:nvPr>
            <p:ph type="title"/>
          </p:nvPr>
        </p:nvSpPr>
        <p:spPr/>
        <p:txBody>
          <a:bodyPr/>
          <a:lstStyle/>
          <a:p>
            <a:r>
              <a:rPr lang="en-GB" b="1" dirty="0"/>
              <a:t>Donations of Alexandria</a:t>
            </a:r>
          </a:p>
        </p:txBody>
      </p:sp>
      <p:pic>
        <p:nvPicPr>
          <p:cNvPr id="4" name="Content Placeholder 3">
            <a:extLst>
              <a:ext uri="{FF2B5EF4-FFF2-40B4-BE49-F238E27FC236}">
                <a16:creationId xmlns:a16="http://schemas.microsoft.com/office/drawing/2014/main" id="{5A5DCCE3-1D44-29B7-9BD7-90B69C19EC95}"/>
              </a:ext>
            </a:extLst>
          </p:cNvPr>
          <p:cNvPicPr>
            <a:picLocks noGrp="1" noChangeAspect="1"/>
          </p:cNvPicPr>
          <p:nvPr>
            <p:ph idx="1"/>
          </p:nvPr>
        </p:nvPicPr>
        <p:blipFill>
          <a:blip r:embed="rId2"/>
          <a:stretch>
            <a:fillRect/>
          </a:stretch>
        </p:blipFill>
        <p:spPr>
          <a:xfrm>
            <a:off x="938212" y="1600200"/>
            <a:ext cx="7267575" cy="4876800"/>
          </a:xfrm>
          <a:prstGeom prst="rect">
            <a:avLst/>
          </a:prstGeom>
        </p:spPr>
      </p:pic>
      <p:pic>
        <p:nvPicPr>
          <p:cNvPr id="5" name="Picture 4">
            <a:extLst>
              <a:ext uri="{FF2B5EF4-FFF2-40B4-BE49-F238E27FC236}">
                <a16:creationId xmlns:a16="http://schemas.microsoft.com/office/drawing/2014/main" id="{82C7EFFE-764C-DAED-352B-CFD771E69320}"/>
              </a:ext>
            </a:extLst>
          </p:cNvPr>
          <p:cNvPicPr>
            <a:picLocks noChangeAspect="1"/>
          </p:cNvPicPr>
          <p:nvPr/>
        </p:nvPicPr>
        <p:blipFill>
          <a:blip r:embed="rId3"/>
          <a:stretch>
            <a:fillRect/>
          </a:stretch>
        </p:blipFill>
        <p:spPr>
          <a:xfrm>
            <a:off x="6679236" y="4261392"/>
            <a:ext cx="2464764" cy="1211756"/>
          </a:xfrm>
          <a:prstGeom prst="rect">
            <a:avLst/>
          </a:prstGeom>
        </p:spPr>
      </p:pic>
      <p:sp>
        <p:nvSpPr>
          <p:cNvPr id="6" name="Content Placeholder 2">
            <a:extLst>
              <a:ext uri="{FF2B5EF4-FFF2-40B4-BE49-F238E27FC236}">
                <a16:creationId xmlns:a16="http://schemas.microsoft.com/office/drawing/2014/main" id="{50B880D7-AD2C-9239-9D7A-FA9E239C2502}"/>
              </a:ext>
            </a:extLst>
          </p:cNvPr>
          <p:cNvSpPr txBox="1">
            <a:spLocks/>
          </p:cNvSpPr>
          <p:nvPr/>
        </p:nvSpPr>
        <p:spPr>
          <a:xfrm>
            <a:off x="6670402" y="5473148"/>
            <a:ext cx="2464764" cy="1358249"/>
          </a:xfrm>
          <a:prstGeom prst="rect">
            <a:avLst/>
          </a:prstGeom>
          <a:solidFill>
            <a:srgbClr val="0BD0D9">
              <a:lumMod val="60000"/>
              <a:lumOff val="40000"/>
            </a:srgbClr>
          </a:solidFill>
        </p:spPr>
        <p:txBody>
          <a:bodyPr vert="horz">
            <a:normAutofit fontScale="850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marR="0" lvl="0" indent="0" algn="l" defTabSz="914400" rtl="0" eaLnBrk="1" fontAlgn="auto" latinLnBrk="0" hangingPunct="1">
              <a:lnSpc>
                <a:spcPct val="100000"/>
              </a:lnSpc>
              <a:spcBef>
                <a:spcPct val="20000"/>
              </a:spcBef>
              <a:spcAft>
                <a:spcPts val="0"/>
              </a:spcAft>
              <a:buClr>
                <a:prstClr val="white">
                  <a:shade val="95000"/>
                </a:prstClr>
              </a:buClr>
              <a:buSzPct val="65000"/>
              <a:buFont typeface="Wingdings 2"/>
              <a:buNone/>
              <a:tabLst/>
              <a:defRPr/>
            </a:pPr>
            <a:r>
              <a:rPr kumimoji="0" lang="en-GB" sz="1600" b="0" i="0" u="none" strike="noStrike" kern="1200" cap="none" spc="0" normalizeH="0" baseline="0" noProof="0" dirty="0">
                <a:ln>
                  <a:noFill/>
                </a:ln>
                <a:solidFill>
                  <a:prstClr val="black"/>
                </a:solidFill>
                <a:effectLst/>
                <a:uLnTx/>
                <a:uFillTx/>
                <a:latin typeface="Book Antiqua"/>
                <a:ea typeface="+mn-ea"/>
                <a:cs typeface="+mn-cs"/>
              </a:rPr>
              <a:t>Mark Antony &amp; Cleopatra. 34 BC. AR Denarius. Alexandria mint. Bust of Cleopatra draped &amp; diademed; bare head of Antony right; Armenian tiara behind – RSC 1.</a:t>
            </a:r>
          </a:p>
          <a:p>
            <a:pPr marL="137160" marR="0" lvl="0" indent="0" algn="l" defTabSz="914400" rtl="0" eaLnBrk="1" fontAlgn="auto" latinLnBrk="0" hangingPunct="1">
              <a:lnSpc>
                <a:spcPct val="100000"/>
              </a:lnSpc>
              <a:spcBef>
                <a:spcPct val="20000"/>
              </a:spcBef>
              <a:spcAft>
                <a:spcPts val="0"/>
              </a:spcAft>
              <a:buClr>
                <a:prstClr val="white">
                  <a:shade val="95000"/>
                </a:prstClr>
              </a:buClr>
              <a:buSzPct val="65000"/>
              <a:buFont typeface="Wingdings 2"/>
              <a:buNone/>
              <a:tabLst/>
              <a:defRPr/>
            </a:pPr>
            <a:endParaRPr kumimoji="0" lang="en-GB" sz="2800" b="0" i="0" u="none" strike="noStrike" kern="1200" cap="none" spc="0" normalizeH="0" baseline="0" noProof="0" dirty="0">
              <a:ln>
                <a:noFill/>
              </a:ln>
              <a:solidFill>
                <a:prstClr val="white"/>
              </a:solidFill>
              <a:effectLst/>
              <a:uLnTx/>
              <a:uFillTx/>
              <a:latin typeface="Book Antiqua"/>
              <a:ea typeface="+mn-ea"/>
              <a:cs typeface="+mn-cs"/>
            </a:endParaRPr>
          </a:p>
        </p:txBody>
      </p:sp>
      <p:sp>
        <p:nvSpPr>
          <p:cNvPr id="7" name="Content Placeholder 4">
            <a:extLst>
              <a:ext uri="{FF2B5EF4-FFF2-40B4-BE49-F238E27FC236}">
                <a16:creationId xmlns:a16="http://schemas.microsoft.com/office/drawing/2014/main" id="{7FCCEB51-0895-AA7B-21FF-5A3F6979A3AF}"/>
              </a:ext>
            </a:extLst>
          </p:cNvPr>
          <p:cNvSpPr txBox="1">
            <a:spLocks/>
          </p:cNvSpPr>
          <p:nvPr/>
        </p:nvSpPr>
        <p:spPr>
          <a:xfrm>
            <a:off x="-1" y="0"/>
            <a:ext cx="4248472" cy="5256584"/>
          </a:xfrm>
          <a:prstGeom prst="rect">
            <a:avLst/>
          </a:prstGeom>
          <a:solidFill>
            <a:schemeClr val="accent4">
              <a:lumMod val="40000"/>
              <a:lumOff val="60000"/>
            </a:schemeClr>
          </a:solidFill>
        </p:spPr>
        <p:txBody>
          <a:bodyPr>
            <a:noAutofit/>
          </a:bodyPr>
          <a:lst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a:lstStyle>
          <a:p>
            <a:pPr>
              <a:buFont typeface="Arial" pitchFamily="34" charset="0"/>
              <a:buNone/>
            </a:pPr>
            <a:r>
              <a:rPr lang="en-GB" sz="2100"/>
              <a:t>“…in the first place he declared Cleopatra Queen of Egypt, Cyprus, Libya, and Coele Syria, and she was to share her throne with Caesarion. Caesarion was believed to be a son of the former Caesar, by whom Cleopatra was left pregnant. In the second place, he proclaimed his own sons by Cleopatra Kings of Kings, and to Alexander he allotted Armenia, Media and Parthia (when he should have subdued it), to Ptolemy Phoenicia, Syria, and Cilicia.” – </a:t>
            </a:r>
            <a:r>
              <a:rPr lang="en-GB" sz="2100" b="1"/>
              <a:t>Plutarch </a:t>
            </a:r>
            <a:r>
              <a:rPr lang="en-GB" sz="2100" b="1" i="1"/>
              <a:t>Antony </a:t>
            </a:r>
            <a:r>
              <a:rPr lang="en-GB" sz="2100" b="1"/>
              <a:t>54.4</a:t>
            </a:r>
            <a:r>
              <a:rPr lang="en-GB" sz="2100" b="1" i="1"/>
              <a:t>.</a:t>
            </a:r>
            <a:endParaRPr lang="en-GB" sz="2100" dirty="0"/>
          </a:p>
        </p:txBody>
      </p:sp>
    </p:spTree>
    <p:extLst>
      <p:ext uri="{BB962C8B-B14F-4D97-AF65-F5344CB8AC3E}">
        <p14:creationId xmlns:p14="http://schemas.microsoft.com/office/powerpoint/2010/main" val="251724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33400"/>
            <a:ext cx="4392488" cy="932203"/>
          </a:xfrm>
        </p:spPr>
        <p:txBody>
          <a:bodyPr/>
          <a:lstStyle/>
          <a:p>
            <a:r>
              <a:rPr lang="en-GB" b="1" dirty="0">
                <a:solidFill>
                  <a:schemeClr val="tx1"/>
                </a:solidFill>
              </a:rPr>
              <a:t>Strained relations</a:t>
            </a:r>
          </a:p>
        </p:txBody>
      </p:sp>
      <p:sp>
        <p:nvSpPr>
          <p:cNvPr id="7" name="Content Placeholder 6">
            <a:extLst>
              <a:ext uri="{FF2B5EF4-FFF2-40B4-BE49-F238E27FC236}">
                <a16:creationId xmlns:a16="http://schemas.microsoft.com/office/drawing/2014/main" id="{D8BC56D6-6F27-AE27-C416-E89CE7B6ED05}"/>
              </a:ext>
            </a:extLst>
          </p:cNvPr>
          <p:cNvSpPr>
            <a:spLocks noGrp="1"/>
          </p:cNvSpPr>
          <p:nvPr>
            <p:ph sz="half" idx="2"/>
          </p:nvPr>
        </p:nvSpPr>
        <p:spPr>
          <a:xfrm>
            <a:off x="179512" y="1673351"/>
            <a:ext cx="4246714" cy="5058753"/>
          </a:xfrm>
        </p:spPr>
        <p:txBody>
          <a:bodyPr>
            <a:normAutofit/>
          </a:bodyPr>
          <a:lstStyle/>
          <a:p>
            <a:r>
              <a:rPr lang="en-GB" dirty="0"/>
              <a:t>32 BC: Antony divorces Octavia.</a:t>
            </a:r>
          </a:p>
          <a:p>
            <a:pPr lvl="1"/>
            <a:r>
              <a:rPr lang="en-GB" dirty="0"/>
              <a:t>“As for Octavia, she was thought to have been treated with scorn….” – </a:t>
            </a:r>
            <a:r>
              <a:rPr lang="en-GB" b="1" dirty="0" err="1"/>
              <a:t>Plut</a:t>
            </a:r>
            <a:r>
              <a:rPr lang="en-GB" b="1" dirty="0"/>
              <a:t>. </a:t>
            </a:r>
            <a:r>
              <a:rPr lang="en-GB" b="1" i="1" dirty="0"/>
              <a:t>Antony</a:t>
            </a:r>
            <a:r>
              <a:rPr lang="en-GB" b="1" dirty="0"/>
              <a:t> 54.1</a:t>
            </a:r>
            <a:r>
              <a:rPr lang="en-GB" dirty="0"/>
              <a:t>.</a:t>
            </a:r>
          </a:p>
          <a:p>
            <a:endParaRPr lang="en-GB" sz="500" dirty="0"/>
          </a:p>
          <a:p>
            <a:r>
              <a:rPr lang="en-GB" dirty="0"/>
              <a:t>32 BC: Octavian reads Antony's will in the Senate. The Senate declares war on Egypt and Cleopatra.</a:t>
            </a:r>
          </a:p>
          <a:p>
            <a:endParaRPr lang="en-GB" dirty="0"/>
          </a:p>
        </p:txBody>
      </p:sp>
      <p:sp>
        <p:nvSpPr>
          <p:cNvPr id="9" name="TextBox 8">
            <a:extLst>
              <a:ext uri="{FF2B5EF4-FFF2-40B4-BE49-F238E27FC236}">
                <a16:creationId xmlns:a16="http://schemas.microsoft.com/office/drawing/2014/main" id="{415189FE-F3CC-E785-3756-F513C8F787B5}"/>
              </a:ext>
            </a:extLst>
          </p:cNvPr>
          <p:cNvSpPr txBox="1"/>
          <p:nvPr/>
        </p:nvSpPr>
        <p:spPr>
          <a:xfrm>
            <a:off x="4572000" y="363915"/>
            <a:ext cx="4591878" cy="6494085"/>
          </a:xfrm>
          <a:prstGeom prst="rect">
            <a:avLst/>
          </a:prstGeom>
          <a:noFill/>
        </p:spPr>
        <p:txBody>
          <a:bodyPr wrap="square">
            <a:spAutoFit/>
          </a:bodyPr>
          <a:lstStyle/>
          <a:p>
            <a:r>
              <a:rPr kumimoji="0" lang="en-GB" sz="2600" b="0" i="0" u="none" strike="noStrike" kern="1200" cap="none" spc="0" normalizeH="0" baseline="0" noProof="0" dirty="0">
                <a:ln>
                  <a:noFill/>
                </a:ln>
                <a:solidFill>
                  <a:prstClr val="black"/>
                </a:solidFill>
                <a:effectLst/>
                <a:uLnTx/>
                <a:uFillTx/>
                <a:ea typeface="+mn-ea"/>
                <a:cs typeface="+mn-cs"/>
              </a:rPr>
              <a:t>“It was deposited in the hands of the vestal virgins, who refused to deliver it up, and sent word to Caesar, that if he wished he should come and seize it himself, which he did… Caesar specially pressed what Antony said in his will about his burial; for he had ordered that even if he died in the city of Rome, his body, after being carried in state through the forum, should be sent to Cleopatra at Alexandria.” – </a:t>
            </a:r>
            <a:r>
              <a:rPr kumimoji="0" lang="en-GB" sz="2600" b="1" i="0" u="none" strike="noStrike" kern="1200" cap="none" spc="0" normalizeH="0" baseline="0" noProof="0" dirty="0" err="1">
                <a:ln>
                  <a:noFill/>
                </a:ln>
                <a:solidFill>
                  <a:prstClr val="black"/>
                </a:solidFill>
                <a:effectLst/>
                <a:uLnTx/>
                <a:uFillTx/>
                <a:ea typeface="+mn-ea"/>
                <a:cs typeface="+mn-cs"/>
              </a:rPr>
              <a:t>Plut</a:t>
            </a:r>
            <a:r>
              <a:rPr kumimoji="0" lang="en-GB" sz="2600" b="1" i="0" u="none" strike="noStrike" kern="1200" cap="none" spc="0" normalizeH="0" baseline="0" noProof="0" dirty="0">
                <a:ln>
                  <a:noFill/>
                </a:ln>
                <a:solidFill>
                  <a:prstClr val="black"/>
                </a:solidFill>
                <a:effectLst/>
                <a:uLnTx/>
                <a:uFillTx/>
                <a:ea typeface="+mn-ea"/>
                <a:cs typeface="+mn-cs"/>
              </a:rPr>
              <a:t>. </a:t>
            </a:r>
            <a:r>
              <a:rPr kumimoji="0" lang="en-GB" sz="2600" b="1" i="1" u="none" strike="noStrike" kern="1200" cap="none" spc="0" normalizeH="0" baseline="0" noProof="0" dirty="0">
                <a:ln>
                  <a:noFill/>
                </a:ln>
                <a:solidFill>
                  <a:prstClr val="black"/>
                </a:solidFill>
                <a:effectLst/>
                <a:uLnTx/>
                <a:uFillTx/>
                <a:ea typeface="+mn-ea"/>
                <a:cs typeface="+mn-cs"/>
              </a:rPr>
              <a:t>Antony</a:t>
            </a:r>
            <a:r>
              <a:rPr kumimoji="0" lang="en-GB" sz="2600" b="1" i="0" u="none" strike="noStrike" kern="1200" cap="none" spc="0" normalizeH="0" baseline="0" noProof="0" dirty="0">
                <a:ln>
                  <a:noFill/>
                </a:ln>
                <a:solidFill>
                  <a:prstClr val="black"/>
                </a:solidFill>
                <a:effectLst/>
                <a:uLnTx/>
                <a:uFillTx/>
                <a:ea typeface="+mn-ea"/>
                <a:cs typeface="+mn-cs"/>
              </a:rPr>
              <a:t> 58.3-4</a:t>
            </a:r>
            <a:r>
              <a:rPr kumimoji="0" lang="en-GB" sz="2600" b="0" i="0" u="none" strike="noStrike" kern="1200" cap="none" spc="0" normalizeH="0" baseline="0" noProof="0" dirty="0">
                <a:ln>
                  <a:noFill/>
                </a:ln>
                <a:solidFill>
                  <a:prstClr val="black"/>
                </a:solidFill>
                <a:effectLst/>
                <a:uLnTx/>
                <a:uFillTx/>
                <a:ea typeface="+mn-ea"/>
                <a:cs typeface="+mn-cs"/>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Battle of Actium</a:t>
            </a:r>
          </a:p>
        </p:txBody>
      </p:sp>
      <p:sp>
        <p:nvSpPr>
          <p:cNvPr id="4" name="Content Placeholder 3"/>
          <p:cNvSpPr>
            <a:spLocks noGrp="1"/>
          </p:cNvSpPr>
          <p:nvPr>
            <p:ph sz="half" idx="1"/>
          </p:nvPr>
        </p:nvSpPr>
        <p:spPr>
          <a:xfrm>
            <a:off x="0" y="1600199"/>
            <a:ext cx="4495800" cy="5257801"/>
          </a:xfrm>
        </p:spPr>
        <p:txBody>
          <a:bodyPr>
            <a:normAutofit fontScale="92500" lnSpcReduction="20000"/>
          </a:bodyPr>
          <a:lstStyle/>
          <a:p>
            <a:r>
              <a:rPr lang="en-GB" dirty="0">
                <a:solidFill>
                  <a:schemeClr val="bg1"/>
                </a:solidFill>
              </a:rPr>
              <a:t>2nd of September 31 BC. </a:t>
            </a:r>
          </a:p>
          <a:p>
            <a:r>
              <a:rPr lang="en-GB" dirty="0">
                <a:solidFill>
                  <a:schemeClr val="bg1"/>
                </a:solidFill>
              </a:rPr>
              <a:t>Antony’s ships bigger and sturdier – Octavian’s speedier. </a:t>
            </a:r>
          </a:p>
          <a:p>
            <a:r>
              <a:rPr lang="en-GB" dirty="0">
                <a:solidFill>
                  <a:schemeClr val="bg1"/>
                </a:solidFill>
              </a:rPr>
              <a:t>Octavian attempts to encircle Antony’s ships. </a:t>
            </a:r>
          </a:p>
          <a:p>
            <a:r>
              <a:rPr lang="en-GB" dirty="0">
                <a:solidFill>
                  <a:schemeClr val="bg1"/>
                </a:solidFill>
              </a:rPr>
              <a:t>Octavian’s tactics ramming. </a:t>
            </a:r>
          </a:p>
          <a:p>
            <a:r>
              <a:rPr lang="en-GB" dirty="0">
                <a:solidFill>
                  <a:schemeClr val="bg1"/>
                </a:solidFill>
              </a:rPr>
              <a:t>Antony’s tactics to use volleys of missiles and to use grappling hocks. </a:t>
            </a:r>
          </a:p>
          <a:p>
            <a:r>
              <a:rPr lang="en-GB" dirty="0">
                <a:solidFill>
                  <a:schemeClr val="bg1"/>
                </a:solidFill>
              </a:rPr>
              <a:t>Cleopatra prematurely retreats. </a:t>
            </a:r>
          </a:p>
          <a:p>
            <a:r>
              <a:rPr lang="en-GB" dirty="0">
                <a:solidFill>
                  <a:schemeClr val="bg1"/>
                </a:solidFill>
              </a:rPr>
              <a:t>Use of flaming missiles and jars of charcoal and pitch. </a:t>
            </a:r>
          </a:p>
          <a:p>
            <a:endParaRPr lang="en-GB" dirty="0"/>
          </a:p>
        </p:txBody>
      </p:sp>
      <p:pic>
        <p:nvPicPr>
          <p:cNvPr id="3074" name="Picture 2"/>
          <p:cNvPicPr>
            <a:picLocks noGrp="1" noChangeAspect="1" noChangeArrowheads="1"/>
          </p:cNvPicPr>
          <p:nvPr>
            <p:ph sz="half" idx="2"/>
          </p:nvPr>
        </p:nvPicPr>
        <p:blipFill>
          <a:blip r:embed="rId2" cstate="print"/>
          <a:srcRect/>
          <a:stretch>
            <a:fillRect/>
          </a:stretch>
        </p:blipFill>
        <p:spPr bwMode="auto">
          <a:xfrm>
            <a:off x="4499992" y="1556792"/>
            <a:ext cx="4392488" cy="2448272"/>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4499992" y="4077072"/>
            <a:ext cx="4392488" cy="2592288"/>
          </a:xfrm>
          <a:prstGeom prst="rect">
            <a:avLst/>
          </a:prstGeom>
          <a:noFill/>
          <a:ln w="9525">
            <a:noFill/>
            <a:miter lim="800000"/>
            <a:headEnd/>
            <a:tailEnd/>
          </a:ln>
        </p:spPr>
      </p:pic>
      <p:sp>
        <p:nvSpPr>
          <p:cNvPr id="6" name="Content Placeholder 2"/>
          <p:cNvSpPr txBox="1">
            <a:spLocks/>
          </p:cNvSpPr>
          <p:nvPr/>
        </p:nvSpPr>
        <p:spPr>
          <a:xfrm>
            <a:off x="139931" y="344556"/>
            <a:ext cx="8752549" cy="6324803"/>
          </a:xfrm>
          <a:prstGeom prst="rect">
            <a:avLst/>
          </a:prstGeom>
          <a:solidFill>
            <a:srgbClr val="FFCC99"/>
          </a:solidFill>
        </p:spPr>
        <p:txBody>
          <a:bodyPr vert="horz">
            <a:normAutofit lnSpcReduction="10000"/>
          </a:bodyPr>
          <a:lstStyle>
            <a:lvl1pPr marL="548640" indent="-411480" algn="l" rtl="0" eaLnBrk="1" latinLnBrk="0" hangingPunct="1">
              <a:spcBef>
                <a:spcPct val="20000"/>
              </a:spcBef>
              <a:buClr>
                <a:schemeClr val="tx1">
                  <a:shade val="95000"/>
                </a:schemeClr>
              </a:buClr>
              <a:buSzPct val="65000"/>
              <a:buFont typeface="Wingdings 2"/>
              <a:buChar char=""/>
              <a:defRPr kumimoji="0" sz="26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0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18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18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3600" dirty="0"/>
              <a:t>“[Antony] …running himself through the belly he dropped upon the couch. But the wound did not bring a speedy death. Therefore, as the blood ceased flowing after he had lain down, he came to himself and beseeched the bystanders to give him the finishing stroke. But they fled from the chamber, and he lay writhing and crying out, until Diomedes the secretary came from Cleopatra with orders to bring him to her in the tomb.” – </a:t>
            </a:r>
            <a:r>
              <a:rPr lang="en-GB" sz="3600" b="1" dirty="0"/>
              <a:t>Plutarch </a:t>
            </a:r>
            <a:r>
              <a:rPr lang="en-GB" sz="3600" b="1" i="1" dirty="0"/>
              <a:t>Antony</a:t>
            </a:r>
            <a:r>
              <a:rPr lang="en-GB" sz="3600" b="1" dirty="0"/>
              <a:t> 76.4-5</a:t>
            </a:r>
            <a:r>
              <a:rPr lang="en-GB" sz="3600" dirty="0"/>
              <a:t>.</a:t>
            </a:r>
          </a:p>
          <a:p>
            <a:pPr marL="137160" indent="0">
              <a:buFont typeface="Wingdings 2"/>
              <a:buNone/>
            </a:pPr>
            <a:endParaRPr lang="en-GB" dirty="0"/>
          </a:p>
        </p:txBody>
      </p:sp>
    </p:spTree>
    <p:extLst>
      <p:ext uri="{BB962C8B-B14F-4D97-AF65-F5344CB8AC3E}">
        <p14:creationId xmlns:p14="http://schemas.microsoft.com/office/powerpoint/2010/main" val="9694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A4CAC-DCBB-3DFA-9BBB-19328B2D99C0}"/>
              </a:ext>
            </a:extLst>
          </p:cNvPr>
          <p:cNvSpPr>
            <a:spLocks noGrp="1"/>
          </p:cNvSpPr>
          <p:nvPr>
            <p:ph type="title"/>
          </p:nvPr>
        </p:nvSpPr>
        <p:spPr>
          <a:xfrm>
            <a:off x="457200" y="533400"/>
            <a:ext cx="8229600" cy="990600"/>
          </a:xfrm>
        </p:spPr>
        <p:txBody>
          <a:bodyPr anchor="ctr">
            <a:normAutofit/>
          </a:bodyPr>
          <a:lstStyle/>
          <a:p>
            <a:r>
              <a:rPr lang="en-GB" b="1" dirty="0">
                <a:solidFill>
                  <a:schemeClr val="tx1"/>
                </a:solidFill>
              </a:rPr>
              <a:t>Death of Cleopatra</a:t>
            </a:r>
          </a:p>
        </p:txBody>
      </p:sp>
      <p:sp>
        <p:nvSpPr>
          <p:cNvPr id="3" name="Content Placeholder 2">
            <a:extLst>
              <a:ext uri="{FF2B5EF4-FFF2-40B4-BE49-F238E27FC236}">
                <a16:creationId xmlns:a16="http://schemas.microsoft.com/office/drawing/2014/main" id="{37D05A51-0699-8BAB-9CD0-DFF0C524741B}"/>
              </a:ext>
            </a:extLst>
          </p:cNvPr>
          <p:cNvSpPr>
            <a:spLocks noGrp="1"/>
          </p:cNvSpPr>
          <p:nvPr>
            <p:ph sz="half" idx="1"/>
          </p:nvPr>
        </p:nvSpPr>
        <p:spPr>
          <a:xfrm>
            <a:off x="132522" y="1673352"/>
            <a:ext cx="4363278" cy="5005744"/>
          </a:xfrm>
        </p:spPr>
        <p:txBody>
          <a:bodyPr>
            <a:normAutofit fontScale="92500"/>
          </a:bodyPr>
          <a:lstStyle/>
          <a:p>
            <a:pPr marL="0" indent="0">
              <a:lnSpc>
                <a:spcPct val="90000"/>
              </a:lnSpc>
              <a:buNone/>
            </a:pPr>
            <a:r>
              <a:rPr lang="en-GB" sz="2400" dirty="0"/>
              <a:t>“It is said that the asp was brought with those figs and leaves and lay hidden beneath them… and baring her arm she held it out for the bite. But others say that the asp was kept carefully shut up in a water jar, and that while Cleopatra… irritating it with a golden distaff it sprang and fastened itself upon her arm. But the truth of the matter no one knows; for it was also said that she carried about poison in a hollow comb and kept the comb hidden in her hair.” </a:t>
            </a:r>
            <a:r>
              <a:rPr lang="en-GB" sz="2400" b="1" dirty="0"/>
              <a:t>– Plutarch </a:t>
            </a:r>
            <a:r>
              <a:rPr lang="en-GB" sz="2400" b="1" i="1" dirty="0"/>
              <a:t>Antony</a:t>
            </a:r>
            <a:r>
              <a:rPr lang="en-GB" sz="2400" b="1" dirty="0"/>
              <a:t> 86.1-2</a:t>
            </a:r>
            <a:r>
              <a:rPr lang="en-GB" sz="2400" dirty="0"/>
              <a:t>.</a:t>
            </a:r>
          </a:p>
          <a:p>
            <a:pPr>
              <a:lnSpc>
                <a:spcPct val="90000"/>
              </a:lnSpc>
            </a:pPr>
            <a:endParaRPr lang="en-GB" sz="2000" dirty="0"/>
          </a:p>
        </p:txBody>
      </p:sp>
      <p:pic>
        <p:nvPicPr>
          <p:cNvPr id="4" name="Picture 3" descr="A painting of a group of people sitting on a couch&#10;&#10;Description automatically generated with low confidence">
            <a:extLst>
              <a:ext uri="{FF2B5EF4-FFF2-40B4-BE49-F238E27FC236}">
                <a16:creationId xmlns:a16="http://schemas.microsoft.com/office/drawing/2014/main" id="{135DF2A6-1B43-ACDE-3D99-8A51D4545DC3}"/>
              </a:ext>
            </a:extLst>
          </p:cNvPr>
          <p:cNvPicPr>
            <a:picLocks noChangeAspect="1"/>
          </p:cNvPicPr>
          <p:nvPr/>
        </p:nvPicPr>
        <p:blipFill rotWithShape="1">
          <a:blip r:embed="rId2"/>
          <a:srcRect l="14857" r="20946" b="-1"/>
          <a:stretch/>
        </p:blipFill>
        <p:spPr>
          <a:xfrm>
            <a:off x="4648200" y="1673352"/>
            <a:ext cx="4038600" cy="4718304"/>
          </a:xfrm>
          <a:prstGeom prst="rect">
            <a:avLst/>
          </a:prstGeom>
          <a:noFill/>
        </p:spPr>
      </p:pic>
      <p:sp>
        <p:nvSpPr>
          <p:cNvPr id="6" name="TextBox 5">
            <a:extLst>
              <a:ext uri="{FF2B5EF4-FFF2-40B4-BE49-F238E27FC236}">
                <a16:creationId xmlns:a16="http://schemas.microsoft.com/office/drawing/2014/main" id="{F0880D0A-F757-ED43-2D8B-21546AD70D3E}"/>
              </a:ext>
            </a:extLst>
          </p:cNvPr>
          <p:cNvSpPr txBox="1"/>
          <p:nvPr/>
        </p:nvSpPr>
        <p:spPr>
          <a:xfrm>
            <a:off x="5035826" y="6391656"/>
            <a:ext cx="3650974" cy="369332"/>
          </a:xfrm>
          <a:prstGeom prst="rect">
            <a:avLst/>
          </a:prstGeom>
          <a:noFill/>
        </p:spPr>
        <p:txBody>
          <a:bodyPr wrap="square">
            <a:spAutoFit/>
          </a:bodyPr>
          <a:lstStyle/>
          <a:p>
            <a:r>
              <a:rPr lang="en-GB" dirty="0"/>
              <a:t>House of Giuseppe II, Pompeii</a:t>
            </a:r>
          </a:p>
        </p:txBody>
      </p:sp>
    </p:spTree>
    <p:extLst>
      <p:ext uri="{BB962C8B-B14F-4D97-AF65-F5344CB8AC3E}">
        <p14:creationId xmlns:p14="http://schemas.microsoft.com/office/powerpoint/2010/main" val="1612255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E4D2E-C797-83B8-4E23-23F1A69FC15A}"/>
              </a:ext>
            </a:extLst>
          </p:cNvPr>
          <p:cNvSpPr>
            <a:spLocks noGrp="1"/>
          </p:cNvSpPr>
          <p:nvPr>
            <p:ph type="title"/>
          </p:nvPr>
        </p:nvSpPr>
        <p:spPr/>
        <p:txBody>
          <a:bodyPr/>
          <a:lstStyle/>
          <a:p>
            <a:r>
              <a:rPr lang="en-GB" b="1" dirty="0"/>
              <a:t>Bibliography</a:t>
            </a:r>
          </a:p>
        </p:txBody>
      </p:sp>
      <p:sp>
        <p:nvSpPr>
          <p:cNvPr id="3" name="Content Placeholder 2">
            <a:extLst>
              <a:ext uri="{FF2B5EF4-FFF2-40B4-BE49-F238E27FC236}">
                <a16:creationId xmlns:a16="http://schemas.microsoft.com/office/drawing/2014/main" id="{5A9970B6-569A-6A3B-67D5-67DFD4EF0B71}"/>
              </a:ext>
            </a:extLst>
          </p:cNvPr>
          <p:cNvSpPr>
            <a:spLocks noGrp="1"/>
          </p:cNvSpPr>
          <p:nvPr>
            <p:ph idx="1"/>
          </p:nvPr>
        </p:nvSpPr>
        <p:spPr/>
        <p:txBody>
          <a:bodyPr/>
          <a:lstStyle/>
          <a:p>
            <a:pPr marL="182880" marR="0" lvl="0" indent="-182880" algn="l" defTabSz="914400" rtl="0" eaLnBrk="1" fontAlgn="auto" latinLnBrk="0" hangingPunct="1">
              <a:lnSpc>
                <a:spcPct val="100000"/>
              </a:lnSpc>
              <a:spcBef>
                <a:spcPct val="20000"/>
              </a:spcBef>
              <a:spcAft>
                <a:spcPts val="0"/>
              </a:spcAft>
              <a:buClr>
                <a:srgbClr val="98C723"/>
              </a:buClr>
              <a:buSzPct val="85000"/>
              <a:buFont typeface="Arial"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a:ea typeface="+mn-ea"/>
                <a:cs typeface="+mn-cs"/>
              </a:rPr>
              <a:t>Draycott, J. 2022. </a:t>
            </a:r>
            <a:r>
              <a:rPr kumimoji="0" lang="en-GB" sz="2800" b="0" i="1" u="none" strike="noStrike" kern="1200" cap="none" spc="0" normalizeH="0" baseline="0" noProof="0" dirty="0">
                <a:ln>
                  <a:noFill/>
                </a:ln>
                <a:solidFill>
                  <a:prstClr val="black"/>
                </a:solidFill>
                <a:effectLst/>
                <a:uLnTx/>
                <a:uFillTx/>
                <a:latin typeface="Arial"/>
                <a:ea typeface="+mn-ea"/>
                <a:cs typeface="+mn-cs"/>
              </a:rPr>
              <a:t>Cleopatra’s Daughter</a:t>
            </a:r>
            <a:r>
              <a:rPr kumimoji="0" lang="en-GB" sz="2800" b="0" u="none" strike="noStrike" kern="1200" cap="none" spc="0" normalizeH="0" baseline="0" noProof="0" dirty="0">
                <a:ln>
                  <a:noFill/>
                </a:ln>
                <a:solidFill>
                  <a:prstClr val="black"/>
                </a:solidFill>
                <a:effectLst/>
                <a:uLnTx/>
                <a:uFillTx/>
                <a:latin typeface="Arial"/>
                <a:ea typeface="+mn-ea"/>
                <a:cs typeface="+mn-cs"/>
              </a:rPr>
              <a:t>. Art Apollo Book.</a:t>
            </a:r>
            <a:endParaRPr kumimoji="0" lang="en-GB" sz="2800" b="0" i="0" u="none" strike="noStrike" kern="1200" cap="none" spc="0" normalizeH="0" baseline="0" noProof="0" dirty="0">
              <a:ln>
                <a:noFill/>
              </a:ln>
              <a:solidFill>
                <a:prstClr val="black"/>
              </a:solidFill>
              <a:effectLst/>
              <a:uLnTx/>
              <a:uFillTx/>
              <a:latin typeface="Arial"/>
              <a:ea typeface="+mn-ea"/>
              <a:cs typeface="+mn-cs"/>
            </a:endParaRPr>
          </a:p>
          <a:p>
            <a:pPr marL="182880" marR="0" lvl="0" indent="-182880" algn="l" defTabSz="914400" rtl="0" eaLnBrk="1" fontAlgn="auto" latinLnBrk="0" hangingPunct="1">
              <a:lnSpc>
                <a:spcPct val="100000"/>
              </a:lnSpc>
              <a:spcBef>
                <a:spcPct val="20000"/>
              </a:spcBef>
              <a:spcAft>
                <a:spcPts val="0"/>
              </a:spcAft>
              <a:buClr>
                <a:srgbClr val="98C723"/>
              </a:buClr>
              <a:buSzPct val="85000"/>
              <a:buFont typeface="Arial" pitchFamily="34" charset="0"/>
              <a:buChar char="•"/>
              <a:tabLst/>
              <a:defRPr/>
            </a:pPr>
            <a:endParaRPr lang="en-GB" sz="2800" dirty="0">
              <a:solidFill>
                <a:prstClr val="black"/>
              </a:solidFill>
              <a:latin typeface="Arial"/>
            </a:endParaRPr>
          </a:p>
          <a:p>
            <a:pPr marL="182880" marR="0" lvl="0" indent="-182880" algn="l" defTabSz="914400" rtl="0" eaLnBrk="1" fontAlgn="auto" latinLnBrk="0" hangingPunct="1">
              <a:lnSpc>
                <a:spcPct val="100000"/>
              </a:lnSpc>
              <a:spcBef>
                <a:spcPct val="20000"/>
              </a:spcBef>
              <a:spcAft>
                <a:spcPts val="0"/>
              </a:spcAft>
              <a:buClr>
                <a:srgbClr val="98C723"/>
              </a:buClr>
              <a:buSzPct val="85000"/>
              <a:buFont typeface="Arial"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a:ea typeface="+mn-ea"/>
                <a:cs typeface="+mn-cs"/>
              </a:rPr>
              <a:t>Sampson, G. C. 2017. </a:t>
            </a:r>
            <a:r>
              <a:rPr kumimoji="0" lang="en-GB" sz="2800" b="0" i="1" u="none" strike="noStrike" kern="1200" cap="none" spc="0" normalizeH="0" baseline="0" noProof="0" dirty="0">
                <a:ln>
                  <a:noFill/>
                </a:ln>
                <a:solidFill>
                  <a:prstClr val="black"/>
                </a:solidFill>
                <a:effectLst/>
                <a:uLnTx/>
                <a:uFillTx/>
                <a:latin typeface="Arial"/>
                <a:ea typeface="+mn-ea"/>
                <a:cs typeface="+mn-cs"/>
              </a:rPr>
              <a:t>Rome, Blood &amp; Politics: Reform, Murder and Popular Politics in the Late Republic 70-27 BC</a:t>
            </a:r>
            <a:r>
              <a:rPr kumimoji="0" lang="en-GB" sz="2800" b="0" i="0" u="none" strike="noStrike" kern="1200" cap="none" spc="0" normalizeH="0" baseline="0" noProof="0" dirty="0">
                <a:ln>
                  <a:noFill/>
                </a:ln>
                <a:solidFill>
                  <a:prstClr val="black"/>
                </a:solidFill>
                <a:effectLst/>
                <a:uLnTx/>
                <a:uFillTx/>
                <a:latin typeface="Arial"/>
                <a:ea typeface="+mn-ea"/>
                <a:cs typeface="+mn-cs"/>
              </a:rPr>
              <a:t>. Pen &amp; Sword.</a:t>
            </a:r>
          </a:p>
          <a:p>
            <a:endParaRPr lang="en-GB" dirty="0"/>
          </a:p>
        </p:txBody>
      </p:sp>
    </p:spTree>
    <p:extLst>
      <p:ext uri="{BB962C8B-B14F-4D97-AF65-F5344CB8AC3E}">
        <p14:creationId xmlns:p14="http://schemas.microsoft.com/office/powerpoint/2010/main" val="25100309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 2013 - 2022</Template>
  <TotalTime>57</TotalTime>
  <Words>853</Words>
  <Application>Microsoft Office PowerPoint</Application>
  <PresentationFormat>On-screen Show (4:3)</PresentationFormat>
  <Paragraphs>57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Book Antiqua</vt:lpstr>
      <vt:lpstr>Calibri</vt:lpstr>
      <vt:lpstr>Garamond</vt:lpstr>
      <vt:lpstr>Wingdings 2</vt:lpstr>
      <vt:lpstr>Clarity</vt:lpstr>
      <vt:lpstr>HPAH5046/6046 The Life and Times of Caesar and Cicero</vt:lpstr>
      <vt:lpstr>Sources for the Second Triumvirate</vt:lpstr>
      <vt:lpstr>The Treaty of Brundisium – 40 BC</vt:lpstr>
      <vt:lpstr>Key events</vt:lpstr>
      <vt:lpstr>PowerPoint Presentation</vt:lpstr>
      <vt:lpstr>Sextus Pompey’s last stand</vt:lpstr>
      <vt:lpstr>Donations of Alexandria</vt:lpstr>
      <vt:lpstr>Strained relations</vt:lpstr>
      <vt:lpstr>Battle of Actium</vt:lpstr>
      <vt:lpstr>Death of Cleopatra</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HPAH5046/6046 The Life and Times of Caesar and Cicero</dc:title>
  <dc:creator>Matthew Cobb</dc:creator>
  <cp:lastModifiedBy>Matthew Cobb</cp:lastModifiedBy>
  <cp:revision>12</cp:revision>
  <dcterms:created xsi:type="dcterms:W3CDTF">2023-01-25T16:57:59Z</dcterms:created>
  <dcterms:modified xsi:type="dcterms:W3CDTF">2023-01-26T17:00:01Z</dcterms:modified>
</cp:coreProperties>
</file>