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35"/>
  </p:notesMasterIdLst>
  <p:handoutMasterIdLst>
    <p:handoutMasterId r:id="rId36"/>
  </p:handoutMasterIdLst>
  <p:sldIdLst>
    <p:sldId id="257" r:id="rId5"/>
    <p:sldId id="317" r:id="rId6"/>
    <p:sldId id="395" r:id="rId7"/>
    <p:sldId id="396" r:id="rId8"/>
    <p:sldId id="408" r:id="rId9"/>
    <p:sldId id="409" r:id="rId10"/>
    <p:sldId id="397" r:id="rId11"/>
    <p:sldId id="398" r:id="rId12"/>
    <p:sldId id="411" r:id="rId13"/>
    <p:sldId id="410" r:id="rId14"/>
    <p:sldId id="393" r:id="rId15"/>
    <p:sldId id="418" r:id="rId16"/>
    <p:sldId id="400" r:id="rId17"/>
    <p:sldId id="419" r:id="rId18"/>
    <p:sldId id="392" r:id="rId19"/>
    <p:sldId id="412" r:id="rId20"/>
    <p:sldId id="413" r:id="rId21"/>
    <p:sldId id="404" r:id="rId22"/>
    <p:sldId id="416" r:id="rId23"/>
    <p:sldId id="402" r:id="rId24"/>
    <p:sldId id="420" r:id="rId25"/>
    <p:sldId id="426" r:id="rId26"/>
    <p:sldId id="421" r:id="rId27"/>
    <p:sldId id="417" r:id="rId28"/>
    <p:sldId id="422" r:id="rId29"/>
    <p:sldId id="425" r:id="rId30"/>
    <p:sldId id="423" r:id="rId31"/>
    <p:sldId id="403" r:id="rId32"/>
    <p:sldId id="424" r:id="rId33"/>
    <p:sldId id="391" r:id="rId3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043818-0F15-4212-972B-D4A5A88B4C58}" v="86" dt="2024-09-07T13:20:11.0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9386" autoAdjust="0"/>
    <p:restoredTop sz="95097" autoAdjust="0"/>
  </p:normalViewPr>
  <p:slideViewPr>
    <p:cSldViewPr snapToGrid="0">
      <p:cViewPr>
        <p:scale>
          <a:sx n="72" d="100"/>
          <a:sy n="72" d="100"/>
        </p:scale>
        <p:origin x="370" y="240"/>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BE77BE8-C92C-4478-BEC0-BA685856F54D}" type="datetime1">
              <a:rPr lang="en-GB" smtClean="0"/>
              <a:t>07/09/2024</a:t>
            </a:fld>
            <a:endParaRPr lang="en-GB"/>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23CDBB5-5B4A-4483-935D-A73935186B4D}" type="slidenum">
              <a:rPr lang="en-GB" smtClean="0"/>
              <a:t>‹#›</a:t>
            </a:fld>
            <a:endParaRPr lang="en-GB"/>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F695629-D1D6-472E-AD8D-B841B09640C4}" type="datetime1">
              <a:rPr lang="en-GB" smtClean="0"/>
              <a:t>07/09/2024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7CCE34D-CFF1-4FFE-815B-D050E7ED2DFD}" type="slidenum">
              <a:rPr lang="en-GB" smtClean="0"/>
              <a:t>‹#›</a:t>
            </a:fld>
            <a:endParaRPr lang="en-GB"/>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a:t>
            </a:fld>
            <a:endParaRPr lang="en-GB"/>
          </a:p>
        </p:txBody>
      </p:sp>
      <p:sp>
        <p:nvSpPr>
          <p:cNvPr id="5" name="Date Placeholder 4">
            <a:extLst>
              <a:ext uri="{FF2B5EF4-FFF2-40B4-BE49-F238E27FC236}">
                <a16:creationId xmlns:a16="http://schemas.microsoft.com/office/drawing/2014/main" id="{7B638BEA-13B4-4493-97CD-5DE130591975}"/>
              </a:ext>
            </a:extLst>
          </p:cNvPr>
          <p:cNvSpPr>
            <a:spLocks noGrp="1"/>
          </p:cNvSpPr>
          <p:nvPr>
            <p:ph type="dt" idx="1"/>
          </p:nvPr>
        </p:nvSpPr>
        <p:spPr/>
        <p:txBody>
          <a:bodyPr/>
          <a:lstStyle/>
          <a:p>
            <a:pPr rtl="0"/>
            <a:fld id="{1A5657D3-E8CC-402E-9DD0-BFC4FEBDA829}" type="datetime1">
              <a:rPr lang="en-GB" smtClean="0"/>
              <a:t>07/09/2024</a:t>
            </a:fld>
            <a:endParaRPr lang="en-GB"/>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586550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3</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933087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68495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5</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035589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6</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2108484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7</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2886316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8</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4079746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9</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20557895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10</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9918021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11</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24682502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12</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1361387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13</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143799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36766360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15</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0497402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16</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35156907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17</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25196825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18</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193174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19</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806001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20</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69680818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21</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394750617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22</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33560215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23</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4901809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24</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2492544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25</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36444254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26</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41718426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27</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2186979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28</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19080261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1983A999-5E0E-42CA-8400-604AE921FF7C}" type="slidenum">
              <a:rPr lang="en-GB" smtClean="0"/>
              <a:t>29</a:t>
            </a:fld>
            <a:endParaRPr lang="en-GB"/>
          </a:p>
        </p:txBody>
      </p:sp>
      <p:sp>
        <p:nvSpPr>
          <p:cNvPr id="5" name="Date Placeholder 4">
            <a:extLst>
              <a:ext uri="{FF2B5EF4-FFF2-40B4-BE49-F238E27FC236}">
                <a16:creationId xmlns:a16="http://schemas.microsoft.com/office/drawing/2014/main" id="{A2305651-8D30-45CE-BFC9-45372C897153}"/>
              </a:ext>
            </a:extLst>
          </p:cNvPr>
          <p:cNvSpPr>
            <a:spLocks noGrp="1"/>
          </p:cNvSpPr>
          <p:nvPr>
            <p:ph type="dt" idx="1"/>
          </p:nvPr>
        </p:nvSpPr>
        <p:spPr/>
        <p:txBody>
          <a:bodyPr/>
          <a:lstStyle/>
          <a:p>
            <a:pPr rtl="0"/>
            <a:fld id="{8307B592-45D3-43FD-9CAB-CF71C4EA4E88}" type="datetime1">
              <a:rPr lang="en-GB" smtClean="0"/>
              <a:t>07/09/2024</a:t>
            </a:fld>
            <a:endParaRPr lang="en-GB"/>
          </a:p>
        </p:txBody>
      </p:sp>
    </p:spTree>
    <p:extLst>
      <p:ext uri="{BB962C8B-B14F-4D97-AF65-F5344CB8AC3E}">
        <p14:creationId xmlns:p14="http://schemas.microsoft.com/office/powerpoint/2010/main" val="2955980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rtlCol="0" anchor="b" anchorCtr="0">
            <a:noAutofit/>
          </a:bodyPr>
          <a:lstStyle/>
          <a:p>
            <a:pPr rtl="0"/>
            <a:r>
              <a:rPr lang="en-GB" sz="480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rtlCol="0">
            <a:noAutofit/>
          </a:bodyPr>
          <a:lstStyle/>
          <a:p>
            <a:pPr rtl="0"/>
            <a:r>
              <a:rPr lang="en-US"/>
              <a:t>Click icon to add picture</a:t>
            </a:r>
            <a:endParaRPr lang="en-GB"/>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rtlCol="0">
            <a:noAutofit/>
          </a:bodyPr>
          <a:lstStyle>
            <a:lvl1pPr>
              <a:buNone/>
              <a:defRPr sz="2000"/>
            </a:lvl1pPr>
            <a:lvl2pPr>
              <a:buNone/>
              <a:defRPr sz="2000"/>
            </a:lvl2pPr>
            <a:lvl3pPr>
              <a:buNone/>
              <a:defRPr sz="2000"/>
            </a:lvl3pPr>
            <a:lvl4pPr>
              <a:buNone/>
              <a:defRPr sz="2000"/>
            </a:lvl4pPr>
            <a:lvl5pPr>
              <a:buNone/>
              <a:defRPr sz="2000"/>
            </a:lvl5pPr>
          </a:lstStyle>
          <a:p>
            <a:pPr lvl="0" rt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rtlCol="0" anchor="b" anchorCtr="0">
            <a:noAutofit/>
          </a:bodyPr>
          <a:lstStyle>
            <a:lvl1pPr>
              <a:defRPr/>
            </a:lvl1pPr>
          </a:lstStyle>
          <a:p>
            <a:pPr rtl="0"/>
            <a:r>
              <a:rPr lang="en-GB"/>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rtlCol="0" anchor="t" anchorCtr="0">
            <a:noAutofit/>
          </a:bodyPr>
          <a:lstStyle>
            <a:lvl1pPr>
              <a:buNone/>
              <a:defRPr/>
            </a:lvl1pPr>
          </a:lstStyle>
          <a:p>
            <a:pPr rtl="0">
              <a:lnSpc>
                <a:spcPct val="120000"/>
              </a:lnSpc>
            </a:pPr>
            <a:r>
              <a:rPr lang="en-GB" sz="160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rtlCol="0" anchor="t" anchorCtr="0">
            <a:noAutofit/>
          </a:bodyPr>
          <a:lstStyle/>
          <a:p>
            <a:pPr rtl="0"/>
            <a:r>
              <a:rPr lang="en-US"/>
              <a:t>Click to edit Master title style</a:t>
            </a:r>
            <a:endParaRPr lang="en-GB"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rtlCol="0">
            <a:noAutofit/>
          </a:bodyPr>
          <a:lstStyle/>
          <a:p>
            <a:pPr rtl="0"/>
            <a:r>
              <a:rPr lang="en-US"/>
              <a:t>Click icon to add picture</a:t>
            </a:r>
            <a:endParaRPr lang="en-GB"/>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rtlCol="0">
            <a:noAutofit/>
          </a:bodyPr>
          <a:lstStyle/>
          <a:p>
            <a:pPr rtl="0"/>
            <a:r>
              <a:rPr lang="en-US"/>
              <a:t>Click icon to add picture</a:t>
            </a:r>
            <a:endParaRPr lang="en-GB"/>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rtlCol="0">
            <a:noAutofit/>
          </a:bodyPr>
          <a:lstStyle/>
          <a:p>
            <a:pPr rtl="0"/>
            <a:r>
              <a:rPr lang="en-US"/>
              <a:t>Click icon to add picture</a:t>
            </a:r>
            <a:endParaRPr lang="en-GB"/>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rtlCol="0">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rtlCol="0"/>
          <a:lstStyle/>
          <a:p>
            <a:pPr rtl="0"/>
            <a:r>
              <a:rPr lang="en-US"/>
              <a:t>Click icon to add picture</a:t>
            </a:r>
            <a:endParaRPr lang="en-GB"/>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rtlCol="0"/>
          <a:lstStyle/>
          <a:p>
            <a:pPr rtl="0"/>
            <a:r>
              <a:rPr lang="en-GB"/>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rtlCol="0"/>
          <a:lstStyle/>
          <a:p>
            <a:pPr rtl="0"/>
            <a:r>
              <a:rPr lang="en-GB"/>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rtlCol="0"/>
          <a:lstStyle/>
          <a:p>
            <a:pPr rtl="0"/>
            <a:fld id="{DBA1B0FB-D917-4C8C-928F-313BD683BF39}" type="slidenum">
              <a:rPr lang="en-GB" smtClean="0"/>
              <a:t>‹#›</a:t>
            </a:fld>
            <a:endParaRPr lang="en-GB"/>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rtlCol="0" anchor="b" anchorCtr="0">
            <a:noAutofit/>
          </a:bodyPr>
          <a:lstStyle>
            <a:lvl1pPr>
              <a:defRPr sz="6400"/>
            </a:lvl1pPr>
          </a:lstStyle>
          <a:p>
            <a:pPr rtl="0"/>
            <a:r>
              <a:rPr lang="en-US"/>
              <a:t>Click to edit Master title style</a:t>
            </a:r>
            <a:endParaRPr lang="en-GB"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rtlCol="0"/>
          <a:lstStyle/>
          <a:p>
            <a:pPr rtl="0"/>
            <a:r>
              <a:rPr lang="en-US"/>
              <a:t>Click icon to add picture</a:t>
            </a:r>
            <a:endParaRPr lang="en-GB"/>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rtlCol="0">
            <a:noAutofit/>
          </a:bodyPr>
          <a:lstStyle>
            <a:lvl1pPr marL="548640" indent="0">
              <a:lnSpc>
                <a:spcPct val="200000"/>
              </a:lnSpc>
              <a:buNone/>
              <a:defRPr/>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rtlCol="0" anchor="b" anchorCtr="0">
            <a:noAutofit/>
          </a:bodyPr>
          <a:lstStyle>
            <a:lvl1pPr marL="548640">
              <a:spcAft>
                <a:spcPts val="1200"/>
              </a:spcAft>
              <a:defRPr sz="6400"/>
            </a:lvl1pPr>
          </a:lstStyle>
          <a:p>
            <a:pPr rtl="0"/>
            <a:r>
              <a:rPr lang="en-US"/>
              <a:t>Click to edit Master title style</a:t>
            </a:r>
            <a:endParaRPr lang="en-GB"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GB" dirty="0"/>
            </a:lvl1pPr>
          </a:lstStyle>
          <a:p>
            <a:pPr lvl="0" rtl="0">
              <a:lnSpc>
                <a:spcPct val="100000"/>
              </a:lnSpc>
            </a:pPr>
            <a:r>
              <a:rPr lang="en-US"/>
              <a:t>Click to edit Master title style</a:t>
            </a:r>
            <a:endParaRPr lang="en-GB"/>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rtlCol="0">
            <a:noAutofit/>
          </a:bodyPr>
          <a:lstStyle/>
          <a:p>
            <a:pPr rtl="0"/>
            <a:r>
              <a:rPr lang="en-GB"/>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rtlCol="0" anchor="b" anchorCtr="0">
            <a:noAutofit/>
          </a:bodyPr>
          <a:lstStyle>
            <a:lvl1pPr>
              <a:defRPr sz="4000"/>
            </a:lvl1pPr>
          </a:lstStyle>
          <a:p>
            <a:pPr rtl="0"/>
            <a:r>
              <a:rPr lang="en-US"/>
              <a:t>Click to edit Master title style</a:t>
            </a:r>
            <a:endParaRPr lang="en-GB"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rtlCol="0">
            <a:noAutofit/>
          </a:bodyPr>
          <a:lstStyle>
            <a:lvl1pPr>
              <a:buNone/>
              <a:defRPr sz="2400"/>
            </a:lvl1pPr>
            <a:lvl2pPr>
              <a:defRPr sz="2000"/>
            </a:lvl2pPr>
            <a:lvl3pPr>
              <a:defRPr sz="2000"/>
            </a:lvl3pPr>
            <a:lvl4pPr>
              <a:defRPr sz="2000"/>
            </a:lvl4pPr>
            <a:lvl5pPr>
              <a:defRPr sz="2000"/>
            </a:lvl5pPr>
          </a:lstStyle>
          <a:p>
            <a:pPr lvl="0" rt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rtlCol="0">
            <a:noAutofit/>
          </a:bodyPr>
          <a:lstStyle/>
          <a:p>
            <a:pPr rtl="0"/>
            <a:r>
              <a:rPr lang="en-US"/>
              <a:t>Click icon to add picture</a:t>
            </a:r>
            <a:endParaRPr lang="en-GB"/>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rtlCol="0">
            <a:noAutofit/>
          </a:bodyPr>
          <a:lstStyle/>
          <a:p>
            <a:pPr rtl="0"/>
            <a:r>
              <a:rPr lang="en-GB"/>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rtlCol="0">
            <a:noAutofit/>
          </a:bodyPr>
          <a:lstStyle/>
          <a:p>
            <a:pPr rtl="0"/>
            <a:r>
              <a:rPr lang="en-US"/>
              <a:t>Click icon to add picture</a:t>
            </a:r>
            <a:endParaRPr lang="en-GB"/>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rtlCol="0">
            <a:noAutofit/>
          </a:bodyPr>
          <a:lstStyle/>
          <a:p>
            <a:pPr rtl="0"/>
            <a:r>
              <a:rPr lang="en-US"/>
              <a:t>Click icon to add picture</a:t>
            </a:r>
            <a:endParaRPr lang="en-GB"/>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rtlCol="0">
            <a:noAutofit/>
          </a:bodyPr>
          <a:lstStyle/>
          <a:p>
            <a:pPr rtl="0"/>
            <a:r>
              <a:rPr lang="en-US"/>
              <a:t>Click icon to add picture</a:t>
            </a:r>
            <a:endParaRPr lang="en-GB"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rtlCol="0">
            <a:noAutofit/>
          </a:bodyPr>
          <a:lstStyle/>
          <a:p>
            <a:pPr rtl="0"/>
            <a:r>
              <a:rPr lang="en-US"/>
              <a:t>Click icon to add picture</a:t>
            </a:r>
            <a:endParaRPr lang="en-GB"/>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rtlCol="0">
            <a:noAutofit/>
          </a:bodyPr>
          <a:lstStyle>
            <a:lvl1pPr>
              <a:buNone/>
              <a:defRPr sz="2000" b="1"/>
            </a:lvl1pPr>
          </a:lstStyle>
          <a:p>
            <a:pPr lvl="0" rtl="0"/>
            <a:r>
              <a:rPr lang="en-GB"/>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rtlCol="0">
            <a:noAutofit/>
          </a:bodyPr>
          <a:lstStyle>
            <a:lvl1pPr>
              <a:buNone/>
              <a:defRPr sz="1800"/>
            </a:lvl1pPr>
          </a:lstStyle>
          <a:p>
            <a:pPr lvl="0" rtl="0"/>
            <a:r>
              <a:rPr lang="en-GB"/>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rtlCol="0">
            <a:noAutofit/>
          </a:bodyPr>
          <a:lstStyle>
            <a:lvl1pPr>
              <a:buNone/>
              <a:defRPr sz="2000" b="1"/>
            </a:lvl1pPr>
          </a:lstStyle>
          <a:p>
            <a:pPr lvl="0" rtl="0"/>
            <a:r>
              <a:rPr lang="en-GB"/>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rtlCol="0">
            <a:noAutofit/>
          </a:bodyPr>
          <a:lstStyle>
            <a:lvl1pPr>
              <a:buNone/>
              <a:defRPr sz="1800"/>
            </a:lvl1pPr>
          </a:lstStyle>
          <a:p>
            <a:pPr lvl="0" rtl="0"/>
            <a:r>
              <a:rPr lang="en-GB"/>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rtlCol="0">
            <a:noAutofit/>
          </a:bodyPr>
          <a:lstStyle>
            <a:lvl1pPr>
              <a:buNone/>
              <a:defRPr sz="2000" b="1"/>
            </a:lvl1pPr>
          </a:lstStyle>
          <a:p>
            <a:pPr lvl="0" rtl="0"/>
            <a:r>
              <a:rPr lang="en-GB"/>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rtlCol="0">
            <a:noAutofit/>
          </a:bodyPr>
          <a:lstStyle>
            <a:lvl1pPr>
              <a:buNone/>
              <a:defRPr sz="1800"/>
            </a:lvl1pPr>
          </a:lstStyle>
          <a:p>
            <a:pPr lvl="0" rtl="0"/>
            <a:r>
              <a:rPr lang="en-GB"/>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rtlCol="0">
            <a:noAutofit/>
          </a:bodyPr>
          <a:lstStyle>
            <a:lvl1pPr>
              <a:buNone/>
              <a:defRPr sz="2000" b="1"/>
            </a:lvl1pPr>
          </a:lstStyle>
          <a:p>
            <a:pPr lvl="0" rtl="0"/>
            <a:r>
              <a:rPr lang="en-GB"/>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rtlCol="0">
            <a:noAutofit/>
          </a:bodyPr>
          <a:lstStyle>
            <a:lvl1pPr>
              <a:buNone/>
              <a:defRPr sz="1800"/>
            </a:lvl1pPr>
          </a:lstStyle>
          <a:p>
            <a:pPr lvl="0" rtl="0"/>
            <a:r>
              <a:rPr lang="en-GB"/>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rtlCol="0"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GB" sz="1400" b="0" cap="all" spc="200" baseline="0" dirty="0">
                <a:solidFill>
                  <a:schemeClr val="tx1"/>
                </a:solidFill>
              </a:defRPr>
            </a:lvl1pPr>
          </a:lstStyle>
          <a:p>
            <a:pPr marL="228600" lvl="0" indent="-228600" rtl="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rtlCol="0">
            <a:noAutofit/>
          </a:bodyPr>
          <a:lstStyle>
            <a:lvl1pPr>
              <a:defRPr sz="2400"/>
            </a:lvl1pPr>
            <a:lvl2pPr>
              <a:defRPr sz="1600"/>
            </a:lvl2pPr>
            <a:lvl3pPr>
              <a:defRPr sz="1600"/>
            </a:lvl3pPr>
            <a:lvl4pPr>
              <a:defRPr sz="1600"/>
            </a:lvl4pPr>
            <a:lvl5pPr>
              <a:defRPr sz="16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rtlCol="0">
            <a:noAutofit/>
          </a:bodyPr>
          <a:lstStyle/>
          <a:p>
            <a:pPr rtl="0"/>
            <a:r>
              <a:rPr lang="en-GB"/>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rtlCol="0">
            <a:noAutofit/>
          </a:bodyPr>
          <a:lstStyle/>
          <a:p>
            <a:pPr rtl="0"/>
            <a:r>
              <a:rPr lang="en-GB"/>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GB" sz="4800" dirty="0"/>
            </a:lvl1pPr>
          </a:lstStyle>
          <a:p>
            <a:pPr lvl="0" rtl="0">
              <a:lnSpc>
                <a:spcPct val="100000"/>
              </a:lnSpc>
            </a:pPr>
            <a:r>
              <a:rPr lang="en-US"/>
              <a:t>Click to edit Master title style</a:t>
            </a:r>
            <a:endParaRPr lang="en-GB"/>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rtlCol="0"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rtlCol="0">
            <a:noAutofit/>
          </a:bodyPr>
          <a:lstStyle>
            <a:lvl1pPr>
              <a:defRPr sz="1800"/>
            </a:lvl1pPr>
            <a:lvl2pPr>
              <a:defRPr sz="1800"/>
            </a:lvl2pPr>
            <a:lvl3pPr>
              <a:defRPr sz="1800"/>
            </a:lvl3pPr>
            <a:lvl4pPr>
              <a:defRPr sz="1800"/>
            </a:lvl4pPr>
            <a:lvl5pPr>
              <a:defRPr sz="18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GB" sz="2000" b="0" cap="all" spc="200" baseline="0" dirty="0">
                <a:solidFill>
                  <a:schemeClr val="tx1"/>
                </a:solidFill>
              </a:defRPr>
            </a:lvl1pPr>
          </a:lstStyle>
          <a:p>
            <a:pPr marL="228600" lvl="0" indent="-228600" rtl="0"/>
            <a:r>
              <a:rPr lang="en-GB"/>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rtlCol="0">
            <a:noAutofit/>
          </a:bodyPr>
          <a:lstStyle>
            <a:lvl1pPr>
              <a:defRPr sz="1700"/>
            </a:lvl1pPr>
            <a:lvl2pPr>
              <a:defRPr sz="1700"/>
            </a:lvl2pPr>
            <a:lvl3pPr>
              <a:defRPr sz="1700"/>
            </a:lvl3pPr>
            <a:lvl4pPr>
              <a:defRPr sz="1700"/>
            </a:lvl4pPr>
            <a:lvl5pPr>
              <a:defRPr sz="17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rtlCol="0" anchor="t" anchorCtr="0">
            <a:noAutofit/>
          </a:bodyPr>
          <a:lstStyle/>
          <a:p>
            <a:pPr rtl="0"/>
            <a:r>
              <a:rPr lang="en-US"/>
              <a:t>Click to edit Master title style</a:t>
            </a:r>
            <a:endParaRPr lang="en-GB"/>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rtlCol="0">
            <a:noAutofit/>
          </a:bodyPr>
          <a:lstStyle/>
          <a:p>
            <a:pPr rtl="0"/>
            <a:r>
              <a:rPr lang="en-US"/>
              <a:t>Click icon to add picture</a:t>
            </a:r>
            <a:endParaRPr lang="en-GB"/>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rtlCol="0">
            <a:noAutofit/>
          </a:bodyPr>
          <a:lstStyle>
            <a:lvl1pPr marL="0" indent="0">
              <a:buNone/>
              <a:defRPr sz="2000"/>
            </a:lvl1pPr>
            <a:lvl2pPr>
              <a:buNone/>
              <a:defRPr sz="1900"/>
            </a:lvl2pPr>
            <a:lvl3pPr>
              <a:buNone/>
              <a:defRPr sz="1900"/>
            </a:lvl3pPr>
            <a:lvl4pPr>
              <a:buNone/>
              <a:defRPr sz="1900"/>
            </a:lvl4pPr>
            <a:lvl5pPr>
              <a:buNone/>
              <a:defRPr sz="1900"/>
            </a:lvl5pPr>
          </a:lstStyle>
          <a:p>
            <a:pPr lvl="0" rt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rtlCol="0" anchor="b" anchorCtr="0">
            <a:noAutofit/>
          </a:bodyPr>
          <a:lstStyle/>
          <a:p>
            <a:pPr rtl="0"/>
            <a:r>
              <a:rPr lang="en-US"/>
              <a:t>Click to edit Master title style</a:t>
            </a:r>
            <a:endParaRPr lang="en-GB"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rtlCol="0">
            <a:noAutofit/>
          </a:bodyPr>
          <a:lstStyle>
            <a:lvl1pPr>
              <a:buNone/>
              <a:defRPr sz="2400"/>
            </a:lvl1pPr>
          </a:lstStyle>
          <a:p>
            <a:pPr rtl="0"/>
            <a:r>
              <a:rPr lang="en-US">
                <a:solidFill>
                  <a:schemeClr val="tx1">
                    <a:alpha val="60000"/>
                  </a:schemeClr>
                </a:solidFill>
              </a:rPr>
              <a:t>Click to edit Master subtitle style</a:t>
            </a:r>
            <a:endParaRPr lang="en-GB"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rtlCol="0">
            <a:noAutofit/>
          </a:body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rtlCol="0">
            <a:noAutofit/>
          </a:bodyPr>
          <a:lstStyle/>
          <a:p>
            <a:pPr rtl="0"/>
            <a:r>
              <a:rPr lang="en-US"/>
              <a:t>Click icon to add picture</a:t>
            </a:r>
            <a:endParaRPr lang="en-GB"/>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rtlCol="0" anchor="t" anchorCtr="0">
            <a:noAutofit/>
          </a:bodyPr>
          <a:lstStyle>
            <a:lvl1pPr algn="l">
              <a:lnSpc>
                <a:spcPct val="100000"/>
              </a:lnSpc>
              <a:defRPr sz="6400"/>
            </a:lvl1pPr>
          </a:lstStyle>
          <a:p>
            <a:pPr rtl="0"/>
            <a:r>
              <a:rPr lang="en-US"/>
              <a:t>Click to edit Master title style</a:t>
            </a:r>
            <a:endParaRPr lang="en-GB"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rtlCol="0">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GB"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rtlCol="0">
            <a:noAutofit/>
          </a:body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rtlCol="0">
            <a:noAutofit/>
          </a:bodyPr>
          <a:lstStyle/>
          <a:p>
            <a:pPr rtl="0"/>
            <a:r>
              <a:rPr lang="en-GB"/>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rtlCol="0">
            <a:noAutofit/>
          </a:bodyPr>
          <a:lstStyle>
            <a:lvl1pPr>
              <a:lnSpc>
                <a:spcPct val="100000"/>
              </a:lnSpc>
              <a:defRPr/>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rtlCol="0">
            <a:noAutofit/>
          </a:bodyPr>
          <a:lstStyle/>
          <a:p>
            <a:pPr rtl="0"/>
            <a:r>
              <a:rPr lang="en-GB"/>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rtlCol="0">
            <a:noAutofit/>
          </a:bodyPr>
          <a:lstStyle/>
          <a:p>
            <a:pPr rtl="0"/>
            <a:r>
              <a:rPr lang="en-GB"/>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rtlCol="0" anchor="t">
            <a:noAutofit/>
          </a:bodyPr>
          <a:lstStyle>
            <a:lvl1pPr>
              <a:lnSpc>
                <a:spcPct val="100000"/>
              </a:lnSpc>
              <a:defRPr sz="3200"/>
            </a:lvl1pPr>
          </a:lstStyle>
          <a:p>
            <a:pPr rtl="0"/>
            <a:r>
              <a:rPr lang="en-US"/>
              <a:t>Click to edit Master title style</a:t>
            </a:r>
            <a:endParaRPr lang="en-GB"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rtlCol="0">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rtlCol="0">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rtlCol="0">
            <a:noAutofit/>
          </a:bodyPr>
          <a:lstStyle/>
          <a:p>
            <a:pPr rtl="0"/>
            <a:r>
              <a:rPr lang="en-GB"/>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rtlCol="0">
            <a:noAutofit/>
          </a:bodyPr>
          <a:lstStyle/>
          <a:p>
            <a:pPr rtl="0"/>
            <a:r>
              <a:rPr lang="en-GB"/>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rtlCol="0">
            <a:noAutofit/>
          </a:bodyPr>
          <a:lstStyle/>
          <a:p>
            <a:pPr rtl="0"/>
            <a:fld id="{DBA1B0FB-D917-4C8C-928F-313BD683BF39}" type="slidenum">
              <a:rPr lang="en-GB" smtClean="0"/>
              <a:t>‹#›</a:t>
            </a:fld>
            <a:endParaRPr lang="en-GB"/>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rtl="0">
              <a:lnSpc>
                <a:spcPct val="100000"/>
              </a:lnSpc>
            </a:pPr>
            <a:r>
              <a:rPr lang="en-US"/>
              <a:t>Click to edit Master title style</a:t>
            </a:r>
            <a:endParaRPr lang="en-GB"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Tuesday, February 2, 20XX</a:t>
            </a:r>
            <a:endParaRPr lang="en-GB"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pPr rtl="0"/>
            <a:r>
              <a:rPr lang="en-GB"/>
              <a:t>Sample Footer Text</a:t>
            </a:r>
            <a:endParaRPr lang="en-GB"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pPr rtl="0"/>
            <a:fld id="{DBA1B0FB-D917-4C8C-928F-313BD683BF39}" type="slidenum">
              <a:rPr lang="en-GB" smtClean="0"/>
              <a:pPr/>
              <a:t>‹#›</a:t>
            </a:fld>
            <a:endParaRPr lang="en-GB"/>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GB"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notesSlide" Target="../notesSlides/notesSlide12.xml"/><Relationship Id="rId13" Type="http://schemas.openxmlformats.org/officeDocument/2006/relationships/image" Target="../media/image16.png"/><Relationship Id="rId3" Type="http://schemas.microsoft.com/office/2007/relationships/media" Target="../media/media2.WAV"/><Relationship Id="rId7" Type="http://schemas.openxmlformats.org/officeDocument/2006/relationships/slideLayout" Target="../slideLayouts/slideLayout4.xml"/><Relationship Id="rId12" Type="http://schemas.openxmlformats.org/officeDocument/2006/relationships/image" Target="../media/image15.png"/><Relationship Id="rId2" Type="http://schemas.openxmlformats.org/officeDocument/2006/relationships/audio" Target="../media/media1.wav"/><Relationship Id="rId1" Type="http://schemas.microsoft.com/office/2007/relationships/media" Target="../media/media1.wav"/><Relationship Id="rId6" Type="http://schemas.openxmlformats.org/officeDocument/2006/relationships/audio" Target="../media/media3.wav"/><Relationship Id="rId11" Type="http://schemas.openxmlformats.org/officeDocument/2006/relationships/image" Target="../media/image14.png"/><Relationship Id="rId5" Type="http://schemas.microsoft.com/office/2007/relationships/media" Target="../media/media3.wav"/><Relationship Id="rId10" Type="http://schemas.openxmlformats.org/officeDocument/2006/relationships/image" Target="../media/image13.png"/><Relationship Id="rId4" Type="http://schemas.openxmlformats.org/officeDocument/2006/relationships/audio" Target="../media/media2.WAV"/><Relationship Id="rId9" Type="http://schemas.openxmlformats.org/officeDocument/2006/relationships/image" Target="../media/image2.jp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21.png"/><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7999414" y="2351884"/>
            <a:ext cx="3796346" cy="2384898"/>
          </a:xfrm>
        </p:spPr>
        <p:txBody>
          <a:bodyPr rtlCol="0" anchor="b" anchorCtr="0">
            <a:normAutofit fontScale="90000"/>
          </a:bodyPr>
          <a:lstStyle/>
          <a:p>
            <a:pPr>
              <a:lnSpc>
                <a:spcPct val="103000"/>
              </a:lnSpc>
              <a:spcBef>
                <a:spcPts val="200"/>
              </a:spcBef>
            </a:pPr>
            <a:r>
              <a:rPr lang="en-GB" sz="3100" b="1" dirty="0">
                <a:effectLst/>
                <a:latin typeface="+mn-lt"/>
                <a:ea typeface="Times New Roman" panose="02020603050405020304" pitchFamily="18" charset="0"/>
                <a:cs typeface="Times New Roman" panose="02020603050405020304" pitchFamily="18" charset="0"/>
              </a:rPr>
              <a:t>How the implementation of VAK teaching strategies impact the learning and execution of vocal runs</a:t>
            </a:r>
            <a:br>
              <a:rPr lang="en-GB" sz="1800" b="1" dirty="0">
                <a:effectLst/>
                <a:latin typeface="Arial" panose="020B0604020202020204" pitchFamily="34" charset="0"/>
                <a:ea typeface="Times New Roman" panose="02020603050405020304" pitchFamily="18" charset="0"/>
                <a:cs typeface="Times New Roman" panose="02020603050405020304" pitchFamily="18" charset="0"/>
              </a:rPr>
            </a:br>
            <a:r>
              <a:rPr lang="en-GB" sz="1800" b="1" dirty="0">
                <a:effectLst/>
                <a:latin typeface="Arial" panose="020B0604020202020204" pitchFamily="34" charset="0"/>
                <a:ea typeface="Arial" panose="020B0604020202020204" pitchFamily="34" charset="0"/>
              </a:rPr>
              <a:t> </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7452360" cy="68580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7999414" y="4838382"/>
            <a:ext cx="3565524" cy="1731963"/>
          </a:xfrm>
        </p:spPr>
        <p:txBody>
          <a:bodyPr rtlCol="0">
            <a:normAutofit/>
          </a:bodyPr>
          <a:lstStyle/>
          <a:p>
            <a:pPr rtl="0"/>
            <a:r>
              <a:rPr lang="en-GB" sz="4000" dirty="0"/>
              <a:t>Lee Risdale</a:t>
            </a:r>
          </a:p>
        </p:txBody>
      </p:sp>
      <p:sp>
        <p:nvSpPr>
          <p:cNvPr id="4" name="TextBox 3">
            <a:extLst>
              <a:ext uri="{FF2B5EF4-FFF2-40B4-BE49-F238E27FC236}">
                <a16:creationId xmlns:a16="http://schemas.microsoft.com/office/drawing/2014/main" id="{4A07C7B8-3E85-3557-BE4C-F5C1EED575FC}"/>
              </a:ext>
            </a:extLst>
          </p:cNvPr>
          <p:cNvSpPr txBox="1"/>
          <p:nvPr/>
        </p:nvSpPr>
        <p:spPr>
          <a:xfrm>
            <a:off x="1754346" y="2241335"/>
            <a:ext cx="4818697" cy="3046988"/>
          </a:xfrm>
          <a:prstGeom prst="rect">
            <a:avLst/>
          </a:prstGeom>
          <a:noFill/>
        </p:spPr>
        <p:txBody>
          <a:bodyPr wrap="square" rtlCol="0">
            <a:spAutoFit/>
          </a:bodyPr>
          <a:lstStyle/>
          <a:p>
            <a:r>
              <a:rPr lang="en-US" sz="5400" dirty="0"/>
              <a:t>Voice Pedagogy</a:t>
            </a:r>
          </a:p>
          <a:p>
            <a:endParaRPr lang="en-US" sz="5400" dirty="0"/>
          </a:p>
          <a:p>
            <a:r>
              <a:rPr lang="en-US" sz="2800" dirty="0">
                <a:cs typeface="Arial" panose="020B0604020202020204" pitchFamily="34" charset="0"/>
              </a:rPr>
              <a:t>Extended Work Based Project</a:t>
            </a:r>
          </a:p>
          <a:p>
            <a:endParaRPr lang="en-US" sz="2800" dirty="0"/>
          </a:p>
          <a:p>
            <a:r>
              <a:rPr lang="en-GB" sz="2800" dirty="0">
                <a:effectLst/>
                <a:ea typeface="Arial" panose="020B0604020202020204" pitchFamily="34" charset="0"/>
              </a:rPr>
              <a:t>BMPF7010</a:t>
            </a:r>
            <a:endParaRPr lang="en-GB" sz="2800" dirty="0"/>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 name="Rectangle 4">
            <a:extLst>
              <a:ext uri="{FF2B5EF4-FFF2-40B4-BE49-F238E27FC236}">
                <a16:creationId xmlns:a16="http://schemas.microsoft.com/office/drawing/2014/main" id="{58BE1946-8913-4F0E-FB1E-FB40A2C55FC0}"/>
              </a:ext>
            </a:extLst>
          </p:cNvPr>
          <p:cNvSpPr/>
          <p:nvPr/>
        </p:nvSpPr>
        <p:spPr>
          <a:xfrm>
            <a:off x="6142974" y="-6"/>
            <a:ext cx="6049026" cy="6858002"/>
          </a:xfrm>
          <a:prstGeom prst="rect">
            <a:avLst/>
          </a:prstGeom>
          <a:solidFill>
            <a:schemeClr val="accent6">
              <a:lumMod val="50000"/>
              <a:alpha val="8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endParaRPr lang="en-GB" dirty="0"/>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765766" y="1163779"/>
            <a:ext cx="5437187" cy="2265216"/>
          </a:xfrm>
        </p:spPr>
        <p:txBody>
          <a:bodyPr vert="horz" wrap="square" lIns="0" tIns="0" rIns="0" bIns="0" rtlCol="0">
            <a:normAutofit fontScale="25000" lnSpcReduction="20000"/>
          </a:bodyPr>
          <a:lstStyle/>
          <a:p>
            <a:pPr marL="1143000" indent="-1143000" rtl="0">
              <a:lnSpc>
                <a:spcPct val="100000"/>
              </a:lnSpc>
              <a:buFont typeface="Courier New" panose="02070309020205020404" pitchFamily="49" charset="0"/>
              <a:buChar char="o"/>
            </a:pPr>
            <a:r>
              <a:rPr lang="en-US" sz="14400" dirty="0"/>
              <a:t>Context</a:t>
            </a:r>
          </a:p>
          <a:p>
            <a:pPr marL="1143000" indent="-1143000" rtl="0">
              <a:lnSpc>
                <a:spcPct val="100000"/>
              </a:lnSpc>
              <a:buFont typeface="Courier New" panose="02070309020205020404" pitchFamily="49" charset="0"/>
              <a:buChar char="o"/>
            </a:pPr>
            <a:r>
              <a:rPr lang="en-US" sz="14400" kern="1200" dirty="0">
                <a:latin typeface="+mn-lt"/>
                <a:ea typeface="+mn-ea"/>
                <a:cs typeface="+mn-cs"/>
              </a:rPr>
              <a:t>Aims and Objectives</a:t>
            </a:r>
          </a:p>
          <a:p>
            <a:pPr marL="1143000" indent="-1143000" rtl="0">
              <a:lnSpc>
                <a:spcPct val="100000"/>
              </a:lnSpc>
              <a:buFont typeface="Courier New" panose="02070309020205020404" pitchFamily="49" charset="0"/>
              <a:buChar char="o"/>
            </a:pPr>
            <a:r>
              <a:rPr lang="en-US" sz="14400" kern="1200" dirty="0">
                <a:latin typeface="+mn-lt"/>
                <a:ea typeface="+mn-ea"/>
                <a:cs typeface="+mn-cs"/>
              </a:rPr>
              <a:t>Literature Review</a:t>
            </a:r>
          </a:p>
          <a:p>
            <a:pPr marL="1143000" indent="-1143000" rtl="0">
              <a:lnSpc>
                <a:spcPct val="100000"/>
              </a:lnSpc>
              <a:buFont typeface="Courier New" panose="02070309020205020404" pitchFamily="49" charset="0"/>
              <a:buChar char="o"/>
            </a:pPr>
            <a:r>
              <a:rPr lang="en-US" sz="14400" kern="1200" dirty="0">
                <a:latin typeface="+mn-lt"/>
                <a:ea typeface="+mn-ea"/>
                <a:cs typeface="+mn-cs"/>
              </a:rPr>
              <a:t>Methodology</a:t>
            </a:r>
          </a:p>
          <a:p>
            <a:pPr marL="1143000" indent="-1143000" rtl="0">
              <a:lnSpc>
                <a:spcPct val="100000"/>
              </a:lnSpc>
              <a:buFont typeface="Courier New" panose="02070309020205020404" pitchFamily="49" charset="0"/>
              <a:buChar char="o"/>
            </a:pPr>
            <a:r>
              <a:rPr lang="en-US" sz="14400" kern="1200" dirty="0">
                <a:latin typeface="+mn-lt"/>
                <a:ea typeface="+mn-ea"/>
                <a:cs typeface="+mn-cs"/>
              </a:rPr>
              <a:t>Findings</a:t>
            </a:r>
          </a:p>
          <a:p>
            <a:pPr marL="1143000" indent="-1143000" rtl="0">
              <a:lnSpc>
                <a:spcPct val="100000"/>
              </a:lnSpc>
              <a:buFont typeface="Courier New" panose="02070309020205020404" pitchFamily="49" charset="0"/>
              <a:buChar char="o"/>
            </a:pPr>
            <a:r>
              <a:rPr lang="en-US" sz="14400" dirty="0"/>
              <a:t>Discussion</a:t>
            </a:r>
            <a:endParaRPr lang="en-US" sz="14400" kern="1200" dirty="0">
              <a:latin typeface="+mn-lt"/>
              <a:ea typeface="+mn-ea"/>
              <a:cs typeface="+mn-cs"/>
            </a:endParaRPr>
          </a:p>
          <a:p>
            <a:pPr marL="1143000" indent="-1143000" rtl="0">
              <a:lnSpc>
                <a:spcPct val="100000"/>
              </a:lnSpc>
              <a:buFont typeface="Courier New" panose="02070309020205020404" pitchFamily="49" charset="0"/>
              <a:buChar char="o"/>
            </a:pPr>
            <a:r>
              <a:rPr lang="en-US" sz="14400" kern="1200" dirty="0">
                <a:latin typeface="+mn-lt"/>
                <a:ea typeface="+mn-ea"/>
                <a:cs typeface="+mn-cs"/>
              </a:rPr>
              <a:t>Conclusion</a:t>
            </a:r>
          </a:p>
          <a:p>
            <a:pPr marL="0" indent="0" rtl="0">
              <a:lnSpc>
                <a:spcPct val="100000"/>
              </a:lnSpc>
              <a:buNone/>
            </a:pPr>
            <a:endParaRPr lang="en-US" dirty="0"/>
          </a:p>
          <a:p>
            <a:pPr marL="0" indent="0" rtl="0">
              <a:lnSpc>
                <a:spcPct val="100000"/>
              </a:lnSpc>
              <a:buNone/>
            </a:pPr>
            <a:endParaRPr lang="en-US" dirty="0"/>
          </a:p>
          <a:p>
            <a:pPr marL="0" indent="0" rtl="0">
              <a:lnSpc>
                <a:spcPct val="100000"/>
              </a:lnSpc>
              <a:buNone/>
            </a:pPr>
            <a:endParaRPr lang="en-GB" kern="1200" dirty="0">
              <a:latin typeface="+mn-lt"/>
              <a:ea typeface="+mn-ea"/>
              <a:cs typeface="+mn-cs"/>
            </a:endParaRP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GB" dirty="0"/>
              <a:t>Tuesday, September 10th, 2024</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a:t>
            </a:fld>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6555846" y="1636096"/>
            <a:ext cx="5437187" cy="2986234"/>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What will be covered in this presentation</a:t>
            </a:r>
          </a:p>
        </p:txBody>
      </p:sp>
    </p:spTree>
    <p:extLst>
      <p:ext uri="{BB962C8B-B14F-4D97-AF65-F5344CB8AC3E}">
        <p14:creationId xmlns:p14="http://schemas.microsoft.com/office/powerpoint/2010/main" val="560021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882304" y="368790"/>
            <a:ext cx="10985608" cy="1084271"/>
          </a:xfrm>
        </p:spPr>
        <p:txBody>
          <a:bodyPr vert="horz" wrap="square" lIns="0" tIns="0" rIns="0" bIns="0" rtlCol="0" anchor="t" anchorCtr="0">
            <a:normAutofit fontScale="90000"/>
          </a:bodyPr>
          <a:lstStyle/>
          <a:p>
            <a:pPr rtl="0">
              <a:lnSpc>
                <a:spcPct val="100000"/>
              </a:lnSpc>
            </a:pPr>
            <a:r>
              <a:rPr lang="en-GB" sz="6400" kern="1200" dirty="0">
                <a:solidFill>
                  <a:schemeClr val="tx1"/>
                </a:solidFill>
                <a:latin typeface="+mj-lt"/>
                <a:ea typeface="+mj-ea"/>
                <a:cs typeface="+mj-cs"/>
              </a:rPr>
              <a:t>Context -  Why am I doing this?</a:t>
            </a:r>
          </a:p>
        </p:txBody>
      </p:sp>
      <p:sp>
        <p:nvSpPr>
          <p:cNvPr id="5" name="Rectangle 4">
            <a:extLst>
              <a:ext uri="{FF2B5EF4-FFF2-40B4-BE49-F238E27FC236}">
                <a16:creationId xmlns:a16="http://schemas.microsoft.com/office/drawing/2014/main" id="{CBF1BBC3-3687-D10C-1E2A-1ACF42FD54A7}"/>
              </a:ext>
            </a:extLst>
          </p:cNvPr>
          <p:cNvSpPr/>
          <p:nvPr/>
        </p:nvSpPr>
        <p:spPr>
          <a:xfrm>
            <a:off x="658761" y="1422582"/>
            <a:ext cx="10872838" cy="4857250"/>
          </a:xfrm>
          <a:prstGeom prst="rect">
            <a:avLst/>
          </a:prstGeom>
          <a:solidFill>
            <a:schemeClr val="accent6">
              <a:lumMod val="50000"/>
              <a:alpha val="8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  </a:t>
            </a:r>
            <a:endParaRPr lang="en-GB" dirty="0"/>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872153" y="1702590"/>
            <a:ext cx="10517597" cy="3365142"/>
          </a:xfrm>
        </p:spPr>
        <p:txBody>
          <a:bodyPr vert="horz" wrap="square" lIns="0" tIns="0" rIns="0" bIns="0" rtlCol="0">
            <a:noAutofit/>
          </a:bodyPr>
          <a:lstStyle/>
          <a:p>
            <a:pPr marL="457200" indent="-457200" rtl="0">
              <a:lnSpc>
                <a:spcPct val="100000"/>
              </a:lnSpc>
              <a:buFont typeface="Courier New" panose="02070309020205020404" pitchFamily="49" charset="0"/>
              <a:buChar char="o"/>
            </a:pPr>
            <a:r>
              <a:rPr lang="en-GB" sz="2000" dirty="0">
                <a:effectLst/>
                <a:latin typeface="Arial" panose="020B0604020202020204" pitchFamily="34" charset="0"/>
                <a:ea typeface="Calibri" panose="020F0502020204030204" pitchFamily="34" charset="0"/>
              </a:rPr>
              <a:t>I </a:t>
            </a:r>
            <a:r>
              <a:rPr lang="en-GB" sz="2000" dirty="0">
                <a:latin typeface="Arial" panose="020B0604020202020204" pitchFamily="34" charset="0"/>
                <a:ea typeface="Calibri" panose="020F0502020204030204" pitchFamily="34" charset="0"/>
              </a:rPr>
              <a:t>am a </a:t>
            </a:r>
            <a:r>
              <a:rPr lang="en-GB" sz="2000" dirty="0">
                <a:effectLst/>
                <a:latin typeface="Arial" panose="020B0604020202020204" pitchFamily="34" charset="0"/>
                <a:ea typeface="Calibri" panose="020F0502020204030204" pitchFamily="34" charset="0"/>
              </a:rPr>
              <a:t>CCM singing teacher, over 15 years in College, University and my own studio</a:t>
            </a:r>
          </a:p>
          <a:p>
            <a:pPr marL="457200" indent="-457200" rtl="0">
              <a:lnSpc>
                <a:spcPct val="100000"/>
              </a:lnSpc>
              <a:buFont typeface="Courier New" panose="02070309020205020404" pitchFamily="49" charset="0"/>
              <a:buChar char="o"/>
            </a:pPr>
            <a:r>
              <a:rPr lang="en-GB" sz="2000" dirty="0">
                <a:effectLst/>
                <a:latin typeface="Arial" panose="020B0604020202020204" pitchFamily="34" charset="0"/>
                <a:ea typeface="Calibri" panose="020F0502020204030204" pitchFamily="34" charset="0"/>
              </a:rPr>
              <a:t>A vocalist of Rock, Pop &amp; Soul styles for over 30 years</a:t>
            </a:r>
          </a:p>
          <a:p>
            <a:pPr marL="457200" indent="-457200" rtl="0">
              <a:lnSpc>
                <a:spcPct val="100000"/>
              </a:lnSpc>
              <a:buFont typeface="Courier New" panose="02070309020205020404" pitchFamily="49" charset="0"/>
              <a:buChar char="o"/>
            </a:pPr>
            <a:r>
              <a:rPr lang="en-GB" sz="2000" dirty="0">
                <a:effectLst/>
                <a:latin typeface="Arial" panose="020B0604020202020204" pitchFamily="34" charset="0"/>
                <a:ea typeface="Calibri" panose="020F0502020204030204" pitchFamily="34" charset="0"/>
              </a:rPr>
              <a:t>I am committed to developing a diverse and comprehensive </a:t>
            </a:r>
            <a:r>
              <a:rPr lang="en-GB" sz="2000" dirty="0">
                <a:latin typeface="Arial" panose="020B0604020202020204" pitchFamily="34" charset="0"/>
                <a:ea typeface="Calibri" panose="020F0502020204030204" pitchFamily="34" charset="0"/>
              </a:rPr>
              <a:t>teaching </a:t>
            </a:r>
            <a:r>
              <a:rPr lang="en-GB" sz="2000" dirty="0">
                <a:effectLst/>
                <a:latin typeface="Arial" panose="020B0604020202020204" pitchFamily="34" charset="0"/>
                <a:ea typeface="Calibri" panose="020F0502020204030204" pitchFamily="34" charset="0"/>
              </a:rPr>
              <a:t>toolbox</a:t>
            </a:r>
          </a:p>
          <a:p>
            <a:pPr marL="457200" indent="-457200" rtl="0">
              <a:lnSpc>
                <a:spcPct val="100000"/>
              </a:lnSpc>
              <a:buFont typeface="Courier New" panose="02070309020205020404" pitchFamily="49" charset="0"/>
              <a:buChar char="o"/>
            </a:pPr>
            <a:r>
              <a:rPr lang="en-GB" sz="2000" dirty="0">
                <a:effectLst/>
                <a:latin typeface="Arial" panose="020B0604020202020204" pitchFamily="34" charset="0"/>
                <a:ea typeface="Calibri" panose="020F0502020204030204" pitchFamily="34" charset="0"/>
              </a:rPr>
              <a:t>There has been much debate over the effectiveness of learning style preferences which is under-explored in singing (Dantas &amp; Cunha, 2020)</a:t>
            </a:r>
          </a:p>
          <a:p>
            <a:pPr marL="457200" indent="-457200" rtl="0">
              <a:lnSpc>
                <a:spcPct val="100000"/>
              </a:lnSpc>
              <a:buFont typeface="Courier New" panose="02070309020205020404" pitchFamily="49" charset="0"/>
              <a:buChar char="o"/>
            </a:pPr>
            <a:r>
              <a:rPr lang="en-GB" sz="2000" dirty="0">
                <a:effectLst/>
                <a:latin typeface="Arial" panose="020B0604020202020204" pitchFamily="34" charset="0"/>
                <a:ea typeface="Calibri" panose="020F0502020204030204" pitchFamily="34" charset="0"/>
              </a:rPr>
              <a:t>A demand exists for singers to navigate and master complex vocal tasks (</a:t>
            </a:r>
            <a:r>
              <a:rPr lang="en-GB" sz="2000" dirty="0" err="1">
                <a:effectLst/>
                <a:latin typeface="Arial" panose="020B0604020202020204" pitchFamily="34" charset="0"/>
                <a:ea typeface="Calibri" panose="020F0502020204030204" pitchFamily="34" charset="0"/>
              </a:rPr>
              <a:t>Leborgne</a:t>
            </a:r>
            <a:r>
              <a:rPr lang="en-GB" sz="2000" dirty="0">
                <a:effectLst/>
                <a:latin typeface="Arial" panose="020B0604020202020204" pitchFamily="34" charset="0"/>
                <a:ea typeface="Calibri" panose="020F0502020204030204" pitchFamily="34" charset="0"/>
              </a:rPr>
              <a:t> &amp; Rosenberg, 2024)</a:t>
            </a:r>
          </a:p>
          <a:p>
            <a:pPr marL="457200" indent="-457200" rtl="0">
              <a:lnSpc>
                <a:spcPct val="100000"/>
              </a:lnSpc>
              <a:buFont typeface="Courier New" panose="02070309020205020404" pitchFamily="49" charset="0"/>
              <a:buChar char="o"/>
            </a:pPr>
            <a:r>
              <a:rPr lang="en-GB" sz="2000" dirty="0">
                <a:effectLst/>
                <a:latin typeface="Arial" panose="020B0604020202020204" pitchFamily="34" charset="0"/>
                <a:ea typeface="Calibri" panose="020F0502020204030204" pitchFamily="34" charset="0"/>
              </a:rPr>
              <a:t>I am deeply curious how multi-modal teachin</a:t>
            </a:r>
            <a:r>
              <a:rPr lang="en-GB" sz="2000" dirty="0">
                <a:latin typeface="Arial" panose="020B0604020202020204" pitchFamily="34" charset="0"/>
                <a:ea typeface="Calibri" panose="020F0502020204030204" pitchFamily="34" charset="0"/>
              </a:rPr>
              <a:t>g affects the singing of vocal runs</a:t>
            </a:r>
            <a:endParaRPr lang="en-GB" sz="2000" dirty="0">
              <a:effectLst/>
              <a:latin typeface="Arial" panose="020B0604020202020204" pitchFamily="34" charset="0"/>
              <a:ea typeface="Calibri" panose="020F0502020204030204" pitchFamily="34" charset="0"/>
            </a:endParaRPr>
          </a:p>
          <a:p>
            <a:pPr marL="457200" indent="-457200" rtl="0">
              <a:lnSpc>
                <a:spcPct val="100000"/>
              </a:lnSpc>
              <a:buFont typeface="Courier New" panose="02070309020205020404" pitchFamily="49" charset="0"/>
              <a:buChar char="o"/>
            </a:pPr>
            <a:r>
              <a:rPr lang="en-GB" sz="2000" kern="1200" dirty="0">
                <a:latin typeface="Arial" panose="020B0604020202020204" pitchFamily="34" charset="0"/>
                <a:cs typeface="+mn-cs"/>
              </a:rPr>
              <a:t>I am interested to discover </a:t>
            </a:r>
            <a:r>
              <a:rPr lang="en-GB" sz="2000" dirty="0">
                <a:latin typeface="Arial" panose="020B0604020202020204" pitchFamily="34" charset="0"/>
              </a:rPr>
              <a:t>whether the results could suggest implications for how we teach singing</a:t>
            </a:r>
            <a:endParaRPr lang="en-GB" sz="2000" kern="1200" dirty="0">
              <a:latin typeface="Arial" panose="020B0604020202020204" pitchFamily="34" charset="0"/>
              <a:cs typeface="+mn-cs"/>
            </a:endParaRP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3</a:t>
            </a:fld>
            <a:endParaRPr lang="en-GB"/>
          </a:p>
        </p:txBody>
      </p:sp>
      <p:sp>
        <p:nvSpPr>
          <p:cNvPr id="6" name="Date Placeholder 1">
            <a:extLst>
              <a:ext uri="{FF2B5EF4-FFF2-40B4-BE49-F238E27FC236}">
                <a16:creationId xmlns:a16="http://schemas.microsoft.com/office/drawing/2014/main" id="{39611944-78DB-C404-D08F-D7E41524291F}"/>
              </a:ext>
            </a:extLst>
          </p:cNvPr>
          <p:cNvSpPr>
            <a:spLocks noGrp="1"/>
          </p:cNvSpPr>
          <p:nvPr>
            <p:ph type="dt" sz="half" idx="10"/>
          </p:nvPr>
        </p:nvSpPr>
        <p:spPr>
          <a:xfrm>
            <a:off x="550863" y="6507212"/>
            <a:ext cx="2628900" cy="153888"/>
          </a:xfrm>
        </p:spPr>
        <p:txBody>
          <a:bodyPr rtlCol="0"/>
          <a:lstStyle/>
          <a:p>
            <a:pPr rtl="0"/>
            <a:r>
              <a:rPr lang="en-GB" dirty="0"/>
              <a:t>Tuesday, September 10th, 2024</a:t>
            </a:r>
          </a:p>
        </p:txBody>
      </p:sp>
    </p:spTree>
    <p:extLst>
      <p:ext uri="{BB962C8B-B14F-4D97-AF65-F5344CB8AC3E}">
        <p14:creationId xmlns:p14="http://schemas.microsoft.com/office/powerpoint/2010/main" val="201883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4" y="549275"/>
            <a:ext cx="6138036" cy="1006101"/>
          </a:xfrm>
        </p:spPr>
        <p:txBody>
          <a:bodyPr vert="horz" wrap="square" lIns="0" tIns="0" rIns="0" bIns="0" rtlCol="0" anchor="t" anchorCtr="0">
            <a:normAutofit fontScale="90000"/>
          </a:bodyPr>
          <a:lstStyle/>
          <a:p>
            <a:pPr rtl="0">
              <a:lnSpc>
                <a:spcPct val="100000"/>
              </a:lnSpc>
            </a:pPr>
            <a:r>
              <a:rPr lang="en-GB" sz="6400" kern="1200" dirty="0">
                <a:solidFill>
                  <a:schemeClr val="tx1"/>
                </a:solidFill>
                <a:latin typeface="+mj-lt"/>
                <a:ea typeface="+mj-ea"/>
                <a:cs typeface="+mj-cs"/>
              </a:rPr>
              <a:t>Aims &amp; Objectives</a:t>
            </a:r>
          </a:p>
        </p:txBody>
      </p:sp>
      <p:pic>
        <p:nvPicPr>
          <p:cNvPr id="5" name="Picture 4">
            <a:extLst>
              <a:ext uri="{FF2B5EF4-FFF2-40B4-BE49-F238E27FC236}">
                <a16:creationId xmlns:a16="http://schemas.microsoft.com/office/drawing/2014/main" id="{C5122484-27ED-1E4C-22D0-0084F44502FF}"/>
              </a:ext>
            </a:extLst>
          </p:cNvPr>
          <p:cNvPicPr>
            <a:picLocks noChangeAspect="1"/>
          </p:cNvPicPr>
          <p:nvPr/>
        </p:nvPicPr>
        <p:blipFill>
          <a:blip r:embed="rId4">
            <a:alphaModFix amt="85000"/>
          </a:blip>
          <a:stretch>
            <a:fillRect/>
          </a:stretch>
        </p:blipFill>
        <p:spPr>
          <a:xfrm>
            <a:off x="605561" y="1730963"/>
            <a:ext cx="10934686" cy="4279763"/>
          </a:xfrm>
          <a:prstGeom prst="rect">
            <a:avLst/>
          </a:prstGeom>
        </p:spPr>
      </p:pic>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4</a:t>
            </a:fld>
            <a:endParaRPr lang="en-GB"/>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927324" y="2125666"/>
            <a:ext cx="10924876" cy="4803450"/>
          </a:xfrm>
        </p:spPr>
        <p:txBody>
          <a:bodyPr vert="horz" wrap="square" lIns="0" tIns="0" rIns="0" bIns="0" rtlCol="0">
            <a:normAutofit fontScale="55000" lnSpcReduction="20000"/>
          </a:bodyPr>
          <a:lstStyle/>
          <a:p>
            <a:pPr marL="285750" indent="-285750" rtl="0">
              <a:lnSpc>
                <a:spcPct val="100000"/>
              </a:lnSpc>
              <a:buFont typeface="Courier New" panose="02070309020205020404" pitchFamily="49" charset="0"/>
              <a:buChar char="o"/>
            </a:pPr>
            <a:r>
              <a:rPr lang="en-GB" sz="4400" dirty="0">
                <a:effectLst/>
                <a:latin typeface="Arial" panose="020B0604020202020204" pitchFamily="34" charset="0"/>
                <a:ea typeface="Arial" panose="020B0604020202020204" pitchFamily="34" charset="0"/>
              </a:rPr>
              <a:t>Investigate the efficacy of VAK learning styles in a Literature Review</a:t>
            </a:r>
          </a:p>
          <a:p>
            <a:pPr marL="285750" indent="-285750" rtl="0">
              <a:lnSpc>
                <a:spcPct val="100000"/>
              </a:lnSpc>
              <a:buFont typeface="Courier New" panose="02070309020205020404" pitchFamily="49" charset="0"/>
              <a:buChar char="o"/>
            </a:pPr>
            <a:r>
              <a:rPr lang="en-GB" sz="4400" dirty="0">
                <a:latin typeface="Arial" panose="020B0604020202020204" pitchFamily="34" charset="0"/>
                <a:ea typeface="Arial" panose="020B0604020202020204" pitchFamily="34" charset="0"/>
              </a:rPr>
              <a:t>Design vocal runs and stimuli for auditory, visual and kinaesthetic</a:t>
            </a:r>
          </a:p>
          <a:p>
            <a:pPr marL="285750" indent="-285750" rtl="0">
              <a:lnSpc>
                <a:spcPct val="100000"/>
              </a:lnSpc>
              <a:buFont typeface="Courier New" panose="02070309020205020404" pitchFamily="49" charset="0"/>
              <a:buChar char="o"/>
            </a:pPr>
            <a:r>
              <a:rPr lang="en-GB" sz="4400" dirty="0">
                <a:effectLst/>
                <a:latin typeface="Arial" panose="020B0604020202020204" pitchFamily="34" charset="0"/>
                <a:ea typeface="Arial" panose="020B0604020202020204" pitchFamily="34" charset="0"/>
              </a:rPr>
              <a:t>Record 36 participants each singing with VAK stimuli in randomised order</a:t>
            </a:r>
          </a:p>
          <a:p>
            <a:pPr marL="285750" indent="-285750" rtl="0">
              <a:lnSpc>
                <a:spcPct val="100000"/>
              </a:lnSpc>
              <a:buFont typeface="Courier New" panose="02070309020205020404" pitchFamily="49" charset="0"/>
              <a:buChar char="o"/>
            </a:pPr>
            <a:r>
              <a:rPr lang="en-GB" sz="4400" dirty="0">
                <a:effectLst/>
                <a:latin typeface="Arial" panose="020B0604020202020204" pitchFamily="34" charset="0"/>
                <a:ea typeface="Arial" panose="020B0604020202020204" pitchFamily="34" charset="0"/>
              </a:rPr>
              <a:t>Compile and analyse the results</a:t>
            </a:r>
          </a:p>
          <a:p>
            <a:pPr marL="285750" indent="-285750" rtl="0">
              <a:lnSpc>
                <a:spcPct val="100000"/>
              </a:lnSpc>
              <a:buFont typeface="Courier New" panose="02070309020205020404" pitchFamily="49" charset="0"/>
              <a:buChar char="o"/>
            </a:pPr>
            <a:r>
              <a:rPr lang="en-GB" sz="4400" dirty="0">
                <a:effectLst/>
                <a:latin typeface="Arial" panose="020B0604020202020204" pitchFamily="34" charset="0"/>
                <a:ea typeface="Arial" panose="020B0604020202020204" pitchFamily="34" charset="0"/>
              </a:rPr>
              <a:t>Discover the impact of VAK strategies </a:t>
            </a:r>
            <a:r>
              <a:rPr lang="en-GB" sz="4400" dirty="0">
                <a:latin typeface="Arial" panose="020B0604020202020204" pitchFamily="34" charset="0"/>
                <a:ea typeface="Arial" panose="020B0604020202020204" pitchFamily="34" charset="0"/>
              </a:rPr>
              <a:t>on</a:t>
            </a:r>
            <a:r>
              <a:rPr lang="en-GB" sz="4400" dirty="0">
                <a:effectLst/>
                <a:latin typeface="Arial" panose="020B0604020202020204" pitchFamily="34" charset="0"/>
                <a:ea typeface="Arial" panose="020B0604020202020204" pitchFamily="34" charset="0"/>
              </a:rPr>
              <a:t> singing</a:t>
            </a:r>
          </a:p>
          <a:p>
            <a:pPr marL="285750" indent="-285750" rtl="0">
              <a:lnSpc>
                <a:spcPct val="100000"/>
              </a:lnSpc>
              <a:buFont typeface="Courier New" panose="02070309020205020404" pitchFamily="49" charset="0"/>
              <a:buChar char="o"/>
            </a:pPr>
            <a:r>
              <a:rPr lang="en-GB" sz="4400" dirty="0">
                <a:effectLst/>
                <a:latin typeface="Arial" panose="020B0604020202020204" pitchFamily="34" charset="0"/>
                <a:ea typeface="Arial" panose="020B0604020202020204" pitchFamily="34" charset="0"/>
              </a:rPr>
              <a:t>Discover how sensory cues influence the effectiveness of vocal runs</a:t>
            </a:r>
          </a:p>
          <a:p>
            <a:pPr marL="285750" indent="-285750">
              <a:lnSpc>
                <a:spcPct val="100000"/>
              </a:lnSpc>
              <a:buFont typeface="Courier New" panose="02070309020205020404" pitchFamily="49" charset="0"/>
              <a:buChar char="o"/>
            </a:pPr>
            <a:r>
              <a:rPr lang="en-GB" sz="4400" dirty="0">
                <a:latin typeface="Arial" panose="020B0604020202020204" pitchFamily="34" charset="0"/>
                <a:ea typeface="Arial" panose="020B0604020202020204" pitchFamily="34" charset="0"/>
              </a:rPr>
              <a:t>Learn insights in the application of </a:t>
            </a:r>
            <a:r>
              <a:rPr lang="en-GB" sz="4400" dirty="0">
                <a:effectLst/>
                <a:latin typeface="Arial" panose="020B0604020202020204" pitchFamily="34" charset="0"/>
                <a:ea typeface="Arial" panose="020B0604020202020204" pitchFamily="34" charset="0"/>
              </a:rPr>
              <a:t>versatile teaching approaches</a:t>
            </a:r>
          </a:p>
          <a:p>
            <a:pPr marL="285750" indent="-285750" rtl="0">
              <a:lnSpc>
                <a:spcPct val="100000"/>
              </a:lnSpc>
              <a:buFont typeface="Courier New" panose="02070309020205020404" pitchFamily="49" charset="0"/>
              <a:buChar char="o"/>
            </a:pPr>
            <a:endParaRPr lang="en-GB" dirty="0">
              <a:effectLst/>
              <a:latin typeface="Arial" panose="020B0604020202020204" pitchFamily="34" charset="0"/>
              <a:ea typeface="Arial" panose="020B0604020202020204" pitchFamily="34" charset="0"/>
            </a:endParaRPr>
          </a:p>
          <a:p>
            <a:pPr marL="0" indent="0" rtl="0">
              <a:lnSpc>
                <a:spcPct val="100000"/>
              </a:lnSpc>
              <a:buNone/>
            </a:pPr>
            <a:r>
              <a:rPr lang="en-GB" sz="1800" dirty="0">
                <a:latin typeface="Arial" panose="020B0604020202020204" pitchFamily="34" charset="0"/>
              </a:rPr>
              <a:t> </a:t>
            </a:r>
          </a:p>
        </p:txBody>
      </p:sp>
      <p:sp>
        <p:nvSpPr>
          <p:cNvPr id="6" name="Date Placeholder 1">
            <a:extLst>
              <a:ext uri="{FF2B5EF4-FFF2-40B4-BE49-F238E27FC236}">
                <a16:creationId xmlns:a16="http://schemas.microsoft.com/office/drawing/2014/main" id="{17509297-285B-9ED4-088D-41EC2E094E8C}"/>
              </a:ext>
            </a:extLst>
          </p:cNvPr>
          <p:cNvSpPr>
            <a:spLocks noGrp="1"/>
          </p:cNvSpPr>
          <p:nvPr>
            <p:ph type="dt" sz="half" idx="10"/>
          </p:nvPr>
        </p:nvSpPr>
        <p:spPr>
          <a:xfrm>
            <a:off x="550863" y="6507212"/>
            <a:ext cx="2628900" cy="153888"/>
          </a:xfrm>
        </p:spPr>
        <p:txBody>
          <a:bodyPr rtlCol="0"/>
          <a:lstStyle/>
          <a:p>
            <a:pPr rtl="0"/>
            <a:r>
              <a:rPr lang="en-GB" dirty="0"/>
              <a:t>Tuesday, September 10th, 2024</a:t>
            </a:r>
          </a:p>
        </p:txBody>
      </p:sp>
    </p:spTree>
    <p:extLst>
      <p:ext uri="{BB962C8B-B14F-4D97-AF65-F5344CB8AC3E}">
        <p14:creationId xmlns:p14="http://schemas.microsoft.com/office/powerpoint/2010/main" val="3371163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0"/>
            <a:ext cx="13736442"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605561" y="337115"/>
            <a:ext cx="6138036" cy="1006101"/>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Project Overview</a:t>
            </a:r>
          </a:p>
        </p:txBody>
      </p:sp>
      <p:pic>
        <p:nvPicPr>
          <p:cNvPr id="5" name="Picture 4">
            <a:extLst>
              <a:ext uri="{FF2B5EF4-FFF2-40B4-BE49-F238E27FC236}">
                <a16:creationId xmlns:a16="http://schemas.microsoft.com/office/drawing/2014/main" id="{C5122484-27ED-1E4C-22D0-0084F44502FF}"/>
              </a:ext>
            </a:extLst>
          </p:cNvPr>
          <p:cNvPicPr>
            <a:picLocks noChangeAspect="1"/>
          </p:cNvPicPr>
          <p:nvPr/>
        </p:nvPicPr>
        <p:blipFill>
          <a:blip r:embed="rId4">
            <a:alphaModFix amt="85000"/>
          </a:blip>
          <a:stretch>
            <a:fillRect/>
          </a:stretch>
        </p:blipFill>
        <p:spPr>
          <a:xfrm>
            <a:off x="605561" y="1412240"/>
            <a:ext cx="10934686" cy="5037395"/>
          </a:xfrm>
          <a:prstGeom prst="rect">
            <a:avLst/>
          </a:prstGeom>
        </p:spPr>
      </p:pic>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5</a:t>
            </a:fld>
            <a:endParaRPr lang="en-GB"/>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896845" y="1711970"/>
            <a:ext cx="10924875" cy="5088454"/>
          </a:xfrm>
        </p:spPr>
        <p:txBody>
          <a:bodyPr vert="horz" wrap="square" lIns="0" tIns="0" rIns="0" bIns="0" rtlCol="0">
            <a:normAutofit fontScale="25000" lnSpcReduction="20000"/>
          </a:bodyPr>
          <a:lstStyle/>
          <a:p>
            <a:pPr marL="285750" indent="-285750" rtl="0">
              <a:lnSpc>
                <a:spcPct val="120000"/>
              </a:lnSpc>
              <a:buFont typeface="Courier New" panose="02070309020205020404" pitchFamily="49" charset="0"/>
              <a:buChar char="o"/>
            </a:pPr>
            <a:r>
              <a:rPr lang="en-GB" sz="8000" dirty="0">
                <a:effectLst/>
                <a:latin typeface="Arial" panose="020B0604020202020204" pitchFamily="34" charset="0"/>
                <a:ea typeface="Arial" panose="020B0604020202020204" pitchFamily="34" charset="0"/>
              </a:rPr>
              <a:t>Exploring the effectiveness of visual, auditory, and kinaesthetic (VAK) teaching strategies</a:t>
            </a:r>
          </a:p>
          <a:p>
            <a:pPr marL="285750" indent="-285750" rtl="0">
              <a:lnSpc>
                <a:spcPct val="120000"/>
              </a:lnSpc>
              <a:buFont typeface="Courier New" panose="02070309020205020404" pitchFamily="49" charset="0"/>
              <a:buChar char="o"/>
            </a:pPr>
            <a:r>
              <a:rPr lang="en-GB" sz="8000" dirty="0">
                <a:effectLst/>
                <a:latin typeface="Arial" panose="020B0604020202020204" pitchFamily="34" charset="0"/>
                <a:ea typeface="Arial" panose="020B0604020202020204" pitchFamily="34" charset="0"/>
              </a:rPr>
              <a:t>Facilitating the learning and execution of </a:t>
            </a:r>
            <a:r>
              <a:rPr lang="en-GB" sz="8000" dirty="0">
                <a:latin typeface="Arial" panose="020B0604020202020204" pitchFamily="34" charset="0"/>
                <a:ea typeface="Arial" panose="020B0604020202020204" pitchFamily="34" charset="0"/>
              </a:rPr>
              <a:t>Pentatonic and Melodic </a:t>
            </a:r>
            <a:r>
              <a:rPr lang="en-GB" sz="8000" dirty="0">
                <a:effectLst/>
                <a:latin typeface="Arial" panose="020B0604020202020204" pitchFamily="34" charset="0"/>
                <a:ea typeface="Arial" panose="020B0604020202020204" pitchFamily="34" charset="0"/>
              </a:rPr>
              <a:t>vocal runs</a:t>
            </a:r>
            <a:r>
              <a:rPr lang="en-GB" sz="8000" dirty="0">
                <a:latin typeface="Arial" panose="020B0604020202020204" pitchFamily="34" charset="0"/>
                <a:ea typeface="Arial" panose="020B0604020202020204" pitchFamily="34" charset="0"/>
              </a:rPr>
              <a:t>, three levels of difficulty</a:t>
            </a:r>
            <a:endParaRPr lang="en-GB" sz="8000" dirty="0">
              <a:effectLst/>
              <a:latin typeface="Arial" panose="020B0604020202020204" pitchFamily="34" charset="0"/>
              <a:ea typeface="Arial" panose="020B0604020202020204" pitchFamily="34" charset="0"/>
            </a:endParaRPr>
          </a:p>
          <a:p>
            <a:pPr marL="285750" indent="-285750" rtl="0">
              <a:lnSpc>
                <a:spcPct val="120000"/>
              </a:lnSpc>
              <a:buFont typeface="Courier New" panose="02070309020205020404" pitchFamily="49" charset="0"/>
              <a:buChar char="o"/>
            </a:pPr>
            <a:r>
              <a:rPr lang="en-GB" sz="8000" dirty="0">
                <a:effectLst/>
                <a:latin typeface="Arial" panose="020B0604020202020204" pitchFamily="34" charset="0"/>
                <a:ea typeface="Arial" panose="020B0604020202020204" pitchFamily="34" charset="0"/>
              </a:rPr>
              <a:t>Drawing upon Howard Gardner's theory of multiple intelligences; musical-rhythmic, visual-spatial and bodily-kinaesthetic (Gardner, 1983; Gardner, 2017)</a:t>
            </a:r>
          </a:p>
          <a:p>
            <a:pPr marL="285750" indent="-285750">
              <a:lnSpc>
                <a:spcPct val="120000"/>
              </a:lnSpc>
              <a:buFont typeface="Courier New" panose="02070309020205020404" pitchFamily="49" charset="0"/>
              <a:buChar char="o"/>
            </a:pPr>
            <a:r>
              <a:rPr lang="en-GB" sz="8000" b="0" dirty="0">
                <a:effectLst/>
                <a:latin typeface="Arial" panose="020B0604020202020204" pitchFamily="34" charset="0"/>
                <a:ea typeface="Arial" panose="020B0604020202020204" pitchFamily="34" charset="0"/>
              </a:rPr>
              <a:t>Testing Hypotheses that VAK teaching strategies influence the learning and execution of singing melodic runs</a:t>
            </a:r>
            <a:endParaRPr lang="en-GB" sz="8000" dirty="0">
              <a:effectLst/>
              <a:latin typeface="Arial" panose="020B0604020202020204" pitchFamily="34" charset="0"/>
              <a:ea typeface="Arial" panose="020B0604020202020204" pitchFamily="34" charset="0"/>
            </a:endParaRPr>
          </a:p>
          <a:p>
            <a:pPr marL="285750" indent="-285750" rtl="0">
              <a:lnSpc>
                <a:spcPct val="120000"/>
              </a:lnSpc>
              <a:buFont typeface="Courier New" panose="02070309020205020404" pitchFamily="49" charset="0"/>
              <a:buChar char="o"/>
            </a:pPr>
            <a:r>
              <a:rPr lang="en-GB" sz="8000" dirty="0">
                <a:effectLst/>
                <a:latin typeface="Arial" panose="020B0604020202020204" pitchFamily="34" charset="0"/>
                <a:ea typeface="Arial" panose="020B0604020202020204" pitchFamily="34" charset="0"/>
              </a:rPr>
              <a:t>Quantitative analysis of pitch accuracy and speed/fluency</a:t>
            </a:r>
          </a:p>
          <a:p>
            <a:pPr marL="285750" indent="-285750" rtl="0">
              <a:lnSpc>
                <a:spcPct val="120000"/>
              </a:lnSpc>
              <a:buFont typeface="Courier New" panose="02070309020205020404" pitchFamily="49" charset="0"/>
              <a:buChar char="o"/>
            </a:pPr>
            <a:r>
              <a:rPr lang="en-GB" sz="8000" dirty="0">
                <a:latin typeface="Arial" panose="020B0604020202020204" pitchFamily="34" charset="0"/>
                <a:ea typeface="Arial" panose="020B0604020202020204" pitchFamily="34" charset="0"/>
              </a:rPr>
              <a:t>I</a:t>
            </a:r>
            <a:r>
              <a:rPr lang="en-GB" sz="8000" dirty="0">
                <a:effectLst/>
                <a:latin typeface="Arial" panose="020B0604020202020204" pitchFamily="34" charset="0"/>
                <a:ea typeface="Arial" panose="020B0604020202020204" pitchFamily="34" charset="0"/>
              </a:rPr>
              <a:t>dentifying any comparisons between VAK strategies in the results</a:t>
            </a:r>
          </a:p>
          <a:p>
            <a:pPr marL="285750" indent="-285750" rtl="0">
              <a:lnSpc>
                <a:spcPct val="120000"/>
              </a:lnSpc>
              <a:buFont typeface="Courier New" panose="02070309020205020404" pitchFamily="49" charset="0"/>
              <a:buChar char="o"/>
            </a:pPr>
            <a:r>
              <a:rPr lang="en-GB" sz="8000" dirty="0">
                <a:latin typeface="Arial" panose="020B0604020202020204" pitchFamily="34" charset="0"/>
                <a:ea typeface="Arial" panose="020B0604020202020204" pitchFamily="34" charset="0"/>
              </a:rPr>
              <a:t>Analysed results potentially might</a:t>
            </a:r>
            <a:r>
              <a:rPr lang="en-GB" sz="8000" dirty="0">
                <a:effectLst/>
                <a:latin typeface="Arial" panose="020B0604020202020204" pitchFamily="34" charset="0"/>
                <a:ea typeface="Arial" panose="020B0604020202020204" pitchFamily="34" charset="0"/>
              </a:rPr>
              <a:t> influence educators to enhance their teaching methods</a:t>
            </a:r>
          </a:p>
          <a:p>
            <a:pPr marL="285750" indent="-285750" rtl="0">
              <a:lnSpc>
                <a:spcPct val="120000"/>
              </a:lnSpc>
              <a:buFont typeface="Courier New" panose="02070309020205020404" pitchFamily="49" charset="0"/>
              <a:buChar char="o"/>
            </a:pPr>
            <a:endParaRPr lang="en-GB" sz="5100" dirty="0">
              <a:effectLst/>
              <a:latin typeface="Arial" panose="020B0604020202020204" pitchFamily="34" charset="0"/>
              <a:ea typeface="Arial" panose="020B0604020202020204" pitchFamily="34" charset="0"/>
            </a:endParaRPr>
          </a:p>
          <a:p>
            <a:pPr marL="0" indent="0" rtl="0">
              <a:lnSpc>
                <a:spcPct val="100000"/>
              </a:lnSpc>
              <a:buNone/>
            </a:pPr>
            <a:endParaRPr lang="en-GB" sz="1800" dirty="0">
              <a:latin typeface="Arial" panose="020B0604020202020204" pitchFamily="34" charset="0"/>
              <a:ea typeface="Arial" panose="020B0604020202020204" pitchFamily="34" charset="0"/>
            </a:endParaRPr>
          </a:p>
          <a:p>
            <a:pPr marL="0" indent="0" rtl="0">
              <a:lnSpc>
                <a:spcPct val="100000"/>
              </a:lnSpc>
              <a:buNone/>
            </a:pPr>
            <a:endParaRPr lang="en-GB" sz="1800" dirty="0">
              <a:effectLst/>
              <a:latin typeface="Arial" panose="020B0604020202020204" pitchFamily="34" charset="0"/>
              <a:ea typeface="Arial" panose="020B0604020202020204" pitchFamily="34" charset="0"/>
            </a:endParaRPr>
          </a:p>
          <a:p>
            <a:pPr marL="0" indent="0" rtl="0">
              <a:lnSpc>
                <a:spcPct val="100000"/>
              </a:lnSpc>
              <a:buNone/>
            </a:pPr>
            <a:endParaRPr lang="en-GB" sz="1800" dirty="0">
              <a:latin typeface="Arial" panose="020B0604020202020204" pitchFamily="34" charset="0"/>
              <a:ea typeface="Arial" panose="020B0604020202020204" pitchFamily="34" charset="0"/>
            </a:endParaRPr>
          </a:p>
          <a:p>
            <a:pPr marL="0" indent="0" rtl="0">
              <a:lnSpc>
                <a:spcPct val="100000"/>
              </a:lnSpc>
              <a:buNone/>
            </a:pPr>
            <a:r>
              <a:rPr lang="en-GB" sz="1800" dirty="0">
                <a:effectLst/>
                <a:latin typeface="Arial" panose="020B0604020202020204" pitchFamily="34" charset="0"/>
                <a:ea typeface="Arial" panose="020B0604020202020204" pitchFamily="34" charset="0"/>
              </a:rPr>
              <a:t> (</a:t>
            </a:r>
            <a:r>
              <a:rPr lang="en-GB" sz="1800" dirty="0">
                <a:latin typeface="Arial" panose="020B0604020202020204" pitchFamily="34" charset="0"/>
                <a:ea typeface="+mn-ea"/>
              </a:rPr>
              <a:t>Project Design:</a:t>
            </a:r>
            <a:endParaRPr lang="en-GB" kern="1200" dirty="0">
              <a:latin typeface="+mn-lt"/>
              <a:ea typeface="+mn-ea"/>
              <a:cs typeface="+mn-cs"/>
            </a:endParaRPr>
          </a:p>
        </p:txBody>
      </p:sp>
      <p:sp>
        <p:nvSpPr>
          <p:cNvPr id="6" name="Date Placeholder 1">
            <a:extLst>
              <a:ext uri="{FF2B5EF4-FFF2-40B4-BE49-F238E27FC236}">
                <a16:creationId xmlns:a16="http://schemas.microsoft.com/office/drawing/2014/main" id="{FA8DAE7A-6698-D75B-5B89-409AA181E75D}"/>
              </a:ext>
            </a:extLst>
          </p:cNvPr>
          <p:cNvSpPr>
            <a:spLocks noGrp="1"/>
          </p:cNvSpPr>
          <p:nvPr>
            <p:ph type="dt" sz="half" idx="10"/>
          </p:nvPr>
        </p:nvSpPr>
        <p:spPr>
          <a:xfrm>
            <a:off x="550863" y="6507212"/>
            <a:ext cx="2628900" cy="153888"/>
          </a:xfrm>
        </p:spPr>
        <p:txBody>
          <a:bodyPr rtlCol="0"/>
          <a:lstStyle/>
          <a:p>
            <a:pPr rtl="0"/>
            <a:r>
              <a:rPr lang="en-GB" dirty="0"/>
              <a:t>Tuesday, September 10th, 2024</a:t>
            </a:r>
          </a:p>
        </p:txBody>
      </p:sp>
    </p:spTree>
    <p:extLst>
      <p:ext uri="{BB962C8B-B14F-4D97-AF65-F5344CB8AC3E}">
        <p14:creationId xmlns:p14="http://schemas.microsoft.com/office/powerpoint/2010/main" val="3516160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5" name="Picture 4">
            <a:extLst>
              <a:ext uri="{FF2B5EF4-FFF2-40B4-BE49-F238E27FC236}">
                <a16:creationId xmlns:a16="http://schemas.microsoft.com/office/drawing/2014/main" id="{C5122484-27ED-1E4C-22D0-0084F44502FF}"/>
              </a:ext>
            </a:extLst>
          </p:cNvPr>
          <p:cNvPicPr>
            <a:picLocks noChangeAspect="1"/>
          </p:cNvPicPr>
          <p:nvPr/>
        </p:nvPicPr>
        <p:blipFill>
          <a:blip r:embed="rId4">
            <a:alphaModFix amt="85000"/>
          </a:blip>
          <a:stretch>
            <a:fillRect/>
          </a:stretch>
        </p:blipFill>
        <p:spPr>
          <a:xfrm>
            <a:off x="280567" y="551145"/>
            <a:ext cx="7929984" cy="5767090"/>
          </a:xfrm>
          <a:prstGeom prst="rect">
            <a:avLst/>
          </a:prstGeom>
        </p:spPr>
      </p:pic>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6</a:t>
            </a:fld>
            <a:endParaRPr lang="en-GB"/>
          </a:p>
        </p:txBody>
      </p:sp>
      <p:pic>
        <p:nvPicPr>
          <p:cNvPr id="6" name="Picture 5">
            <a:extLst>
              <a:ext uri="{FF2B5EF4-FFF2-40B4-BE49-F238E27FC236}">
                <a16:creationId xmlns:a16="http://schemas.microsoft.com/office/drawing/2014/main" id="{6B1DEEBE-E04A-B6D8-C5BA-988537C1B3C8}"/>
              </a:ext>
            </a:extLst>
          </p:cNvPr>
          <p:cNvPicPr>
            <a:picLocks noChangeAspect="1"/>
          </p:cNvPicPr>
          <p:nvPr/>
        </p:nvPicPr>
        <p:blipFill>
          <a:blip r:embed="rId5"/>
          <a:stretch>
            <a:fillRect/>
          </a:stretch>
        </p:blipFill>
        <p:spPr>
          <a:xfrm>
            <a:off x="458313" y="803596"/>
            <a:ext cx="1619164" cy="2450299"/>
          </a:xfrm>
          <a:prstGeom prst="rect">
            <a:avLst/>
          </a:prstGeom>
        </p:spPr>
      </p:pic>
      <p:pic>
        <p:nvPicPr>
          <p:cNvPr id="7" name="Picture 6">
            <a:extLst>
              <a:ext uri="{FF2B5EF4-FFF2-40B4-BE49-F238E27FC236}">
                <a16:creationId xmlns:a16="http://schemas.microsoft.com/office/drawing/2014/main" id="{AAD13E3F-4D93-C3E4-DA5F-C6A46E4EF887}"/>
              </a:ext>
            </a:extLst>
          </p:cNvPr>
          <p:cNvPicPr>
            <a:picLocks noChangeAspect="1"/>
          </p:cNvPicPr>
          <p:nvPr/>
        </p:nvPicPr>
        <p:blipFill>
          <a:blip r:embed="rId6"/>
          <a:stretch>
            <a:fillRect/>
          </a:stretch>
        </p:blipFill>
        <p:spPr>
          <a:xfrm>
            <a:off x="6402861" y="3516988"/>
            <a:ext cx="1621647" cy="2504471"/>
          </a:xfrm>
          <a:prstGeom prst="rect">
            <a:avLst/>
          </a:prstGeom>
        </p:spPr>
      </p:pic>
      <p:pic>
        <p:nvPicPr>
          <p:cNvPr id="11" name="Picture 10">
            <a:extLst>
              <a:ext uri="{FF2B5EF4-FFF2-40B4-BE49-F238E27FC236}">
                <a16:creationId xmlns:a16="http://schemas.microsoft.com/office/drawing/2014/main" id="{8BE9D6F2-61BC-51D1-4AEB-15DA68609A2A}"/>
              </a:ext>
            </a:extLst>
          </p:cNvPr>
          <p:cNvPicPr>
            <a:picLocks noChangeAspect="1"/>
          </p:cNvPicPr>
          <p:nvPr/>
        </p:nvPicPr>
        <p:blipFill>
          <a:blip r:embed="rId7"/>
          <a:stretch>
            <a:fillRect/>
          </a:stretch>
        </p:blipFill>
        <p:spPr>
          <a:xfrm>
            <a:off x="496648" y="3582761"/>
            <a:ext cx="1619339" cy="2478612"/>
          </a:xfrm>
          <a:prstGeom prst="rect">
            <a:avLst/>
          </a:prstGeom>
        </p:spPr>
      </p:pic>
      <p:pic>
        <p:nvPicPr>
          <p:cNvPr id="13" name="Picture 12">
            <a:extLst>
              <a:ext uri="{FF2B5EF4-FFF2-40B4-BE49-F238E27FC236}">
                <a16:creationId xmlns:a16="http://schemas.microsoft.com/office/drawing/2014/main" id="{DFFED937-6E81-84B4-A4F2-F2159BEB5F1B}"/>
              </a:ext>
            </a:extLst>
          </p:cNvPr>
          <p:cNvPicPr>
            <a:picLocks noChangeAspect="1"/>
          </p:cNvPicPr>
          <p:nvPr/>
        </p:nvPicPr>
        <p:blipFill>
          <a:blip r:embed="rId8"/>
          <a:stretch>
            <a:fillRect/>
          </a:stretch>
        </p:blipFill>
        <p:spPr>
          <a:xfrm>
            <a:off x="4470132" y="803596"/>
            <a:ext cx="1619164" cy="2460944"/>
          </a:xfrm>
          <a:prstGeom prst="rect">
            <a:avLst/>
          </a:prstGeom>
        </p:spPr>
      </p:pic>
      <p:pic>
        <p:nvPicPr>
          <p:cNvPr id="14" name="Picture 13">
            <a:extLst>
              <a:ext uri="{FF2B5EF4-FFF2-40B4-BE49-F238E27FC236}">
                <a16:creationId xmlns:a16="http://schemas.microsoft.com/office/drawing/2014/main" id="{8BD013F0-1E06-0C55-5D81-E07465C84CC6}"/>
              </a:ext>
            </a:extLst>
          </p:cNvPr>
          <p:cNvPicPr>
            <a:picLocks noChangeAspect="1"/>
          </p:cNvPicPr>
          <p:nvPr/>
        </p:nvPicPr>
        <p:blipFill>
          <a:blip r:embed="rId9"/>
          <a:stretch>
            <a:fillRect/>
          </a:stretch>
        </p:blipFill>
        <p:spPr>
          <a:xfrm>
            <a:off x="2473529" y="816284"/>
            <a:ext cx="1683920" cy="2425085"/>
          </a:xfrm>
          <a:prstGeom prst="rect">
            <a:avLst/>
          </a:prstGeom>
        </p:spPr>
      </p:pic>
      <p:pic>
        <p:nvPicPr>
          <p:cNvPr id="18" name="Picture 17">
            <a:extLst>
              <a:ext uri="{FF2B5EF4-FFF2-40B4-BE49-F238E27FC236}">
                <a16:creationId xmlns:a16="http://schemas.microsoft.com/office/drawing/2014/main" id="{23E316E6-2A0A-FBD7-18EC-FAB460577320}"/>
              </a:ext>
            </a:extLst>
          </p:cNvPr>
          <p:cNvPicPr>
            <a:picLocks noChangeAspect="1"/>
          </p:cNvPicPr>
          <p:nvPr/>
        </p:nvPicPr>
        <p:blipFill>
          <a:blip r:embed="rId10"/>
          <a:stretch>
            <a:fillRect/>
          </a:stretch>
        </p:blipFill>
        <p:spPr>
          <a:xfrm>
            <a:off x="2473529" y="3567573"/>
            <a:ext cx="1683921" cy="2493800"/>
          </a:xfrm>
          <a:prstGeom prst="rect">
            <a:avLst/>
          </a:prstGeom>
        </p:spPr>
      </p:pic>
      <p:pic>
        <p:nvPicPr>
          <p:cNvPr id="19" name="Picture 18">
            <a:extLst>
              <a:ext uri="{FF2B5EF4-FFF2-40B4-BE49-F238E27FC236}">
                <a16:creationId xmlns:a16="http://schemas.microsoft.com/office/drawing/2014/main" id="{0DE4655F-BAF5-DFC0-1D0F-9AF279D59511}"/>
              </a:ext>
            </a:extLst>
          </p:cNvPr>
          <p:cNvPicPr>
            <a:picLocks noChangeAspect="1"/>
          </p:cNvPicPr>
          <p:nvPr/>
        </p:nvPicPr>
        <p:blipFill>
          <a:blip r:embed="rId11"/>
          <a:stretch>
            <a:fillRect/>
          </a:stretch>
        </p:blipFill>
        <p:spPr>
          <a:xfrm>
            <a:off x="4474353" y="3540054"/>
            <a:ext cx="1621647" cy="2481406"/>
          </a:xfrm>
          <a:prstGeom prst="rect">
            <a:avLst/>
          </a:prstGeom>
        </p:spPr>
      </p:pic>
      <p:pic>
        <p:nvPicPr>
          <p:cNvPr id="20" name="Picture 19">
            <a:extLst>
              <a:ext uri="{FF2B5EF4-FFF2-40B4-BE49-F238E27FC236}">
                <a16:creationId xmlns:a16="http://schemas.microsoft.com/office/drawing/2014/main" id="{9F0223B8-38FB-9708-26B0-A7EFF5DA366F}"/>
              </a:ext>
            </a:extLst>
          </p:cNvPr>
          <p:cNvPicPr>
            <a:picLocks noChangeAspect="1"/>
          </p:cNvPicPr>
          <p:nvPr/>
        </p:nvPicPr>
        <p:blipFill>
          <a:blip r:embed="rId12"/>
          <a:stretch>
            <a:fillRect/>
          </a:stretch>
        </p:blipFill>
        <p:spPr>
          <a:xfrm>
            <a:off x="6398804" y="803595"/>
            <a:ext cx="1625704" cy="2460944"/>
          </a:xfrm>
          <a:prstGeom prst="rect">
            <a:avLst/>
          </a:prstGeom>
        </p:spPr>
      </p:pic>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8294607" y="1653286"/>
            <a:ext cx="4105509" cy="1006101"/>
          </a:xfrm>
        </p:spPr>
        <p:txBody>
          <a:bodyPr vert="horz" wrap="square" lIns="0" tIns="0" rIns="0" bIns="0" rtlCol="0" anchor="t" anchorCtr="0">
            <a:normAutofit fontScale="90000"/>
          </a:bodyPr>
          <a:lstStyle/>
          <a:p>
            <a:pPr rtl="0">
              <a:lnSpc>
                <a:spcPct val="100000"/>
              </a:lnSpc>
            </a:pPr>
            <a:r>
              <a:rPr lang="en-GB" sz="6400" kern="1200" dirty="0">
                <a:solidFill>
                  <a:schemeClr val="tx1"/>
                </a:solidFill>
                <a:latin typeface="+mj-lt"/>
                <a:ea typeface="+mj-ea"/>
                <a:cs typeface="+mj-cs"/>
              </a:rPr>
              <a:t>Initial Texts Studied</a:t>
            </a:r>
          </a:p>
        </p:txBody>
      </p:sp>
      <p:sp>
        <p:nvSpPr>
          <p:cNvPr id="9" name="Date Placeholder 1">
            <a:extLst>
              <a:ext uri="{FF2B5EF4-FFF2-40B4-BE49-F238E27FC236}">
                <a16:creationId xmlns:a16="http://schemas.microsoft.com/office/drawing/2014/main" id="{FB076CBC-36B3-1069-3514-DAEBF29E0736}"/>
              </a:ext>
            </a:extLst>
          </p:cNvPr>
          <p:cNvSpPr>
            <a:spLocks noGrp="1"/>
          </p:cNvSpPr>
          <p:nvPr>
            <p:ph type="dt" sz="half" idx="10"/>
          </p:nvPr>
        </p:nvSpPr>
        <p:spPr>
          <a:xfrm>
            <a:off x="550863" y="6507212"/>
            <a:ext cx="2628900" cy="153888"/>
          </a:xfrm>
        </p:spPr>
        <p:txBody>
          <a:bodyPr rtlCol="0"/>
          <a:lstStyle/>
          <a:p>
            <a:pPr rtl="0"/>
            <a:r>
              <a:rPr lang="en-GB" dirty="0"/>
              <a:t>Tuesday, September 10th, 2024</a:t>
            </a:r>
          </a:p>
        </p:txBody>
      </p:sp>
    </p:spTree>
    <p:extLst>
      <p:ext uri="{BB962C8B-B14F-4D97-AF65-F5344CB8AC3E}">
        <p14:creationId xmlns:p14="http://schemas.microsoft.com/office/powerpoint/2010/main" val="4242948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896845" y="535621"/>
            <a:ext cx="8689340" cy="1445432"/>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Key Research Questions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896845" y="2681095"/>
            <a:ext cx="5765923" cy="3313775"/>
          </a:xfrm>
        </p:spPr>
        <p:txBody>
          <a:bodyPr vert="horz" wrap="square" lIns="0" tIns="0" rIns="0" bIns="0" rtlCol="0">
            <a:noAutofit/>
          </a:bodyPr>
          <a:lstStyle/>
          <a:p>
            <a:pPr marL="285750" indent="-285750" rtl="0">
              <a:lnSpc>
                <a:spcPct val="200000"/>
              </a:lnSpc>
              <a:buFont typeface="Courier New" panose="02070309020205020404" pitchFamily="49" charset="0"/>
              <a:buChar char="o"/>
            </a:pPr>
            <a:r>
              <a:rPr lang="en-US" sz="1800" b="1" kern="1200" dirty="0">
                <a:latin typeface="Arial" panose="020B0604020202020204" pitchFamily="34" charset="0"/>
                <a:cs typeface="+mn-cs"/>
              </a:rPr>
              <a:t>What are the advantages of multi-modal teaching?</a:t>
            </a:r>
          </a:p>
          <a:p>
            <a:pPr marL="285750" indent="-285750" rtl="0">
              <a:lnSpc>
                <a:spcPct val="200000"/>
              </a:lnSpc>
              <a:buFont typeface="Courier New" panose="02070309020205020404" pitchFamily="49" charset="0"/>
              <a:buChar char="o"/>
            </a:pPr>
            <a:r>
              <a:rPr lang="en-US" sz="1800" b="1" dirty="0">
                <a:latin typeface="Arial" panose="020B0604020202020204" pitchFamily="34" charset="0"/>
              </a:rPr>
              <a:t>What are disadvantages </a:t>
            </a:r>
            <a:r>
              <a:rPr lang="en-US" sz="1800" b="1" kern="1200" dirty="0">
                <a:latin typeface="Arial" panose="020B0604020202020204" pitchFamily="34" charset="0"/>
                <a:cs typeface="+mn-cs"/>
              </a:rPr>
              <a:t>of multi-modal teaching</a:t>
            </a:r>
            <a:r>
              <a:rPr lang="en-US" sz="1800" b="1" dirty="0">
                <a:latin typeface="Arial" panose="020B0604020202020204" pitchFamily="34" charset="0"/>
              </a:rPr>
              <a:t>?</a:t>
            </a:r>
          </a:p>
          <a:p>
            <a:pPr marL="285750" indent="-285750" rtl="0">
              <a:lnSpc>
                <a:spcPct val="200000"/>
              </a:lnSpc>
              <a:buFont typeface="Courier New" panose="02070309020205020404" pitchFamily="49" charset="0"/>
              <a:buChar char="o"/>
            </a:pPr>
            <a:r>
              <a:rPr lang="en-US" sz="1800" b="1" kern="1200" dirty="0">
                <a:latin typeface="Arial" panose="020B0604020202020204" pitchFamily="34" charset="0"/>
                <a:cs typeface="+mn-cs"/>
              </a:rPr>
              <a:t>W</a:t>
            </a:r>
            <a:r>
              <a:rPr lang="en-GB" sz="1800" b="1" kern="1200" dirty="0">
                <a:latin typeface="Arial" panose="020B0604020202020204" pitchFamily="34" charset="0"/>
                <a:cs typeface="+mn-cs"/>
              </a:rPr>
              <a:t>hat examples exist that test VAK?</a:t>
            </a:r>
            <a:endParaRPr lang="en-US" sz="1800" b="1" kern="1200" dirty="0">
              <a:latin typeface="Arial" panose="020B0604020202020204" pitchFamily="34" charset="0"/>
              <a:cs typeface="+mn-cs"/>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7</a:t>
            </a:fld>
            <a:endParaRPr lang="en-GB"/>
          </a:p>
        </p:txBody>
      </p:sp>
      <p:sp>
        <p:nvSpPr>
          <p:cNvPr id="5" name="Date Placeholder 1">
            <a:extLst>
              <a:ext uri="{FF2B5EF4-FFF2-40B4-BE49-F238E27FC236}">
                <a16:creationId xmlns:a16="http://schemas.microsoft.com/office/drawing/2014/main" id="{9161CA3A-D345-0615-B8FA-8DB37D4E35FB}"/>
              </a:ext>
            </a:extLst>
          </p:cNvPr>
          <p:cNvSpPr>
            <a:spLocks noGrp="1"/>
          </p:cNvSpPr>
          <p:nvPr>
            <p:ph type="dt" sz="half" idx="10"/>
          </p:nvPr>
        </p:nvSpPr>
        <p:spPr>
          <a:xfrm>
            <a:off x="550863" y="6507212"/>
            <a:ext cx="2628900" cy="153888"/>
          </a:xfrm>
        </p:spPr>
        <p:txBody>
          <a:bodyPr rtlCol="0"/>
          <a:lstStyle/>
          <a:p>
            <a:pPr rtl="0"/>
            <a:r>
              <a:rPr lang="en-GB" dirty="0"/>
              <a:t>Tuesday, September 10th, 2024</a:t>
            </a:r>
          </a:p>
        </p:txBody>
      </p:sp>
      <p:pic>
        <p:nvPicPr>
          <p:cNvPr id="2" name="Picture 1">
            <a:extLst>
              <a:ext uri="{FF2B5EF4-FFF2-40B4-BE49-F238E27FC236}">
                <a16:creationId xmlns:a16="http://schemas.microsoft.com/office/drawing/2014/main" id="{181D94CB-4CC3-CF03-A979-1453B0AB4486}"/>
              </a:ext>
            </a:extLst>
          </p:cNvPr>
          <p:cNvPicPr>
            <a:picLocks noChangeAspect="1"/>
          </p:cNvPicPr>
          <p:nvPr/>
        </p:nvPicPr>
        <p:blipFill>
          <a:blip r:embed="rId4"/>
          <a:stretch>
            <a:fillRect/>
          </a:stretch>
        </p:blipFill>
        <p:spPr>
          <a:xfrm>
            <a:off x="7006502" y="2317315"/>
            <a:ext cx="4370111" cy="2908110"/>
          </a:xfrm>
          <a:prstGeom prst="rect">
            <a:avLst/>
          </a:prstGeom>
        </p:spPr>
      </p:pic>
    </p:spTree>
    <p:extLst>
      <p:ext uri="{BB962C8B-B14F-4D97-AF65-F5344CB8AC3E}">
        <p14:creationId xmlns:p14="http://schemas.microsoft.com/office/powerpoint/2010/main" val="478146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448604"/>
            <a:ext cx="10409411" cy="1031279"/>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Literature Review Summary</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8</a:t>
            </a:fld>
            <a:endParaRPr lang="en-GB"/>
          </a:p>
        </p:txBody>
      </p:sp>
      <p:pic>
        <p:nvPicPr>
          <p:cNvPr id="5" name="Picture 4">
            <a:extLst>
              <a:ext uri="{FF2B5EF4-FFF2-40B4-BE49-F238E27FC236}">
                <a16:creationId xmlns:a16="http://schemas.microsoft.com/office/drawing/2014/main" id="{F675ED26-6D05-4559-3242-994AD294AB76}"/>
              </a:ext>
            </a:extLst>
          </p:cNvPr>
          <p:cNvPicPr>
            <a:picLocks noChangeAspect="1"/>
          </p:cNvPicPr>
          <p:nvPr/>
        </p:nvPicPr>
        <p:blipFill>
          <a:blip r:embed="rId4">
            <a:alphaModFix amt="85000"/>
          </a:blip>
          <a:stretch>
            <a:fillRect/>
          </a:stretch>
        </p:blipFill>
        <p:spPr>
          <a:xfrm>
            <a:off x="640079" y="1479883"/>
            <a:ext cx="10900167" cy="4830429"/>
          </a:xfrm>
          <a:prstGeom prst="rect">
            <a:avLst/>
          </a:prstGeom>
        </p:spPr>
      </p:pic>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896845" y="1643483"/>
            <a:ext cx="10581951" cy="4737382"/>
          </a:xfrm>
        </p:spPr>
        <p:txBody>
          <a:bodyPr vert="horz" wrap="square" lIns="0" tIns="0" rIns="0" bIns="0" rtlCol="0">
            <a:normAutofit lnSpcReduction="10000"/>
          </a:bodyPr>
          <a:lstStyle/>
          <a:p>
            <a:pPr marL="285750" indent="-285750" rtl="0">
              <a:lnSpc>
                <a:spcPct val="100000"/>
              </a:lnSpc>
              <a:buFont typeface="Courier New" panose="02070309020205020404" pitchFamily="49" charset="0"/>
              <a:buChar char="o"/>
            </a:pPr>
            <a:r>
              <a:rPr lang="en-GB" sz="1800" dirty="0">
                <a:effectLst/>
                <a:latin typeface="Arial" panose="020B0604020202020204" pitchFamily="34" charset="0"/>
                <a:ea typeface="Calibri" panose="020F0502020204030204" pitchFamily="34" charset="0"/>
              </a:rPr>
              <a:t>The concept of exploring all senses to enhance learning has been explored for decades</a:t>
            </a:r>
          </a:p>
          <a:p>
            <a:pPr marL="285750" indent="-285750" rtl="0">
              <a:lnSpc>
                <a:spcPct val="100000"/>
              </a:lnSpc>
              <a:buFont typeface="Courier New" panose="02070309020205020404" pitchFamily="49" charset="0"/>
              <a:buChar char="o"/>
            </a:pPr>
            <a:r>
              <a:rPr lang="en-GB" sz="1800" dirty="0">
                <a:effectLst/>
                <a:latin typeface="Arial" panose="020B0604020202020204" pitchFamily="34" charset="0"/>
                <a:ea typeface="Calibri" panose="020F0502020204030204" pitchFamily="34" charset="0"/>
              </a:rPr>
              <a:t>VAK teaching methods are key strategies to engage; such as with the application of real-time visual feedback (</a:t>
            </a:r>
            <a:r>
              <a:rPr lang="en-GB" sz="1800" dirty="0" err="1">
                <a:effectLst/>
                <a:latin typeface="Arial" panose="020B0604020202020204" pitchFamily="34" charset="0"/>
                <a:ea typeface="Calibri" panose="020F0502020204030204" pitchFamily="34" charset="0"/>
              </a:rPr>
              <a:t>Lã</a:t>
            </a:r>
            <a:r>
              <a:rPr lang="en-GB" sz="1800" dirty="0">
                <a:effectLst/>
                <a:latin typeface="Arial" panose="020B0604020202020204" pitchFamily="34" charset="0"/>
                <a:ea typeface="Calibri" panose="020F0502020204030204" pitchFamily="34" charset="0"/>
              </a:rPr>
              <a:t> and </a:t>
            </a:r>
            <a:r>
              <a:rPr lang="en-GB" sz="1800" dirty="0" err="1">
                <a:effectLst/>
                <a:latin typeface="Arial" panose="020B0604020202020204" pitchFamily="34" charset="0"/>
                <a:ea typeface="Calibri" panose="020F0502020204030204" pitchFamily="34" charset="0"/>
              </a:rPr>
              <a:t>Fiuza</a:t>
            </a:r>
            <a:r>
              <a:rPr lang="en-GB" sz="1800" dirty="0">
                <a:effectLst/>
                <a:latin typeface="Arial" panose="020B0604020202020204" pitchFamily="34" charset="0"/>
                <a:ea typeface="Calibri" panose="020F0502020204030204" pitchFamily="34" charset="0"/>
              </a:rPr>
              <a:t>, 2022)</a:t>
            </a:r>
          </a:p>
          <a:p>
            <a:pPr marL="285750" indent="-285750" rtl="0">
              <a:lnSpc>
                <a:spcPct val="100000"/>
              </a:lnSpc>
              <a:buFont typeface="Courier New" panose="02070309020205020404" pitchFamily="49" charset="0"/>
              <a:buChar char="o"/>
            </a:pPr>
            <a:r>
              <a:rPr lang="en-GB" sz="1800" dirty="0">
                <a:latin typeface="Arial" panose="020B0604020202020204" pitchFamily="34" charset="0"/>
                <a:ea typeface="Calibri" panose="020F0502020204030204" pitchFamily="34" charset="0"/>
              </a:rPr>
              <a:t>Demands of the Music Industry present</a:t>
            </a:r>
            <a:r>
              <a:rPr lang="en-GB" sz="1800" dirty="0">
                <a:effectLst/>
                <a:latin typeface="Arial" panose="020B0604020202020204" pitchFamily="34" charset="0"/>
                <a:ea typeface="Calibri" panose="020F0502020204030204" pitchFamily="34" charset="0"/>
              </a:rPr>
              <a:t> voices with flexibility challenges at each performance (Church, 2003)</a:t>
            </a:r>
          </a:p>
          <a:p>
            <a:pPr marL="285750" indent="-285750" rtl="0">
              <a:lnSpc>
                <a:spcPct val="100000"/>
              </a:lnSpc>
              <a:buFont typeface="Courier New" panose="02070309020205020404" pitchFamily="49" charset="0"/>
              <a:buChar char="o"/>
            </a:pPr>
            <a:r>
              <a:rPr lang="en-GB" sz="1800" dirty="0">
                <a:latin typeface="Arial" panose="020B0604020202020204" pitchFamily="34" charset="0"/>
                <a:ea typeface="Calibri" panose="020F0502020204030204" pitchFamily="34" charset="0"/>
              </a:rPr>
              <a:t>Time constraints require </a:t>
            </a:r>
            <a:r>
              <a:rPr lang="en-GB" sz="1800" dirty="0">
                <a:effectLst/>
                <a:latin typeface="Arial" panose="020B0604020202020204" pitchFamily="34" charset="0"/>
                <a:ea typeface="Calibri" panose="020F0502020204030204" pitchFamily="34" charset="0"/>
              </a:rPr>
              <a:t>multiple sensory modalities beyond just auditory learning by also appealing to visual, and kinaesthetic learners (Bryson, 2022).</a:t>
            </a:r>
          </a:p>
          <a:p>
            <a:pPr marL="285750" indent="-285750" rtl="0">
              <a:lnSpc>
                <a:spcPct val="100000"/>
              </a:lnSpc>
              <a:buFont typeface="Courier New" panose="02070309020205020404" pitchFamily="49" charset="0"/>
              <a:buChar char="o"/>
            </a:pPr>
            <a:r>
              <a:rPr lang="en-GB" sz="1800" i="1" dirty="0">
                <a:effectLst/>
                <a:latin typeface="Arial" panose="020B0604020202020204" pitchFamily="34" charset="0"/>
                <a:ea typeface="Arial" panose="020B0604020202020204" pitchFamily="34" charset="0"/>
              </a:rPr>
              <a:t>Multiple Intelligences theory</a:t>
            </a:r>
            <a:r>
              <a:rPr lang="en-GB" sz="1800" i="1" dirty="0">
                <a:latin typeface="Arial" panose="020B0604020202020204" pitchFamily="34" charset="0"/>
                <a:ea typeface="Arial" panose="020B0604020202020204" pitchFamily="34" charset="0"/>
              </a:rPr>
              <a:t> supports </a:t>
            </a:r>
            <a:r>
              <a:rPr lang="en-GB" sz="1800" dirty="0">
                <a:latin typeface="Arial" panose="020B0604020202020204" pitchFamily="34" charset="0"/>
                <a:ea typeface="Arial" panose="020B0604020202020204" pitchFamily="34" charset="0"/>
              </a:rPr>
              <a:t>using V</a:t>
            </a:r>
            <a:r>
              <a:rPr lang="en-GB" sz="1800" dirty="0">
                <a:effectLst/>
                <a:latin typeface="Arial" panose="020B0604020202020204" pitchFamily="34" charset="0"/>
                <a:ea typeface="Arial" panose="020B0604020202020204" pitchFamily="34" charset="0"/>
              </a:rPr>
              <a:t>AK strategies by accommodating diverse learning preferences (Gardner, 1983)</a:t>
            </a:r>
          </a:p>
          <a:p>
            <a:pPr marL="285750" indent="-285750" rtl="0">
              <a:lnSpc>
                <a:spcPct val="100000"/>
              </a:lnSpc>
              <a:buFont typeface="Courier New" panose="02070309020205020404" pitchFamily="49" charset="0"/>
              <a:buChar char="o"/>
            </a:pPr>
            <a:r>
              <a:rPr lang="en-GB" sz="1800" dirty="0">
                <a:latin typeface="Arial" panose="020B0604020202020204" pitchFamily="34" charset="0"/>
                <a:ea typeface="Arial" panose="020B0604020202020204" pitchFamily="34" charset="0"/>
              </a:rPr>
              <a:t>Constructivism (Piaget, 1954) and Experiential Learning (Kolb, 1984) could each play a part in VAK and an extended </a:t>
            </a:r>
            <a:r>
              <a:rPr lang="en-GB" sz="1800" i="1" dirty="0">
                <a:latin typeface="Arial" panose="020B0604020202020204" pitchFamily="34" charset="0"/>
                <a:ea typeface="Arial" panose="020B0604020202020204" pitchFamily="34" charset="0"/>
              </a:rPr>
              <a:t>improvisation of runs </a:t>
            </a:r>
            <a:r>
              <a:rPr lang="en-GB" sz="1800" dirty="0">
                <a:latin typeface="Arial" panose="020B0604020202020204" pitchFamily="34" charset="0"/>
                <a:ea typeface="Arial" panose="020B0604020202020204" pitchFamily="34" charset="0"/>
              </a:rPr>
              <a:t>in teaching practice could apply this.</a:t>
            </a:r>
          </a:p>
          <a:p>
            <a:pPr marL="285750" indent="-285750">
              <a:lnSpc>
                <a:spcPct val="100000"/>
              </a:lnSpc>
              <a:buFont typeface="Courier New" panose="02070309020205020404" pitchFamily="49" charset="0"/>
              <a:buChar char="o"/>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‘Cognitive Load theory’ psychology – suggests optimising learning without overwhelming students (</a:t>
            </a:r>
            <a:r>
              <a:rPr lang="en-US" sz="1800" kern="100" dirty="0" err="1">
                <a:effectLst/>
                <a:latin typeface="Arial" panose="020B0604020202020204" pitchFamily="34" charset="0"/>
                <a:ea typeface="Calibri" panose="020F0502020204030204" pitchFamily="34" charset="0"/>
                <a:cs typeface="Times New Roman" panose="02020603050405020304" pitchFamily="18" charset="0"/>
              </a:rPr>
              <a:t>Sweller</a:t>
            </a:r>
            <a:r>
              <a:rPr lang="en-US" sz="1800" kern="100" dirty="0">
                <a:effectLst/>
                <a:latin typeface="Arial" panose="020B0604020202020204" pitchFamily="34" charset="0"/>
                <a:ea typeface="Calibri" panose="020F0502020204030204" pitchFamily="34" charset="0"/>
                <a:cs typeface="Times New Roman" panose="02020603050405020304" pitchFamily="18" charset="0"/>
              </a:rPr>
              <a:t>, 1988)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rtl="0">
              <a:lnSpc>
                <a:spcPct val="100000"/>
              </a:lnSpc>
              <a:buFont typeface="Courier New" panose="02070309020205020404" pitchFamily="49" charset="0"/>
              <a:buChar char="o"/>
            </a:pPr>
            <a:endParaRPr lang="en-GB" sz="1800" dirty="0">
              <a:latin typeface="Arial" panose="020B0604020202020204" pitchFamily="34" charset="0"/>
              <a:ea typeface="Arial" panose="020B0604020202020204" pitchFamily="34" charset="0"/>
            </a:endParaRPr>
          </a:p>
          <a:p>
            <a:pPr marL="285750" indent="-285750" rtl="0">
              <a:lnSpc>
                <a:spcPct val="100000"/>
              </a:lnSpc>
              <a:buFont typeface="Courier New" panose="02070309020205020404" pitchFamily="49" charset="0"/>
              <a:buChar char="o"/>
            </a:pPr>
            <a:endParaRPr lang="en-GB" sz="1800" dirty="0">
              <a:effectLst/>
              <a:latin typeface="Arial" panose="020B0604020202020204" pitchFamily="34" charset="0"/>
              <a:ea typeface="Arial" panose="020B0604020202020204" pitchFamily="34" charset="0"/>
            </a:endParaRPr>
          </a:p>
          <a:p>
            <a:pPr marL="285750" indent="-285750" rtl="0">
              <a:lnSpc>
                <a:spcPct val="100000"/>
              </a:lnSpc>
              <a:buFont typeface="Courier New" panose="02070309020205020404" pitchFamily="49" charset="0"/>
              <a:buChar char="o"/>
            </a:pPr>
            <a:endParaRPr lang="en-GB" sz="1800" dirty="0">
              <a:effectLst/>
              <a:latin typeface="Arial" panose="020B0604020202020204" pitchFamily="34" charset="0"/>
              <a:ea typeface="Calibri" panose="020F0502020204030204" pitchFamily="34" charset="0"/>
            </a:endParaRPr>
          </a:p>
          <a:p>
            <a:pPr marL="285750" indent="-285750" rtl="0">
              <a:lnSpc>
                <a:spcPct val="100000"/>
              </a:lnSpc>
              <a:buFont typeface="Courier New" panose="02070309020205020404" pitchFamily="49" charset="0"/>
              <a:buChar char="o"/>
            </a:pPr>
            <a:endParaRPr lang="en-GB" sz="1800" dirty="0">
              <a:latin typeface="Arial" panose="020B0604020202020204" pitchFamily="34" charset="0"/>
              <a:ea typeface="Calibri" panose="020F0502020204030204" pitchFamily="34" charset="0"/>
            </a:endParaRPr>
          </a:p>
          <a:p>
            <a:pPr marL="285750" indent="-285750" rtl="0">
              <a:lnSpc>
                <a:spcPct val="100000"/>
              </a:lnSpc>
              <a:buFont typeface="Courier New" panose="02070309020205020404" pitchFamily="49" charset="0"/>
              <a:buChar char="o"/>
            </a:pPr>
            <a:endParaRPr lang="en-GB" sz="1800" dirty="0">
              <a:effectLst/>
              <a:latin typeface="Arial" panose="020B0604020202020204" pitchFamily="34" charset="0"/>
              <a:ea typeface="Calibri" panose="020F0502020204030204" pitchFamily="34" charset="0"/>
            </a:endParaRPr>
          </a:p>
          <a:p>
            <a:pPr marL="285750" indent="-285750" rtl="0">
              <a:lnSpc>
                <a:spcPct val="100000"/>
              </a:lnSpc>
              <a:buFont typeface="Courier New" panose="02070309020205020404" pitchFamily="49" charset="0"/>
              <a:buChar char="o"/>
            </a:pPr>
            <a:endParaRPr lang="en-GB" sz="1800" dirty="0">
              <a:effectLst/>
              <a:latin typeface="Arial" panose="020B0604020202020204" pitchFamily="34" charset="0"/>
              <a:ea typeface="Calibri" panose="020F0502020204030204" pitchFamily="34" charset="0"/>
            </a:endParaRPr>
          </a:p>
          <a:p>
            <a:pPr marL="285750" indent="-285750" rtl="0">
              <a:lnSpc>
                <a:spcPct val="100000"/>
              </a:lnSpc>
              <a:buFont typeface="Courier New" panose="02070309020205020404" pitchFamily="49" charset="0"/>
              <a:buChar char="o"/>
            </a:pPr>
            <a:endParaRPr lang="en-GB" sz="1800" dirty="0">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2404974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448604"/>
            <a:ext cx="10409411" cy="1031279"/>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Literature Review Summary</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9</a:t>
            </a:fld>
            <a:endParaRPr lang="en-GB"/>
          </a:p>
        </p:txBody>
      </p:sp>
      <p:pic>
        <p:nvPicPr>
          <p:cNvPr id="5" name="Picture 4">
            <a:extLst>
              <a:ext uri="{FF2B5EF4-FFF2-40B4-BE49-F238E27FC236}">
                <a16:creationId xmlns:a16="http://schemas.microsoft.com/office/drawing/2014/main" id="{F675ED26-6D05-4559-3242-994AD294AB76}"/>
              </a:ext>
            </a:extLst>
          </p:cNvPr>
          <p:cNvPicPr>
            <a:picLocks noChangeAspect="1"/>
          </p:cNvPicPr>
          <p:nvPr/>
        </p:nvPicPr>
        <p:blipFill>
          <a:blip r:embed="rId4">
            <a:alphaModFix amt="85000"/>
          </a:blip>
          <a:stretch>
            <a:fillRect/>
          </a:stretch>
        </p:blipFill>
        <p:spPr>
          <a:xfrm>
            <a:off x="605561" y="1479883"/>
            <a:ext cx="10934686" cy="4830429"/>
          </a:xfrm>
          <a:prstGeom prst="rect">
            <a:avLst/>
          </a:prstGeom>
        </p:spPr>
      </p:pic>
      <p:sp>
        <p:nvSpPr>
          <p:cNvPr id="7" name="Subtitle 6">
            <a:extLst>
              <a:ext uri="{FF2B5EF4-FFF2-40B4-BE49-F238E27FC236}">
                <a16:creationId xmlns:a16="http://schemas.microsoft.com/office/drawing/2014/main" id="{26ED9243-A468-8152-7884-663DED1A496C}"/>
              </a:ext>
            </a:extLst>
          </p:cNvPr>
          <p:cNvSpPr>
            <a:spLocks noGrp="1"/>
          </p:cNvSpPr>
          <p:nvPr>
            <p:ph type="subTitle" idx="1"/>
          </p:nvPr>
        </p:nvSpPr>
        <p:spPr>
          <a:xfrm>
            <a:off x="792480" y="1676783"/>
            <a:ext cx="10535920" cy="4405157"/>
          </a:xfrm>
        </p:spPr>
        <p:txBody>
          <a:bodyPr/>
          <a:lstStyle/>
          <a:p>
            <a:pPr marL="285750" indent="-285750">
              <a:lnSpc>
                <a:spcPct val="103000"/>
              </a:lnSpc>
              <a:spcAft>
                <a:spcPts val="800"/>
              </a:spcAft>
              <a:buFont typeface="Courier New" panose="02070309020205020404" pitchFamily="49" charset="0"/>
              <a:buChar char="o"/>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Singing requires a holistic approach with ‘multi-sensory modalities’ (Elliott, 1995) and requires pitch recognition (auditory) body posture (Kinaesthetic) and music reading (Visual)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(Davidson &amp; Faulkner, 2010).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3000"/>
              </a:lnSpc>
              <a:spcAft>
                <a:spcPts val="800"/>
              </a:spcAft>
              <a:buFont typeface="Courier New" panose="02070309020205020404" pitchFamily="49" charset="0"/>
              <a:buChar char="o"/>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The Field of study describes a Meshing hypothesis that prescribes learning preferences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Pashler</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2008) though further National Research is required to enhance student outcomes (Davidson &amp; Faulkner, 2010).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3000"/>
              </a:lnSpc>
              <a:spcAft>
                <a:spcPts val="800"/>
              </a:spcAft>
              <a:buFont typeface="Courier New" panose="02070309020205020404" pitchFamily="49" charset="0"/>
              <a:buChar char="o"/>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Research studies of Auditory, Visual, and Kinaesthetic have each received positive outcomes though each present own challenges used in isolation of other aspects.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3000"/>
              </a:lnSpc>
              <a:spcAft>
                <a:spcPts val="800"/>
              </a:spcAft>
              <a:buFont typeface="Courier New" panose="02070309020205020404" pitchFamily="49" charset="0"/>
              <a:buChar char="o"/>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Gaps in teaching strategies are a reluctance to integrate VAK using technology combined with mindfulness and wellbeing (Chapman, 2006)</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3000"/>
              </a:lnSpc>
              <a:spcAft>
                <a:spcPts val="800"/>
              </a:spcAft>
              <a:buFont typeface="Courier New" panose="02070309020205020404" pitchFamily="49" charset="0"/>
              <a:buChar char="o"/>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Individualised learning approaches still lacks support of empirical evidence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Pasler</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2008) and an integrated approach that incorporates elements from all three modalities could provide the most effective learning experience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9" name="Date Placeholder 1">
            <a:extLst>
              <a:ext uri="{FF2B5EF4-FFF2-40B4-BE49-F238E27FC236}">
                <a16:creationId xmlns:a16="http://schemas.microsoft.com/office/drawing/2014/main" id="{F6D28408-D5D2-F09C-03FF-7BB11B87CF7B}"/>
              </a:ext>
            </a:extLst>
          </p:cNvPr>
          <p:cNvSpPr>
            <a:spLocks noGrp="1"/>
          </p:cNvSpPr>
          <p:nvPr>
            <p:ph type="dt" sz="half" idx="10"/>
          </p:nvPr>
        </p:nvSpPr>
        <p:spPr>
          <a:xfrm>
            <a:off x="550863" y="6507212"/>
            <a:ext cx="2628900" cy="153888"/>
          </a:xfrm>
        </p:spPr>
        <p:txBody>
          <a:bodyPr rtlCol="0"/>
          <a:lstStyle/>
          <a:p>
            <a:pPr rtl="0"/>
            <a:r>
              <a:rPr lang="en-GB" dirty="0"/>
              <a:t>Tuesday, September 10th, 2024</a:t>
            </a:r>
          </a:p>
        </p:txBody>
      </p:sp>
    </p:spTree>
    <p:extLst>
      <p:ext uri="{BB962C8B-B14F-4D97-AF65-F5344CB8AC3E}">
        <p14:creationId xmlns:p14="http://schemas.microsoft.com/office/powerpoint/2010/main" val="4172838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19050" y="-7"/>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229475" y="510140"/>
            <a:ext cx="4962525" cy="2986234"/>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Key Research Answers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457121" y="374872"/>
            <a:ext cx="6162434" cy="5721032"/>
          </a:xfrm>
        </p:spPr>
        <p:txBody>
          <a:bodyPr vert="horz" wrap="square" lIns="0" tIns="0" rIns="0" bIns="0" rtlCol="0">
            <a:noAutofit/>
          </a:bodyPr>
          <a:lstStyle/>
          <a:p>
            <a:pPr marL="0" indent="0" algn="just" rtl="0">
              <a:lnSpc>
                <a:spcPct val="100000"/>
              </a:lnSpc>
              <a:buNone/>
            </a:pPr>
            <a:r>
              <a:rPr lang="en-US" sz="1800" b="1" kern="1200" dirty="0">
                <a:latin typeface="Arial" panose="020B0604020202020204" pitchFamily="34" charset="0"/>
                <a:cs typeface="+mn-cs"/>
              </a:rPr>
              <a:t>What are the advantages of multi-modal teaching?</a:t>
            </a:r>
          </a:p>
          <a:p>
            <a:pPr marL="0" indent="0" algn="just" rtl="0">
              <a:lnSpc>
                <a:spcPct val="100000"/>
              </a:lnSpc>
              <a:buNone/>
            </a:pPr>
            <a:r>
              <a:rPr lang="en-US" sz="1400" b="1" i="1" kern="1200" dirty="0">
                <a:latin typeface="Arial" panose="020B0604020202020204" pitchFamily="34" charset="0"/>
                <a:cs typeface="+mn-cs"/>
              </a:rPr>
              <a:t>Multi-modal teaching (VAK) can reach and engage more learners and potentially accelerate learning with the ability also to integrate.</a:t>
            </a:r>
          </a:p>
          <a:p>
            <a:pPr marL="0" indent="0" algn="just" rtl="0">
              <a:lnSpc>
                <a:spcPct val="100000"/>
              </a:lnSpc>
              <a:buNone/>
            </a:pPr>
            <a:r>
              <a:rPr lang="en-US" sz="1800" b="1" dirty="0">
                <a:latin typeface="Arial" panose="020B0604020202020204" pitchFamily="34" charset="0"/>
              </a:rPr>
              <a:t>What are disadvantages </a:t>
            </a:r>
            <a:r>
              <a:rPr lang="en-US" sz="1800" b="1" kern="1200" dirty="0">
                <a:latin typeface="Arial" panose="020B0604020202020204" pitchFamily="34" charset="0"/>
                <a:cs typeface="+mn-cs"/>
              </a:rPr>
              <a:t>of multi-sensory teaching</a:t>
            </a:r>
            <a:r>
              <a:rPr lang="en-US" sz="1800" b="1" dirty="0">
                <a:latin typeface="Arial" panose="020B0604020202020204" pitchFamily="34" charset="0"/>
              </a:rPr>
              <a:t>?</a:t>
            </a:r>
          </a:p>
          <a:p>
            <a:pPr marL="0" indent="0" algn="just" rtl="0">
              <a:lnSpc>
                <a:spcPct val="100000"/>
              </a:lnSpc>
              <a:buNone/>
            </a:pPr>
            <a:r>
              <a:rPr lang="en-US" sz="1400" b="1" i="1" dirty="0">
                <a:latin typeface="Arial" panose="020B0604020202020204" pitchFamily="34" charset="0"/>
              </a:rPr>
              <a:t>Individual strategies present their own unique challenges (for example, Visual relies upon learners who can convert visual information effectively.) </a:t>
            </a:r>
          </a:p>
          <a:p>
            <a:pPr marL="0" indent="0" algn="just" rtl="0">
              <a:lnSpc>
                <a:spcPct val="100000"/>
              </a:lnSpc>
              <a:buNone/>
            </a:pPr>
            <a:r>
              <a:rPr lang="en-US" sz="1800" b="1" kern="1200" dirty="0">
                <a:latin typeface="Arial" panose="020B0604020202020204" pitchFamily="34" charset="0"/>
                <a:cs typeface="+mn-cs"/>
              </a:rPr>
              <a:t>W</a:t>
            </a:r>
            <a:r>
              <a:rPr lang="en-GB" sz="1800" b="1" kern="1200" dirty="0">
                <a:latin typeface="Arial" panose="020B0604020202020204" pitchFamily="34" charset="0"/>
                <a:cs typeface="+mn-cs"/>
              </a:rPr>
              <a:t>hat examples exist that test VAK?</a:t>
            </a:r>
          </a:p>
          <a:p>
            <a:pPr marL="0" indent="0" algn="just" rtl="0">
              <a:lnSpc>
                <a:spcPct val="100000"/>
              </a:lnSpc>
              <a:buNone/>
            </a:pPr>
            <a:r>
              <a:rPr lang="en-GB" sz="1400" b="1" i="1" kern="1200" dirty="0">
                <a:latin typeface="Arial" panose="020B0604020202020204" pitchFamily="34" charset="0"/>
                <a:cs typeface="+mn-cs"/>
              </a:rPr>
              <a:t>Numerous examples exist, including</a:t>
            </a:r>
            <a:r>
              <a:rPr lang="en-GB" sz="1400" b="1" i="1" dirty="0">
                <a:latin typeface="Arial" panose="020B0604020202020204" pitchFamily="34" charset="0"/>
              </a:rPr>
              <a:t>:</a:t>
            </a:r>
          </a:p>
          <a:p>
            <a:pPr marL="0" indent="0" algn="just" rtl="0">
              <a:lnSpc>
                <a:spcPct val="100000"/>
              </a:lnSpc>
              <a:buNone/>
            </a:pPr>
            <a:r>
              <a:rPr lang="en-GB" sz="1400" b="1" i="1" kern="1200" dirty="0">
                <a:latin typeface="Arial" panose="020B0604020202020204" pitchFamily="34" charset="0"/>
                <a:cs typeface="+mn-cs"/>
              </a:rPr>
              <a:t>Auditory methods were found to enhance aural sensitivity for vocal performance (Hallam, 2010) and targeted listening exercises with auditory feedback enabled enhanced progress with pitch accuracy.</a:t>
            </a:r>
          </a:p>
          <a:p>
            <a:pPr marL="0" indent="0" algn="just" rtl="0">
              <a:lnSpc>
                <a:spcPct val="100000"/>
              </a:lnSpc>
              <a:buNone/>
            </a:pPr>
            <a:r>
              <a:rPr lang="en-GB" sz="1400" b="1" i="1" dirty="0">
                <a:latin typeface="Arial" panose="020B0604020202020204" pitchFamily="34" charset="0"/>
              </a:rPr>
              <a:t>Visual methods </a:t>
            </a:r>
            <a:r>
              <a:rPr lang="en-GB" sz="1400" b="1" i="1" dirty="0">
                <a:effectLst/>
                <a:latin typeface="Arial" panose="020B0604020202020204" pitchFamily="34" charset="0"/>
                <a:ea typeface="Calibri" panose="020F0502020204030204" pitchFamily="34" charset="0"/>
              </a:rPr>
              <a:t>effectively enhanced students’ grasp of vocal techniques (Kim et al, 2018) and benefits of visual-spatial learning. In Australia, a study (Johnson, 2020) employed visual software to positive effect with less Cognitive load (</a:t>
            </a:r>
            <a:r>
              <a:rPr lang="en-GB" sz="1400" b="1" i="1" dirty="0" err="1">
                <a:effectLst/>
                <a:latin typeface="Arial" panose="020B0604020202020204" pitchFamily="34" charset="0"/>
                <a:ea typeface="Calibri" panose="020F0502020204030204" pitchFamily="34" charset="0"/>
              </a:rPr>
              <a:t>Pashler</a:t>
            </a:r>
            <a:r>
              <a:rPr lang="en-GB" sz="1400" b="1" i="1" dirty="0">
                <a:effectLst/>
                <a:latin typeface="Arial" panose="020B0604020202020204" pitchFamily="34" charset="0"/>
                <a:ea typeface="Calibri" panose="020F0502020204030204" pitchFamily="34" charset="0"/>
              </a:rPr>
              <a:t>, 2008).</a:t>
            </a:r>
            <a:endParaRPr lang="en-GB" sz="1400" b="1" i="1" dirty="0">
              <a:latin typeface="Arial" panose="020B0604020202020204" pitchFamily="34" charset="0"/>
            </a:endParaRPr>
          </a:p>
          <a:p>
            <a:pPr marL="0" indent="0" algn="just" rtl="0">
              <a:lnSpc>
                <a:spcPct val="100000"/>
              </a:lnSpc>
              <a:buNone/>
            </a:pPr>
            <a:r>
              <a:rPr lang="en-GB" sz="1400" b="1" i="1" dirty="0">
                <a:latin typeface="Arial" panose="020B0604020202020204" pitchFamily="34" charset="0"/>
                <a:ea typeface="Calibri" panose="020F0502020204030204" pitchFamily="34" charset="0"/>
              </a:rPr>
              <a:t>Kinaesthetic has refined vocal coordination and control (Chapman, 2024) with ex</a:t>
            </a:r>
            <a:r>
              <a:rPr lang="en-GB" sz="1400" b="1" i="1" kern="1200" dirty="0">
                <a:latin typeface="Arial" panose="020B0604020202020204" pitchFamily="34" charset="0"/>
                <a:cs typeface="+mn-cs"/>
              </a:rPr>
              <a:t>periments to integrate singing alongside rhythm (Hallam, 2011).</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10</a:t>
            </a:fld>
            <a:endParaRPr lang="en-GB"/>
          </a:p>
        </p:txBody>
      </p:sp>
      <p:sp>
        <p:nvSpPr>
          <p:cNvPr id="5" name="Date Placeholder 1">
            <a:extLst>
              <a:ext uri="{FF2B5EF4-FFF2-40B4-BE49-F238E27FC236}">
                <a16:creationId xmlns:a16="http://schemas.microsoft.com/office/drawing/2014/main" id="{A32811D3-A4F9-18DB-A264-EB976F23C6B9}"/>
              </a:ext>
            </a:extLst>
          </p:cNvPr>
          <p:cNvSpPr>
            <a:spLocks noGrp="1"/>
          </p:cNvSpPr>
          <p:nvPr>
            <p:ph type="dt" sz="half" idx="10"/>
          </p:nvPr>
        </p:nvSpPr>
        <p:spPr>
          <a:xfrm>
            <a:off x="550863" y="6507212"/>
            <a:ext cx="2628900" cy="153888"/>
          </a:xfrm>
        </p:spPr>
        <p:txBody>
          <a:bodyPr rtlCol="0"/>
          <a:lstStyle/>
          <a:p>
            <a:pPr rtl="0"/>
            <a:r>
              <a:rPr lang="en-GB" dirty="0"/>
              <a:t>Tuesday, September 10th, 2024</a:t>
            </a:r>
          </a:p>
        </p:txBody>
      </p:sp>
    </p:spTree>
    <p:extLst>
      <p:ext uri="{BB962C8B-B14F-4D97-AF65-F5344CB8AC3E}">
        <p14:creationId xmlns:p14="http://schemas.microsoft.com/office/powerpoint/2010/main" val="8386599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344671"/>
            <a:ext cx="5437187" cy="1005205"/>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Methodology</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11</a:t>
            </a:fld>
            <a:endParaRPr lang="en-GB"/>
          </a:p>
        </p:txBody>
      </p:sp>
      <p:pic>
        <p:nvPicPr>
          <p:cNvPr id="5" name="Picture 4">
            <a:extLst>
              <a:ext uri="{FF2B5EF4-FFF2-40B4-BE49-F238E27FC236}">
                <a16:creationId xmlns:a16="http://schemas.microsoft.com/office/drawing/2014/main" id="{0A9DBE1F-9CCD-265F-A6D2-24FA5D033335}"/>
              </a:ext>
            </a:extLst>
          </p:cNvPr>
          <p:cNvPicPr>
            <a:picLocks noChangeAspect="1"/>
          </p:cNvPicPr>
          <p:nvPr/>
        </p:nvPicPr>
        <p:blipFill>
          <a:blip r:embed="rId4">
            <a:alphaModFix amt="85000"/>
          </a:blip>
          <a:stretch>
            <a:fillRect/>
          </a:stretch>
        </p:blipFill>
        <p:spPr>
          <a:xfrm>
            <a:off x="605561" y="1436673"/>
            <a:ext cx="10934686" cy="5070535"/>
          </a:xfrm>
          <a:prstGeom prst="rect">
            <a:avLst/>
          </a:prstGeom>
        </p:spPr>
      </p:pic>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877446" y="1626071"/>
            <a:ext cx="10390915" cy="4727942"/>
          </a:xfrm>
        </p:spPr>
        <p:txBody>
          <a:bodyPr vert="horz" wrap="square" lIns="0" tIns="0" rIns="0" bIns="0" rtlCol="0">
            <a:normAutofit/>
          </a:bodyPr>
          <a:lstStyle/>
          <a:p>
            <a:pPr marL="285750" indent="-285750" rtl="0">
              <a:lnSpc>
                <a:spcPct val="100000"/>
              </a:lnSpc>
              <a:buFont typeface="Courier New" panose="02070309020205020404" pitchFamily="49" charset="0"/>
              <a:buChar char="o"/>
            </a:pPr>
            <a:r>
              <a:rPr lang="en-GB" sz="1800" dirty="0">
                <a:effectLst/>
                <a:latin typeface="Arial" panose="020B0604020202020204" pitchFamily="34" charset="0"/>
                <a:ea typeface="Calibri" panose="020F0502020204030204" pitchFamily="34" charset="0"/>
              </a:rPr>
              <a:t>The methodology chosen for this study is Quantitative research</a:t>
            </a:r>
          </a:p>
          <a:p>
            <a:pPr marL="285750" indent="-285750" rtl="0">
              <a:lnSpc>
                <a:spcPct val="100000"/>
              </a:lnSpc>
              <a:buFont typeface="Courier New" panose="02070309020205020404" pitchFamily="49" charset="0"/>
              <a:buChar char="o"/>
            </a:pPr>
            <a:r>
              <a:rPr lang="en-GB" sz="1800" dirty="0">
                <a:effectLst/>
                <a:latin typeface="Arial" panose="020B0604020202020204" pitchFamily="34" charset="0"/>
                <a:ea typeface="Calibri" panose="020F0502020204030204" pitchFamily="34" charset="0"/>
              </a:rPr>
              <a:t>Chosen for its ability to provide reliable, objective, and statistically analysable data</a:t>
            </a:r>
          </a:p>
          <a:p>
            <a:pPr marL="285750" indent="-285750">
              <a:lnSpc>
                <a:spcPct val="100000"/>
              </a:lnSpc>
              <a:buFont typeface="Courier New" panose="02070309020205020404" pitchFamily="49" charset="0"/>
              <a:buChar char="o"/>
            </a:pPr>
            <a:r>
              <a:rPr lang="en-GB" sz="1800" kern="1200" dirty="0">
                <a:latin typeface="Arial" panose="020B0604020202020204" pitchFamily="34" charset="0"/>
                <a:cs typeface="+mn-cs"/>
              </a:rPr>
              <a:t>Quantitative research is not influenced by subjective perceptions (Creswell, 2014).</a:t>
            </a:r>
            <a:endParaRPr lang="en-GB" sz="1800" dirty="0">
              <a:effectLst/>
              <a:latin typeface="Arial" panose="020B0604020202020204" pitchFamily="34" charset="0"/>
              <a:ea typeface="Calibri" panose="020F0502020204030204" pitchFamily="34" charset="0"/>
            </a:endParaRPr>
          </a:p>
          <a:p>
            <a:pPr marL="285750" indent="-285750" rtl="0">
              <a:lnSpc>
                <a:spcPct val="100000"/>
              </a:lnSpc>
              <a:buFont typeface="Courier New" panose="02070309020205020404" pitchFamily="49" charset="0"/>
              <a:buChar char="o"/>
            </a:pPr>
            <a:r>
              <a:rPr lang="en-GB" sz="1800" dirty="0">
                <a:effectLst/>
                <a:latin typeface="Arial" panose="020B0604020202020204" pitchFamily="34" charset="0"/>
                <a:ea typeface="Calibri" panose="020F0502020204030204" pitchFamily="34" charset="0"/>
              </a:rPr>
              <a:t>Measurable data that can be analysed to identify patterns and relationships (Rahman, 2020). </a:t>
            </a:r>
          </a:p>
          <a:p>
            <a:pPr marL="285750" indent="-285750" rtl="0">
              <a:lnSpc>
                <a:spcPct val="100000"/>
              </a:lnSpc>
              <a:buFont typeface="Courier New" panose="02070309020205020404" pitchFamily="49" charset="0"/>
              <a:buChar char="o"/>
            </a:pPr>
            <a:r>
              <a:rPr lang="en-GB" sz="1800" dirty="0">
                <a:latin typeface="Arial" panose="020B0604020202020204" pitchFamily="34" charset="0"/>
                <a:ea typeface="Calibri" panose="020F0502020204030204" pitchFamily="34" charset="0"/>
              </a:rPr>
              <a:t>G</a:t>
            </a:r>
            <a:r>
              <a:rPr lang="en-GB" sz="1800" dirty="0">
                <a:effectLst/>
                <a:latin typeface="Arial" panose="020B0604020202020204" pitchFamily="34" charset="0"/>
                <a:ea typeface="Calibri" panose="020F0502020204030204" pitchFamily="34" charset="0"/>
              </a:rPr>
              <a:t>rounded in a Positivist philosophical underpinning, where reality is objective and can be measured and observed through empirical research (Creswell, 2014).</a:t>
            </a:r>
          </a:p>
          <a:p>
            <a:pPr marL="285750" indent="-285750" rtl="0">
              <a:lnSpc>
                <a:spcPct val="100000"/>
              </a:lnSpc>
              <a:buFont typeface="Courier New" panose="02070309020205020404" pitchFamily="49" charset="0"/>
              <a:buChar char="o"/>
            </a:pPr>
            <a:r>
              <a:rPr lang="en-GB" sz="1800" dirty="0">
                <a:latin typeface="Arial" panose="020B0604020202020204" pitchFamily="34" charset="0"/>
                <a:ea typeface="Calibri" panose="020F0502020204030204" pitchFamily="34" charset="0"/>
              </a:rPr>
              <a:t>Utilising Pitch Accuracy and Speed software using technology to record and analyse voice data.</a:t>
            </a:r>
          </a:p>
          <a:p>
            <a:pPr marL="285750" indent="-285750" rtl="0">
              <a:lnSpc>
                <a:spcPct val="100000"/>
              </a:lnSpc>
              <a:buFont typeface="Courier New" panose="02070309020205020404" pitchFamily="49" charset="0"/>
              <a:buChar char="o"/>
            </a:pPr>
            <a:r>
              <a:rPr lang="en-GB" sz="1800" dirty="0">
                <a:effectLst/>
                <a:latin typeface="Arial" panose="020B0604020202020204" pitchFamily="34" charset="0"/>
                <a:ea typeface="Calibri" panose="020F0502020204030204" pitchFamily="34" charset="0"/>
              </a:rPr>
              <a:t>Replicability potential with a larger participant sample, could obtain similar results (</a:t>
            </a:r>
            <a:r>
              <a:rPr lang="en-GB" sz="1800" dirty="0" err="1">
                <a:effectLst/>
                <a:latin typeface="Arial" panose="020B0604020202020204" pitchFamily="34" charset="0"/>
                <a:ea typeface="Calibri" panose="020F0502020204030204" pitchFamily="34" charset="0"/>
              </a:rPr>
              <a:t>Nosek</a:t>
            </a:r>
            <a:r>
              <a:rPr lang="en-GB" sz="1800" dirty="0">
                <a:effectLst/>
                <a:latin typeface="Arial" panose="020B0604020202020204" pitchFamily="34" charset="0"/>
                <a:ea typeface="Calibri" panose="020F0502020204030204" pitchFamily="34" charset="0"/>
              </a:rPr>
              <a:t> et al, 2022)</a:t>
            </a:r>
          </a:p>
          <a:p>
            <a:pPr marL="285750" indent="-285750" rtl="0">
              <a:lnSpc>
                <a:spcPct val="100000"/>
              </a:lnSpc>
              <a:buFont typeface="Courier New" panose="02070309020205020404" pitchFamily="49" charset="0"/>
              <a:buChar char="o"/>
            </a:pPr>
            <a:r>
              <a:rPr lang="en-GB" sz="1800" dirty="0">
                <a:latin typeface="Arial" panose="020B0604020202020204" pitchFamily="34" charset="0"/>
                <a:ea typeface="Calibri" panose="020F0502020204030204" pitchFamily="34" charset="0"/>
              </a:rPr>
              <a:t>SPSS analysed recorded data to establish any significance or trend based upon a wider population.</a:t>
            </a:r>
            <a:endParaRPr lang="en-GB" sz="1800" dirty="0">
              <a:effectLst/>
              <a:latin typeface="Arial" panose="020B0604020202020204" pitchFamily="34" charset="0"/>
              <a:ea typeface="Calibri" panose="020F0502020204030204" pitchFamily="34" charset="0"/>
            </a:endParaRPr>
          </a:p>
          <a:p>
            <a:pPr marL="285750" indent="-285750" rtl="0">
              <a:lnSpc>
                <a:spcPct val="100000"/>
              </a:lnSpc>
              <a:buFont typeface="Courier New" panose="02070309020205020404" pitchFamily="49" charset="0"/>
              <a:buChar char="o"/>
            </a:pPr>
            <a:endParaRPr lang="en-GB" sz="1800" dirty="0">
              <a:effectLst/>
              <a:latin typeface="Arial" panose="020B0604020202020204" pitchFamily="34" charset="0"/>
              <a:ea typeface="Calibri" panose="020F0502020204030204" pitchFamily="34" charset="0"/>
            </a:endParaRPr>
          </a:p>
          <a:p>
            <a:pPr marL="285750" indent="-285750" rtl="0">
              <a:lnSpc>
                <a:spcPct val="100000"/>
              </a:lnSpc>
              <a:buFont typeface="Courier New" panose="02070309020205020404" pitchFamily="49" charset="0"/>
              <a:buChar char="o"/>
            </a:pPr>
            <a:endParaRPr lang="en-GB" sz="1800" dirty="0">
              <a:latin typeface="Arial" panose="020B0604020202020204" pitchFamily="34" charset="0"/>
              <a:ea typeface="Calibri" panose="020F0502020204030204" pitchFamily="34" charset="0"/>
            </a:endParaRPr>
          </a:p>
          <a:p>
            <a:pPr marL="285750" indent="-285750" rtl="0">
              <a:lnSpc>
                <a:spcPct val="100000"/>
              </a:lnSpc>
              <a:buFont typeface="Courier New" panose="02070309020205020404" pitchFamily="49" charset="0"/>
              <a:buChar char="o"/>
            </a:pPr>
            <a:endParaRPr lang="en-GB" sz="1800" dirty="0">
              <a:effectLst/>
              <a:latin typeface="Arial" panose="020B0604020202020204" pitchFamily="34" charset="0"/>
              <a:ea typeface="Calibri" panose="020F0502020204030204" pitchFamily="34" charset="0"/>
            </a:endParaRPr>
          </a:p>
        </p:txBody>
      </p:sp>
      <p:sp>
        <p:nvSpPr>
          <p:cNvPr id="6" name="Date Placeholder 1">
            <a:extLst>
              <a:ext uri="{FF2B5EF4-FFF2-40B4-BE49-F238E27FC236}">
                <a16:creationId xmlns:a16="http://schemas.microsoft.com/office/drawing/2014/main" id="{02313A03-F197-8AE6-B126-C12F19DE46B3}"/>
              </a:ext>
            </a:extLst>
          </p:cNvPr>
          <p:cNvSpPr>
            <a:spLocks noGrp="1"/>
          </p:cNvSpPr>
          <p:nvPr>
            <p:ph type="dt" sz="half" idx="10"/>
          </p:nvPr>
        </p:nvSpPr>
        <p:spPr>
          <a:xfrm>
            <a:off x="550863" y="6507212"/>
            <a:ext cx="2628900" cy="153888"/>
          </a:xfrm>
        </p:spPr>
        <p:txBody>
          <a:bodyPr rtlCol="0"/>
          <a:lstStyle/>
          <a:p>
            <a:pPr rtl="0"/>
            <a:r>
              <a:rPr lang="en-GB" dirty="0"/>
              <a:t>Tuesday, September 10th, 2024</a:t>
            </a:r>
          </a:p>
        </p:txBody>
      </p:sp>
    </p:spTree>
    <p:extLst>
      <p:ext uri="{BB962C8B-B14F-4D97-AF65-F5344CB8AC3E}">
        <p14:creationId xmlns:p14="http://schemas.microsoft.com/office/powerpoint/2010/main" val="1775261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9">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9275"/>
            <a:ext cx="7308849" cy="2986234"/>
          </a:xfrm>
        </p:spPr>
        <p:txBody>
          <a:bodyPr vert="horz" wrap="square" lIns="0" tIns="0" rIns="0" bIns="0" rtlCol="0" anchor="b" anchorCtr="0">
            <a:normAutofit/>
          </a:bodyPr>
          <a:lstStyle/>
          <a:p>
            <a:pPr rtl="0">
              <a:lnSpc>
                <a:spcPct val="100000"/>
              </a:lnSpc>
            </a:pPr>
            <a:r>
              <a:rPr lang="en-US" dirty="0"/>
              <a:t>V</a:t>
            </a:r>
            <a:r>
              <a:rPr lang="en-GB" dirty="0"/>
              <a:t>ocal Runs</a:t>
            </a:r>
            <a:endParaRPr lang="en-GB" sz="64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8994" y="3933217"/>
            <a:ext cx="5878512" cy="2481116"/>
          </a:xfrm>
        </p:spPr>
        <p:txBody>
          <a:bodyPr vert="horz" wrap="square" lIns="0" tIns="0" rIns="0" bIns="0" rtlCol="0">
            <a:normAutofit/>
          </a:bodyPr>
          <a:lstStyle/>
          <a:p>
            <a:pPr marL="0" indent="0" rtl="0">
              <a:lnSpc>
                <a:spcPct val="100000"/>
              </a:lnSpc>
              <a:buNone/>
            </a:pPr>
            <a:r>
              <a:rPr lang="en-GB" sz="1800" dirty="0">
                <a:effectLst/>
                <a:latin typeface="Arial" panose="020B0604020202020204" pitchFamily="34" charset="0"/>
                <a:ea typeface="Calibri" panose="020F0502020204030204" pitchFamily="34" charset="0"/>
              </a:rPr>
              <a:t>Run One = Pentatonic Ascending &amp; Descending 12 Notes</a:t>
            </a:r>
          </a:p>
          <a:p>
            <a:pPr marL="0" indent="0" rtl="0">
              <a:lnSpc>
                <a:spcPct val="100000"/>
              </a:lnSpc>
              <a:buNone/>
            </a:pPr>
            <a:r>
              <a:rPr lang="en-GB" sz="1800" dirty="0">
                <a:latin typeface="Arial" panose="020B0604020202020204" pitchFamily="34" charset="0"/>
                <a:ea typeface="Calibri" panose="020F0502020204030204" pitchFamily="34" charset="0"/>
              </a:rPr>
              <a:t>Run Two = Pentatonic (Staggered) 26 Notes</a:t>
            </a:r>
          </a:p>
          <a:p>
            <a:pPr marL="0" indent="0" rtl="0">
              <a:lnSpc>
                <a:spcPct val="100000"/>
              </a:lnSpc>
              <a:buNone/>
            </a:pPr>
            <a:r>
              <a:rPr lang="en-GB" sz="1800" dirty="0">
                <a:effectLst/>
                <a:latin typeface="Arial" panose="020B0604020202020204" pitchFamily="34" charset="0"/>
                <a:ea typeface="Calibri" panose="020F0502020204030204" pitchFamily="34" charset="0"/>
              </a:rPr>
              <a:t>Run Three = Melodic Soul/Gospel Run (Sam Cooke)</a:t>
            </a: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GB"/>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12</a:t>
            </a:fld>
            <a:endParaRPr lang="en-GB"/>
          </a:p>
        </p:txBody>
      </p:sp>
      <p:pic>
        <p:nvPicPr>
          <p:cNvPr id="5" name="Picture 4">
            <a:extLst>
              <a:ext uri="{FF2B5EF4-FFF2-40B4-BE49-F238E27FC236}">
                <a16:creationId xmlns:a16="http://schemas.microsoft.com/office/drawing/2014/main" id="{FBAF5019-8F11-2012-A816-56E1A32F7624}"/>
              </a:ext>
            </a:extLst>
          </p:cNvPr>
          <p:cNvPicPr>
            <a:picLocks noChangeAspect="1"/>
          </p:cNvPicPr>
          <p:nvPr/>
        </p:nvPicPr>
        <p:blipFill>
          <a:blip r:embed="rId10"/>
          <a:stretch>
            <a:fillRect/>
          </a:stretch>
        </p:blipFill>
        <p:spPr>
          <a:xfrm>
            <a:off x="8209983" y="419975"/>
            <a:ext cx="3431154" cy="1930937"/>
          </a:xfrm>
          <a:prstGeom prst="rect">
            <a:avLst/>
          </a:prstGeom>
        </p:spPr>
      </p:pic>
      <p:pic>
        <p:nvPicPr>
          <p:cNvPr id="6" name="Picture 5">
            <a:extLst>
              <a:ext uri="{FF2B5EF4-FFF2-40B4-BE49-F238E27FC236}">
                <a16:creationId xmlns:a16="http://schemas.microsoft.com/office/drawing/2014/main" id="{70382E69-F420-B449-4D96-839EB4B177FB}"/>
              </a:ext>
            </a:extLst>
          </p:cNvPr>
          <p:cNvPicPr>
            <a:picLocks noChangeAspect="1"/>
          </p:cNvPicPr>
          <p:nvPr/>
        </p:nvPicPr>
        <p:blipFill>
          <a:blip r:embed="rId11"/>
          <a:stretch>
            <a:fillRect/>
          </a:stretch>
        </p:blipFill>
        <p:spPr>
          <a:xfrm>
            <a:off x="8209983" y="2520361"/>
            <a:ext cx="3431154" cy="1930937"/>
          </a:xfrm>
          <a:prstGeom prst="rect">
            <a:avLst/>
          </a:prstGeom>
        </p:spPr>
      </p:pic>
      <p:pic>
        <p:nvPicPr>
          <p:cNvPr id="7" name="Picture 6">
            <a:extLst>
              <a:ext uri="{FF2B5EF4-FFF2-40B4-BE49-F238E27FC236}">
                <a16:creationId xmlns:a16="http://schemas.microsoft.com/office/drawing/2014/main" id="{3491FC5C-72F0-2F63-E255-4AEC681CD5B8}"/>
              </a:ext>
            </a:extLst>
          </p:cNvPr>
          <p:cNvPicPr>
            <a:picLocks noChangeAspect="1"/>
          </p:cNvPicPr>
          <p:nvPr/>
        </p:nvPicPr>
        <p:blipFill>
          <a:blip r:embed="rId12"/>
          <a:stretch>
            <a:fillRect/>
          </a:stretch>
        </p:blipFill>
        <p:spPr>
          <a:xfrm>
            <a:off x="8201748" y="4586432"/>
            <a:ext cx="3431155" cy="1930937"/>
          </a:xfrm>
          <a:prstGeom prst="rect">
            <a:avLst/>
          </a:prstGeom>
        </p:spPr>
      </p:pic>
      <p:pic>
        <p:nvPicPr>
          <p:cNvPr id="9" name="P1 R3 SC">
            <a:hlinkClick r:id="" action="ppaction://media"/>
            <a:extLst>
              <a:ext uri="{FF2B5EF4-FFF2-40B4-BE49-F238E27FC236}">
                <a16:creationId xmlns:a16="http://schemas.microsoft.com/office/drawing/2014/main" id="{C41D1F90-5DA8-B04F-6F80-2FC16EC56260}"/>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7599124" y="5389367"/>
            <a:ext cx="487363" cy="487363"/>
          </a:xfrm>
          <a:prstGeom prst="rect">
            <a:avLst/>
          </a:prstGeom>
        </p:spPr>
      </p:pic>
      <p:pic>
        <p:nvPicPr>
          <p:cNvPr id="10" name="P1 R1 SA">
            <a:hlinkClick r:id="" action="ppaction://media"/>
            <a:extLst>
              <a:ext uri="{FF2B5EF4-FFF2-40B4-BE49-F238E27FC236}">
                <a16:creationId xmlns:a16="http://schemas.microsoft.com/office/drawing/2014/main" id="{102090AA-AC7B-0385-FFB7-F8C72A3E51A5}"/>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7616030" y="1246215"/>
            <a:ext cx="487363" cy="487363"/>
          </a:xfrm>
          <a:prstGeom prst="rect">
            <a:avLst/>
          </a:prstGeom>
        </p:spPr>
      </p:pic>
      <p:pic>
        <p:nvPicPr>
          <p:cNvPr id="11" name="P1 R2 SB">
            <a:hlinkClick r:id="" action="ppaction://media"/>
            <a:extLst>
              <a:ext uri="{FF2B5EF4-FFF2-40B4-BE49-F238E27FC236}">
                <a16:creationId xmlns:a16="http://schemas.microsoft.com/office/drawing/2014/main" id="{DB81E67E-1208-AE8E-D2CC-B24EF5A83127}"/>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7599124" y="3220160"/>
            <a:ext cx="487363" cy="487363"/>
          </a:xfrm>
          <a:prstGeom prst="rect">
            <a:avLst/>
          </a:prstGeom>
        </p:spPr>
      </p:pic>
    </p:spTree>
    <p:extLst>
      <p:ext uri="{BB962C8B-B14F-4D97-AF65-F5344CB8AC3E}">
        <p14:creationId xmlns:p14="http://schemas.microsoft.com/office/powerpoint/2010/main" val="678029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514"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009" fill="hold"/>
                                        <p:tgtEl>
                                          <p:spTgt spid="1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875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15" fill="hold" display="0">
                  <p:stCondLst>
                    <p:cond delay="indefinite"/>
                  </p:stCondLst>
                  <p:endCondLst>
                    <p:cond evt="onStopAudio" delay="0">
                      <p:tgtEl>
                        <p:sldTgt/>
                      </p:tgtEl>
                    </p:cond>
                  </p:endCondLst>
                </p:cTn>
                <p:tgtEl>
                  <p:spTgt spid="9"/>
                </p:tgtEl>
              </p:cMediaNode>
            </p:audio>
            <p:audio>
              <p:cMediaNode vol="100000">
                <p:cTn id="16" fill="hold" display="0">
                  <p:stCondLst>
                    <p:cond delay="indefinite"/>
                  </p:stCondLst>
                  <p:endCondLst>
                    <p:cond evt="onStopAudio" delay="0">
                      <p:tgtEl>
                        <p:sldTgt/>
                      </p:tgtEl>
                    </p:cond>
                  </p:endCondLst>
                </p:cTn>
                <p:tgtEl>
                  <p:spTgt spid="10"/>
                </p:tgtEl>
              </p:cMediaNode>
            </p:audio>
            <p:audio>
              <p:cMediaNode vol="100000">
                <p:cTn id="1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4"/>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4" y="549275"/>
            <a:ext cx="4030662" cy="1041400"/>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Procedure</a:t>
            </a:r>
          </a:p>
        </p:txBody>
      </p:sp>
      <p:pic>
        <p:nvPicPr>
          <p:cNvPr id="5" name="Picture 4">
            <a:extLst>
              <a:ext uri="{FF2B5EF4-FFF2-40B4-BE49-F238E27FC236}">
                <a16:creationId xmlns:a16="http://schemas.microsoft.com/office/drawing/2014/main" id="{BCE8BD1F-0A04-2BA8-5224-CE0ED308CF5F}"/>
              </a:ext>
            </a:extLst>
          </p:cNvPr>
          <p:cNvPicPr>
            <a:picLocks noChangeAspect="1"/>
          </p:cNvPicPr>
          <p:nvPr/>
        </p:nvPicPr>
        <p:blipFill>
          <a:blip r:embed="rId4"/>
          <a:stretch>
            <a:fillRect/>
          </a:stretch>
        </p:blipFill>
        <p:spPr>
          <a:xfrm>
            <a:off x="466724" y="1486646"/>
            <a:ext cx="11401188" cy="5020561"/>
          </a:xfrm>
          <a:prstGeom prst="rect">
            <a:avLst/>
          </a:prstGeom>
        </p:spPr>
      </p:pic>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GB"/>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13</a:t>
            </a:fld>
            <a:endParaRPr lang="en-GB"/>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704850" y="1683546"/>
            <a:ext cx="10763250" cy="5098253"/>
          </a:xfrm>
        </p:spPr>
        <p:txBody>
          <a:bodyPr vert="horz" wrap="square" lIns="0" tIns="0" rIns="0" bIns="0" rtlCol="0">
            <a:noAutofit/>
          </a:bodyPr>
          <a:lstStyle/>
          <a:p>
            <a:pPr algn="just">
              <a:lnSpc>
                <a:spcPct val="103000"/>
              </a:lnSpc>
              <a:spcAft>
                <a:spcPts val="800"/>
              </a:spcAft>
              <a:buFont typeface="Courier New" panose="02070309020205020404" pitchFamily="49" charset="0"/>
              <a:buChar char="o"/>
            </a:pPr>
            <a:r>
              <a:rPr lang="en-GB" sz="1600" b="1" dirty="0">
                <a:effectLst/>
                <a:latin typeface="Arial" panose="020B0604020202020204" pitchFamily="34" charset="0"/>
                <a:ea typeface="Arial" panose="020B0604020202020204" pitchFamily="34" charset="0"/>
              </a:rPr>
              <a:t>Participants sing three vocal runs (1,2,3), each with a randomised either visual, auditory, or kinaesthetic cue or stimuli.</a:t>
            </a:r>
          </a:p>
          <a:p>
            <a:pPr algn="just">
              <a:lnSpc>
                <a:spcPct val="103000"/>
              </a:lnSpc>
              <a:spcAft>
                <a:spcPts val="800"/>
              </a:spcAft>
              <a:buFont typeface="Courier New" panose="02070309020205020404" pitchFamily="49" charset="0"/>
              <a:buChar char="o"/>
            </a:pPr>
            <a:r>
              <a:rPr lang="en-GB" sz="1600" b="1" dirty="0">
                <a:effectLst/>
                <a:latin typeface="Arial" panose="020B0604020202020204" pitchFamily="34" charset="0"/>
                <a:ea typeface="Arial" panose="020B0604020202020204" pitchFamily="34" charset="0"/>
              </a:rPr>
              <a:t>There is a one 1:1 session of approximately 20 minutes with myself per participant</a:t>
            </a:r>
          </a:p>
          <a:p>
            <a:pPr algn="just">
              <a:lnSpc>
                <a:spcPct val="103000"/>
              </a:lnSpc>
              <a:buFont typeface="Courier New" panose="02070309020205020404" pitchFamily="49" charset="0"/>
              <a:buChar char="o"/>
            </a:pPr>
            <a:r>
              <a:rPr lang="en-GB" sz="1600" b="1" dirty="0">
                <a:effectLst/>
                <a:latin typeface="Arial" panose="020B0604020202020204" pitchFamily="34" charset="0"/>
                <a:ea typeface="Arial" panose="020B0604020202020204" pitchFamily="34" charset="0"/>
              </a:rPr>
              <a:t>Auditory teaching - Melodic pitches are played on piano alongside a recorded demonstration. Playing the melody as a vocal audio demonstration to ensure continuity. </a:t>
            </a:r>
          </a:p>
          <a:p>
            <a:pPr marL="266700" indent="-266700" algn="just">
              <a:lnSpc>
                <a:spcPct val="103000"/>
              </a:lnSpc>
              <a:spcAft>
                <a:spcPts val="800"/>
              </a:spcAft>
              <a:buFont typeface="Courier New" panose="02070309020205020404" pitchFamily="49" charset="0"/>
              <a:buChar char="o"/>
            </a:pPr>
            <a:r>
              <a:rPr lang="en-GB" sz="1600" b="1" dirty="0">
                <a:effectLst/>
                <a:latin typeface="Arial" panose="020B0604020202020204" pitchFamily="34" charset="0"/>
                <a:ea typeface="Arial" panose="020B0604020202020204" pitchFamily="34" charset="0"/>
              </a:rPr>
              <a:t>Visual teaching - Melodic pitches are played on piano. A visual representation of the notes are given to the participant.</a:t>
            </a:r>
          </a:p>
          <a:p>
            <a:pPr marL="266700" indent="-266700" algn="just">
              <a:lnSpc>
                <a:spcPct val="103000"/>
              </a:lnSpc>
              <a:spcAft>
                <a:spcPts val="800"/>
              </a:spcAft>
              <a:buFont typeface="Courier New" panose="02070309020205020404" pitchFamily="49" charset="0"/>
              <a:buChar char="o"/>
            </a:pPr>
            <a:r>
              <a:rPr lang="en-GB" sz="1600" b="1" dirty="0">
                <a:effectLst/>
                <a:latin typeface="Arial" panose="020B0604020202020204" pitchFamily="34" charset="0"/>
                <a:ea typeface="Arial" panose="020B0604020202020204" pitchFamily="34" charset="0"/>
              </a:rPr>
              <a:t>Kinaesthetic teaching -  Melodic pitches are played on piano, and the participant will interpret and attempt to sing this, drawing the pitches in the air with their hand.</a:t>
            </a:r>
          </a:p>
          <a:p>
            <a:pPr marL="266700" indent="-266700" algn="just">
              <a:lnSpc>
                <a:spcPct val="103000"/>
              </a:lnSpc>
              <a:buFont typeface="Courier New" panose="02070309020205020404" pitchFamily="49" charset="0"/>
              <a:buChar char="o"/>
            </a:pPr>
            <a:r>
              <a:rPr lang="en-GB" sz="1600" b="1" dirty="0">
                <a:latin typeface="Arial" panose="020B0604020202020204" pitchFamily="34" charset="0"/>
                <a:ea typeface="Arial" panose="020B0604020202020204" pitchFamily="34" charset="0"/>
              </a:rPr>
              <a:t>Data is r</a:t>
            </a:r>
            <a:r>
              <a:rPr lang="en-GB" sz="1600" b="1" dirty="0">
                <a:effectLst/>
                <a:latin typeface="Arial" panose="020B0604020202020204" pitchFamily="34" charset="0"/>
                <a:ea typeface="Arial" panose="020B0604020202020204" pitchFamily="34" charset="0"/>
              </a:rPr>
              <a:t>ecorded using 'Nail the pitch' voice analysis software application to assess pitch accuracy and speed simultaneously as an auditory and visual recording of Quantitative data.</a:t>
            </a:r>
          </a:p>
          <a:p>
            <a:pPr marL="266700" indent="-266700" algn="just">
              <a:lnSpc>
                <a:spcPct val="103000"/>
              </a:lnSpc>
              <a:spcAft>
                <a:spcPts val="800"/>
              </a:spcAft>
              <a:buFont typeface="Courier New" panose="02070309020205020404" pitchFamily="49" charset="0"/>
              <a:buChar char="o"/>
            </a:pPr>
            <a:r>
              <a:rPr lang="en-GB" sz="1600" b="1" dirty="0">
                <a:effectLst/>
                <a:latin typeface="Arial" panose="020B0604020202020204" pitchFamily="34" charset="0"/>
                <a:ea typeface="Arial" panose="020B0604020202020204" pitchFamily="34" charset="0"/>
              </a:rPr>
              <a:t>Audio and visual acoustic data is assessed for pitch accuracy and speed of execution. Individual pitches are measured in Cents and speed of each run measured in seconds. A Mean score is calculated per Stimuli.</a:t>
            </a:r>
          </a:p>
        </p:txBody>
      </p:sp>
    </p:spTree>
    <p:extLst>
      <p:ext uri="{BB962C8B-B14F-4D97-AF65-F5344CB8AC3E}">
        <p14:creationId xmlns:p14="http://schemas.microsoft.com/office/powerpoint/2010/main" val="3329068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8842355" y="557417"/>
            <a:ext cx="2825516" cy="2986234"/>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Ethics</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14</a:t>
            </a:fld>
            <a:endParaRPr lang="en-GB"/>
          </a:p>
        </p:txBody>
      </p:sp>
      <p:sp>
        <p:nvSpPr>
          <p:cNvPr id="5" name="TextBox 4">
            <a:extLst>
              <a:ext uri="{FF2B5EF4-FFF2-40B4-BE49-F238E27FC236}">
                <a16:creationId xmlns:a16="http://schemas.microsoft.com/office/drawing/2014/main" id="{658498B1-D1CE-963F-7FD3-3398A9F5356F}"/>
              </a:ext>
            </a:extLst>
          </p:cNvPr>
          <p:cNvSpPr txBox="1"/>
          <p:nvPr/>
        </p:nvSpPr>
        <p:spPr>
          <a:xfrm>
            <a:off x="324088" y="-2955"/>
            <a:ext cx="6715809" cy="7848302"/>
          </a:xfrm>
          <a:prstGeom prst="rect">
            <a:avLst/>
          </a:prstGeom>
          <a:noFill/>
        </p:spPr>
        <p:txBody>
          <a:bodyPr wrap="square" rtlCol="0">
            <a:spAutoFit/>
          </a:bodyPr>
          <a:lstStyle/>
          <a:p>
            <a:pPr algn="just"/>
            <a:endParaRPr lang="en-US" sz="1600" dirty="0">
              <a:latin typeface="Arial" panose="020B0604020202020204" pitchFamily="34" charset="0"/>
              <a:cs typeface="Arial" panose="020B0604020202020204" pitchFamily="34" charset="0"/>
            </a:endParaRPr>
          </a:p>
          <a:p>
            <a:pPr marL="285750" indent="-285750" algn="just">
              <a:buFont typeface="Courier New" panose="02070309020205020404" pitchFamily="49" charset="0"/>
              <a:buChar char="o"/>
            </a:pPr>
            <a:r>
              <a:rPr lang="en-US" sz="1600" dirty="0">
                <a:solidFill>
                  <a:schemeClr val="accent5">
                    <a:lumMod val="60000"/>
                    <a:lumOff val="40000"/>
                  </a:schemeClr>
                </a:solidFill>
                <a:latin typeface="Arial" panose="020B0604020202020204" pitchFamily="34" charset="0"/>
                <a:cs typeface="Arial" panose="020B0604020202020204" pitchFamily="34" charset="0"/>
              </a:rPr>
              <a:t>Risks of insider research bias eliminated through ethical procedures and </a:t>
            </a: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rigorous statistical analysis (Bryman, 2016; Mertens, 2023)</a:t>
            </a:r>
          </a:p>
          <a:p>
            <a:pPr marL="285750" indent="-285750" algn="just">
              <a:buFont typeface="Courier New" panose="02070309020205020404" pitchFamily="49" charset="0"/>
              <a:buChar char="o"/>
            </a:pPr>
            <a:endParaRPr lang="en-GB" sz="1600" dirty="0">
              <a:solidFill>
                <a:schemeClr val="accent5">
                  <a:lumMod val="60000"/>
                  <a:lumOff val="40000"/>
                </a:schemeClr>
              </a:solidFill>
              <a:latin typeface="Arial" panose="020B0604020202020204" pitchFamily="34" charset="0"/>
              <a:cs typeface="Arial" panose="020B0604020202020204" pitchFamily="34" charset="0"/>
            </a:endParaRPr>
          </a:p>
          <a:p>
            <a:pPr marL="285750" indent="-285750" algn="just">
              <a:buFont typeface="Courier New" panose="02070309020205020404" pitchFamily="49" charset="0"/>
              <a:buChar char="o"/>
            </a:pPr>
            <a:r>
              <a:rPr lang="en-GB" sz="1600" dirty="0">
                <a:solidFill>
                  <a:schemeClr val="accent5">
                    <a:lumMod val="60000"/>
                    <a:lumOff val="40000"/>
                  </a:schemeClr>
                </a:solidFill>
                <a:latin typeface="Arial" panose="020B0604020202020204" pitchFamily="34" charset="0"/>
                <a:cs typeface="Arial" panose="020B0604020202020204" pitchFamily="34" charset="0"/>
              </a:rPr>
              <a:t>Teaching strategies are randomised, preventing having too much of a particular characteristic in the experiment (</a:t>
            </a:r>
            <a:r>
              <a:rPr lang="en-GB" sz="1600" dirty="0" err="1">
                <a:solidFill>
                  <a:schemeClr val="accent5">
                    <a:lumMod val="60000"/>
                    <a:lumOff val="40000"/>
                  </a:schemeClr>
                </a:solidFill>
                <a:latin typeface="Arial" panose="020B0604020202020204" pitchFamily="34" charset="0"/>
                <a:cs typeface="Arial" panose="020B0604020202020204" pitchFamily="34" charset="0"/>
              </a:rPr>
              <a:t>Lagier</a:t>
            </a:r>
            <a:r>
              <a:rPr lang="en-GB" sz="1600" dirty="0">
                <a:solidFill>
                  <a:schemeClr val="accent5">
                    <a:lumMod val="60000"/>
                    <a:lumOff val="40000"/>
                  </a:schemeClr>
                </a:solidFill>
                <a:latin typeface="Arial" panose="020B0604020202020204" pitchFamily="34" charset="0"/>
                <a:cs typeface="Arial" panose="020B0604020202020204" pitchFamily="34" charset="0"/>
              </a:rPr>
              <a:t> et al, 2017)</a:t>
            </a:r>
          </a:p>
          <a:p>
            <a:pPr marL="285750" indent="-285750" algn="just">
              <a:buFont typeface="Courier New" panose="02070309020205020404" pitchFamily="49" charset="0"/>
              <a:buChar char="o"/>
            </a:pPr>
            <a:endParaRPr lang="en-GB" sz="1600" dirty="0">
              <a:solidFill>
                <a:schemeClr val="accent5">
                  <a:lumMod val="60000"/>
                  <a:lumOff val="40000"/>
                </a:schemeClr>
              </a:solidFill>
              <a:latin typeface="Arial" panose="020B0604020202020204" pitchFamily="34" charset="0"/>
              <a:cs typeface="Arial" panose="020B0604020202020204" pitchFamily="34" charset="0"/>
            </a:endParaRPr>
          </a:p>
          <a:p>
            <a:pPr marL="285750" indent="-285750" algn="just">
              <a:buFont typeface="Courier New" panose="02070309020205020404" pitchFamily="49" charset="0"/>
              <a:buChar char="o"/>
            </a:pPr>
            <a:r>
              <a:rPr lang="en-GB" sz="1600" dirty="0">
                <a:solidFill>
                  <a:schemeClr val="accent5">
                    <a:lumMod val="60000"/>
                    <a:lumOff val="40000"/>
                  </a:schemeClr>
                </a:solidFill>
                <a:latin typeface="Arial" panose="020B0604020202020204" pitchFamily="34" charset="0"/>
                <a:cs typeface="Arial" panose="020B0604020202020204" pitchFamily="34" charset="0"/>
              </a:rPr>
              <a:t>This eliminating potential bias that might occur using a repeated VAK order, counterbalancing and ensuring similar risk factors in each group (</a:t>
            </a:r>
            <a:r>
              <a:rPr lang="en-GB" sz="1600" dirty="0" err="1">
                <a:solidFill>
                  <a:schemeClr val="accent5">
                    <a:lumMod val="60000"/>
                    <a:lumOff val="40000"/>
                  </a:schemeClr>
                </a:solidFill>
                <a:latin typeface="Arial" panose="020B0604020202020204" pitchFamily="34" charset="0"/>
                <a:cs typeface="Arial" panose="020B0604020202020204" pitchFamily="34" charset="0"/>
              </a:rPr>
              <a:t>Beller</a:t>
            </a:r>
            <a:r>
              <a:rPr lang="en-GB" sz="1600" dirty="0">
                <a:solidFill>
                  <a:schemeClr val="accent5">
                    <a:lumMod val="60000"/>
                    <a:lumOff val="40000"/>
                  </a:schemeClr>
                </a:solidFill>
                <a:latin typeface="Arial" panose="020B0604020202020204" pitchFamily="34" charset="0"/>
                <a:cs typeface="Arial" panose="020B0604020202020204" pitchFamily="34" charset="0"/>
              </a:rPr>
              <a:t>, et al, 2002)</a:t>
            </a:r>
            <a:endParaRPr lang="en-US" sz="1600" dirty="0">
              <a:solidFill>
                <a:schemeClr val="accent5">
                  <a:lumMod val="60000"/>
                  <a:lumOff val="40000"/>
                </a:schemeClr>
              </a:solidFill>
              <a:latin typeface="Arial" panose="020B0604020202020204" pitchFamily="34" charset="0"/>
              <a:cs typeface="Arial" panose="020B0604020202020204" pitchFamily="34" charset="0"/>
            </a:endParaRPr>
          </a:p>
          <a:p>
            <a:pPr marL="285750" indent="-285750" algn="just">
              <a:buFont typeface="Courier New" panose="02070309020205020404" pitchFamily="49" charset="0"/>
              <a:buChar char="o"/>
            </a:pPr>
            <a:endParaRPr lang="en-US" sz="1600" dirty="0">
              <a:solidFill>
                <a:schemeClr val="accent5">
                  <a:lumMod val="60000"/>
                  <a:lumOff val="40000"/>
                </a:schemeClr>
              </a:solidFill>
              <a:latin typeface="Arial" panose="020B0604020202020204" pitchFamily="34" charset="0"/>
              <a:cs typeface="Arial" panose="020B0604020202020204" pitchFamily="34" charset="0"/>
            </a:endParaRPr>
          </a:p>
          <a:p>
            <a:pPr marL="285750" indent="-285750" algn="just">
              <a:buFont typeface="Courier New" panose="02070309020205020404" pitchFamily="49" charset="0"/>
              <a:buChar char="o"/>
            </a:pPr>
            <a:r>
              <a:rPr lang="en-US" sz="1600" dirty="0">
                <a:solidFill>
                  <a:schemeClr val="accent5">
                    <a:lumMod val="60000"/>
                    <a:lumOff val="40000"/>
                  </a:schemeClr>
                </a:solidFill>
                <a:latin typeface="Arial" panose="020B0604020202020204" pitchFamily="34" charset="0"/>
                <a:cs typeface="Arial" panose="020B0604020202020204" pitchFamily="34" charset="0"/>
              </a:rPr>
              <a:t>Personal data secured on protected drive and anonymity maintained, with unique reference numbers assigned to participants </a:t>
            </a: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a:t>
            </a:r>
            <a:r>
              <a:rPr lang="en-GB" sz="1600" dirty="0" err="1">
                <a:solidFill>
                  <a:schemeClr val="accent5">
                    <a:lumMod val="60000"/>
                    <a:lumOff val="40000"/>
                  </a:schemeClr>
                </a:solidFill>
                <a:effectLst/>
                <a:latin typeface="Arial" panose="020B0604020202020204" pitchFamily="34" charset="0"/>
                <a:ea typeface="Calibri" panose="020F0502020204030204" pitchFamily="34" charset="0"/>
              </a:rPr>
              <a:t>Busher</a:t>
            </a: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 &amp; James, 2012)</a:t>
            </a:r>
          </a:p>
          <a:p>
            <a:pPr marL="285750" indent="-285750" algn="just">
              <a:buFont typeface="Courier New" panose="02070309020205020404" pitchFamily="49" charset="0"/>
              <a:buChar char="o"/>
            </a:pPr>
            <a:endParaRPr lang="en-GB" sz="1600" dirty="0">
              <a:solidFill>
                <a:schemeClr val="accent5">
                  <a:lumMod val="60000"/>
                  <a:lumOff val="40000"/>
                </a:schemeClr>
              </a:solidFill>
              <a:latin typeface="Arial" panose="020B0604020202020204" pitchFamily="34" charset="0"/>
              <a:ea typeface="Calibri" panose="020F0502020204030204" pitchFamily="34" charset="0"/>
            </a:endParaRPr>
          </a:p>
          <a:p>
            <a:pPr marL="285750" indent="-285750" algn="just">
              <a:buFont typeface="Courier New" panose="02070309020205020404" pitchFamily="49" charset="0"/>
              <a:buChar char="o"/>
            </a:pP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Equal opportunity considered in recruiting participants of various age, gender, and socioeconomic status. Ensuring fair distribution of benefits and burden (</a:t>
            </a:r>
            <a:r>
              <a:rPr lang="en-GB" sz="1600" dirty="0" err="1">
                <a:solidFill>
                  <a:schemeClr val="accent5">
                    <a:lumMod val="60000"/>
                    <a:lumOff val="40000"/>
                  </a:schemeClr>
                </a:solidFill>
                <a:effectLst/>
                <a:latin typeface="Arial" panose="020B0604020202020204" pitchFamily="34" charset="0"/>
                <a:ea typeface="Calibri" panose="020F0502020204030204" pitchFamily="34" charset="0"/>
              </a:rPr>
              <a:t>Sriwahyuni</a:t>
            </a: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 and </a:t>
            </a:r>
            <a:r>
              <a:rPr lang="en-GB" sz="1600" dirty="0" err="1">
                <a:solidFill>
                  <a:schemeClr val="accent5">
                    <a:lumMod val="60000"/>
                    <a:lumOff val="40000"/>
                  </a:schemeClr>
                </a:solidFill>
                <a:effectLst/>
                <a:latin typeface="Arial" panose="020B0604020202020204" pitchFamily="34" charset="0"/>
                <a:ea typeface="Calibri" panose="020F0502020204030204" pitchFamily="34" charset="0"/>
              </a:rPr>
              <a:t>Khermarinah</a:t>
            </a: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 2024)</a:t>
            </a:r>
          </a:p>
          <a:p>
            <a:pPr marL="285750" indent="-285750" algn="just">
              <a:buFont typeface="Courier New" panose="02070309020205020404" pitchFamily="49" charset="0"/>
              <a:buChar char="o"/>
            </a:pPr>
            <a:endParaRPr lang="en-GB" sz="1600" dirty="0">
              <a:solidFill>
                <a:schemeClr val="accent5">
                  <a:lumMod val="60000"/>
                  <a:lumOff val="40000"/>
                </a:schemeClr>
              </a:solidFill>
              <a:latin typeface="Arial" panose="020B0604020202020204" pitchFamily="34" charset="0"/>
              <a:cs typeface="Arial" panose="020B0604020202020204" pitchFamily="34" charset="0"/>
            </a:endParaRPr>
          </a:p>
          <a:p>
            <a:pPr marL="285750" indent="-285750" algn="just">
              <a:buFont typeface="Courier New" panose="02070309020205020404" pitchFamily="49" charset="0"/>
              <a:buChar char="o"/>
            </a:pP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Beneficence </a:t>
            </a:r>
            <a:r>
              <a:rPr lang="en-GB" sz="1600" dirty="0">
                <a:solidFill>
                  <a:schemeClr val="accent5">
                    <a:lumMod val="60000"/>
                    <a:lumOff val="40000"/>
                  </a:schemeClr>
                </a:solidFill>
                <a:effectLst/>
                <a:latin typeface="Arial" panose="020B0604020202020204" pitchFamily="34" charset="0"/>
                <a:ea typeface="Calibri" panose="020F0502020204030204" pitchFamily="34" charset="0"/>
                <a:cs typeface="Arial" panose="020B0604020202020204" pitchFamily="34" charset="0"/>
              </a:rPr>
              <a:t>– This is in potential to develop pitch accuracy and flexibility; and </a:t>
            </a: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Non-beneficence includes </a:t>
            </a:r>
            <a:r>
              <a:rPr lang="en-GB" sz="1600" dirty="0">
                <a:solidFill>
                  <a:schemeClr val="accent5">
                    <a:lumMod val="60000"/>
                    <a:lumOff val="40000"/>
                  </a:schemeClr>
                </a:solidFill>
                <a:effectLst/>
                <a:latin typeface="Arial" panose="020B0604020202020204" pitchFamily="34" charset="0"/>
                <a:ea typeface="Calibri" panose="020F0502020204030204" pitchFamily="34" charset="0"/>
                <a:cs typeface="Arial" panose="020B0604020202020204" pitchFamily="34" charset="0"/>
              </a:rPr>
              <a:t>measures taken to address performance anxiety (vocal warm-ups &amp; reinforcement)</a:t>
            </a:r>
          </a:p>
          <a:p>
            <a:pPr marL="285750" indent="-285750" algn="just">
              <a:buFont typeface="Courier New" panose="02070309020205020404" pitchFamily="49" charset="0"/>
              <a:buChar char="o"/>
            </a:pPr>
            <a:endParaRPr lang="en-GB" sz="1600" dirty="0">
              <a:solidFill>
                <a:schemeClr val="accent5">
                  <a:lumMod val="60000"/>
                  <a:lumOff val="40000"/>
                </a:schemeClr>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lgn="just">
              <a:buFont typeface="Courier New" panose="02070309020205020404" pitchFamily="49" charset="0"/>
              <a:buChar char="o"/>
            </a:pPr>
            <a:r>
              <a:rPr lang="en-US" sz="1600" dirty="0">
                <a:solidFill>
                  <a:schemeClr val="accent5">
                    <a:lumMod val="60000"/>
                    <a:lumOff val="40000"/>
                  </a:schemeClr>
                </a:solidFill>
                <a:latin typeface="Arial" panose="020B0604020202020204" pitchFamily="34" charset="0"/>
                <a:cs typeface="Arial" panose="020B0604020202020204" pitchFamily="34" charset="0"/>
              </a:rPr>
              <a:t>Purpose is explained to participants, ensuring voluntary participation and signed consent forms </a:t>
            </a:r>
            <a:r>
              <a:rPr lang="en-GB" sz="1600" dirty="0">
                <a:solidFill>
                  <a:schemeClr val="accent5">
                    <a:lumMod val="60000"/>
                    <a:lumOff val="40000"/>
                  </a:schemeClr>
                </a:solidFill>
                <a:effectLst/>
                <a:latin typeface="Arial" panose="020B0604020202020204" pitchFamily="34" charset="0"/>
                <a:ea typeface="Calibri" panose="020F0502020204030204" pitchFamily="34" charset="0"/>
              </a:rPr>
              <a:t>(Cohen, Manion, &amp; Morrison, 2017)</a:t>
            </a:r>
            <a:endParaRPr lang="en-US" sz="1600" dirty="0">
              <a:solidFill>
                <a:schemeClr val="accent5">
                  <a:lumMod val="60000"/>
                  <a:lumOff val="40000"/>
                </a:schemeClr>
              </a:solidFill>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GB" dirty="0"/>
          </a:p>
          <a:p>
            <a:endParaRPr lang="en-US" dirty="0"/>
          </a:p>
          <a:p>
            <a:r>
              <a:rPr lang="en-US" dirty="0"/>
              <a:t> </a:t>
            </a:r>
          </a:p>
          <a:p>
            <a:endParaRPr lang="en-US" dirty="0"/>
          </a:p>
        </p:txBody>
      </p:sp>
      <p:pic>
        <p:nvPicPr>
          <p:cNvPr id="12" name="Picture 11">
            <a:extLst>
              <a:ext uri="{FF2B5EF4-FFF2-40B4-BE49-F238E27FC236}">
                <a16:creationId xmlns:a16="http://schemas.microsoft.com/office/drawing/2014/main" id="{21D4818A-9934-27CA-1351-4E92C2CAAAFA}"/>
              </a:ext>
            </a:extLst>
          </p:cNvPr>
          <p:cNvPicPr>
            <a:picLocks noChangeAspect="1"/>
          </p:cNvPicPr>
          <p:nvPr/>
        </p:nvPicPr>
        <p:blipFill>
          <a:blip r:embed="rId4"/>
          <a:stretch>
            <a:fillRect/>
          </a:stretch>
        </p:blipFill>
        <p:spPr>
          <a:xfrm>
            <a:off x="8554720" y="705358"/>
            <a:ext cx="2921699" cy="1584109"/>
          </a:xfrm>
          <a:prstGeom prst="rect">
            <a:avLst/>
          </a:prstGeom>
        </p:spPr>
      </p:pic>
    </p:spTree>
    <p:extLst>
      <p:ext uri="{BB962C8B-B14F-4D97-AF65-F5344CB8AC3E}">
        <p14:creationId xmlns:p14="http://schemas.microsoft.com/office/powerpoint/2010/main" val="2503318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58890" y="565950"/>
            <a:ext cx="4170766" cy="1145514"/>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FINDINGS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498" y="1889581"/>
            <a:ext cx="3987886" cy="4283412"/>
          </a:xfrm>
        </p:spPr>
        <p:txBody>
          <a:bodyPr vert="horz" wrap="square" lIns="0" tIns="0" rIns="0" bIns="0" rtlCol="0">
            <a:normAutofit/>
          </a:bodyPr>
          <a:lstStyle/>
          <a:p>
            <a:pPr marL="0" indent="0" rtl="0">
              <a:lnSpc>
                <a:spcPct val="100000"/>
              </a:lnSpc>
              <a:buNone/>
            </a:pPr>
            <a:r>
              <a:rPr lang="en-GB" dirty="0">
                <a:latin typeface="Arial" panose="020B0604020202020204" pitchFamily="34" charset="0"/>
              </a:rPr>
              <a:t>PITCH ACCURACY (</a:t>
            </a:r>
            <a:r>
              <a:rPr lang="en-GB" i="1" dirty="0">
                <a:latin typeface="Arial" panose="020B0604020202020204" pitchFamily="34" charset="0"/>
              </a:rPr>
              <a:t>M</a:t>
            </a:r>
            <a:r>
              <a:rPr lang="en-GB" dirty="0">
                <a:latin typeface="Arial" panose="020B0604020202020204" pitchFamily="34" charset="0"/>
              </a:rPr>
              <a:t>)</a:t>
            </a:r>
          </a:p>
          <a:p>
            <a:pPr marL="0" indent="0" rtl="0">
              <a:lnSpc>
                <a:spcPct val="100000"/>
              </a:lnSpc>
              <a:buNone/>
            </a:pPr>
            <a:r>
              <a:rPr lang="en-GB" dirty="0">
                <a:latin typeface="Arial" panose="020B0604020202020204" pitchFamily="34" charset="0"/>
              </a:rPr>
              <a:t>0 Cents = Centre Pitch</a:t>
            </a:r>
          </a:p>
          <a:p>
            <a:pPr marL="0" indent="0" rtl="0">
              <a:lnSpc>
                <a:spcPct val="100000"/>
              </a:lnSpc>
              <a:buNone/>
            </a:pPr>
            <a:r>
              <a:rPr lang="en-GB" dirty="0">
                <a:latin typeface="Arial" panose="020B0604020202020204" pitchFamily="34" charset="0"/>
              </a:rPr>
              <a:t>100 Cents = 1 Semi-tone</a:t>
            </a:r>
          </a:p>
          <a:p>
            <a:pPr marL="0" indent="0" rtl="0">
              <a:lnSpc>
                <a:spcPct val="100000"/>
              </a:lnSpc>
              <a:buNone/>
            </a:pPr>
            <a:endParaRPr lang="en-GB" dirty="0">
              <a:latin typeface="Arial" panose="020B0604020202020204" pitchFamily="34" charset="0"/>
            </a:endParaRPr>
          </a:p>
          <a:p>
            <a:pPr marL="0" indent="0" rtl="0">
              <a:lnSpc>
                <a:spcPct val="100000"/>
              </a:lnSpc>
              <a:buNone/>
            </a:pPr>
            <a:r>
              <a:rPr lang="en-GB" kern="1200" dirty="0">
                <a:latin typeface="Arial" panose="020B0604020202020204" pitchFamily="34" charset="0"/>
                <a:cs typeface="+mn-cs"/>
              </a:rPr>
              <a:t>AUDITORY – 39 Cents</a:t>
            </a:r>
            <a:endParaRPr lang="en-GB" dirty="0">
              <a:latin typeface="Arial" panose="020B0604020202020204" pitchFamily="34" charset="0"/>
            </a:endParaRPr>
          </a:p>
          <a:p>
            <a:pPr marL="0" indent="0" rtl="0">
              <a:lnSpc>
                <a:spcPct val="100000"/>
              </a:lnSpc>
              <a:buNone/>
            </a:pPr>
            <a:r>
              <a:rPr lang="en-GB" kern="1200" dirty="0">
                <a:latin typeface="Arial" panose="020B0604020202020204" pitchFamily="34" charset="0"/>
                <a:cs typeface="+mn-cs"/>
              </a:rPr>
              <a:t>VISUAL = 37 Cents</a:t>
            </a:r>
          </a:p>
          <a:p>
            <a:pPr marL="0" indent="0" rtl="0">
              <a:lnSpc>
                <a:spcPct val="100000"/>
              </a:lnSpc>
              <a:buNone/>
            </a:pPr>
            <a:r>
              <a:rPr lang="en-GB" dirty="0">
                <a:latin typeface="Arial" panose="020B0604020202020204" pitchFamily="34" charset="0"/>
              </a:rPr>
              <a:t>KINAESTHETIC = 31 Cents</a:t>
            </a:r>
            <a:endParaRPr lang="en-GB" kern="1200" dirty="0">
              <a:latin typeface="Arial" panose="020B0604020202020204" pitchFamily="34" charset="0"/>
              <a:cs typeface="+mn-cs"/>
            </a:endParaRP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GB"/>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15</a:t>
            </a:fld>
            <a:endParaRPr lang="en-GB"/>
          </a:p>
        </p:txBody>
      </p:sp>
      <p:pic>
        <p:nvPicPr>
          <p:cNvPr id="14" name="Picture 13">
            <a:extLst>
              <a:ext uri="{FF2B5EF4-FFF2-40B4-BE49-F238E27FC236}">
                <a16:creationId xmlns:a16="http://schemas.microsoft.com/office/drawing/2014/main" id="{A26255B4-B5CA-133B-0235-E7A4CDFAD44D}"/>
              </a:ext>
            </a:extLst>
          </p:cNvPr>
          <p:cNvPicPr>
            <a:picLocks noChangeAspect="1"/>
          </p:cNvPicPr>
          <p:nvPr/>
        </p:nvPicPr>
        <p:blipFill>
          <a:blip r:embed="rId4"/>
          <a:stretch>
            <a:fillRect/>
          </a:stretch>
        </p:blipFill>
        <p:spPr>
          <a:xfrm>
            <a:off x="4933950" y="746983"/>
            <a:ext cx="6799159" cy="5633882"/>
          </a:xfrm>
          <a:prstGeom prst="rect">
            <a:avLst/>
          </a:prstGeom>
        </p:spPr>
      </p:pic>
    </p:spTree>
    <p:extLst>
      <p:ext uri="{BB962C8B-B14F-4D97-AF65-F5344CB8AC3E}">
        <p14:creationId xmlns:p14="http://schemas.microsoft.com/office/powerpoint/2010/main" val="3894094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16040" y="572905"/>
            <a:ext cx="4170766" cy="1145514"/>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FINDINGS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88597" y="1708894"/>
            <a:ext cx="4457734" cy="4894444"/>
          </a:xfrm>
        </p:spPr>
        <p:txBody>
          <a:bodyPr vert="horz" wrap="square" lIns="0" tIns="0" rIns="0" bIns="0" rtlCol="0">
            <a:normAutofit/>
          </a:bodyPr>
          <a:lstStyle/>
          <a:p>
            <a:pPr marL="0" indent="0">
              <a:lnSpc>
                <a:spcPct val="100000"/>
              </a:lnSpc>
            </a:pPr>
            <a:r>
              <a:rPr lang="en-GB" sz="1400" b="1" dirty="0">
                <a:effectLst/>
                <a:latin typeface="Arial" panose="020B0604020202020204" pitchFamily="34" charset="0"/>
                <a:ea typeface="Calibri" panose="020F0502020204030204" pitchFamily="34" charset="0"/>
              </a:rPr>
              <a:t>The means and standard deviations for </a:t>
            </a:r>
            <a:r>
              <a:rPr lang="en-GB" sz="1400" b="1" i="1" dirty="0">
                <a:effectLst/>
                <a:latin typeface="Arial" panose="020B0604020202020204" pitchFamily="34" charset="0"/>
                <a:ea typeface="Calibri" panose="020F0502020204030204" pitchFamily="34" charset="0"/>
              </a:rPr>
              <a:t>pitch accuracy </a:t>
            </a:r>
            <a:r>
              <a:rPr lang="en-GB" sz="1400" b="1" dirty="0">
                <a:effectLst/>
                <a:latin typeface="Arial" panose="020B0604020202020204" pitchFamily="34" charset="0"/>
                <a:ea typeface="Calibri" panose="020F0502020204030204" pitchFamily="34" charset="0"/>
              </a:rPr>
              <a:t>across these three teaching strategies:</a:t>
            </a:r>
          </a:p>
          <a:p>
            <a:pPr marL="0" indent="0">
              <a:lnSpc>
                <a:spcPct val="100000"/>
              </a:lnSpc>
            </a:pPr>
            <a:r>
              <a:rPr lang="en-GB" sz="1400" b="1" dirty="0">
                <a:effectLst/>
                <a:latin typeface="Arial" panose="020B0604020202020204" pitchFamily="34" charset="0"/>
                <a:ea typeface="Calibri" panose="020F0502020204030204" pitchFamily="34" charset="0"/>
              </a:rPr>
              <a:t> Auditory (</a:t>
            </a:r>
            <a:r>
              <a:rPr lang="en-GB" sz="1400" b="1" i="1" dirty="0">
                <a:effectLst/>
                <a:latin typeface="Arial" panose="020B0604020202020204" pitchFamily="34" charset="0"/>
                <a:ea typeface="Calibri" panose="020F0502020204030204" pitchFamily="34" charset="0"/>
              </a:rPr>
              <a:t>M</a:t>
            </a:r>
            <a:r>
              <a:rPr lang="en-GB" sz="1400" b="1" dirty="0">
                <a:effectLst/>
                <a:latin typeface="Arial" panose="020B0604020202020204" pitchFamily="34" charset="0"/>
                <a:ea typeface="Calibri" panose="020F0502020204030204" pitchFamily="34" charset="0"/>
              </a:rPr>
              <a:t> = 0.39, </a:t>
            </a:r>
            <a:r>
              <a:rPr lang="en-GB" sz="1400" b="1" i="1" dirty="0">
                <a:effectLst/>
                <a:latin typeface="Arial" panose="020B0604020202020204" pitchFamily="34" charset="0"/>
                <a:ea typeface="Calibri" panose="020F0502020204030204" pitchFamily="34" charset="0"/>
              </a:rPr>
              <a:t>SD</a:t>
            </a:r>
            <a:r>
              <a:rPr lang="en-GB" sz="1400" b="1" dirty="0">
                <a:effectLst/>
                <a:latin typeface="Arial" panose="020B0604020202020204" pitchFamily="34" charset="0"/>
                <a:ea typeface="Calibri" panose="020F0502020204030204" pitchFamily="34" charset="0"/>
              </a:rPr>
              <a:t> = 14.9) </a:t>
            </a:r>
          </a:p>
          <a:p>
            <a:pPr marL="0" indent="0">
              <a:lnSpc>
                <a:spcPct val="100000"/>
              </a:lnSpc>
            </a:pPr>
            <a:r>
              <a:rPr lang="en-GB" sz="1400" b="1" dirty="0">
                <a:effectLst/>
                <a:latin typeface="Arial" panose="020B0604020202020204" pitchFamily="34" charset="0"/>
                <a:ea typeface="Calibri" panose="020F0502020204030204" pitchFamily="34" charset="0"/>
              </a:rPr>
              <a:t>Visual (</a:t>
            </a:r>
            <a:r>
              <a:rPr lang="en-GB" sz="1400" b="1" i="1" dirty="0">
                <a:effectLst/>
                <a:latin typeface="Arial" panose="020B0604020202020204" pitchFamily="34" charset="0"/>
                <a:ea typeface="Calibri" panose="020F0502020204030204" pitchFamily="34" charset="0"/>
              </a:rPr>
              <a:t>M</a:t>
            </a:r>
            <a:r>
              <a:rPr lang="en-GB" sz="1400" b="1" dirty="0">
                <a:effectLst/>
                <a:latin typeface="Arial" panose="020B0604020202020204" pitchFamily="34" charset="0"/>
                <a:ea typeface="Calibri" panose="020F0502020204030204" pitchFamily="34" charset="0"/>
              </a:rPr>
              <a:t> = 0.37, </a:t>
            </a:r>
            <a:r>
              <a:rPr lang="en-GB" sz="1400" b="1" i="1" dirty="0">
                <a:effectLst/>
                <a:latin typeface="Arial" panose="020B0604020202020204" pitchFamily="34" charset="0"/>
                <a:ea typeface="Calibri" panose="020F0502020204030204" pitchFamily="34" charset="0"/>
              </a:rPr>
              <a:t>SD</a:t>
            </a:r>
            <a:r>
              <a:rPr lang="en-GB" sz="1400" b="1" dirty="0">
                <a:effectLst/>
                <a:latin typeface="Arial" panose="020B0604020202020204" pitchFamily="34" charset="0"/>
                <a:ea typeface="Calibri" panose="020F0502020204030204" pitchFamily="34" charset="0"/>
              </a:rPr>
              <a:t> = 10.5)</a:t>
            </a:r>
          </a:p>
          <a:p>
            <a:pPr marL="0" indent="0">
              <a:lnSpc>
                <a:spcPct val="100000"/>
              </a:lnSpc>
            </a:pPr>
            <a:r>
              <a:rPr lang="en-GB" sz="1400" b="1" dirty="0">
                <a:effectLst/>
                <a:latin typeface="Arial" panose="020B0604020202020204" pitchFamily="34" charset="0"/>
                <a:ea typeface="Calibri" panose="020F0502020204030204" pitchFamily="34" charset="0"/>
              </a:rPr>
              <a:t> Kinaesthetic (</a:t>
            </a:r>
            <a:r>
              <a:rPr lang="en-GB" sz="1400" b="1" i="1" dirty="0">
                <a:effectLst/>
                <a:latin typeface="Arial" panose="020B0604020202020204" pitchFamily="34" charset="0"/>
                <a:ea typeface="Calibri" panose="020F0502020204030204" pitchFamily="34" charset="0"/>
              </a:rPr>
              <a:t>M</a:t>
            </a:r>
            <a:r>
              <a:rPr lang="en-GB" sz="1400" b="1" dirty="0">
                <a:effectLst/>
                <a:latin typeface="Arial" panose="020B0604020202020204" pitchFamily="34" charset="0"/>
                <a:ea typeface="Calibri" panose="020F0502020204030204" pitchFamily="34" charset="0"/>
              </a:rPr>
              <a:t> = 0.31,</a:t>
            </a:r>
            <a:r>
              <a:rPr lang="en-GB" sz="1400" b="1" i="1" dirty="0">
                <a:effectLst/>
                <a:latin typeface="Arial" panose="020B0604020202020204" pitchFamily="34" charset="0"/>
                <a:ea typeface="Calibri" panose="020F0502020204030204" pitchFamily="34" charset="0"/>
              </a:rPr>
              <a:t> SD</a:t>
            </a:r>
            <a:r>
              <a:rPr lang="en-GB" sz="1400" b="1" dirty="0">
                <a:effectLst/>
                <a:latin typeface="Arial" panose="020B0604020202020204" pitchFamily="34" charset="0"/>
                <a:ea typeface="Calibri" panose="020F0502020204030204" pitchFamily="34" charset="0"/>
              </a:rPr>
              <a:t> = 9.95)</a:t>
            </a:r>
          </a:p>
          <a:p>
            <a:pPr marL="0" indent="0">
              <a:lnSpc>
                <a:spcPct val="100000"/>
              </a:lnSpc>
            </a:pPr>
            <a:r>
              <a:rPr lang="en-GB" sz="1400" b="1" dirty="0">
                <a:effectLst/>
                <a:latin typeface="Arial" panose="020B0604020202020204" pitchFamily="34" charset="0"/>
                <a:ea typeface="Calibri" panose="020F0502020204030204" pitchFamily="34" charset="0"/>
              </a:rPr>
              <a:t>Lower Means represent better pitch accuracy with the pitch being closer to centre pitch (0 Cents). </a:t>
            </a:r>
          </a:p>
          <a:p>
            <a:pPr marL="0" indent="0">
              <a:lnSpc>
                <a:spcPct val="100000"/>
              </a:lnSpc>
            </a:pPr>
            <a:r>
              <a:rPr lang="en-GB" sz="1400" b="1" dirty="0">
                <a:effectLst/>
                <a:latin typeface="Arial" panose="020B0604020202020204" pitchFamily="34" charset="0"/>
                <a:ea typeface="Calibri" panose="020F0502020204030204" pitchFamily="34" charset="0"/>
              </a:rPr>
              <a:t>Differences between Means were calculated which demonstrated that within this sample the trend is for Kinaesthetic to be the most accurate strategy overall. </a:t>
            </a:r>
          </a:p>
          <a:p>
            <a:pPr marL="0" indent="0">
              <a:lnSpc>
                <a:spcPct val="100000"/>
              </a:lnSpc>
            </a:pPr>
            <a:r>
              <a:rPr lang="en-GB" sz="1400" b="1" dirty="0">
                <a:effectLst/>
                <a:latin typeface="Arial" panose="020B0604020202020204" pitchFamily="34" charset="0"/>
                <a:ea typeface="Calibri" panose="020F0502020204030204" pitchFamily="34" charset="0"/>
              </a:rPr>
              <a:t>16.2% more accurate than Visual, and 20.5% more accurate than Auditory method. Visual was also 5.1% more accurate than Auditory which resulted in Auditory method being the less accurate overall. </a:t>
            </a:r>
            <a:endParaRPr lang="en-GB" sz="1400" dirty="0">
              <a:effectLst/>
              <a:latin typeface="Calibri" panose="020F0502020204030204" pitchFamily="34" charset="0"/>
              <a:ea typeface="Calibri" panose="020F0502020204030204" pitchFamily="34" charset="0"/>
            </a:endParaRPr>
          </a:p>
          <a:p>
            <a:pPr marL="0" indent="0" rtl="0">
              <a:lnSpc>
                <a:spcPct val="100000"/>
              </a:lnSpc>
              <a:buNone/>
            </a:pPr>
            <a:endParaRPr lang="en-GB" sz="1400" kern="1200" dirty="0">
              <a:latin typeface="Arial" panose="020B0604020202020204" pitchFamily="34" charset="0"/>
              <a:cs typeface="+mn-cs"/>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16</a:t>
            </a:fld>
            <a:endParaRPr lang="en-GB"/>
          </a:p>
        </p:txBody>
      </p:sp>
      <p:pic>
        <p:nvPicPr>
          <p:cNvPr id="5" name="Picture 4">
            <a:extLst>
              <a:ext uri="{FF2B5EF4-FFF2-40B4-BE49-F238E27FC236}">
                <a16:creationId xmlns:a16="http://schemas.microsoft.com/office/drawing/2014/main" id="{B9A4CA43-3E2A-99D0-7FF0-203641B3E9AB}"/>
              </a:ext>
            </a:extLst>
          </p:cNvPr>
          <p:cNvPicPr>
            <a:picLocks noChangeAspect="1"/>
          </p:cNvPicPr>
          <p:nvPr/>
        </p:nvPicPr>
        <p:blipFill>
          <a:blip r:embed="rId4"/>
          <a:stretch>
            <a:fillRect/>
          </a:stretch>
        </p:blipFill>
        <p:spPr>
          <a:xfrm>
            <a:off x="5234640" y="676430"/>
            <a:ext cx="6552957" cy="5633882"/>
          </a:xfrm>
          <a:prstGeom prst="rect">
            <a:avLst/>
          </a:prstGeom>
        </p:spPr>
      </p:pic>
    </p:spTree>
    <p:extLst>
      <p:ext uri="{BB962C8B-B14F-4D97-AF65-F5344CB8AC3E}">
        <p14:creationId xmlns:p14="http://schemas.microsoft.com/office/powerpoint/2010/main" val="1110073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87465" y="649105"/>
            <a:ext cx="4170766" cy="1145514"/>
          </a:xfrm>
        </p:spPr>
        <p:txBody>
          <a:bodyPr vert="horz" wrap="square" lIns="0" tIns="0" rIns="0" bIns="0" rtlCol="0" anchor="t" anchorCtr="0">
            <a:normAutofit/>
          </a:bodyPr>
          <a:lstStyle/>
          <a:p>
            <a:pPr rtl="0">
              <a:lnSpc>
                <a:spcPct val="100000"/>
              </a:lnSpc>
            </a:pPr>
            <a:r>
              <a:rPr lang="en-GB" sz="6400" kern="1200" dirty="0">
                <a:solidFill>
                  <a:schemeClr val="tx1"/>
                </a:solidFill>
                <a:latin typeface="+mj-lt"/>
                <a:ea typeface="+mj-ea"/>
                <a:cs typeface="+mj-cs"/>
              </a:rPr>
              <a:t>FINDINGS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474297" y="1746994"/>
            <a:ext cx="4457734" cy="4762945"/>
          </a:xfrm>
        </p:spPr>
        <p:txBody>
          <a:bodyPr vert="horz" wrap="square" lIns="0" tIns="0" rIns="0" bIns="0" rtlCol="0">
            <a:normAutofit fontScale="92500" lnSpcReduction="20000"/>
          </a:bodyPr>
          <a:lstStyle/>
          <a:p>
            <a:pPr>
              <a:lnSpc>
                <a:spcPct val="103000"/>
              </a:lnSpc>
              <a:spcBef>
                <a:spcPts val="200"/>
              </a:spcBef>
            </a:pPr>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Analysis of Paired Samples for </a:t>
            </a:r>
            <a:r>
              <a:rPr lang="en-GB" sz="1800" b="1" i="1" dirty="0">
                <a:effectLst/>
                <a:latin typeface="Arial" panose="020B0604020202020204" pitchFamily="34" charset="0"/>
                <a:ea typeface="Times New Roman" panose="02020603050405020304" pitchFamily="18" charset="0"/>
                <a:cs typeface="Times New Roman" panose="02020603050405020304" pitchFamily="18" charset="0"/>
              </a:rPr>
              <a:t>‘Speed.’</a:t>
            </a:r>
            <a:endParaRPr lang="en-GB" sz="1800" dirty="0">
              <a:effectLst/>
              <a:latin typeface="Calibri" panose="020F0502020204030204" pitchFamily="34" charset="0"/>
              <a:ea typeface="Calibri" panose="020F0502020204030204" pitchFamily="34" charset="0"/>
            </a:endParaRP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The means and standard deviations for </a:t>
            </a:r>
            <a:r>
              <a:rPr lang="en-GB" sz="1800" b="1" i="1" dirty="0">
                <a:effectLst/>
                <a:latin typeface="Arial" panose="020B0604020202020204" pitchFamily="34" charset="0"/>
                <a:ea typeface="Calibri" panose="020F0502020204030204" pitchFamily="34" charset="0"/>
              </a:rPr>
              <a:t>Speed</a:t>
            </a:r>
            <a:r>
              <a:rPr lang="en-GB" sz="1800" b="1" dirty="0">
                <a:effectLst/>
                <a:latin typeface="Arial" panose="020B0604020202020204" pitchFamily="34" charset="0"/>
                <a:ea typeface="Calibri" panose="020F0502020204030204" pitchFamily="34" charset="0"/>
              </a:rPr>
              <a:t> across these three teaching strategies were: </a:t>
            </a: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Auditory (</a:t>
            </a:r>
            <a:r>
              <a:rPr lang="en-GB" sz="1800" b="1" i="1" dirty="0">
                <a:effectLst/>
                <a:latin typeface="Arial" panose="020B0604020202020204" pitchFamily="34" charset="0"/>
                <a:ea typeface="Calibri" panose="020F0502020204030204" pitchFamily="34" charset="0"/>
              </a:rPr>
              <a:t>M</a:t>
            </a:r>
            <a:r>
              <a:rPr lang="en-GB" sz="1800" b="1" dirty="0">
                <a:effectLst/>
                <a:latin typeface="Arial" panose="020B0604020202020204" pitchFamily="34" charset="0"/>
                <a:ea typeface="Calibri" panose="020F0502020204030204" pitchFamily="34" charset="0"/>
              </a:rPr>
              <a:t> = 7.16, </a:t>
            </a:r>
            <a:r>
              <a:rPr lang="en-GB" sz="1800" b="1" i="1" dirty="0">
                <a:effectLst/>
                <a:latin typeface="Arial" panose="020B0604020202020204" pitchFamily="34" charset="0"/>
                <a:ea typeface="Calibri" panose="020F0502020204030204" pitchFamily="34" charset="0"/>
              </a:rPr>
              <a:t>SD</a:t>
            </a:r>
            <a:r>
              <a:rPr lang="en-GB" sz="1800" b="1" dirty="0">
                <a:effectLst/>
                <a:latin typeface="Arial" panose="020B0604020202020204" pitchFamily="34" charset="0"/>
                <a:ea typeface="Calibri" panose="020F0502020204030204" pitchFamily="34" charset="0"/>
              </a:rPr>
              <a:t> = 3.10)</a:t>
            </a: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Visual (</a:t>
            </a:r>
            <a:r>
              <a:rPr lang="en-GB" sz="1800" b="1" i="1" dirty="0">
                <a:effectLst/>
                <a:latin typeface="Arial" panose="020B0604020202020204" pitchFamily="34" charset="0"/>
                <a:ea typeface="Calibri" panose="020F0502020204030204" pitchFamily="34" charset="0"/>
              </a:rPr>
              <a:t>M</a:t>
            </a:r>
            <a:r>
              <a:rPr lang="en-GB" sz="1800" b="1" dirty="0">
                <a:effectLst/>
                <a:latin typeface="Arial" panose="020B0604020202020204" pitchFamily="34" charset="0"/>
                <a:ea typeface="Calibri" panose="020F0502020204030204" pitchFamily="34" charset="0"/>
              </a:rPr>
              <a:t> = 7.31, </a:t>
            </a:r>
            <a:r>
              <a:rPr lang="en-GB" sz="1800" b="1" i="1" dirty="0">
                <a:effectLst/>
                <a:latin typeface="Arial" panose="020B0604020202020204" pitchFamily="34" charset="0"/>
                <a:ea typeface="Calibri" panose="020F0502020204030204" pitchFamily="34" charset="0"/>
              </a:rPr>
              <a:t>SD</a:t>
            </a:r>
            <a:r>
              <a:rPr lang="en-GB" sz="1800" b="1" dirty="0">
                <a:effectLst/>
                <a:latin typeface="Arial" panose="020B0604020202020204" pitchFamily="34" charset="0"/>
                <a:ea typeface="Calibri" panose="020F0502020204030204" pitchFamily="34" charset="0"/>
              </a:rPr>
              <a:t> = 3.34)</a:t>
            </a: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Kinaesthetic (</a:t>
            </a:r>
            <a:r>
              <a:rPr lang="en-GB" sz="1800" b="1" i="1" dirty="0">
                <a:effectLst/>
                <a:latin typeface="Arial" panose="020B0604020202020204" pitchFamily="34" charset="0"/>
                <a:ea typeface="Calibri" panose="020F0502020204030204" pitchFamily="34" charset="0"/>
              </a:rPr>
              <a:t>M</a:t>
            </a:r>
            <a:r>
              <a:rPr lang="en-GB" sz="1800" b="1" dirty="0">
                <a:effectLst/>
                <a:latin typeface="Arial" panose="020B0604020202020204" pitchFamily="34" charset="0"/>
                <a:ea typeface="Calibri" panose="020F0502020204030204" pitchFamily="34" charset="0"/>
              </a:rPr>
              <a:t> = 6.94, </a:t>
            </a:r>
            <a:r>
              <a:rPr lang="en-GB" sz="1800" b="1" i="1" dirty="0">
                <a:effectLst/>
                <a:latin typeface="Arial" panose="020B0604020202020204" pitchFamily="34" charset="0"/>
                <a:ea typeface="Calibri" panose="020F0502020204030204" pitchFamily="34" charset="0"/>
              </a:rPr>
              <a:t>SD</a:t>
            </a:r>
            <a:r>
              <a:rPr lang="en-GB" sz="1800" b="1" dirty="0">
                <a:effectLst/>
                <a:latin typeface="Arial" panose="020B0604020202020204" pitchFamily="34" charset="0"/>
                <a:ea typeface="Calibri" panose="020F0502020204030204" pitchFamily="34" charset="0"/>
              </a:rPr>
              <a:t> = 3.26)</a:t>
            </a: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Lower Means represent faster speed of recorded run (Seconds). Differences between Means were calculated which demonstrated as Kinaesthetic being the fastest. 0.5% faster than Visual, and 0.4% faster than Auditory method. Auditory was also 0.5% faster than Visual which resulted in Visual method being the slowest or least fluent overall. </a:t>
            </a:r>
            <a:endParaRPr lang="en-GB" sz="1800" dirty="0">
              <a:effectLst/>
              <a:latin typeface="Calibri" panose="020F0502020204030204" pitchFamily="34" charset="0"/>
              <a:ea typeface="Calibri" panose="020F0502020204030204" pitchFamily="34" charset="0"/>
            </a:endParaRPr>
          </a:p>
          <a:p>
            <a:pPr marL="0" indent="0" rtl="0">
              <a:lnSpc>
                <a:spcPct val="100000"/>
              </a:lnSpc>
              <a:buNone/>
            </a:pPr>
            <a:endParaRPr lang="en-GB" sz="1400" kern="1200" dirty="0">
              <a:latin typeface="Arial" panose="020B0604020202020204" pitchFamily="34" charset="0"/>
              <a:cs typeface="+mn-cs"/>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17</a:t>
            </a:fld>
            <a:endParaRPr lang="en-GB"/>
          </a:p>
        </p:txBody>
      </p:sp>
      <p:grpSp>
        <p:nvGrpSpPr>
          <p:cNvPr id="11" name="Group 10">
            <a:extLst>
              <a:ext uri="{FF2B5EF4-FFF2-40B4-BE49-F238E27FC236}">
                <a16:creationId xmlns:a16="http://schemas.microsoft.com/office/drawing/2014/main" id="{AC3C45EB-A437-C793-EE9A-E00C5F1A5C6A}"/>
              </a:ext>
            </a:extLst>
          </p:cNvPr>
          <p:cNvGrpSpPr/>
          <p:nvPr/>
        </p:nvGrpSpPr>
        <p:grpSpPr>
          <a:xfrm>
            <a:off x="5196540" y="796204"/>
            <a:ext cx="6671372" cy="5514107"/>
            <a:chOff x="5930873" y="1996933"/>
            <a:chExt cx="5413402" cy="3359191"/>
          </a:xfrm>
        </p:grpSpPr>
        <p:sp>
          <p:nvSpPr>
            <p:cNvPr id="10" name="Rectangle 9">
              <a:extLst>
                <a:ext uri="{FF2B5EF4-FFF2-40B4-BE49-F238E27FC236}">
                  <a16:creationId xmlns:a16="http://schemas.microsoft.com/office/drawing/2014/main" id="{A928F706-3681-D1F4-2EF7-CDCBCCE98102}"/>
                </a:ext>
              </a:extLst>
            </p:cNvPr>
            <p:cNvSpPr/>
            <p:nvPr/>
          </p:nvSpPr>
          <p:spPr>
            <a:xfrm>
              <a:off x="5930873" y="1996933"/>
              <a:ext cx="5413402" cy="335919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9" name="Picture 8">
              <a:extLst>
                <a:ext uri="{FF2B5EF4-FFF2-40B4-BE49-F238E27FC236}">
                  <a16:creationId xmlns:a16="http://schemas.microsoft.com/office/drawing/2014/main" id="{51A19F0D-C2DB-7A20-6B2C-39BE0BFA620C}"/>
                </a:ext>
              </a:extLst>
            </p:cNvPr>
            <p:cNvPicPr>
              <a:picLocks noChangeAspect="1"/>
            </p:cNvPicPr>
            <p:nvPr/>
          </p:nvPicPr>
          <p:blipFill>
            <a:blip r:embed="rId4"/>
            <a:stretch>
              <a:fillRect/>
            </a:stretch>
          </p:blipFill>
          <p:spPr>
            <a:xfrm>
              <a:off x="5930873" y="1996937"/>
              <a:ext cx="5383235" cy="3359187"/>
            </a:xfrm>
            <a:prstGeom prst="rect">
              <a:avLst/>
            </a:prstGeom>
          </p:spPr>
        </p:pic>
      </p:grpSp>
      <p:pic>
        <p:nvPicPr>
          <p:cNvPr id="12" name="Picture 11">
            <a:extLst>
              <a:ext uri="{FF2B5EF4-FFF2-40B4-BE49-F238E27FC236}">
                <a16:creationId xmlns:a16="http://schemas.microsoft.com/office/drawing/2014/main" id="{F22C0AD2-9D00-F58D-E3B3-7F1E9C0D1DB7}"/>
              </a:ext>
            </a:extLst>
          </p:cNvPr>
          <p:cNvPicPr>
            <a:picLocks noChangeAspect="1"/>
          </p:cNvPicPr>
          <p:nvPr/>
        </p:nvPicPr>
        <p:blipFill>
          <a:blip r:embed="rId5"/>
          <a:stretch>
            <a:fillRect/>
          </a:stretch>
        </p:blipFill>
        <p:spPr>
          <a:xfrm>
            <a:off x="5293966" y="5655921"/>
            <a:ext cx="670618" cy="556308"/>
          </a:xfrm>
          <a:prstGeom prst="rect">
            <a:avLst/>
          </a:prstGeom>
        </p:spPr>
      </p:pic>
    </p:spTree>
    <p:extLst>
      <p:ext uri="{BB962C8B-B14F-4D97-AF65-F5344CB8AC3E}">
        <p14:creationId xmlns:p14="http://schemas.microsoft.com/office/powerpoint/2010/main" val="2488786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 name="Rectangle 6">
            <a:extLst>
              <a:ext uri="{FF2B5EF4-FFF2-40B4-BE49-F238E27FC236}">
                <a16:creationId xmlns:a16="http://schemas.microsoft.com/office/drawing/2014/main" id="{DC44A409-AFA6-0968-64DA-139E1C2B5A62}"/>
              </a:ext>
            </a:extLst>
          </p:cNvPr>
          <p:cNvSpPr/>
          <p:nvPr/>
        </p:nvSpPr>
        <p:spPr>
          <a:xfrm>
            <a:off x="550863" y="1381125"/>
            <a:ext cx="11090274" cy="4929187"/>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550863" y="547688"/>
            <a:ext cx="9943308" cy="1016000"/>
          </a:xfrm>
        </p:spPr>
        <p:txBody>
          <a:bodyPr vert="horz" wrap="square" lIns="0" tIns="0" rIns="0" bIns="0" rtlCol="0" anchor="t" anchorCtr="0">
            <a:normAutofit fontScale="90000"/>
          </a:bodyPr>
          <a:lstStyle/>
          <a:p>
            <a:pPr>
              <a:lnSpc>
                <a:spcPct val="100000"/>
              </a:lnSpc>
            </a:pPr>
            <a:r>
              <a:rPr lang="en-GB" sz="6400" kern="1200" dirty="0">
                <a:solidFill>
                  <a:schemeClr val="tx1"/>
                </a:solidFill>
                <a:latin typeface="+mj-lt"/>
                <a:ea typeface="+mj-ea"/>
                <a:cs typeface="+mj-cs"/>
              </a:rPr>
              <a:t>Inferential Statistics</a:t>
            </a:r>
            <a:br>
              <a:rPr lang="en-GB" sz="6000" dirty="0"/>
            </a:br>
            <a:endParaRPr lang="en-GB" sz="60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790575" y="1494009"/>
            <a:ext cx="10406488" cy="4688668"/>
          </a:xfrm>
        </p:spPr>
        <p:txBody>
          <a:bodyPr vert="horz" wrap="square" lIns="0" tIns="0" rIns="0" bIns="0" rtlCol="0">
            <a:noAutofit/>
          </a:bodyPr>
          <a:lstStyle/>
          <a:p>
            <a:pPr algn="just">
              <a:lnSpc>
                <a:spcPct val="200000"/>
              </a:lnSpc>
              <a:spcAft>
                <a:spcPts val="800"/>
              </a:spcAft>
            </a:pPr>
            <a:r>
              <a:rPr lang="en-GB" sz="1800" b="1" dirty="0"/>
              <a:t>Significant Differences – Paired T- Test Results</a:t>
            </a:r>
            <a:r>
              <a:rPr lang="en-GB" sz="1800" dirty="0">
                <a:effectLst/>
                <a:latin typeface="Calibri" panose="020F0502020204030204" pitchFamily="34" charset="0"/>
                <a:ea typeface="Calibri" panose="020F0502020204030204" pitchFamily="34" charset="0"/>
              </a:rPr>
              <a:t> </a:t>
            </a:r>
          </a:p>
          <a:p>
            <a:pPr>
              <a:lnSpc>
                <a:spcPct val="103000"/>
              </a:lnSpc>
              <a:spcAft>
                <a:spcPts val="800"/>
              </a:spcAft>
            </a:pPr>
            <a:r>
              <a:rPr lang="en-GB" sz="3200" b="1" dirty="0">
                <a:effectLst/>
                <a:latin typeface="Arial" panose="020B0604020202020204" pitchFamily="34" charset="0"/>
                <a:ea typeface="Calibri" panose="020F0502020204030204" pitchFamily="34" charset="0"/>
              </a:rPr>
              <a:t>Pitch Accuracy</a:t>
            </a:r>
            <a:endParaRPr lang="en-GB" sz="3200" dirty="0">
              <a:effectLst/>
              <a:latin typeface="Calibri" panose="020F0502020204030204" pitchFamily="34" charset="0"/>
              <a:ea typeface="Calibri" panose="020F0502020204030204" pitchFamily="34" charset="0"/>
            </a:endParaRPr>
          </a:p>
          <a:p>
            <a:pPr marL="0" indent="0" algn="just">
              <a:lnSpc>
                <a:spcPct val="103000"/>
              </a:lnSpc>
            </a:pPr>
            <a:r>
              <a:rPr lang="en-GB" sz="1800" b="1" dirty="0">
                <a:effectLst/>
                <a:latin typeface="Arial" panose="020B0604020202020204" pitchFamily="34" charset="0"/>
                <a:ea typeface="Calibri" panose="020F0502020204030204" pitchFamily="34" charset="0"/>
              </a:rPr>
              <a:t>The differences in Mean pitch were analysed for statistical significance. Paired Sample T-tests indicate two </a:t>
            </a:r>
            <a:r>
              <a:rPr lang="en-GB" sz="1800" b="1" dirty="0">
                <a:effectLst/>
                <a:latin typeface="Arial Black" panose="020B0A04020102020204" pitchFamily="34" charset="0"/>
                <a:ea typeface="Calibri" panose="020F0502020204030204" pitchFamily="34" charset="0"/>
              </a:rPr>
              <a:t>significant</a:t>
            </a:r>
            <a:r>
              <a:rPr lang="en-GB" sz="1800" b="1" dirty="0">
                <a:effectLst/>
                <a:latin typeface="Arial" panose="020B0604020202020204" pitchFamily="34" charset="0"/>
                <a:ea typeface="Calibri" panose="020F0502020204030204" pitchFamily="34" charset="0"/>
              </a:rPr>
              <a:t> results (Both reporting significance levels less than 0.5).</a:t>
            </a: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with the difference between: </a:t>
            </a: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Kinaesthetic and Visual (</a:t>
            </a:r>
            <a:r>
              <a:rPr lang="en-GB" sz="1800" b="1" i="1" dirty="0">
                <a:effectLst/>
                <a:latin typeface="Arial" panose="020B0604020202020204" pitchFamily="34" charset="0"/>
                <a:ea typeface="Calibri" panose="020F0502020204030204" pitchFamily="34" charset="0"/>
              </a:rPr>
              <a:t>t</a:t>
            </a:r>
            <a:r>
              <a:rPr lang="en-GB" sz="1800" b="1" dirty="0">
                <a:effectLst/>
                <a:latin typeface="Arial" panose="020B0604020202020204" pitchFamily="34" charset="0"/>
                <a:ea typeface="Calibri" panose="020F0502020204030204" pitchFamily="34" charset="0"/>
              </a:rPr>
              <a:t> (35) = 2.6, </a:t>
            </a:r>
            <a:r>
              <a:rPr lang="en-GB" sz="1800" b="1" i="1" dirty="0">
                <a:effectLst/>
                <a:latin typeface="Arial" panose="020B0604020202020204" pitchFamily="34" charset="0"/>
                <a:ea typeface="Calibri" panose="020F0502020204030204" pitchFamily="34" charset="0"/>
              </a:rPr>
              <a:t>p</a:t>
            </a:r>
            <a:r>
              <a:rPr lang="en-GB" sz="1800" b="1" dirty="0">
                <a:effectLst/>
                <a:latin typeface="Arial" panose="020B0604020202020204" pitchFamily="34" charset="0"/>
                <a:ea typeface="Calibri" panose="020F0502020204030204" pitchFamily="34" charset="0"/>
              </a:rPr>
              <a:t> = .013, </a:t>
            </a:r>
            <a:r>
              <a:rPr lang="en-GB" sz="1800" b="1" i="1" dirty="0">
                <a:effectLst/>
                <a:latin typeface="Arial" panose="020B0604020202020204" pitchFamily="34" charset="0"/>
                <a:ea typeface="Calibri" panose="020F0502020204030204" pitchFamily="34" charset="0"/>
              </a:rPr>
              <a:t>d</a:t>
            </a:r>
            <a:r>
              <a:rPr lang="en-GB" sz="1800" b="1" dirty="0">
                <a:effectLst/>
                <a:latin typeface="Arial" panose="020B0604020202020204" pitchFamily="34" charset="0"/>
                <a:ea typeface="Calibri" panose="020F0502020204030204" pitchFamily="34" charset="0"/>
              </a:rPr>
              <a:t> = .44) </a:t>
            </a: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Kinaesthetic and Auditory (t (35) = 2.7, </a:t>
            </a:r>
            <a:r>
              <a:rPr lang="en-GB" sz="1800" b="1" i="1" dirty="0">
                <a:effectLst/>
                <a:latin typeface="Arial" panose="020B0604020202020204" pitchFamily="34" charset="0"/>
                <a:ea typeface="Calibri" panose="020F0502020204030204" pitchFamily="34" charset="0"/>
              </a:rPr>
              <a:t>p</a:t>
            </a:r>
            <a:r>
              <a:rPr lang="en-GB" sz="1800" b="1" dirty="0">
                <a:effectLst/>
                <a:latin typeface="Arial" panose="020B0604020202020204" pitchFamily="34" charset="0"/>
                <a:ea typeface="Calibri" panose="020F0502020204030204" pitchFamily="34" charset="0"/>
              </a:rPr>
              <a:t> = .009, </a:t>
            </a:r>
            <a:r>
              <a:rPr lang="en-GB" sz="1800" b="1" i="1" dirty="0">
                <a:effectLst/>
                <a:latin typeface="Arial" panose="020B0604020202020204" pitchFamily="34" charset="0"/>
                <a:ea typeface="Calibri" panose="020F0502020204030204" pitchFamily="34" charset="0"/>
              </a:rPr>
              <a:t>d</a:t>
            </a:r>
            <a:r>
              <a:rPr lang="en-GB" sz="1800" b="1" dirty="0">
                <a:effectLst/>
                <a:latin typeface="Arial" panose="020B0604020202020204" pitchFamily="34" charset="0"/>
                <a:ea typeface="Calibri" panose="020F0502020204030204" pitchFamily="34" charset="0"/>
              </a:rPr>
              <a:t> = .46). </a:t>
            </a: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The relationship between Auditory and Visual was </a:t>
            </a:r>
            <a:r>
              <a:rPr lang="en-GB" sz="1800" b="1" dirty="0">
                <a:effectLst/>
                <a:latin typeface="Arial Black" panose="020B0A04020102020204" pitchFamily="34" charset="0"/>
                <a:ea typeface="Calibri" panose="020F0502020204030204" pitchFamily="34" charset="0"/>
              </a:rPr>
              <a:t>non-significant</a:t>
            </a:r>
            <a:r>
              <a:rPr lang="en-GB" sz="1800" b="1" dirty="0">
                <a:effectLst/>
                <a:latin typeface="Arial" panose="020B0604020202020204" pitchFamily="34" charset="0"/>
                <a:ea typeface="Calibri" panose="020F0502020204030204" pitchFamily="34" charset="0"/>
              </a:rPr>
              <a:t> (</a:t>
            </a:r>
            <a:r>
              <a:rPr lang="en-GB" sz="1800" b="1" i="1" dirty="0">
                <a:effectLst/>
                <a:latin typeface="Arial" panose="020B0604020202020204" pitchFamily="34" charset="0"/>
                <a:ea typeface="Calibri" panose="020F0502020204030204" pitchFamily="34" charset="0"/>
              </a:rPr>
              <a:t>t </a:t>
            </a:r>
            <a:r>
              <a:rPr lang="en-GB" sz="1800" b="1" dirty="0">
                <a:effectLst/>
                <a:latin typeface="Arial" panose="020B0604020202020204" pitchFamily="34" charset="0"/>
                <a:ea typeface="Calibri" panose="020F0502020204030204" pitchFamily="34" charset="0"/>
              </a:rPr>
              <a:t>(35) = .5, </a:t>
            </a:r>
            <a:r>
              <a:rPr lang="en-GB" sz="1800" b="1" i="1" dirty="0">
                <a:effectLst/>
                <a:latin typeface="Arial" panose="020B0604020202020204" pitchFamily="34" charset="0"/>
                <a:ea typeface="Calibri" panose="020F0502020204030204" pitchFamily="34" charset="0"/>
              </a:rPr>
              <a:t>p</a:t>
            </a:r>
            <a:r>
              <a:rPr lang="en-GB" sz="1800" b="1" dirty="0">
                <a:effectLst/>
                <a:latin typeface="Arial" panose="020B0604020202020204" pitchFamily="34" charset="0"/>
                <a:ea typeface="Calibri" panose="020F0502020204030204" pitchFamily="34" charset="0"/>
              </a:rPr>
              <a:t> = .6, </a:t>
            </a:r>
            <a:r>
              <a:rPr lang="en-GB" sz="1800" b="1" i="1" dirty="0">
                <a:effectLst/>
                <a:latin typeface="Arial" panose="020B0604020202020204" pitchFamily="34" charset="0"/>
                <a:ea typeface="Calibri" panose="020F0502020204030204" pitchFamily="34" charset="0"/>
              </a:rPr>
              <a:t>d</a:t>
            </a:r>
            <a:r>
              <a:rPr lang="en-GB" sz="1800" b="1" dirty="0">
                <a:effectLst/>
                <a:latin typeface="Arial" panose="020B0604020202020204" pitchFamily="34" charset="0"/>
                <a:ea typeface="Calibri" panose="020F0502020204030204" pitchFamily="34" charset="0"/>
              </a:rPr>
              <a:t> = .08).</a:t>
            </a:r>
            <a:endParaRPr lang="en-GB" sz="1800" dirty="0">
              <a:effectLst/>
              <a:latin typeface="Calibri" panose="020F0502020204030204" pitchFamily="34" charset="0"/>
              <a:ea typeface="Calibri" panose="020F0502020204030204" pitchFamily="34" charset="0"/>
            </a:endParaRPr>
          </a:p>
        </p:txBody>
      </p:sp>
      <p:sp>
        <p:nvSpPr>
          <p:cNvPr id="2" name="Date Placeholder 1">
            <a:extLst>
              <a:ext uri="{FF2B5EF4-FFF2-40B4-BE49-F238E27FC236}">
                <a16:creationId xmlns:a16="http://schemas.microsoft.com/office/drawing/2014/main" id="{2910D835-B454-4270-BB35-86A187307E6F}"/>
              </a:ext>
            </a:extLst>
          </p:cNvPr>
          <p:cNvSpPr>
            <a:spLocks noGrp="1"/>
          </p:cNvSpPr>
          <p:nvPr>
            <p:ph type="dt" sz="half" idx="10"/>
          </p:nvPr>
        </p:nvSpPr>
        <p:spPr/>
        <p:txBody>
          <a:bodyPr rtlCol="0"/>
          <a:lstStyle/>
          <a:p>
            <a:pPr rtl="0"/>
            <a:r>
              <a:rPr lang="en-GB" dirty="0"/>
              <a:t>Tuesday, February 2, 20XX</a:t>
            </a:r>
          </a:p>
        </p:txBody>
      </p:sp>
      <p:sp>
        <p:nvSpPr>
          <p:cNvPr id="3" name="Footer Placeholder 2">
            <a:extLst>
              <a:ext uri="{FF2B5EF4-FFF2-40B4-BE49-F238E27FC236}">
                <a16:creationId xmlns:a16="http://schemas.microsoft.com/office/drawing/2014/main" id="{7F7F653B-90B5-4F47-A33F-93DCB2EF68C2}"/>
              </a:ext>
            </a:extLst>
          </p:cNvPr>
          <p:cNvSpPr>
            <a:spLocks noGrp="1"/>
          </p:cNvSpPr>
          <p:nvPr>
            <p:ph type="ftr" sz="quarter" idx="11"/>
          </p:nvPr>
        </p:nvSpPr>
        <p:spPr/>
        <p:txBody>
          <a:bodyPr rtlCol="0"/>
          <a:lstStyle/>
          <a:p>
            <a:pPr rtl="0"/>
            <a:r>
              <a:rPr lang="en-GB"/>
              <a:t>Sample Footer Text</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18</a:t>
            </a:fld>
            <a:endParaRPr lang="en-GB"/>
          </a:p>
        </p:txBody>
      </p:sp>
    </p:spTree>
    <p:extLst>
      <p:ext uri="{BB962C8B-B14F-4D97-AF65-F5344CB8AC3E}">
        <p14:creationId xmlns:p14="http://schemas.microsoft.com/office/powerpoint/2010/main" val="705530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7" name="Rectangle 6">
            <a:extLst>
              <a:ext uri="{FF2B5EF4-FFF2-40B4-BE49-F238E27FC236}">
                <a16:creationId xmlns:a16="http://schemas.microsoft.com/office/drawing/2014/main" id="{DC44A409-AFA6-0968-64DA-139E1C2B5A62}"/>
              </a:ext>
            </a:extLst>
          </p:cNvPr>
          <p:cNvSpPr/>
          <p:nvPr/>
        </p:nvSpPr>
        <p:spPr>
          <a:xfrm>
            <a:off x="628074" y="1438275"/>
            <a:ext cx="11239838" cy="4910137"/>
          </a:xfrm>
          <a:prstGeom prst="rect">
            <a:avLst/>
          </a:prstGeom>
          <a:solidFill>
            <a:schemeClr val="accent6">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698026" y="478009"/>
            <a:ext cx="10035857" cy="1016000"/>
          </a:xfrm>
        </p:spPr>
        <p:txBody>
          <a:bodyPr vert="horz" wrap="square" lIns="0" tIns="0" rIns="0" bIns="0" rtlCol="0" anchor="t" anchorCtr="0">
            <a:normAutofit fontScale="90000"/>
          </a:bodyPr>
          <a:lstStyle/>
          <a:p>
            <a:pPr>
              <a:lnSpc>
                <a:spcPct val="100000"/>
              </a:lnSpc>
            </a:pPr>
            <a:r>
              <a:rPr lang="en-GB" sz="6400" kern="1200" dirty="0">
                <a:solidFill>
                  <a:schemeClr val="tx1"/>
                </a:solidFill>
                <a:latin typeface="+mj-lt"/>
                <a:ea typeface="+mj-ea"/>
                <a:cs typeface="+mj-cs"/>
              </a:rPr>
              <a:t>Inferential Statistics</a:t>
            </a:r>
            <a:br>
              <a:rPr lang="en-GB" sz="6000" dirty="0"/>
            </a:br>
            <a:endParaRPr lang="en-GB" sz="60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790575" y="1579734"/>
            <a:ext cx="10406488" cy="4567786"/>
          </a:xfrm>
        </p:spPr>
        <p:txBody>
          <a:bodyPr vert="horz" wrap="square" lIns="0" tIns="0" rIns="0" bIns="0" rtlCol="0">
            <a:noAutofit/>
          </a:bodyPr>
          <a:lstStyle/>
          <a:p>
            <a:pPr algn="just">
              <a:lnSpc>
                <a:spcPct val="200000"/>
              </a:lnSpc>
              <a:spcAft>
                <a:spcPts val="800"/>
              </a:spcAft>
            </a:pPr>
            <a:r>
              <a:rPr lang="en-GB" sz="1800" b="1" dirty="0"/>
              <a:t>Non-significant Differences – Paired T- Test Results</a:t>
            </a:r>
            <a:r>
              <a:rPr lang="en-GB" sz="1800" dirty="0">
                <a:effectLst/>
                <a:latin typeface="Calibri" panose="020F0502020204030204" pitchFamily="34" charset="0"/>
                <a:ea typeface="Calibri" panose="020F0502020204030204" pitchFamily="34" charset="0"/>
              </a:rPr>
              <a:t> </a:t>
            </a:r>
          </a:p>
          <a:p>
            <a:pPr>
              <a:lnSpc>
                <a:spcPct val="103000"/>
              </a:lnSpc>
              <a:spcAft>
                <a:spcPts val="800"/>
              </a:spcAft>
            </a:pPr>
            <a:r>
              <a:rPr lang="en-GB" sz="3200" b="1" dirty="0">
                <a:effectLst/>
                <a:latin typeface="Arial" panose="020B0604020202020204" pitchFamily="34" charset="0"/>
                <a:ea typeface="Calibri" panose="020F0502020204030204" pitchFamily="34" charset="0"/>
              </a:rPr>
              <a:t>Speed</a:t>
            </a:r>
            <a:endParaRPr lang="en-GB" sz="3200" dirty="0">
              <a:effectLst/>
              <a:latin typeface="Calibri" panose="020F0502020204030204" pitchFamily="34" charset="0"/>
              <a:ea typeface="Calibri" panose="020F0502020204030204" pitchFamily="34" charset="0"/>
            </a:endParaRPr>
          </a:p>
          <a:p>
            <a:pPr marL="0" indent="0" algn="just">
              <a:lnSpc>
                <a:spcPct val="103000"/>
              </a:lnSpc>
              <a:spcAft>
                <a:spcPts val="800"/>
              </a:spcAft>
            </a:pPr>
            <a:r>
              <a:rPr lang="en-GB" sz="1800" b="1" dirty="0">
                <a:effectLst/>
                <a:latin typeface="Arial" panose="020B0604020202020204" pitchFamily="34" charset="0"/>
                <a:ea typeface="Calibri" panose="020F0502020204030204" pitchFamily="34" charset="0"/>
              </a:rPr>
              <a:t>T-tests were again used to assess the differences between conditions for speed indicating fluency. All tests returned </a:t>
            </a:r>
            <a:r>
              <a:rPr lang="en-GB" sz="1800" b="1" i="1" dirty="0">
                <a:effectLst/>
                <a:latin typeface="Arial" panose="020B0604020202020204" pitchFamily="34" charset="0"/>
                <a:ea typeface="Calibri" panose="020F0502020204030204" pitchFamily="34" charset="0"/>
              </a:rPr>
              <a:t>non-significant</a:t>
            </a:r>
            <a:r>
              <a:rPr lang="en-GB" sz="1800" b="1" dirty="0">
                <a:effectLst/>
                <a:latin typeface="Arial" panose="020B0604020202020204" pitchFamily="34" charset="0"/>
                <a:ea typeface="Calibri" panose="020F0502020204030204" pitchFamily="34" charset="0"/>
              </a:rPr>
              <a:t> results between the conditions tested indicated by the high p-values and the effect sizes being close to zero.</a:t>
            </a:r>
          </a:p>
          <a:p>
            <a:pPr marL="0" indent="0" algn="just">
              <a:lnSpc>
                <a:spcPct val="150000"/>
              </a:lnSpc>
              <a:spcAft>
                <a:spcPts val="800"/>
              </a:spcAft>
            </a:pPr>
            <a:r>
              <a:rPr lang="en-GB" sz="1800" b="1" dirty="0">
                <a:effectLst/>
                <a:latin typeface="Arial" panose="020B0604020202020204" pitchFamily="34" charset="0"/>
                <a:ea typeface="Calibri" panose="020F0502020204030204" pitchFamily="34" charset="0"/>
              </a:rPr>
              <a:t>Kinaesthetic and Visual (</a:t>
            </a:r>
            <a:r>
              <a:rPr lang="en-GB" sz="1800" b="1" i="1" dirty="0">
                <a:effectLst/>
                <a:latin typeface="Arial" panose="020B0604020202020204" pitchFamily="34" charset="0"/>
                <a:ea typeface="Calibri" panose="020F0502020204030204" pitchFamily="34" charset="0"/>
              </a:rPr>
              <a:t>t</a:t>
            </a:r>
            <a:r>
              <a:rPr lang="en-GB" sz="1800" b="1" dirty="0">
                <a:effectLst/>
                <a:latin typeface="Arial" panose="020B0604020202020204" pitchFamily="34" charset="0"/>
                <a:ea typeface="Calibri" panose="020F0502020204030204" pitchFamily="34" charset="0"/>
              </a:rPr>
              <a:t> (35) = .41, </a:t>
            </a:r>
            <a:r>
              <a:rPr lang="en-GB" sz="1800" b="1" i="1" dirty="0">
                <a:effectLst/>
                <a:latin typeface="Arial" panose="020B0604020202020204" pitchFamily="34" charset="0"/>
                <a:ea typeface="Calibri" panose="020F0502020204030204" pitchFamily="34" charset="0"/>
              </a:rPr>
              <a:t>p</a:t>
            </a:r>
            <a:r>
              <a:rPr lang="en-GB" sz="1800" b="1" dirty="0">
                <a:effectLst/>
                <a:latin typeface="Arial" panose="020B0604020202020204" pitchFamily="34" charset="0"/>
                <a:ea typeface="Calibri" panose="020F0502020204030204" pitchFamily="34" charset="0"/>
              </a:rPr>
              <a:t> = .68, </a:t>
            </a:r>
            <a:r>
              <a:rPr lang="en-GB" sz="1800" b="1" i="1" dirty="0">
                <a:effectLst/>
                <a:latin typeface="Arial" panose="020B0604020202020204" pitchFamily="34" charset="0"/>
                <a:ea typeface="Calibri" panose="020F0502020204030204" pitchFamily="34" charset="0"/>
              </a:rPr>
              <a:t>d</a:t>
            </a:r>
            <a:r>
              <a:rPr lang="en-GB" sz="1800" b="1" dirty="0">
                <a:effectLst/>
                <a:latin typeface="Arial" panose="020B0604020202020204" pitchFamily="34" charset="0"/>
                <a:ea typeface="Calibri" panose="020F0502020204030204" pitchFamily="34" charset="0"/>
              </a:rPr>
              <a:t> = .06)</a:t>
            </a:r>
          </a:p>
          <a:p>
            <a:pPr marL="0" indent="0" algn="just">
              <a:lnSpc>
                <a:spcPct val="150000"/>
              </a:lnSpc>
              <a:spcAft>
                <a:spcPts val="800"/>
              </a:spcAft>
            </a:pPr>
            <a:r>
              <a:rPr lang="en-GB" sz="1800" b="1" dirty="0">
                <a:effectLst/>
                <a:latin typeface="Arial" panose="020B0604020202020204" pitchFamily="34" charset="0"/>
                <a:ea typeface="Calibri" panose="020F0502020204030204" pitchFamily="34" charset="0"/>
              </a:rPr>
              <a:t>Kinaesthetic and Auditory (</a:t>
            </a:r>
            <a:r>
              <a:rPr lang="en-GB" sz="1800" b="1" i="1" dirty="0">
                <a:effectLst/>
                <a:latin typeface="Arial" panose="020B0604020202020204" pitchFamily="34" charset="0"/>
                <a:ea typeface="Calibri" panose="020F0502020204030204" pitchFamily="34" charset="0"/>
              </a:rPr>
              <a:t>t </a:t>
            </a:r>
            <a:r>
              <a:rPr lang="en-GB" sz="1800" b="1" dirty="0">
                <a:effectLst/>
                <a:latin typeface="Arial" panose="020B0604020202020204" pitchFamily="34" charset="0"/>
                <a:ea typeface="Calibri" panose="020F0502020204030204" pitchFamily="34" charset="0"/>
              </a:rPr>
              <a:t>(35) = .25, </a:t>
            </a:r>
            <a:r>
              <a:rPr lang="en-GB" sz="1800" b="1" i="1" dirty="0">
                <a:effectLst/>
                <a:latin typeface="Arial" panose="020B0604020202020204" pitchFamily="34" charset="0"/>
                <a:ea typeface="Calibri" panose="020F0502020204030204" pitchFamily="34" charset="0"/>
              </a:rPr>
              <a:t>p</a:t>
            </a:r>
            <a:r>
              <a:rPr lang="en-GB" sz="1800" b="1" dirty="0">
                <a:effectLst/>
                <a:latin typeface="Arial" panose="020B0604020202020204" pitchFamily="34" charset="0"/>
                <a:ea typeface="Calibri" panose="020F0502020204030204" pitchFamily="34" charset="0"/>
              </a:rPr>
              <a:t> = .080, </a:t>
            </a:r>
            <a:r>
              <a:rPr lang="en-GB" sz="1800" b="1" i="1" dirty="0">
                <a:effectLst/>
                <a:latin typeface="Arial" panose="020B0604020202020204" pitchFamily="34" charset="0"/>
                <a:ea typeface="Calibri" panose="020F0502020204030204" pitchFamily="34" charset="0"/>
              </a:rPr>
              <a:t>d </a:t>
            </a:r>
            <a:r>
              <a:rPr lang="en-GB" sz="1800" b="1" dirty="0">
                <a:effectLst/>
                <a:latin typeface="Arial" panose="020B0604020202020204" pitchFamily="34" charset="0"/>
                <a:ea typeface="Calibri" panose="020F0502020204030204" pitchFamily="34" charset="0"/>
              </a:rPr>
              <a:t>= .042)</a:t>
            </a:r>
          </a:p>
          <a:p>
            <a:pPr marL="0" indent="0" algn="just">
              <a:lnSpc>
                <a:spcPct val="150000"/>
              </a:lnSpc>
              <a:spcAft>
                <a:spcPts val="800"/>
              </a:spcAft>
            </a:pPr>
            <a:r>
              <a:rPr lang="en-GB" sz="1800" b="1" dirty="0">
                <a:effectLst/>
                <a:latin typeface="Arial" panose="020B0604020202020204" pitchFamily="34" charset="0"/>
                <a:ea typeface="Calibri" panose="020F0502020204030204" pitchFamily="34" charset="0"/>
              </a:rPr>
              <a:t>Auditory and Visual (</a:t>
            </a:r>
            <a:r>
              <a:rPr lang="en-GB" sz="1800" b="1" i="1" dirty="0">
                <a:effectLst/>
                <a:latin typeface="Arial" panose="020B0604020202020204" pitchFamily="34" charset="0"/>
                <a:ea typeface="Calibri" panose="020F0502020204030204" pitchFamily="34" charset="0"/>
              </a:rPr>
              <a:t>t</a:t>
            </a:r>
            <a:r>
              <a:rPr lang="en-GB" sz="1800" b="1" dirty="0">
                <a:effectLst/>
                <a:latin typeface="Arial" panose="020B0604020202020204" pitchFamily="34" charset="0"/>
                <a:ea typeface="Calibri" panose="020F0502020204030204" pitchFamily="34" charset="0"/>
              </a:rPr>
              <a:t> (35) = -.17, </a:t>
            </a:r>
            <a:r>
              <a:rPr lang="en-GB" sz="1800" b="1" i="1" dirty="0">
                <a:effectLst/>
                <a:latin typeface="Arial" panose="020B0604020202020204" pitchFamily="34" charset="0"/>
                <a:ea typeface="Calibri" panose="020F0502020204030204" pitchFamily="34" charset="0"/>
              </a:rPr>
              <a:t>p</a:t>
            </a:r>
            <a:r>
              <a:rPr lang="en-GB" sz="1800" b="1" dirty="0">
                <a:effectLst/>
                <a:latin typeface="Arial" panose="020B0604020202020204" pitchFamily="34" charset="0"/>
                <a:ea typeface="Calibri" panose="020F0502020204030204" pitchFamily="34" charset="0"/>
              </a:rPr>
              <a:t> = .86, d = -.02)</a:t>
            </a:r>
            <a:endParaRPr lang="en-GB" sz="1800" dirty="0">
              <a:effectLst/>
              <a:latin typeface="Calibri" panose="020F0502020204030204" pitchFamily="34" charset="0"/>
              <a:ea typeface="Calibri" panose="020F0502020204030204" pitchFamily="34" charset="0"/>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19</a:t>
            </a:fld>
            <a:endParaRPr lang="en-GB"/>
          </a:p>
        </p:txBody>
      </p:sp>
      <p:pic>
        <p:nvPicPr>
          <p:cNvPr id="6" name="Picture 5">
            <a:extLst>
              <a:ext uri="{FF2B5EF4-FFF2-40B4-BE49-F238E27FC236}">
                <a16:creationId xmlns:a16="http://schemas.microsoft.com/office/drawing/2014/main" id="{BDCF60B7-6C2F-DA04-0BBA-9A3AB0728B69}"/>
              </a:ext>
            </a:extLst>
          </p:cNvPr>
          <p:cNvPicPr>
            <a:picLocks noChangeAspect="1"/>
          </p:cNvPicPr>
          <p:nvPr/>
        </p:nvPicPr>
        <p:blipFill>
          <a:blip r:embed="rId4"/>
          <a:stretch>
            <a:fillRect/>
          </a:stretch>
        </p:blipFill>
        <p:spPr>
          <a:xfrm>
            <a:off x="8613414" y="483923"/>
            <a:ext cx="2507055" cy="2467883"/>
          </a:xfrm>
          <a:prstGeom prst="rect">
            <a:avLst/>
          </a:prstGeom>
        </p:spPr>
      </p:pic>
    </p:spTree>
    <p:extLst>
      <p:ext uri="{BB962C8B-B14F-4D97-AF65-F5344CB8AC3E}">
        <p14:creationId xmlns:p14="http://schemas.microsoft.com/office/powerpoint/2010/main" val="4023157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675563" y="581024"/>
            <a:ext cx="4516437" cy="2847971"/>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Discussion</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624755" y="561228"/>
            <a:ext cx="6175835" cy="5405463"/>
          </a:xfrm>
        </p:spPr>
        <p:txBody>
          <a:bodyPr vert="horz" wrap="square" lIns="0" tIns="0" rIns="0" bIns="0" rtlCol="0">
            <a:noAutofit/>
          </a:bodyPr>
          <a:lstStyle/>
          <a:p>
            <a:pPr marL="0" indent="0" algn="just" rtl="0">
              <a:lnSpc>
                <a:spcPct val="100000"/>
              </a:lnSpc>
              <a:buNone/>
            </a:pPr>
            <a:r>
              <a:rPr lang="en-US" sz="1600" b="1" kern="1200" dirty="0">
                <a:latin typeface="Arial" panose="020B0604020202020204" pitchFamily="34" charset="0"/>
                <a:cs typeface="Arial" panose="020B0604020202020204" pitchFamily="34" charset="0"/>
              </a:rPr>
              <a:t>Auditory teaching strategy </a:t>
            </a:r>
            <a:r>
              <a:rPr lang="en-US" sz="1400" kern="1200" dirty="0">
                <a:latin typeface="+mn-lt"/>
                <a:ea typeface="+mn-ea"/>
                <a:cs typeface="+mn-cs"/>
              </a:rPr>
              <a:t>– </a:t>
            </a:r>
            <a:r>
              <a:rPr lang="en-GB" sz="1400" dirty="0">
                <a:effectLst/>
                <a:latin typeface="Arial" panose="020B0604020202020204" pitchFamily="34" charset="0"/>
                <a:ea typeface="Calibri" panose="020F0502020204030204" pitchFamily="34" charset="0"/>
              </a:rPr>
              <a:t>Learners rely on listening to melodic cues and this is </a:t>
            </a:r>
            <a:r>
              <a:rPr lang="en-GB" sz="1400" dirty="0">
                <a:latin typeface="Arial" panose="020B0604020202020204" pitchFamily="34" charset="0"/>
                <a:ea typeface="Calibri" panose="020F0502020204030204" pitchFamily="34" charset="0"/>
              </a:rPr>
              <a:t>essential </a:t>
            </a:r>
            <a:r>
              <a:rPr lang="en-GB" sz="1400" dirty="0">
                <a:effectLst/>
                <a:latin typeface="Arial" panose="020B0604020202020204" pitchFamily="34" charset="0"/>
                <a:ea typeface="Calibri" panose="020F0502020204030204" pitchFamily="34" charset="0"/>
              </a:rPr>
              <a:t>for developing aural skills and auditory memory (Gordon 2012)</a:t>
            </a:r>
            <a:r>
              <a:rPr lang="en-GB" sz="1400" dirty="0">
                <a:latin typeface="Arial" panose="020B0604020202020204" pitchFamily="34" charset="0"/>
                <a:ea typeface="Calibri" panose="020F0502020204030204" pitchFamily="34" charset="0"/>
              </a:rPr>
              <a:t>.</a:t>
            </a:r>
            <a:r>
              <a:rPr lang="en-GB" sz="1400" dirty="0">
                <a:effectLst/>
                <a:latin typeface="Arial" panose="020B0604020202020204" pitchFamily="34" charset="0"/>
                <a:ea typeface="Calibri" panose="020F0502020204030204" pitchFamily="34" charset="0"/>
              </a:rPr>
              <a:t> However, moderate effectiveness of Auditory strategy in this study which scored lowest average on pitch accuracy suggests a trend that it may not be sufficient for all learners.</a:t>
            </a:r>
            <a:endParaRPr lang="en-US" sz="1400" dirty="0"/>
          </a:p>
          <a:p>
            <a:pPr marL="0" indent="0" algn="just" rtl="0">
              <a:lnSpc>
                <a:spcPct val="100000"/>
              </a:lnSpc>
              <a:buNone/>
            </a:pPr>
            <a:r>
              <a:rPr lang="en-GB" sz="1600" b="1" dirty="0">
                <a:latin typeface="Arial" panose="020B0604020202020204" pitchFamily="34" charset="0"/>
                <a:cs typeface="Arial" panose="020B0604020202020204" pitchFamily="34" charset="0"/>
              </a:rPr>
              <a:t>Visual teaching strategy </a:t>
            </a:r>
            <a:r>
              <a:rPr lang="en-GB" sz="1400" dirty="0"/>
              <a:t>– </a:t>
            </a:r>
            <a:r>
              <a:rPr lang="en-GB" sz="1400" dirty="0">
                <a:effectLst/>
                <a:latin typeface="Arial" panose="020B0604020202020204" pitchFamily="34" charset="0"/>
                <a:ea typeface="Calibri" panose="020F0502020204030204" pitchFamily="34" charset="0"/>
              </a:rPr>
              <a:t>Visual study showed moderate effectiveness in improving pitch accuracy, though less than Kinaesthetic. Results suggest a potential trade-off between accuracy and speed, enhancing accuracy but to the detriment of Speed. This could be due to the </a:t>
            </a:r>
            <a:r>
              <a:rPr lang="en-GB" sz="1400" i="1" dirty="0">
                <a:effectLst/>
                <a:latin typeface="Arial" panose="020B0604020202020204" pitchFamily="34" charset="0"/>
                <a:ea typeface="Calibri" panose="020F0502020204030204" pitchFamily="34" charset="0"/>
              </a:rPr>
              <a:t>cognitive load</a:t>
            </a:r>
            <a:r>
              <a:rPr lang="en-GB" sz="1400" dirty="0">
                <a:effectLst/>
                <a:latin typeface="Arial" panose="020B0604020202020204" pitchFamily="34" charset="0"/>
                <a:ea typeface="Calibri" panose="020F0502020204030204" pitchFamily="34" charset="0"/>
              </a:rPr>
              <a:t> required to process visual information (</a:t>
            </a:r>
            <a:r>
              <a:rPr lang="en-GB" sz="1400" dirty="0" err="1">
                <a:effectLst/>
                <a:latin typeface="Arial" panose="020B0604020202020204" pitchFamily="34" charset="0"/>
                <a:ea typeface="Calibri" panose="020F0502020204030204" pitchFamily="34" charset="0"/>
              </a:rPr>
              <a:t>Paas</a:t>
            </a:r>
            <a:r>
              <a:rPr lang="en-GB" sz="1400" dirty="0">
                <a:effectLst/>
                <a:latin typeface="Arial" panose="020B0604020202020204" pitchFamily="34" charset="0"/>
                <a:ea typeface="Calibri" panose="020F0502020204030204" pitchFamily="34" charset="0"/>
              </a:rPr>
              <a:t> et al., 2003).</a:t>
            </a:r>
          </a:p>
          <a:p>
            <a:pPr marL="0" indent="0" algn="just" rtl="0">
              <a:lnSpc>
                <a:spcPct val="100000"/>
              </a:lnSpc>
              <a:buNone/>
            </a:pPr>
            <a:r>
              <a:rPr lang="en-GB" sz="1600" b="1" kern="1200" dirty="0">
                <a:latin typeface="Arial" panose="020B0604020202020204" pitchFamily="34" charset="0"/>
                <a:cs typeface="Arial" panose="020B0604020202020204" pitchFamily="34" charset="0"/>
              </a:rPr>
              <a:t>Kinaesthe</a:t>
            </a:r>
            <a:r>
              <a:rPr lang="en-GB" sz="1600" b="1" dirty="0">
                <a:latin typeface="Arial" panose="020B0604020202020204" pitchFamily="34" charset="0"/>
                <a:cs typeface="Arial" panose="020B0604020202020204" pitchFamily="34" charset="0"/>
              </a:rPr>
              <a:t>tic teaching strategy </a:t>
            </a:r>
            <a:r>
              <a:rPr lang="en-GB" sz="1400" dirty="0"/>
              <a:t>– </a:t>
            </a:r>
            <a:r>
              <a:rPr lang="en-GB" sz="1400" dirty="0">
                <a:latin typeface="Arial" panose="020B0604020202020204" pitchFamily="34" charset="0"/>
              </a:rPr>
              <a:t>Kinaesthetic </a:t>
            </a:r>
            <a:r>
              <a:rPr lang="en-GB" sz="1400" dirty="0">
                <a:effectLst/>
                <a:latin typeface="Arial" panose="020B0604020202020204" pitchFamily="34" charset="0"/>
                <a:ea typeface="Calibri" panose="020F0502020204030204" pitchFamily="34" charset="0"/>
              </a:rPr>
              <a:t>was found to be the most effective, </a:t>
            </a:r>
            <a:r>
              <a:rPr lang="en-GB" sz="1400" dirty="0">
                <a:latin typeface="Arial" panose="020B0604020202020204" pitchFamily="34" charset="0"/>
                <a:ea typeface="Calibri" panose="020F0502020204030204" pitchFamily="34" charset="0"/>
              </a:rPr>
              <a:t>showing</a:t>
            </a:r>
            <a:r>
              <a:rPr lang="en-GB" sz="1400" dirty="0">
                <a:effectLst/>
                <a:latin typeface="Arial" panose="020B0604020202020204" pitchFamily="34" charset="0"/>
                <a:ea typeface="Calibri" panose="020F0502020204030204" pitchFamily="34" charset="0"/>
              </a:rPr>
              <a:t> a trend of improvement in pitch accuracy and speed</a:t>
            </a:r>
            <a:r>
              <a:rPr lang="en-GB" sz="1400" dirty="0">
                <a:latin typeface="Arial" panose="020B0604020202020204" pitchFamily="34" charset="0"/>
                <a:ea typeface="Calibri" panose="020F0502020204030204" pitchFamily="34" charset="0"/>
              </a:rPr>
              <a:t>. Further studies support this, explaining </a:t>
            </a:r>
            <a:r>
              <a:rPr lang="en-GB" sz="1400" dirty="0">
                <a:effectLst/>
                <a:latin typeface="Arial" panose="020B0604020202020204" pitchFamily="34" charset="0"/>
                <a:ea typeface="Calibri" panose="020F0502020204030204" pitchFamily="34" charset="0"/>
              </a:rPr>
              <a:t>engagement of sensory pathways that enhance muscle memory and motor skills (Hallam, 2010). This is supported by Neuroscience research (Taylor, J, 2022), in connecting multiple reflex pathways. </a:t>
            </a:r>
          </a:p>
          <a:p>
            <a:pPr marL="0" indent="0" algn="just" rtl="0">
              <a:lnSpc>
                <a:spcPct val="100000"/>
              </a:lnSpc>
              <a:buNone/>
            </a:pPr>
            <a:r>
              <a:rPr lang="en-GB" sz="1600" b="1" dirty="0">
                <a:latin typeface="Arial" panose="020B0604020202020204" pitchFamily="34" charset="0"/>
                <a:cs typeface="Arial" panose="020B0604020202020204" pitchFamily="34" charset="0"/>
              </a:rPr>
              <a:t>Trend &amp; Significance </a:t>
            </a:r>
            <a:r>
              <a:rPr lang="en-GB" sz="1400" dirty="0"/>
              <a:t>– </a:t>
            </a:r>
            <a:r>
              <a:rPr lang="en-GB" sz="1400" dirty="0">
                <a:effectLst/>
                <a:latin typeface="Arial" panose="020B0604020202020204" pitchFamily="34" charset="0"/>
                <a:ea typeface="Calibri" panose="020F0502020204030204" pitchFamily="34" charset="0"/>
              </a:rPr>
              <a:t>This study sample indicates the effectiveness of the Kinaesthetic teaching strategy in both pitch accuracy and marginally with speed, demonstrating improvement in performance metrics. This supports broader educational research advocating for the inclusion of kinaesthetic methods to enhance learning outcomes in music education (Yu, 2023). This study revealing two significant comparisons, indicates a trend towards Kinaesthetic.</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20</a:t>
            </a:fld>
            <a:endParaRPr lang="en-GB"/>
          </a:p>
        </p:txBody>
      </p:sp>
    </p:spTree>
    <p:extLst>
      <p:ext uri="{BB962C8B-B14F-4D97-AF65-F5344CB8AC3E}">
        <p14:creationId xmlns:p14="http://schemas.microsoft.com/office/powerpoint/2010/main" val="3791298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675563" y="581024"/>
            <a:ext cx="4516437" cy="2847971"/>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Discussion</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82221" y="877539"/>
            <a:ext cx="6172188" cy="5188914"/>
          </a:xfrm>
        </p:spPr>
        <p:txBody>
          <a:bodyPr vert="horz" wrap="square" lIns="0" tIns="0" rIns="0" bIns="0" rtlCol="0">
            <a:noAutofit/>
          </a:bodyPr>
          <a:lstStyle/>
          <a:p>
            <a:pPr marL="0" indent="0" algn="just" rtl="0">
              <a:lnSpc>
                <a:spcPct val="100000"/>
              </a:lnSpc>
              <a:spcAft>
                <a:spcPts val="0"/>
              </a:spcAft>
              <a:buNone/>
            </a:pPr>
            <a:r>
              <a:rPr lang="en-US" sz="2000" b="1" kern="1200" dirty="0">
                <a:latin typeface="Arial" panose="020B0604020202020204" pitchFamily="34" charset="0"/>
                <a:cs typeface="Arial" panose="020B0604020202020204" pitchFamily="34" charset="0"/>
              </a:rPr>
              <a:t>Comparative Studies</a:t>
            </a:r>
          </a:p>
          <a:p>
            <a:pPr marL="0" indent="0" algn="just" rtl="0">
              <a:lnSpc>
                <a:spcPct val="100000"/>
              </a:lnSpc>
              <a:spcAft>
                <a:spcPts val="0"/>
              </a:spcAft>
              <a:buNone/>
            </a:pPr>
            <a:endParaRPr lang="en-US" sz="1500" b="1" kern="1200" dirty="0">
              <a:latin typeface="Arial" panose="020B0604020202020204" pitchFamily="34" charset="0"/>
              <a:cs typeface="Arial" panose="020B0604020202020204" pitchFamily="34" charset="0"/>
            </a:endParaRPr>
          </a:p>
          <a:p>
            <a:pPr marL="285750" indent="-285750" algn="just" rtl="0">
              <a:lnSpc>
                <a:spcPct val="100000"/>
              </a:lnSpc>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Studies of Spatial tasks for kinaesthetic teaching are highlighted as effective (Rauscher, 2009).</a:t>
            </a:r>
          </a:p>
          <a:p>
            <a:pPr marL="285750" indent="-285750" algn="just" rtl="0">
              <a:lnSpc>
                <a:spcPct val="100000"/>
              </a:lnSpc>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There is support that moving the body helps singers achieve more accurate pitch and rhythm, suggesting a deeper physical connection to music (Welch et al, 2014).</a:t>
            </a:r>
            <a:endParaRPr lang="en-US" sz="1500" dirty="0">
              <a:latin typeface="Arial" panose="020B0604020202020204" pitchFamily="34" charset="0"/>
              <a:cs typeface="Arial" panose="020B0604020202020204" pitchFamily="34" charset="0"/>
            </a:endParaRPr>
          </a:p>
          <a:p>
            <a:pPr marL="285750" indent="-285750" algn="just" rtl="0">
              <a:lnSpc>
                <a:spcPct val="100000"/>
              </a:lnSpc>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The 'Inner game of Music emphasises a </a:t>
            </a:r>
            <a:r>
              <a:rPr lang="en-GB" sz="1500" i="1" dirty="0">
                <a:effectLst/>
                <a:latin typeface="Arial" panose="020B0604020202020204" pitchFamily="34" charset="0"/>
                <a:ea typeface="Calibri" panose="020F0502020204030204" pitchFamily="34" charset="0"/>
                <a:cs typeface="Arial" panose="020B0604020202020204" pitchFamily="34" charset="0"/>
              </a:rPr>
              <a:t>relaxed focus </a:t>
            </a:r>
            <a:r>
              <a:rPr lang="en-GB" sz="1500" dirty="0">
                <a:effectLst/>
                <a:latin typeface="Arial" panose="020B0604020202020204" pitchFamily="34" charset="0"/>
                <a:ea typeface="Calibri" panose="020F0502020204030204" pitchFamily="34" charset="0"/>
                <a:cs typeface="Arial" panose="020B0604020202020204" pitchFamily="34" charset="0"/>
              </a:rPr>
              <a:t>and flow for fluency by developing a ‘cognitive to kinaesthetic’ motor learning connection </a:t>
            </a:r>
            <a:r>
              <a:rPr lang="en-GB" sz="1500" dirty="0">
                <a:latin typeface="Arial" panose="020B0604020202020204" pitchFamily="34" charset="0"/>
                <a:cs typeface="Arial" panose="020B0604020202020204" pitchFamily="34" charset="0"/>
              </a:rPr>
              <a:t>(Green &amp; Gallwey, 2013).</a:t>
            </a: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rtl="0">
              <a:lnSpc>
                <a:spcPct val="100000"/>
              </a:lnSpc>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G</a:t>
            </a:r>
            <a:r>
              <a:rPr lang="en-GB" sz="1500" dirty="0">
                <a:latin typeface="Arial" panose="020B0604020202020204" pitchFamily="34" charset="0"/>
                <a:cs typeface="Arial" panose="020B0604020202020204" pitchFamily="34" charset="0"/>
              </a:rPr>
              <a:t>esturing a pitch contour helps students develop a nuanced understanding of vocal control and pitch accuracy; (</a:t>
            </a:r>
            <a:r>
              <a:rPr lang="en-GB" sz="1500" dirty="0">
                <a:effectLst/>
                <a:latin typeface="Arial" panose="020B0604020202020204" pitchFamily="34" charset="0"/>
                <a:ea typeface="Calibri" panose="020F0502020204030204" pitchFamily="34" charset="0"/>
                <a:cs typeface="Arial" panose="020B0604020202020204" pitchFamily="34" charset="0"/>
              </a:rPr>
              <a:t>Gallwey &amp; Green, 2015</a:t>
            </a:r>
            <a:r>
              <a:rPr lang="en-GB" sz="1500" dirty="0">
                <a:latin typeface="Arial" panose="020B0604020202020204" pitchFamily="34" charset="0"/>
                <a:cs typeface="Arial" panose="020B0604020202020204" pitchFamily="34" charset="0"/>
              </a:rPr>
              <a:t>).</a:t>
            </a:r>
          </a:p>
          <a:p>
            <a:pPr marL="285750" indent="-285750" algn="just" rtl="0">
              <a:lnSpc>
                <a:spcPct val="100000"/>
              </a:lnSpc>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The ability to execute skilled movement such as singing complex vocal runs ‘without thinking’ (Voice, 2016) and this emphasises the value of motor learning (Voice, 2016).  </a:t>
            </a:r>
            <a:endParaRPr lang="en-GB" sz="1500" kern="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21</a:t>
            </a:fld>
            <a:endParaRPr lang="en-GB"/>
          </a:p>
        </p:txBody>
      </p:sp>
    </p:spTree>
    <p:extLst>
      <p:ext uri="{BB962C8B-B14F-4D97-AF65-F5344CB8AC3E}">
        <p14:creationId xmlns:p14="http://schemas.microsoft.com/office/powerpoint/2010/main" val="4035187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675563" y="581024"/>
            <a:ext cx="4516437" cy="2847971"/>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Discussion</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43873" y="604768"/>
            <a:ext cx="6172188" cy="5188914"/>
          </a:xfrm>
        </p:spPr>
        <p:txBody>
          <a:bodyPr vert="horz" wrap="square" lIns="0" tIns="0" rIns="0" bIns="0" rtlCol="0">
            <a:noAutofit/>
          </a:bodyPr>
          <a:lstStyle/>
          <a:p>
            <a:pPr marL="0" indent="0" algn="just">
              <a:lnSpc>
                <a:spcPct val="100000"/>
              </a:lnSpc>
              <a:spcAft>
                <a:spcPts val="0"/>
              </a:spcAft>
            </a:pPr>
            <a:r>
              <a:rPr lang="en-GB" sz="2000" b="1" dirty="0">
                <a:latin typeface="Arial" panose="020B0604020202020204" pitchFamily="34" charset="0"/>
                <a:cs typeface="Arial" panose="020B0604020202020204" pitchFamily="34" charset="0"/>
              </a:rPr>
              <a:t>Additional Benefits of Kinaesthetic</a:t>
            </a:r>
          </a:p>
          <a:p>
            <a:pPr marL="0" indent="0" algn="just">
              <a:lnSpc>
                <a:spcPct val="100000"/>
              </a:lnSpc>
              <a:spcAft>
                <a:spcPts val="0"/>
              </a:spcAft>
            </a:pPr>
            <a:endParaRPr lang="en-GB" sz="1500" dirty="0">
              <a:latin typeface="Arial" panose="020B0604020202020204" pitchFamily="34" charset="0"/>
              <a:cs typeface="Arial" panose="020B0604020202020204" pitchFamily="34" charset="0"/>
            </a:endParaRPr>
          </a:p>
          <a:p>
            <a:pPr marL="285750" indent="-285750" algn="just">
              <a:lnSpc>
                <a:spcPct val="100000"/>
              </a:lnSpc>
              <a:spcBef>
                <a:spcPts val="0"/>
              </a:spcBef>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Improved vocal stamina, musical expression, and body awareness, engaging core muscles and enhancing awareness of breathing mechanisms (Miller, 2004).</a:t>
            </a:r>
          </a:p>
          <a:p>
            <a:pPr marL="285750" indent="-285750" algn="just">
              <a:lnSpc>
                <a:spcPct val="100000"/>
              </a:lnSpc>
              <a:spcBef>
                <a:spcPts val="0"/>
              </a:spcBef>
              <a:spcAft>
                <a:spcPts val="0"/>
              </a:spcAft>
              <a:buFont typeface="Courier New" panose="02070309020205020404" pitchFamily="49" charset="0"/>
              <a:buChar char="o"/>
            </a:pP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00000"/>
              </a:lnSpc>
              <a:spcBef>
                <a:spcPts val="0"/>
              </a:spcBef>
              <a:spcAft>
                <a:spcPts val="0"/>
              </a:spcAft>
              <a:buFont typeface="Courier New" panose="02070309020205020404" pitchFamily="49" charset="0"/>
              <a:buChar char="o"/>
            </a:pPr>
            <a:r>
              <a:rPr lang="en-GB" sz="1500" dirty="0">
                <a:latin typeface="Arial" panose="020B0604020202020204" pitchFamily="34" charset="0"/>
                <a:ea typeface="Calibri" panose="020F0502020204030204" pitchFamily="34" charset="0"/>
                <a:cs typeface="Arial" panose="020B0604020202020204" pitchFamily="34" charset="0"/>
              </a:rPr>
              <a:t>D</a:t>
            </a:r>
            <a:r>
              <a:rPr lang="en-GB" sz="1500" dirty="0">
                <a:effectLst/>
                <a:latin typeface="Arial" panose="020B0604020202020204" pitchFamily="34" charset="0"/>
                <a:ea typeface="Calibri" panose="020F0502020204030204" pitchFamily="34" charset="0"/>
                <a:cs typeface="Arial" panose="020B0604020202020204" pitchFamily="34" charset="0"/>
              </a:rPr>
              <a:t>eveloping greater vocal endurance (Reid, 1992).</a:t>
            </a:r>
          </a:p>
          <a:p>
            <a:pPr marL="285750" indent="-285750" algn="just">
              <a:lnSpc>
                <a:spcPct val="100000"/>
              </a:lnSpc>
              <a:spcBef>
                <a:spcPts val="0"/>
              </a:spcBef>
              <a:spcAft>
                <a:spcPts val="0"/>
              </a:spcAft>
              <a:buFont typeface="Courier New" panose="02070309020205020404" pitchFamily="49" charset="0"/>
              <a:buChar char="o"/>
            </a:pP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00000"/>
              </a:lnSpc>
              <a:spcBef>
                <a:spcPts val="0"/>
              </a:spcBef>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Benefits to the singers’ health and an improved mind-body connection (Nesbitt, 2023).</a:t>
            </a:r>
          </a:p>
          <a:p>
            <a:pPr marL="285750" indent="-285750" algn="just">
              <a:lnSpc>
                <a:spcPct val="100000"/>
              </a:lnSpc>
              <a:spcBef>
                <a:spcPts val="0"/>
              </a:spcBef>
              <a:spcAft>
                <a:spcPts val="0"/>
              </a:spcAft>
              <a:buFont typeface="Courier New" panose="02070309020205020404" pitchFamily="49" charset="0"/>
              <a:buChar char="o"/>
            </a:pPr>
            <a:endParaRPr lang="en-GB" sz="1500" dirty="0">
              <a:effectLst/>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00000"/>
              </a:lnSpc>
              <a:spcBef>
                <a:spcPts val="0"/>
              </a:spcBef>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Greater expression and interpretation for more vivid performances (Brown, 2012) and connection to the body and senses’ spatial intelligence.</a:t>
            </a:r>
          </a:p>
          <a:p>
            <a:pPr marL="0" indent="0" algn="just">
              <a:lnSpc>
                <a:spcPct val="100000"/>
              </a:lnSpc>
              <a:spcBef>
                <a:spcPts val="0"/>
              </a:spcBef>
              <a:spcAft>
                <a:spcPts val="0"/>
              </a:spcAft>
            </a:pPr>
            <a:endParaRPr lang="en-GB" sz="1500" dirty="0">
              <a:latin typeface="Arial" panose="020B0604020202020204" pitchFamily="34" charset="0"/>
              <a:ea typeface="Calibri" panose="020F0502020204030204" pitchFamily="34" charset="0"/>
              <a:cs typeface="Arial" panose="020B0604020202020204" pitchFamily="34" charset="0"/>
            </a:endParaRPr>
          </a:p>
          <a:p>
            <a:pPr marL="0" indent="0" algn="just">
              <a:lnSpc>
                <a:spcPct val="100000"/>
              </a:lnSpc>
              <a:spcBef>
                <a:spcPts val="0"/>
              </a:spcBef>
              <a:spcAft>
                <a:spcPts val="0"/>
              </a:spcAft>
            </a:pPr>
            <a:r>
              <a:rPr lang="en-GB" sz="1500" dirty="0">
                <a:effectLst/>
                <a:latin typeface="Arial" panose="020B0604020202020204" pitchFamily="34" charset="0"/>
                <a:ea typeface="Calibri" panose="020F0502020204030204" pitchFamily="34" charset="0"/>
                <a:cs typeface="Arial" panose="020B0604020202020204" pitchFamily="34" charset="0"/>
              </a:rPr>
              <a:t> </a:t>
            </a:r>
          </a:p>
          <a:p>
            <a:pPr marL="0" indent="0" algn="just">
              <a:lnSpc>
                <a:spcPct val="100000"/>
              </a:lnSpc>
              <a:spcBef>
                <a:spcPts val="0"/>
              </a:spcBef>
              <a:spcAft>
                <a:spcPts val="0"/>
              </a:spcAft>
            </a:pPr>
            <a:r>
              <a:rPr lang="en-GB" sz="1800" b="1" dirty="0">
                <a:latin typeface="Arial" panose="020B0604020202020204" pitchFamily="34" charset="0"/>
                <a:cs typeface="Arial" panose="020B0604020202020204" pitchFamily="34" charset="0"/>
              </a:rPr>
              <a:t>Applications of Kinaesthetic teaching</a:t>
            </a:r>
          </a:p>
          <a:p>
            <a:pPr marL="0" indent="0" algn="just">
              <a:lnSpc>
                <a:spcPct val="100000"/>
              </a:lnSpc>
              <a:spcBef>
                <a:spcPts val="0"/>
              </a:spcBef>
              <a:spcAft>
                <a:spcPts val="0"/>
              </a:spcAft>
            </a:pPr>
            <a:endParaRPr lang="en-GB" sz="1500" b="1" dirty="0">
              <a:latin typeface="Arial" panose="020B0604020202020204" pitchFamily="34" charset="0"/>
              <a:cs typeface="Arial" panose="020B0604020202020204" pitchFamily="34" charset="0"/>
            </a:endParaRPr>
          </a:p>
          <a:p>
            <a:pPr marL="285750" indent="-285750" algn="just">
              <a:lnSpc>
                <a:spcPct val="100000"/>
              </a:lnSpc>
              <a:spcBef>
                <a:spcPts val="0"/>
              </a:spcBef>
              <a:spcAft>
                <a:spcPts val="0"/>
              </a:spcAft>
              <a:buFont typeface="Courier New" panose="02070309020205020404" pitchFamily="49" charset="0"/>
              <a:buChar char="o"/>
            </a:pPr>
            <a:r>
              <a:rPr lang="en-GB" sz="1500" dirty="0">
                <a:latin typeface="Arial" panose="020B0604020202020204" pitchFamily="34" charset="0"/>
                <a:cs typeface="Arial" panose="020B0604020202020204" pitchFamily="34" charset="0"/>
              </a:rPr>
              <a:t>This includes v</a:t>
            </a:r>
            <a:r>
              <a:rPr lang="en-GB" sz="1500" dirty="0">
                <a:effectLst/>
                <a:latin typeface="Arial" panose="020B0604020202020204" pitchFamily="34" charset="0"/>
                <a:ea typeface="Calibri" panose="020F0502020204030204" pitchFamily="34" charset="0"/>
                <a:cs typeface="Arial" panose="020B0604020202020204" pitchFamily="34" charset="0"/>
              </a:rPr>
              <a:t>ocal tract shaping through gestures, breath control exercises, and posture alignment activities (Roth, 2014).</a:t>
            </a:r>
          </a:p>
          <a:p>
            <a:pPr marL="285750" indent="-285750" algn="just">
              <a:lnSpc>
                <a:spcPct val="100000"/>
              </a:lnSpc>
              <a:spcBef>
                <a:spcPts val="0"/>
              </a:spcBef>
              <a:spcAft>
                <a:spcPts val="0"/>
              </a:spcAft>
              <a:buFont typeface="Courier New" panose="02070309020205020404" pitchFamily="49" charset="0"/>
              <a:buChar char="o"/>
            </a:pPr>
            <a:endParaRPr lang="en-GB" sz="1500" dirty="0">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00000"/>
              </a:lnSpc>
              <a:spcBef>
                <a:spcPts val="0"/>
              </a:spcBef>
              <a:spcAft>
                <a:spcPts val="0"/>
              </a:spcAft>
              <a:buFont typeface="Courier New" panose="02070309020205020404" pitchFamily="49" charset="0"/>
              <a:buChar char="o"/>
            </a:pPr>
            <a:r>
              <a:rPr lang="en-GB" sz="1500" dirty="0">
                <a:effectLst/>
                <a:latin typeface="Arial" panose="020B0604020202020204" pitchFamily="34" charset="0"/>
                <a:ea typeface="Calibri" panose="020F0502020204030204" pitchFamily="34" charset="0"/>
                <a:cs typeface="Arial" panose="020B0604020202020204" pitchFamily="34" charset="0"/>
              </a:rPr>
              <a:t>Motor learning exercises covering respiration, phonation, registration, articulation and resonance which include the biproduct of improving vocal health (Ragan, 2020).</a:t>
            </a:r>
            <a:endParaRPr lang="en-US" sz="1500" kern="1200" dirty="0">
              <a:latin typeface="Arial" panose="020B0604020202020204" pitchFamily="34" charset="0"/>
              <a:cs typeface="Arial" panose="020B0604020202020204" pitchFamily="34" charset="0"/>
            </a:endParaRPr>
          </a:p>
          <a:p>
            <a:pPr marL="0" indent="0" algn="just" rtl="0">
              <a:lnSpc>
                <a:spcPct val="100000"/>
              </a:lnSpc>
              <a:spcAft>
                <a:spcPts val="0"/>
              </a:spcAft>
              <a:buNone/>
            </a:pPr>
            <a:endParaRPr lang="en-GB" sz="1500" kern="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22</a:t>
            </a:fld>
            <a:endParaRPr lang="en-GB"/>
          </a:p>
        </p:txBody>
      </p:sp>
    </p:spTree>
    <p:extLst>
      <p:ext uri="{BB962C8B-B14F-4D97-AF65-F5344CB8AC3E}">
        <p14:creationId xmlns:p14="http://schemas.microsoft.com/office/powerpoint/2010/main" val="19703267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14923" y="-7"/>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675563" y="581024"/>
            <a:ext cx="4516437" cy="2847971"/>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Discussion</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605153" y="763668"/>
            <a:ext cx="6379210" cy="5937630"/>
          </a:xfrm>
        </p:spPr>
        <p:txBody>
          <a:bodyPr vert="horz" wrap="square" lIns="0" tIns="0" rIns="0" bIns="0" rtlCol="0">
            <a:noAutofit/>
          </a:bodyPr>
          <a:lstStyle/>
          <a:p>
            <a:pPr marL="0" indent="0"/>
            <a:r>
              <a:rPr lang="en-GB" b="1" dirty="0">
                <a:latin typeface="Arial" panose="020B0604020202020204" pitchFamily="34" charset="0"/>
                <a:cs typeface="Arial" panose="020B0604020202020204" pitchFamily="34" charset="0"/>
              </a:rPr>
              <a:t>Implications &amp; Repercussions of Kinaesthetic teaching</a:t>
            </a:r>
            <a:endParaRPr lang="en-GB" sz="1800" dirty="0">
              <a:latin typeface="Arial" panose="020B0604020202020204" pitchFamily="34" charset="0"/>
              <a:cs typeface="Arial" panose="020B0604020202020204" pitchFamily="34" charset="0"/>
            </a:endParaRPr>
          </a:p>
          <a:p>
            <a:pPr marL="285750" indent="-285750">
              <a:lnSpc>
                <a:spcPct val="150000"/>
              </a:lnSpc>
              <a:buFont typeface="Courier New" panose="02070309020205020404" pitchFamily="49" charset="0"/>
              <a:buChar char="o"/>
            </a:pPr>
            <a:r>
              <a:rPr lang="en-GB" sz="1600" dirty="0">
                <a:latin typeface="Arial" panose="020B0604020202020204" pitchFamily="34" charset="0"/>
                <a:ea typeface="Calibri" panose="020F0502020204030204" pitchFamily="34" charset="0"/>
                <a:cs typeface="Arial" panose="020B0604020202020204" pitchFamily="34" charset="0"/>
              </a:rPr>
              <a:t>P</a:t>
            </a:r>
            <a:r>
              <a:rPr lang="en-GB" sz="1600" dirty="0">
                <a:effectLst/>
                <a:latin typeface="Arial" panose="020B0604020202020204" pitchFamily="34" charset="0"/>
                <a:ea typeface="Calibri" panose="020F0502020204030204" pitchFamily="34" charset="0"/>
                <a:cs typeface="Arial" panose="020B0604020202020204" pitchFamily="34" charset="0"/>
              </a:rPr>
              <a:t>hysical engaged learning, is recognised in music psychology (Hodges, 2019) </a:t>
            </a:r>
          </a:p>
          <a:p>
            <a:pPr marL="285750" indent="-285750">
              <a:lnSpc>
                <a:spcPct val="150000"/>
              </a:lnSpc>
              <a:buFont typeface="Courier New" panose="02070309020205020404" pitchFamily="49" charset="0"/>
              <a:buChar char="o"/>
            </a:pPr>
            <a:r>
              <a:rPr lang="en-GB" sz="1600" dirty="0">
                <a:effectLst/>
                <a:latin typeface="Arial" panose="020B0604020202020204" pitchFamily="34" charset="0"/>
                <a:ea typeface="Calibri" panose="020F0502020204030204" pitchFamily="34" charset="0"/>
                <a:cs typeface="Arial" panose="020B0604020202020204" pitchFamily="34" charset="0"/>
              </a:rPr>
              <a:t>Encouraging greater awareness of bodily movement (Lam, 2020) </a:t>
            </a:r>
          </a:p>
          <a:p>
            <a:pPr marL="285750" indent="-285750">
              <a:lnSpc>
                <a:spcPct val="150000"/>
              </a:lnSpc>
              <a:buFont typeface="Courier New" panose="02070309020205020404" pitchFamily="49" charset="0"/>
              <a:buChar char="o"/>
            </a:pPr>
            <a:r>
              <a:rPr lang="en-GB" sz="1600" dirty="0">
                <a:latin typeface="Arial" panose="020B0604020202020204" pitchFamily="34" charset="0"/>
                <a:ea typeface="Calibri" panose="020F0502020204030204" pitchFamily="34" charset="0"/>
                <a:cs typeface="Arial" panose="020B0604020202020204" pitchFamily="34" charset="0"/>
              </a:rPr>
              <a:t>Beneficial e</a:t>
            </a:r>
            <a:r>
              <a:rPr lang="en-GB" sz="1600" dirty="0">
                <a:effectLst/>
                <a:latin typeface="Arial" panose="020B0604020202020204" pitchFamily="34" charset="0"/>
                <a:ea typeface="Calibri" panose="020F0502020204030204" pitchFamily="34" charset="0"/>
                <a:cs typeface="Arial" panose="020B0604020202020204" pitchFamily="34" charset="0"/>
              </a:rPr>
              <a:t>xercises engaging specific musculature (Miller, 2004)</a:t>
            </a:r>
          </a:p>
          <a:p>
            <a:pPr marL="285750" indent="-285750">
              <a:lnSpc>
                <a:spcPct val="150000"/>
              </a:lnSpc>
              <a:buFont typeface="Courier New" panose="02070309020205020404" pitchFamily="49" charset="0"/>
              <a:buChar char="o"/>
            </a:pPr>
            <a:r>
              <a:rPr lang="en-GB" sz="1600" dirty="0">
                <a:latin typeface="Arial" panose="020B0604020202020204" pitchFamily="34" charset="0"/>
                <a:ea typeface="Calibri" panose="020F0502020204030204" pitchFamily="34" charset="0"/>
                <a:cs typeface="Arial" panose="020B0604020202020204" pitchFamily="34" charset="0"/>
              </a:rPr>
              <a:t>R</a:t>
            </a:r>
            <a:r>
              <a:rPr lang="en-GB" sz="1600" dirty="0">
                <a:effectLst/>
                <a:latin typeface="Arial" panose="020B0604020202020204" pitchFamily="34" charset="0"/>
                <a:ea typeface="Calibri" panose="020F0502020204030204" pitchFamily="34" charset="0"/>
                <a:cs typeface="Arial" panose="020B0604020202020204" pitchFamily="34" charset="0"/>
              </a:rPr>
              <a:t>efining control and co-ordination (Chapman, 2024)</a:t>
            </a:r>
          </a:p>
          <a:p>
            <a:pPr marL="285750" indent="-285750">
              <a:lnSpc>
                <a:spcPct val="150000"/>
              </a:lnSpc>
              <a:buFont typeface="Courier New" panose="02070309020205020404" pitchFamily="49" charset="0"/>
              <a:buChar char="o"/>
            </a:pPr>
            <a:r>
              <a:rPr lang="en-GB" sz="1600" dirty="0">
                <a:effectLst/>
                <a:latin typeface="Arial" panose="020B0604020202020204" pitchFamily="34" charset="0"/>
                <a:ea typeface="Calibri" panose="020F0502020204030204" pitchFamily="34" charset="0"/>
                <a:cs typeface="Arial" panose="020B0604020202020204" pitchFamily="34" charset="0"/>
              </a:rPr>
              <a:t>Effective combination of pitch and rhythm abilities (Hallam, 2010) </a:t>
            </a:r>
          </a:p>
          <a:p>
            <a:pPr marL="285750" indent="-285750">
              <a:lnSpc>
                <a:spcPct val="100000"/>
              </a:lnSpc>
              <a:buFont typeface="Courier New" panose="02070309020205020404" pitchFamily="49" charset="0"/>
              <a:buChar char="o"/>
            </a:pPr>
            <a:r>
              <a:rPr lang="en-GB" sz="1600" dirty="0">
                <a:effectLst/>
                <a:latin typeface="Arial" panose="020B0604020202020204" pitchFamily="34" charset="0"/>
                <a:ea typeface="Calibri" panose="020F0502020204030204" pitchFamily="34" charset="0"/>
                <a:cs typeface="Arial" panose="020B0604020202020204" pitchFamily="34" charset="0"/>
              </a:rPr>
              <a:t>Tactile feedback from kinaesthetic activities enhances auditory and visual stimuli for a more holistic understanding of music (Hodges and Sebald, 2011).</a:t>
            </a:r>
            <a:endParaRPr lang="en-US" sz="1600" kern="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23</a:t>
            </a:fld>
            <a:endParaRPr lang="en-GB"/>
          </a:p>
        </p:txBody>
      </p:sp>
    </p:spTree>
    <p:extLst>
      <p:ext uri="{BB962C8B-B14F-4D97-AF65-F5344CB8AC3E}">
        <p14:creationId xmlns:p14="http://schemas.microsoft.com/office/powerpoint/2010/main" val="3176681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596260" y="448602"/>
            <a:ext cx="4595740" cy="2986234"/>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Conclusion / Summary</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652768"/>
            <a:ext cx="6140613" cy="5974639"/>
          </a:xfrm>
        </p:spPr>
        <p:txBody>
          <a:bodyPr vert="horz" wrap="square" lIns="0" tIns="0" rIns="0" bIns="0" rtlCol="0">
            <a:normAutofit fontScale="40000" lnSpcReduction="20000"/>
          </a:bodyPr>
          <a:lstStyle/>
          <a:p>
            <a:pPr marL="0" indent="0" algn="just" rtl="0">
              <a:lnSpc>
                <a:spcPct val="120000"/>
              </a:lnSpc>
              <a:buNone/>
            </a:pPr>
            <a:r>
              <a:rPr lang="en-GB" sz="6000" b="1" dirty="0">
                <a:effectLst/>
                <a:latin typeface="Arial" panose="020B0604020202020204" pitchFamily="34" charset="0"/>
                <a:ea typeface="Calibri" panose="020F0502020204030204" pitchFamily="34" charset="0"/>
                <a:cs typeface="Arial" panose="020B0604020202020204" pitchFamily="34" charset="0"/>
              </a:rPr>
              <a:t>Summary of Key Findings </a:t>
            </a:r>
            <a:endParaRPr lang="en-GB" sz="6000" b="1" dirty="0">
              <a:latin typeface="Arial" panose="020B0604020202020204" pitchFamily="34" charset="0"/>
              <a:ea typeface="Calibri" panose="020F0502020204030204" pitchFamily="34" charset="0"/>
              <a:cs typeface="Arial" panose="020B0604020202020204" pitchFamily="34" charset="0"/>
            </a:endParaRPr>
          </a:p>
          <a:p>
            <a:pPr marL="0" indent="0" algn="just" rtl="0">
              <a:lnSpc>
                <a:spcPct val="120000"/>
              </a:lnSpc>
              <a:buNone/>
            </a:pPr>
            <a:r>
              <a:rPr lang="en-GB" sz="3500" b="1" i="1" dirty="0">
                <a:effectLst/>
                <a:latin typeface="Arial" panose="020B0604020202020204" pitchFamily="34" charset="0"/>
                <a:ea typeface="Calibri" panose="020F0502020204030204" pitchFamily="34" charset="0"/>
                <a:cs typeface="Arial" panose="020B0604020202020204" pitchFamily="34" charset="0"/>
              </a:rPr>
              <a:t>These results demonstrate:</a:t>
            </a:r>
          </a:p>
          <a:p>
            <a:pPr marL="342900" indent="-342900" algn="just" rtl="0">
              <a:lnSpc>
                <a:spcPct val="120000"/>
              </a:lnSpc>
              <a:buFont typeface="Courier New" panose="02070309020205020404" pitchFamily="49" charset="0"/>
              <a:buChar char="o"/>
            </a:pPr>
            <a:r>
              <a:rPr lang="en-GB" sz="3500" dirty="0">
                <a:effectLst/>
                <a:latin typeface="Arial" panose="020B0604020202020204" pitchFamily="34" charset="0"/>
                <a:ea typeface="Calibri" panose="020F0502020204030204" pitchFamily="34" charset="0"/>
                <a:cs typeface="Arial" panose="020B0604020202020204" pitchFamily="34" charset="0"/>
              </a:rPr>
              <a:t>All </a:t>
            </a:r>
            <a:r>
              <a:rPr lang="en-GB" sz="3500" b="1" dirty="0">
                <a:effectLst/>
                <a:latin typeface="Arial" panose="020B0604020202020204" pitchFamily="34" charset="0"/>
                <a:ea typeface="Calibri" panose="020F0502020204030204" pitchFamily="34" charset="0"/>
                <a:cs typeface="Arial" panose="020B0604020202020204" pitchFamily="34" charset="0"/>
              </a:rPr>
              <a:t>three</a:t>
            </a:r>
            <a:r>
              <a:rPr lang="en-GB" sz="3500" dirty="0">
                <a:effectLst/>
                <a:latin typeface="Arial" panose="020B0604020202020204" pitchFamily="34" charset="0"/>
                <a:ea typeface="Calibri" panose="020F0502020204030204" pitchFamily="34" charset="0"/>
                <a:cs typeface="Arial" panose="020B0604020202020204" pitchFamily="34" charset="0"/>
              </a:rPr>
              <a:t> methods can be effective teaching strategies</a:t>
            </a:r>
          </a:p>
          <a:p>
            <a:pPr marL="342900" indent="-342900" algn="just" rtl="0">
              <a:lnSpc>
                <a:spcPct val="120000"/>
              </a:lnSpc>
              <a:buFont typeface="Courier New" panose="02070309020205020404" pitchFamily="49" charset="0"/>
              <a:buChar char="o"/>
            </a:pPr>
            <a:r>
              <a:rPr lang="en-GB" sz="3500" b="1" dirty="0">
                <a:effectLst/>
                <a:latin typeface="Arial" panose="020B0604020202020204" pitchFamily="34" charset="0"/>
                <a:ea typeface="Calibri" panose="020F0502020204030204" pitchFamily="34" charset="0"/>
                <a:cs typeface="Arial" panose="020B0604020202020204" pitchFamily="34" charset="0"/>
              </a:rPr>
              <a:t>Kinaesthetic</a:t>
            </a:r>
            <a:r>
              <a:rPr lang="en-GB" sz="3500" dirty="0">
                <a:effectLst/>
                <a:latin typeface="Arial" panose="020B0604020202020204" pitchFamily="34" charset="0"/>
                <a:ea typeface="Calibri" panose="020F0502020204030204" pitchFamily="34" charset="0"/>
                <a:cs typeface="Arial" panose="020B0604020202020204" pitchFamily="34" charset="0"/>
              </a:rPr>
              <a:t> learning appears to suggest a trend that could offer a slight advantage in improving </a:t>
            </a:r>
            <a:r>
              <a:rPr lang="en-GB" sz="3500" b="1" dirty="0">
                <a:effectLst/>
                <a:latin typeface="Arial" panose="020B0604020202020204" pitchFamily="34" charset="0"/>
                <a:ea typeface="Calibri" panose="020F0502020204030204" pitchFamily="34" charset="0"/>
                <a:cs typeface="Arial" panose="020B0604020202020204" pitchFamily="34" charset="0"/>
              </a:rPr>
              <a:t>pitch accuracy </a:t>
            </a:r>
            <a:r>
              <a:rPr lang="en-GB" sz="3500" dirty="0">
                <a:effectLst/>
                <a:latin typeface="Arial" panose="020B0604020202020204" pitchFamily="34" charset="0"/>
                <a:ea typeface="Calibri" panose="020F0502020204030204" pitchFamily="34" charset="0"/>
                <a:cs typeface="Arial" panose="020B0604020202020204" pitchFamily="34" charset="0"/>
              </a:rPr>
              <a:t>for vocal runs. </a:t>
            </a:r>
          </a:p>
          <a:p>
            <a:pPr marL="342900" indent="-342900" algn="just" rtl="0">
              <a:lnSpc>
                <a:spcPct val="120000"/>
              </a:lnSpc>
              <a:buFont typeface="Courier New" panose="02070309020205020404" pitchFamily="49" charset="0"/>
              <a:buChar char="o"/>
            </a:pPr>
            <a:r>
              <a:rPr lang="en-GB" sz="3500" b="1" dirty="0">
                <a:effectLst/>
                <a:latin typeface="Arial" panose="020B0604020202020204" pitchFamily="34" charset="0"/>
                <a:ea typeface="Calibri" panose="020F0502020204030204" pitchFamily="34" charset="0"/>
                <a:cs typeface="Arial" panose="020B0604020202020204" pitchFamily="34" charset="0"/>
              </a:rPr>
              <a:t>Speed</a:t>
            </a:r>
            <a:r>
              <a:rPr lang="en-GB" sz="3500" dirty="0">
                <a:effectLst/>
                <a:latin typeface="Arial" panose="020B0604020202020204" pitchFamily="34" charset="0"/>
                <a:ea typeface="Calibri" panose="020F0502020204030204" pitchFamily="34" charset="0"/>
                <a:cs typeface="Arial" panose="020B0604020202020204" pitchFamily="34" charset="0"/>
              </a:rPr>
              <a:t> results indicate the three methods perform similarly though a larger sample might be sufficient to explore the differences further</a:t>
            </a:r>
          </a:p>
          <a:p>
            <a:pPr marL="0" indent="0" algn="just">
              <a:lnSpc>
                <a:spcPct val="120000"/>
              </a:lnSpc>
            </a:pPr>
            <a:r>
              <a:rPr lang="en-GB" sz="3500" b="1" i="1" dirty="0">
                <a:latin typeface="Arial" panose="020B0604020202020204" pitchFamily="34" charset="0"/>
                <a:cs typeface="Arial" panose="020B0604020202020204" pitchFamily="34" charset="0"/>
              </a:rPr>
              <a:t>Contributions to knowledge</a:t>
            </a:r>
          </a:p>
          <a:p>
            <a:pPr marL="342900" indent="-342900" algn="just">
              <a:lnSpc>
                <a:spcPct val="120000"/>
              </a:lnSpc>
              <a:buFont typeface="Courier New" panose="02070309020205020404" pitchFamily="49" charset="0"/>
              <a:buChar char="o"/>
            </a:pPr>
            <a:r>
              <a:rPr lang="en-GB" sz="3500" dirty="0">
                <a:latin typeface="Arial" panose="020B0604020202020204" pitchFamily="34" charset="0"/>
                <a:cs typeface="Arial" panose="020B0604020202020204" pitchFamily="34" charset="0"/>
              </a:rPr>
              <a:t>This study </a:t>
            </a:r>
            <a:r>
              <a:rPr lang="en-GB" sz="3500" dirty="0">
                <a:effectLst/>
                <a:latin typeface="Arial" panose="020B0604020202020204" pitchFamily="34" charset="0"/>
                <a:ea typeface="Calibri" panose="020F0502020204030204" pitchFamily="34" charset="0"/>
                <a:cs typeface="Arial" panose="020B0604020202020204" pitchFamily="34" charset="0"/>
              </a:rPr>
              <a:t>Investigated empirical data on VAK strategies and provided further quantitative data on the effect of VAK teaching methods suggesting a trend towards Kinaesthetic learning in vocal training</a:t>
            </a:r>
          </a:p>
          <a:p>
            <a:pPr marL="342900" indent="-342900" algn="just">
              <a:lnSpc>
                <a:spcPct val="120000"/>
              </a:lnSpc>
              <a:buFont typeface="Courier New" panose="02070309020205020404" pitchFamily="49" charset="0"/>
              <a:buChar char="o"/>
            </a:pPr>
            <a:r>
              <a:rPr lang="en-GB" sz="3500" dirty="0">
                <a:effectLst/>
                <a:latin typeface="Arial" panose="020B0604020202020204" pitchFamily="34" charset="0"/>
                <a:ea typeface="Calibri" panose="020F0502020204030204" pitchFamily="34" charset="0"/>
                <a:cs typeface="Arial" panose="020B0604020202020204" pitchFamily="34" charset="0"/>
              </a:rPr>
              <a:t>It highlights personalised reflective teaching approaches and data supports the argument, while acknowledging that rigidly categorising learners can be limiting (Coffield et al, 2004)</a:t>
            </a:r>
          </a:p>
          <a:p>
            <a:pPr marL="342900" indent="-342900" algn="just">
              <a:lnSpc>
                <a:spcPct val="120000"/>
              </a:lnSpc>
              <a:buFont typeface="Courier New" panose="02070309020205020404" pitchFamily="49" charset="0"/>
              <a:buChar char="o"/>
            </a:pPr>
            <a:r>
              <a:rPr lang="en-GB" sz="3500" dirty="0">
                <a:effectLst/>
                <a:latin typeface="Arial" panose="020B0604020202020204" pitchFamily="34" charset="0"/>
                <a:ea typeface="Calibri" panose="020F0502020204030204" pitchFamily="34" charset="0"/>
                <a:cs typeface="Arial" panose="020B0604020202020204" pitchFamily="34" charset="0"/>
              </a:rPr>
              <a:t>This study suggests the benefit of a focus on Kinaesthetic Learning and the value of physical engagement in learning complex motor skills in singing (Lehmann &amp; McArthur, 2002)</a:t>
            </a:r>
          </a:p>
          <a:p>
            <a:pPr marL="0" indent="0" rtl="0">
              <a:lnSpc>
                <a:spcPct val="100000"/>
              </a:lnSpc>
              <a:buNone/>
            </a:pPr>
            <a:endParaRPr lang="en-GB" sz="1800" dirty="0">
              <a:latin typeface="Arial" panose="020B0604020202020204" pitchFamily="34" charset="0"/>
            </a:endParaRPr>
          </a:p>
          <a:p>
            <a:pPr marL="0" indent="0" rtl="0">
              <a:lnSpc>
                <a:spcPct val="100000"/>
              </a:lnSpc>
              <a:buNone/>
            </a:pPr>
            <a:endParaRPr lang="en-GB" sz="1800" kern="1200" dirty="0">
              <a:latin typeface="Arial" panose="020B0604020202020204" pitchFamily="34" charset="0"/>
              <a:cs typeface="+mn-cs"/>
            </a:endParaRPr>
          </a:p>
          <a:p>
            <a:pPr marL="0" indent="0" rtl="0">
              <a:lnSpc>
                <a:spcPct val="100000"/>
              </a:lnSpc>
              <a:buNone/>
            </a:pPr>
            <a:endParaRPr lang="en-GB" kern="1200" dirty="0">
              <a:latin typeface="+mn-lt"/>
              <a:ea typeface="+mn-ea"/>
              <a:cs typeface="+mn-cs"/>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24</a:t>
            </a:fld>
            <a:endParaRPr lang="en-GB"/>
          </a:p>
        </p:txBody>
      </p:sp>
    </p:spTree>
    <p:extLst>
      <p:ext uri="{BB962C8B-B14F-4D97-AF65-F5344CB8AC3E}">
        <p14:creationId xmlns:p14="http://schemas.microsoft.com/office/powerpoint/2010/main" val="6835851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596260" y="448602"/>
            <a:ext cx="4595740" cy="2986234"/>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Conclusion / Summary</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651564" y="796206"/>
            <a:ext cx="5850477" cy="5124303"/>
          </a:xfrm>
        </p:spPr>
        <p:txBody>
          <a:bodyPr vert="horz" wrap="square" lIns="0" tIns="0" rIns="0" bIns="0" rtlCol="0">
            <a:normAutofit/>
          </a:bodyPr>
          <a:lstStyle/>
          <a:p>
            <a:pPr marL="0" indent="0" rtl="0">
              <a:lnSpc>
                <a:spcPct val="100000"/>
              </a:lnSpc>
              <a:buNone/>
            </a:pPr>
            <a:r>
              <a:rPr lang="en-GB" sz="2400" b="1" kern="1200" dirty="0">
                <a:latin typeface="Arial" panose="020B0604020202020204" pitchFamily="34" charset="0"/>
                <a:cs typeface="+mn-cs"/>
              </a:rPr>
              <a:t>Practical Applications </a:t>
            </a:r>
            <a:r>
              <a:rPr lang="en-GB" sz="2400" kern="1200" dirty="0">
                <a:latin typeface="Arial" panose="020B0604020202020204" pitchFamily="34" charset="0"/>
                <a:cs typeface="+mn-cs"/>
              </a:rPr>
              <a:t> </a:t>
            </a:r>
          </a:p>
          <a:p>
            <a:pPr marL="0" indent="0" rtl="0">
              <a:lnSpc>
                <a:spcPct val="100000"/>
              </a:lnSpc>
              <a:buNone/>
            </a:pPr>
            <a:endParaRPr lang="en-GB" sz="2400" kern="1200" dirty="0">
              <a:latin typeface="Arial" panose="020B0604020202020204" pitchFamily="34" charset="0"/>
              <a:cs typeface="+mn-cs"/>
            </a:endParaRPr>
          </a:p>
          <a:p>
            <a:pPr marL="0" indent="0" algn="just">
              <a:lnSpc>
                <a:spcPct val="100000"/>
              </a:lnSpc>
            </a:pPr>
            <a:r>
              <a:rPr lang="en-GB" sz="1600" b="1" dirty="0">
                <a:effectLst/>
                <a:latin typeface="Arial" panose="020B0604020202020204" pitchFamily="34" charset="0"/>
                <a:ea typeface="Calibri" panose="020F0502020204030204" pitchFamily="34" charset="0"/>
                <a:cs typeface="Arial" panose="020B0604020202020204" pitchFamily="34" charset="0"/>
              </a:rPr>
              <a:t>Integrating multiple teaching styles </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rPr>
              <a:t>The studies’ variability suggests that incorporating a blend of auditory, visual, and kinaesthetic strategies might be the most effective approach. By doing this, voice educators can cater to a wider range of learning preferences.</a:t>
            </a:r>
          </a:p>
          <a:p>
            <a:pPr marL="0" indent="0" algn="just">
              <a:lnSpc>
                <a:spcPct val="100000"/>
              </a:lnSpc>
            </a:pPr>
            <a:endParaRPr lang="en-GB" sz="1600" dirty="0">
              <a:effectLst/>
              <a:latin typeface="Arial" panose="020B0604020202020204" pitchFamily="34" charset="0"/>
              <a:ea typeface="Calibri" panose="020F0502020204030204" pitchFamily="34" charset="0"/>
            </a:endParaRPr>
          </a:p>
          <a:p>
            <a:pPr marL="0" indent="0" algn="just">
              <a:lnSpc>
                <a:spcPct val="100000"/>
              </a:lnSpc>
            </a:pPr>
            <a:r>
              <a:rPr lang="en-GB" sz="1600" b="1" dirty="0">
                <a:effectLst/>
                <a:latin typeface="Arial" panose="020B0604020202020204" pitchFamily="34" charset="0"/>
                <a:ea typeface="Calibri" panose="020F0502020204030204" pitchFamily="34" charset="0"/>
              </a:rPr>
              <a:t>Emphasising Kinaesthetic activities </a:t>
            </a:r>
            <a:r>
              <a:rPr lang="en-GB" sz="1600" dirty="0">
                <a:effectLst/>
                <a:latin typeface="Arial" panose="020B0604020202020204" pitchFamily="34" charset="0"/>
                <a:ea typeface="Calibri" panose="020F0502020204030204" pitchFamily="34" charset="0"/>
              </a:rPr>
              <a:t>- Techniques such as using hand movements to follow pitch contours, engaging in rhythmic body movements, and using tactile feedback can enhance kinaesthetic learning experiences, engaging cognition and muscle memory (Moore, 2021).</a:t>
            </a:r>
          </a:p>
          <a:p>
            <a:pPr marL="0" indent="0" rtl="0">
              <a:lnSpc>
                <a:spcPct val="100000"/>
              </a:lnSpc>
              <a:buNone/>
            </a:pPr>
            <a:endParaRPr lang="en-GB" sz="1800" dirty="0">
              <a:latin typeface="Arial" panose="020B0604020202020204" pitchFamily="34" charset="0"/>
            </a:endParaRPr>
          </a:p>
          <a:p>
            <a:pPr marL="0" indent="0" rtl="0">
              <a:lnSpc>
                <a:spcPct val="100000"/>
              </a:lnSpc>
              <a:buNone/>
            </a:pPr>
            <a:endParaRPr lang="en-GB" sz="1800" kern="1200" dirty="0">
              <a:latin typeface="Arial" panose="020B0604020202020204" pitchFamily="34" charset="0"/>
              <a:cs typeface="+mn-cs"/>
            </a:endParaRPr>
          </a:p>
          <a:p>
            <a:pPr marL="0" indent="0" rtl="0">
              <a:lnSpc>
                <a:spcPct val="100000"/>
              </a:lnSpc>
              <a:buNone/>
            </a:pPr>
            <a:endParaRPr lang="en-GB" kern="1200" dirty="0">
              <a:latin typeface="+mn-lt"/>
              <a:ea typeface="+mn-ea"/>
              <a:cs typeface="+mn-cs"/>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25</a:t>
            </a:fld>
            <a:endParaRPr lang="en-GB"/>
          </a:p>
        </p:txBody>
      </p:sp>
    </p:spTree>
    <p:extLst>
      <p:ext uri="{BB962C8B-B14F-4D97-AF65-F5344CB8AC3E}">
        <p14:creationId xmlns:p14="http://schemas.microsoft.com/office/powerpoint/2010/main" val="13797774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596260" y="448602"/>
            <a:ext cx="4595740" cy="2986234"/>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Conclusion / Summary</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742825" y="963794"/>
            <a:ext cx="5904572" cy="5787860"/>
          </a:xfrm>
        </p:spPr>
        <p:txBody>
          <a:bodyPr vert="horz" wrap="square" lIns="0" tIns="0" rIns="0" bIns="0" rtlCol="0">
            <a:normAutofit fontScale="47500" lnSpcReduction="20000"/>
          </a:bodyPr>
          <a:lstStyle/>
          <a:p>
            <a:pPr marL="0" indent="0">
              <a:lnSpc>
                <a:spcPct val="100000"/>
              </a:lnSpc>
            </a:pPr>
            <a:r>
              <a:rPr lang="en-GB" sz="5100" b="1" dirty="0">
                <a:effectLst/>
                <a:latin typeface="Arial" panose="020B0604020202020204" pitchFamily="34" charset="0"/>
                <a:ea typeface="Calibri" panose="020F0502020204030204" pitchFamily="34" charset="0"/>
                <a:cs typeface="Arial" panose="020B0604020202020204" pitchFamily="34" charset="0"/>
              </a:rPr>
              <a:t>Implications for personalised learning</a:t>
            </a:r>
          </a:p>
          <a:p>
            <a:pPr marL="0" indent="0" algn="just">
              <a:lnSpc>
                <a:spcPct val="100000"/>
              </a:lnSpc>
            </a:pPr>
            <a:endParaRPr lang="en-GB" sz="3200" b="1" dirty="0">
              <a:effectLst/>
              <a:latin typeface="Calibri" panose="020F0502020204030204" pitchFamily="34" charset="0"/>
              <a:ea typeface="Calibri" panose="020F0502020204030204" pitchFamily="34" charset="0"/>
            </a:endParaRPr>
          </a:p>
          <a:p>
            <a:pPr marL="285750" indent="-285750" algn="just">
              <a:lnSpc>
                <a:spcPct val="120000"/>
              </a:lnSpc>
              <a:buFont typeface="Courier New" panose="02070309020205020404" pitchFamily="49" charset="0"/>
              <a:buChar char="o"/>
            </a:pPr>
            <a:r>
              <a:rPr lang="en-GB" sz="3400" dirty="0">
                <a:effectLst/>
                <a:latin typeface="Arial" panose="020B0604020202020204" pitchFamily="34" charset="0"/>
                <a:ea typeface="Calibri" panose="020F0502020204030204" pitchFamily="34" charset="0"/>
              </a:rPr>
              <a:t>The variability in individual performances highlights that learners benefit from inclusion of diverse teaching methods to cater to individual learning preferences (Yu, 2023).</a:t>
            </a:r>
          </a:p>
          <a:p>
            <a:pPr marL="285750" indent="-285750" algn="just">
              <a:lnSpc>
                <a:spcPct val="120000"/>
              </a:lnSpc>
              <a:buFont typeface="Courier New" panose="02070309020205020404" pitchFamily="49" charset="0"/>
              <a:buChar char="o"/>
            </a:pPr>
            <a:r>
              <a:rPr lang="en-GB" sz="3400" dirty="0">
                <a:effectLst/>
                <a:latin typeface="Arial" panose="020B0604020202020204" pitchFamily="34" charset="0"/>
                <a:ea typeface="Calibri" panose="020F0502020204030204" pitchFamily="34" charset="0"/>
              </a:rPr>
              <a:t>Visual aids can structure information in a way that enhances comprehension and execution, especially for complex tasks such as vocal runs (Lehmann and Seufert, 2017). </a:t>
            </a:r>
          </a:p>
          <a:p>
            <a:pPr marL="285750" indent="-285750" algn="just">
              <a:lnSpc>
                <a:spcPct val="120000"/>
              </a:lnSpc>
              <a:buFont typeface="Courier New" panose="02070309020205020404" pitchFamily="49" charset="0"/>
              <a:buChar char="o"/>
            </a:pPr>
            <a:r>
              <a:rPr lang="en-GB" sz="3400" dirty="0">
                <a:latin typeface="Arial" panose="020B0604020202020204" pitchFamily="34" charset="0"/>
                <a:ea typeface="Calibri" panose="020F0502020204030204" pitchFamily="34" charset="0"/>
              </a:rPr>
              <a:t>K</a:t>
            </a:r>
            <a:r>
              <a:rPr lang="en-GB" sz="3400" dirty="0">
                <a:effectLst/>
                <a:latin typeface="Arial" panose="020B0604020202020204" pitchFamily="34" charset="0"/>
                <a:ea typeface="Calibri" panose="020F0502020204030204" pitchFamily="34" charset="0"/>
              </a:rPr>
              <a:t>inaesthetic learning is particularly effective for tasks requiring precise motor control and coordination in vocal performance (Hallam, 2010). </a:t>
            </a:r>
          </a:p>
          <a:p>
            <a:pPr marL="285750" indent="-285750" algn="just">
              <a:lnSpc>
                <a:spcPct val="120000"/>
              </a:lnSpc>
              <a:buFont typeface="Courier New" panose="02070309020205020404" pitchFamily="49" charset="0"/>
              <a:buChar char="o"/>
            </a:pPr>
            <a:r>
              <a:rPr lang="en-GB" sz="3400" dirty="0">
                <a:effectLst/>
                <a:latin typeface="Arial" panose="020B0604020202020204" pitchFamily="34" charset="0"/>
                <a:ea typeface="Calibri" panose="020F0502020204030204" pitchFamily="34" charset="0"/>
              </a:rPr>
              <a:t>The study suggests that incorporating a combination of VAK learning strategies into vocal training programs could offer the most comprehensive approach to enhancing vocal performance.</a:t>
            </a:r>
            <a:endParaRPr lang="en-GB" sz="1800" dirty="0">
              <a:latin typeface="Arial" panose="020B0604020202020204" pitchFamily="34" charset="0"/>
            </a:endParaRPr>
          </a:p>
          <a:p>
            <a:pPr marL="0" indent="0" rtl="0">
              <a:lnSpc>
                <a:spcPct val="120000"/>
              </a:lnSpc>
              <a:buNone/>
            </a:pPr>
            <a:endParaRPr lang="en-GB" sz="1800" kern="1200" dirty="0">
              <a:latin typeface="Arial" panose="020B0604020202020204" pitchFamily="34" charset="0"/>
              <a:cs typeface="+mn-cs"/>
            </a:endParaRPr>
          </a:p>
          <a:p>
            <a:pPr marL="0" indent="0" rtl="0">
              <a:lnSpc>
                <a:spcPct val="100000"/>
              </a:lnSpc>
              <a:buNone/>
            </a:pPr>
            <a:endParaRPr lang="en-GB" kern="1200" dirty="0">
              <a:latin typeface="+mn-lt"/>
              <a:ea typeface="+mn-ea"/>
              <a:cs typeface="+mn-cs"/>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26</a:t>
            </a:fld>
            <a:endParaRPr lang="en-GB"/>
          </a:p>
        </p:txBody>
      </p:sp>
    </p:spTree>
    <p:extLst>
      <p:ext uri="{BB962C8B-B14F-4D97-AF65-F5344CB8AC3E}">
        <p14:creationId xmlns:p14="http://schemas.microsoft.com/office/powerpoint/2010/main" val="6629504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596260" y="448602"/>
            <a:ext cx="4595740" cy="2986234"/>
          </a:xfrm>
        </p:spPr>
        <p:txBody>
          <a:bodyPr vert="horz" wrap="square" lIns="0" tIns="0" rIns="0" bIns="0" rtlCol="0" anchor="b" anchorCtr="0">
            <a:normAutofit/>
          </a:bodyPr>
          <a:lstStyle/>
          <a:p>
            <a:pPr rtl="0">
              <a:lnSpc>
                <a:spcPct val="100000"/>
              </a:lnSpc>
            </a:pPr>
            <a:r>
              <a:rPr lang="en-GB" sz="6400" kern="1200" dirty="0">
                <a:solidFill>
                  <a:schemeClr val="tx1"/>
                </a:solidFill>
                <a:latin typeface="+mj-lt"/>
                <a:ea typeface="+mj-ea"/>
                <a:cs typeface="+mj-cs"/>
              </a:rPr>
              <a:t>Conclusion / Summary</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637708" y="518390"/>
            <a:ext cx="5952077" cy="6086208"/>
          </a:xfrm>
        </p:spPr>
        <p:txBody>
          <a:bodyPr vert="horz" wrap="square" lIns="0" tIns="0" rIns="0" bIns="0" rtlCol="0">
            <a:normAutofit fontScale="85000" lnSpcReduction="10000"/>
          </a:bodyPr>
          <a:lstStyle/>
          <a:p>
            <a:pPr marL="0" indent="0" rtl="0">
              <a:lnSpc>
                <a:spcPct val="100000"/>
              </a:lnSpc>
              <a:buNone/>
            </a:pPr>
            <a:r>
              <a:rPr lang="en-GB" sz="2400" b="1" kern="1200" dirty="0">
                <a:latin typeface="Arial" panose="020B0604020202020204" pitchFamily="34" charset="0"/>
                <a:cs typeface="+mn-cs"/>
              </a:rPr>
              <a:t>Final Thoughts</a:t>
            </a:r>
          </a:p>
          <a:p>
            <a:pPr marL="285750" indent="-285750" algn="just" rtl="0">
              <a:lnSpc>
                <a:spcPct val="120000"/>
              </a:lnSpc>
              <a:buFont typeface="Courier New" panose="02070309020205020404" pitchFamily="49" charset="0"/>
              <a:buChar char="o"/>
            </a:pPr>
            <a:r>
              <a:rPr lang="en-GB" sz="1900" kern="0" dirty="0">
                <a:effectLst/>
                <a:latin typeface="Arial" panose="020B0604020202020204" pitchFamily="34" charset="0"/>
                <a:ea typeface="Calibri" panose="020F0502020204030204" pitchFamily="34" charset="0"/>
              </a:rPr>
              <a:t>This study demonstrates the complexity and multifaceted nature of learning.</a:t>
            </a:r>
          </a:p>
          <a:p>
            <a:pPr marL="285750" indent="-285750" algn="just">
              <a:lnSpc>
                <a:spcPct val="120000"/>
              </a:lnSpc>
              <a:buFont typeface="Courier New" panose="02070309020205020404" pitchFamily="49" charset="0"/>
              <a:buChar char="o"/>
            </a:pPr>
            <a:r>
              <a:rPr lang="en-GB" sz="1900" kern="0" dirty="0">
                <a:effectLst/>
                <a:latin typeface="Arial" panose="020B0604020202020204" pitchFamily="34" charset="0"/>
                <a:ea typeface="Calibri" panose="020F0502020204030204" pitchFamily="34" charset="0"/>
              </a:rPr>
              <a:t>Emphasising kinaesthetic learning in vocal instruction could unlock new pathways for students to achieve greater precision and control in their singing.</a:t>
            </a:r>
          </a:p>
          <a:p>
            <a:pPr marL="285750" indent="-285750" algn="just">
              <a:lnSpc>
                <a:spcPct val="120000"/>
              </a:lnSpc>
              <a:buFont typeface="Courier New" panose="02070309020205020404" pitchFamily="49" charset="0"/>
              <a:buChar char="o"/>
            </a:pPr>
            <a:r>
              <a:rPr lang="en-GB" sz="1900" kern="0" dirty="0">
                <a:effectLst/>
                <a:latin typeface="Arial" panose="020B0604020202020204" pitchFamily="34" charset="0"/>
                <a:ea typeface="Calibri" panose="020F0502020204030204" pitchFamily="34" charset="0"/>
              </a:rPr>
              <a:t>Integrating auditory, visual, and kinaesthetic learning, educators can create a more effective, inclusive teaching approach and curriculum for the benefit of their students.</a:t>
            </a:r>
          </a:p>
          <a:p>
            <a:pPr marL="285750" indent="-285750" algn="just">
              <a:lnSpc>
                <a:spcPct val="120000"/>
              </a:lnSpc>
              <a:buFont typeface="Courier New" panose="02070309020205020404" pitchFamily="49" charset="0"/>
              <a:buChar char="o"/>
            </a:pPr>
            <a:r>
              <a:rPr lang="en-GB" sz="1900" kern="0" dirty="0">
                <a:effectLst/>
                <a:latin typeface="Arial" panose="020B0604020202020204" pitchFamily="34" charset="0"/>
                <a:ea typeface="Calibri" panose="020F0502020204030204" pitchFamily="34" charset="0"/>
              </a:rPr>
              <a:t>Limitations, such as the small sample size and short-term measurement of pitch accuracy could be addressed further in future research. </a:t>
            </a:r>
          </a:p>
          <a:p>
            <a:pPr marL="285750" indent="-285750" algn="just">
              <a:lnSpc>
                <a:spcPct val="120000"/>
              </a:lnSpc>
              <a:buFont typeface="Courier New" panose="02070309020205020404" pitchFamily="49" charset="0"/>
              <a:buChar char="o"/>
            </a:pPr>
            <a:r>
              <a:rPr lang="en-GB" sz="1900" kern="0" dirty="0">
                <a:effectLst/>
                <a:latin typeface="Arial" panose="020B0604020202020204" pitchFamily="34" charset="0"/>
                <a:ea typeface="Calibri" panose="020F0502020204030204" pitchFamily="34" charset="0"/>
              </a:rPr>
              <a:t>With a hypothesis that kinaesthetic teaching could lead to better pitch accuracy, future study could focus on this aspect and test it more rigorously with a larger sample size to clarify whether the observed lower mean score for kinaesthetic teaching is a reliable and significant trend.</a:t>
            </a:r>
          </a:p>
          <a:p>
            <a:pPr marL="285750" indent="-285750" rtl="0">
              <a:lnSpc>
                <a:spcPct val="100000"/>
              </a:lnSpc>
              <a:buFont typeface="Courier New" panose="02070309020205020404" pitchFamily="49" charset="0"/>
              <a:buChar char="o"/>
            </a:pPr>
            <a:endParaRPr lang="en-GB" sz="1800" dirty="0">
              <a:latin typeface="Arial" panose="020B0604020202020204" pitchFamily="34" charset="0"/>
            </a:endParaRPr>
          </a:p>
          <a:p>
            <a:pPr marL="0" indent="0" rtl="0">
              <a:lnSpc>
                <a:spcPct val="100000"/>
              </a:lnSpc>
              <a:buNone/>
            </a:pPr>
            <a:endParaRPr lang="en-GB" sz="1800" kern="1200" dirty="0">
              <a:latin typeface="Arial" panose="020B0604020202020204" pitchFamily="34" charset="0"/>
              <a:cs typeface="+mn-cs"/>
            </a:endParaRPr>
          </a:p>
          <a:p>
            <a:pPr marL="0" indent="0" rtl="0">
              <a:lnSpc>
                <a:spcPct val="100000"/>
              </a:lnSpc>
              <a:buNone/>
            </a:pPr>
            <a:endParaRPr lang="en-GB" kern="1200" dirty="0">
              <a:latin typeface="+mn-lt"/>
              <a:ea typeface="+mn-ea"/>
              <a:cs typeface="+mn-cs"/>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27</a:t>
            </a:fld>
            <a:endParaRPr lang="en-GB"/>
          </a:p>
        </p:txBody>
      </p:sp>
    </p:spTree>
    <p:extLst>
      <p:ext uri="{BB962C8B-B14F-4D97-AF65-F5344CB8AC3E}">
        <p14:creationId xmlns:p14="http://schemas.microsoft.com/office/powerpoint/2010/main" val="29243802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588691" y="1113361"/>
            <a:ext cx="4472241" cy="2986234"/>
          </a:xfrm>
        </p:spPr>
        <p:txBody>
          <a:bodyPr vert="horz" wrap="square" lIns="0" tIns="0" rIns="0" bIns="0" rtlCol="0" anchor="ctr" anchorCtr="0">
            <a:normAutofit/>
          </a:bodyPr>
          <a:lstStyle/>
          <a:p>
            <a:pPr rtl="0">
              <a:lnSpc>
                <a:spcPct val="100000"/>
              </a:lnSpc>
            </a:pPr>
            <a:r>
              <a:rPr lang="en-GB" sz="6400" kern="1200" dirty="0">
                <a:solidFill>
                  <a:schemeClr val="tx1"/>
                </a:solidFill>
                <a:latin typeface="+mj-lt"/>
                <a:ea typeface="+mj-ea"/>
                <a:cs typeface="+mj-cs"/>
              </a:rPr>
              <a:t>References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474308"/>
            <a:ext cx="6088965" cy="6383688"/>
          </a:xfrm>
        </p:spPr>
        <p:txBody>
          <a:bodyPr vert="horz" wrap="square" lIns="0" tIns="0" rIns="0" bIns="0" rtlCol="0">
            <a:normAutofit fontScale="25000" lnSpcReduction="20000"/>
          </a:bodyPr>
          <a:lstStyle/>
          <a:p>
            <a:pPr marL="12700" indent="-25400" algn="just">
              <a:lnSpc>
                <a:spcPct val="120000"/>
              </a:lnSpc>
              <a:spcBef>
                <a:spcPts val="600"/>
              </a:spcBef>
              <a:spcAft>
                <a:spcPts val="0"/>
              </a:spcAft>
            </a:pPr>
            <a:r>
              <a:rPr lang="en-GB" sz="3200" dirty="0" err="1">
                <a:solidFill>
                  <a:schemeClr val="tx2"/>
                </a:solidFill>
                <a:effectLst/>
                <a:latin typeface="Arial Nova" panose="020B0504020202020204" pitchFamily="34" charset="0"/>
                <a:ea typeface="Arial" panose="020B0604020202020204" pitchFamily="34" charset="0"/>
              </a:rPr>
              <a:t>Beller</a:t>
            </a:r>
            <a:r>
              <a:rPr lang="en-GB" sz="3200" dirty="0">
                <a:solidFill>
                  <a:schemeClr val="tx2"/>
                </a:solidFill>
                <a:effectLst/>
                <a:latin typeface="Arial Nova" panose="020B0504020202020204" pitchFamily="34" charset="0"/>
                <a:ea typeface="Arial" panose="020B0604020202020204" pitchFamily="34" charset="0"/>
              </a:rPr>
              <a:t>, E.M., </a:t>
            </a:r>
            <a:r>
              <a:rPr lang="en-GB" sz="3200" dirty="0" err="1">
                <a:solidFill>
                  <a:schemeClr val="tx2"/>
                </a:solidFill>
                <a:effectLst/>
                <a:latin typeface="Arial Nova" panose="020B0504020202020204" pitchFamily="34" charset="0"/>
                <a:ea typeface="Arial" panose="020B0604020202020204" pitchFamily="34" charset="0"/>
              </a:rPr>
              <a:t>Gebski</a:t>
            </a:r>
            <a:r>
              <a:rPr lang="en-GB" sz="3200" dirty="0">
                <a:solidFill>
                  <a:schemeClr val="tx2"/>
                </a:solidFill>
                <a:effectLst/>
                <a:latin typeface="Arial Nova" panose="020B0504020202020204" pitchFamily="34" charset="0"/>
                <a:ea typeface="Arial" panose="020B0604020202020204" pitchFamily="34" charset="0"/>
              </a:rPr>
              <a:t>, V. and Keech, A.C., 2002. Randomisation in clinical trials. Medical Journal of Australia, 177(10), pp.565-567.</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Brown, L. (2012). Musical expression and interpretation. Oxford University Press.</a:t>
            </a: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Bryman, A. (2016). Social Research Methods (5th ed.). Oxford: Oxford University Press.</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Bryson, S., 2022. Breaking the </a:t>
            </a:r>
            <a:r>
              <a:rPr lang="en-GB" sz="3200" dirty="0" err="1">
                <a:solidFill>
                  <a:schemeClr val="tx2"/>
                </a:solidFill>
                <a:effectLst/>
                <a:latin typeface="Arial Nova" panose="020B0504020202020204" pitchFamily="34" charset="0"/>
                <a:ea typeface="Arial" panose="020B0604020202020204" pitchFamily="34" charset="0"/>
              </a:rPr>
              <a:t>mold</a:t>
            </a:r>
            <a:r>
              <a:rPr lang="en-GB" sz="3200" dirty="0">
                <a:solidFill>
                  <a:schemeClr val="tx2"/>
                </a:solidFill>
                <a:effectLst/>
                <a:latin typeface="Arial Nova" panose="020B0504020202020204" pitchFamily="34" charset="0"/>
                <a:ea typeface="Arial" panose="020B0604020202020204" pitchFamily="34" charset="0"/>
              </a:rPr>
              <a:t>: designing sequential sight singing and aural skill lessons for various learning styles.</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err="1">
                <a:solidFill>
                  <a:schemeClr val="tx2"/>
                </a:solidFill>
                <a:effectLst/>
                <a:latin typeface="Arial Nova" panose="020B0504020202020204" pitchFamily="34" charset="0"/>
                <a:ea typeface="Arial" panose="020B0604020202020204" pitchFamily="34" charset="0"/>
              </a:rPr>
              <a:t>Busher</a:t>
            </a:r>
            <a:r>
              <a:rPr lang="en-GB" sz="3200" dirty="0">
                <a:solidFill>
                  <a:schemeClr val="tx2"/>
                </a:solidFill>
                <a:effectLst/>
                <a:latin typeface="Arial Nova" panose="020B0504020202020204" pitchFamily="34" charset="0"/>
                <a:ea typeface="Arial" panose="020B0604020202020204" pitchFamily="34" charset="0"/>
              </a:rPr>
              <a:t>, H. and James, N. (2012). Ethics of Educational Research. London: Routledge.</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Chapman, J. (2006) Singing and Teaching Singing: A Holistic Approach to Classical Voice. San Diego: Plural Publishing.</a:t>
            </a: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Chapman, S., 2024. The body as an instrument of knowing: Kinaesthetic learning with and through the arts. In </a:t>
            </a:r>
            <a:r>
              <a:rPr lang="en-GB" sz="3200" i="1" dirty="0">
                <a:solidFill>
                  <a:schemeClr val="tx2"/>
                </a:solidFill>
                <a:effectLst/>
                <a:latin typeface="Arial Nova" panose="020B0504020202020204" pitchFamily="34" charset="0"/>
                <a:ea typeface="Arial" panose="020B0604020202020204" pitchFamily="34" charset="0"/>
              </a:rPr>
              <a:t>Kinaesthetic Learning in Early Childhood</a:t>
            </a:r>
            <a:r>
              <a:rPr lang="en-GB" sz="3200" dirty="0">
                <a:solidFill>
                  <a:schemeClr val="tx2"/>
                </a:solidFill>
                <a:effectLst/>
                <a:latin typeface="Arial Nova" panose="020B0504020202020204" pitchFamily="34" charset="0"/>
                <a:ea typeface="Arial" panose="020B0604020202020204" pitchFamily="34" charset="0"/>
              </a:rPr>
              <a:t> (pp. 83-101). Routledge.</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Church, A.B., (2003) Sinful Modern Music: Science and the Contemporary Commercial Singer.</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Times New Roman" panose="02020603050405020304" pitchFamily="18" charset="0"/>
              </a:rPr>
              <a:t>Coffield, F., Moseley, D., Hall, E., &amp; Ecclestone, K. (2004). Learning styles and pedagogy in post-16 learning: A systematic and critical review. Learning and Skills Research Centre.</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Cohen, L., Manion, L. and Morrison, K., 2017. Visual media in educational research. In </a:t>
            </a:r>
            <a:r>
              <a:rPr lang="en-GB" sz="3200" i="1" dirty="0">
                <a:solidFill>
                  <a:schemeClr val="tx2"/>
                </a:solidFill>
                <a:effectLst/>
                <a:latin typeface="Arial Nova" panose="020B0504020202020204" pitchFamily="34" charset="0"/>
                <a:ea typeface="Arial" panose="020B0604020202020204" pitchFamily="34" charset="0"/>
              </a:rPr>
              <a:t>Research Methods in Education</a:t>
            </a:r>
            <a:r>
              <a:rPr lang="en-GB" sz="3200" dirty="0">
                <a:solidFill>
                  <a:schemeClr val="tx2"/>
                </a:solidFill>
                <a:effectLst/>
                <a:latin typeface="Arial Nova" panose="020B0504020202020204" pitchFamily="34" charset="0"/>
                <a:ea typeface="Arial" panose="020B0604020202020204" pitchFamily="34" charset="0"/>
              </a:rPr>
              <a:t> (pp. 628-640). Routledge.</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Creswell, J.W. (2014). Research Design: Qualitative, Quantitative, and Mixed Methods Approaches. 4th ed. Thousand Oaks, CA: Sage Publications.</a:t>
            </a:r>
          </a:p>
          <a:p>
            <a:pPr marL="12700" indent="-25400" algn="just">
              <a:lnSpc>
                <a:spcPct val="120000"/>
              </a:lnSpc>
              <a:spcBef>
                <a:spcPts val="600"/>
              </a:spcBef>
              <a:spcAft>
                <a:spcPts val="0"/>
              </a:spcAft>
            </a:pPr>
            <a:r>
              <a:rPr lang="en-US" sz="2400" b="0" i="0" dirty="0">
                <a:solidFill>
                  <a:schemeClr val="tx2"/>
                </a:solidFill>
                <a:effectLst/>
                <a:latin typeface="Arial" panose="020B0604020202020204" pitchFamily="34" charset="0"/>
              </a:rPr>
              <a:t>Dantas, L.A. and Cunha, A., 2020. An integrative debate on learning styles and the learning process. </a:t>
            </a:r>
            <a:r>
              <a:rPr lang="en-US" sz="2400" b="0" i="1" dirty="0">
                <a:solidFill>
                  <a:schemeClr val="tx2"/>
                </a:solidFill>
                <a:effectLst/>
                <a:latin typeface="Arial" panose="020B0604020202020204" pitchFamily="34" charset="0"/>
              </a:rPr>
              <a:t>Social Sciences &amp; Humanities Open</a:t>
            </a:r>
            <a:r>
              <a:rPr lang="en-US" sz="2400" b="0" i="0" dirty="0">
                <a:solidFill>
                  <a:schemeClr val="tx2"/>
                </a:solidFill>
                <a:effectLst/>
                <a:latin typeface="Arial" panose="020B0604020202020204" pitchFamily="34" charset="0"/>
              </a:rPr>
              <a:t>, </a:t>
            </a:r>
            <a:r>
              <a:rPr lang="en-US" sz="2400" b="0" i="1" dirty="0">
                <a:solidFill>
                  <a:schemeClr val="tx2"/>
                </a:solidFill>
                <a:effectLst/>
                <a:latin typeface="Arial" panose="020B0604020202020204" pitchFamily="34" charset="0"/>
              </a:rPr>
              <a:t>2</a:t>
            </a:r>
            <a:r>
              <a:rPr lang="en-US" sz="2400" b="0" i="0" dirty="0">
                <a:solidFill>
                  <a:schemeClr val="tx2"/>
                </a:solidFill>
                <a:effectLst/>
                <a:latin typeface="Arial" panose="020B0604020202020204" pitchFamily="34" charset="0"/>
              </a:rPr>
              <a:t>(1), p.100017.</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Davidson, J.W. &amp; Faulkner, R., 2010. Music and Vocal Production: How Music Education Facilitates the Development of Singing Skills. In: P. Hallam, ed. Oxford Handbook of Music Psychology. Oxford: Oxford University Press, pp. 227-234.</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Elliott, D.J., 1995. Music Matters: A New Philosophy of Music Education. New York, NY: Oxford University Press.</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Gallagher, S. (2020). Action and Interaction: Foundations of Embodied Cognition. Oxford University Press.</a:t>
            </a: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Gallagher, S. (2020). Enactive Cognition and the Brain. Frontiers in Psychology, 11, 2700.</a:t>
            </a: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Gallagher, S., 2020. Mindful performance. </a:t>
            </a:r>
            <a:r>
              <a:rPr lang="en-GB" sz="3200" i="1" dirty="0">
                <a:solidFill>
                  <a:schemeClr val="tx2"/>
                </a:solidFill>
                <a:effectLst/>
                <a:latin typeface="Arial Nova" panose="020B0504020202020204" pitchFamily="34" charset="0"/>
                <a:ea typeface="Calibri" panose="020F0502020204030204" pitchFamily="34" charset="0"/>
              </a:rPr>
              <a:t>The extended theory of cognitive creativity: Interdisciplinary approaches to performativity</a:t>
            </a:r>
            <a:r>
              <a:rPr lang="en-GB" sz="3200" dirty="0">
                <a:solidFill>
                  <a:schemeClr val="tx2"/>
                </a:solidFill>
                <a:effectLst/>
                <a:latin typeface="Arial Nova" panose="020B0504020202020204" pitchFamily="34" charset="0"/>
                <a:ea typeface="Calibri" panose="020F0502020204030204" pitchFamily="34" charset="0"/>
              </a:rPr>
              <a:t>, pp.43-58.</a:t>
            </a: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Gallwey, W.T. and Green, B., 2015. </a:t>
            </a:r>
            <a:r>
              <a:rPr lang="en-GB" sz="3200" i="1" dirty="0">
                <a:solidFill>
                  <a:schemeClr val="tx2"/>
                </a:solidFill>
                <a:effectLst/>
                <a:latin typeface="Arial Nova" panose="020B0504020202020204" pitchFamily="34" charset="0"/>
                <a:ea typeface="Calibri" panose="020F0502020204030204" pitchFamily="34" charset="0"/>
              </a:rPr>
              <a:t>The inner game of music</a:t>
            </a:r>
            <a:r>
              <a:rPr lang="en-GB" sz="3200" dirty="0">
                <a:solidFill>
                  <a:schemeClr val="tx2"/>
                </a:solidFill>
                <a:effectLst/>
                <a:latin typeface="Arial Nova" panose="020B0504020202020204" pitchFamily="34" charset="0"/>
                <a:ea typeface="Calibri" panose="020F0502020204030204" pitchFamily="34" charset="0"/>
              </a:rPr>
              <a:t>. Pan Macmillan.</a:t>
            </a: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Gardner, H., (1983) Frames of Mind: The Theory of Multiple Intelligences. New York, NY: Basic Books.</a:t>
            </a:r>
            <a:endParaRPr lang="en-GB" sz="32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Gardner, H. (2017). The Theory of Multiple Intelligences. Basic Books.</a:t>
            </a: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Gordon, E. E. (2012). Learning Sequences in Music: A Contemporary Music Learning Theory. GIA Publications.</a:t>
            </a: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Hallam, S. (2010). International Journal of Music Education, 28(1), 13–22.</a:t>
            </a: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Hallam, S. (2010). The power of music: Its impact on the intellectual, social and personal development of children and young people. International Journal of Music Education, 28(3), 269-289.</a:t>
            </a: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Hodges, D.A., 2019. </a:t>
            </a:r>
            <a:r>
              <a:rPr lang="en-GB" sz="3200" i="1" dirty="0">
                <a:solidFill>
                  <a:schemeClr val="tx2"/>
                </a:solidFill>
                <a:effectLst/>
                <a:latin typeface="Arial Nova" panose="020B0504020202020204" pitchFamily="34" charset="0"/>
                <a:ea typeface="Calibri" panose="020F0502020204030204" pitchFamily="34" charset="0"/>
              </a:rPr>
              <a:t>Music in the human experience: An introduction to music psychology</a:t>
            </a:r>
            <a:r>
              <a:rPr lang="en-GB" sz="3200" dirty="0">
                <a:solidFill>
                  <a:schemeClr val="tx2"/>
                </a:solidFill>
                <a:effectLst/>
                <a:latin typeface="Arial Nova" panose="020B0504020202020204" pitchFamily="34" charset="0"/>
                <a:ea typeface="Calibri" panose="020F0502020204030204" pitchFamily="34" charset="0"/>
              </a:rPr>
              <a:t>. Routledge.</a:t>
            </a:r>
          </a:p>
          <a:p>
            <a:pPr marL="12700" indent="-25400">
              <a:lnSpc>
                <a:spcPct val="120000"/>
              </a:lnSpc>
              <a:spcBef>
                <a:spcPts val="600"/>
              </a:spcBef>
              <a:spcAft>
                <a:spcPts val="0"/>
              </a:spcAft>
            </a:pPr>
            <a:r>
              <a:rPr lang="en-GB" sz="3200" dirty="0">
                <a:solidFill>
                  <a:schemeClr val="tx2"/>
                </a:solidFill>
                <a:effectLst/>
                <a:latin typeface="Arial Nova" panose="020B0504020202020204" pitchFamily="34" charset="0"/>
                <a:ea typeface="Calibri" panose="020F0502020204030204" pitchFamily="34" charset="0"/>
              </a:rPr>
              <a:t>Hodges, D., &amp; Sebald, D. (2011). The role of tactile feedback in music learning. Journal of Music Education, 28(1), 12-25.</a:t>
            </a:r>
          </a:p>
          <a:p>
            <a:pPr marL="12700" indent="-25400" algn="just">
              <a:lnSpc>
                <a:spcPct val="120000"/>
              </a:lnSpc>
              <a:spcBef>
                <a:spcPts val="600"/>
              </a:spcBef>
              <a:spcAft>
                <a:spcPts val="0"/>
              </a:spcAft>
            </a:pPr>
            <a:r>
              <a:rPr lang="en-GB" sz="3200" dirty="0">
                <a:solidFill>
                  <a:schemeClr val="tx2"/>
                </a:solidFill>
                <a:effectLst/>
                <a:latin typeface="Arial Nova" panose="020B0504020202020204" pitchFamily="34" charset="0"/>
                <a:ea typeface="Arial" panose="020B0604020202020204" pitchFamily="34" charset="0"/>
              </a:rPr>
              <a:t>Johnson, L., 2020. The Role of Visual Aids in Enhancing Vocal Technique and Music Theory Comprehension. Australian Journal of Music Education, 54(2), pp. 67-79.</a:t>
            </a:r>
            <a:r>
              <a:rPr lang="en-GB" sz="3200" dirty="0">
                <a:solidFill>
                  <a:schemeClr val="tx2"/>
                </a:solidFill>
                <a:latin typeface="Arial Nova" panose="020B0504020202020204" pitchFamily="34" charset="0"/>
                <a:ea typeface="Arial" panose="020B0604020202020204" pitchFamily="34" charset="0"/>
              </a:rPr>
              <a:t> </a:t>
            </a:r>
            <a:endParaRPr lang="en-GB" kern="1200" dirty="0">
              <a:solidFill>
                <a:schemeClr val="tx2"/>
              </a:solidFill>
              <a:latin typeface="+mn-lt"/>
              <a:ea typeface="+mn-ea"/>
              <a:cs typeface="+mn-cs"/>
            </a:endParaRP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28</a:t>
            </a:fld>
            <a:endParaRPr lang="en-GB"/>
          </a:p>
        </p:txBody>
      </p:sp>
    </p:spTree>
    <p:extLst>
      <p:ext uri="{BB962C8B-B14F-4D97-AF65-F5344CB8AC3E}">
        <p14:creationId xmlns:p14="http://schemas.microsoft.com/office/powerpoint/2010/main" val="1423637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0" y="-4354"/>
            <a:ext cx="12192000" cy="6858000"/>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7812831" y="2255043"/>
            <a:ext cx="4472241" cy="2839038"/>
          </a:xfrm>
        </p:spPr>
        <p:txBody>
          <a:bodyPr vert="horz" wrap="square" lIns="0" tIns="0" rIns="0" bIns="0" rtlCol="0" anchor="ctr" anchorCtr="0">
            <a:normAutofit/>
          </a:bodyPr>
          <a:lstStyle/>
          <a:p>
            <a:pPr rtl="0">
              <a:lnSpc>
                <a:spcPct val="100000"/>
              </a:lnSpc>
            </a:pPr>
            <a:r>
              <a:rPr lang="en-GB" sz="6400" kern="1200" dirty="0">
                <a:solidFill>
                  <a:schemeClr val="tx1"/>
                </a:solidFill>
                <a:latin typeface="+mj-lt"/>
                <a:ea typeface="+mj-ea"/>
                <a:cs typeface="+mj-cs"/>
              </a:rPr>
              <a:t>References</a:t>
            </a: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376695" y="211321"/>
            <a:ext cx="10900905" cy="6662645"/>
          </a:xfrm>
        </p:spPr>
        <p:txBody>
          <a:bodyPr vert="horz" wrap="square" lIns="0" tIns="0" rIns="0" bIns="0" rtlCol="0">
            <a:noAutofit/>
          </a:bodyPr>
          <a:lstStyle/>
          <a:p>
            <a:pPr marL="12700" indent="-25400" algn="just">
              <a:lnSpc>
                <a:spcPct val="100000"/>
              </a:lnSpc>
              <a:spcBef>
                <a:spcPts val="600"/>
              </a:spcBef>
              <a:spcAft>
                <a:spcPts val="0"/>
              </a:spcAft>
            </a:pPr>
            <a:r>
              <a:rPr lang="en-GB" sz="800" dirty="0">
                <a:solidFill>
                  <a:schemeClr val="tx2"/>
                </a:solidFill>
                <a:effectLst/>
                <a:latin typeface="Arial Nova" panose="020B0504020202020204" pitchFamily="34" charset="0"/>
                <a:ea typeface="Calibri" panose="020F0502020204030204" pitchFamily="34" charset="0"/>
              </a:rPr>
              <a:t>Kim, H., Park, J.Y. and Kim, K.K., 2018. Spatial learning and memory using a radial arm maze with a head-mounted display. </a:t>
            </a:r>
            <a:r>
              <a:rPr lang="en-GB" sz="800" i="1" dirty="0">
                <a:solidFill>
                  <a:schemeClr val="tx2"/>
                </a:solidFill>
                <a:effectLst/>
                <a:latin typeface="Arial Nova" panose="020B0504020202020204" pitchFamily="34" charset="0"/>
                <a:ea typeface="Calibri" panose="020F0502020204030204" pitchFamily="34" charset="0"/>
              </a:rPr>
              <a:t>Psychiatry investigation</a:t>
            </a:r>
            <a:r>
              <a:rPr lang="en-GB" sz="800" dirty="0">
                <a:solidFill>
                  <a:schemeClr val="tx2"/>
                </a:solidFill>
                <a:effectLst/>
                <a:latin typeface="Arial Nova" panose="020B0504020202020204" pitchFamily="34" charset="0"/>
                <a:ea typeface="Calibri" panose="020F0502020204030204" pitchFamily="34" charset="0"/>
              </a:rPr>
              <a:t>, </a:t>
            </a:r>
            <a:r>
              <a:rPr lang="en-GB" sz="800" i="1" dirty="0">
                <a:solidFill>
                  <a:schemeClr val="tx2"/>
                </a:solidFill>
                <a:effectLst/>
                <a:latin typeface="Arial Nova" panose="020B0504020202020204" pitchFamily="34" charset="0"/>
                <a:ea typeface="Calibri" panose="020F0502020204030204" pitchFamily="34" charset="0"/>
              </a:rPr>
              <a:t>15</a:t>
            </a:r>
            <a:r>
              <a:rPr lang="en-GB" sz="800" dirty="0">
                <a:solidFill>
                  <a:schemeClr val="tx2"/>
                </a:solidFill>
                <a:effectLst/>
                <a:latin typeface="Arial Nova" panose="020B0504020202020204" pitchFamily="34" charset="0"/>
                <a:ea typeface="Calibri" panose="020F0502020204030204" pitchFamily="34" charset="0"/>
              </a:rPr>
              <a:t>(10), p.935.</a:t>
            </a:r>
          </a:p>
          <a:p>
            <a:pPr marL="12700" indent="-25400" algn="just">
              <a:lnSpc>
                <a:spcPct val="100000"/>
              </a:lnSpc>
              <a:spcBef>
                <a:spcPts val="600"/>
              </a:spcBef>
              <a:spcAft>
                <a:spcPts val="0"/>
              </a:spcAft>
            </a:pPr>
            <a:r>
              <a:rPr lang="en-GB" sz="800" dirty="0" err="1">
                <a:solidFill>
                  <a:schemeClr val="tx2"/>
                </a:solidFill>
                <a:effectLst/>
                <a:latin typeface="Arial Nova" panose="020B0504020202020204" pitchFamily="34" charset="0"/>
                <a:ea typeface="Arial" panose="020B0604020202020204" pitchFamily="34" charset="0"/>
              </a:rPr>
              <a:t>Lã</a:t>
            </a:r>
            <a:r>
              <a:rPr lang="en-GB" sz="800" dirty="0">
                <a:solidFill>
                  <a:schemeClr val="tx2"/>
                </a:solidFill>
                <a:effectLst/>
                <a:latin typeface="Arial Nova" panose="020B0504020202020204" pitchFamily="34" charset="0"/>
                <a:ea typeface="Arial" panose="020B0604020202020204" pitchFamily="34" charset="0"/>
              </a:rPr>
              <a:t>, F.M. and </a:t>
            </a:r>
            <a:r>
              <a:rPr lang="en-GB" sz="800" dirty="0" err="1">
                <a:solidFill>
                  <a:schemeClr val="tx2"/>
                </a:solidFill>
                <a:effectLst/>
                <a:latin typeface="Arial Nova" panose="020B0504020202020204" pitchFamily="34" charset="0"/>
                <a:ea typeface="Arial" panose="020B0604020202020204" pitchFamily="34" charset="0"/>
              </a:rPr>
              <a:t>Fiuza</a:t>
            </a:r>
            <a:r>
              <a:rPr lang="en-GB" sz="800" dirty="0">
                <a:solidFill>
                  <a:schemeClr val="tx2"/>
                </a:solidFill>
                <a:effectLst/>
                <a:latin typeface="Arial Nova" panose="020B0504020202020204" pitchFamily="34" charset="0"/>
                <a:ea typeface="Arial" panose="020B0604020202020204" pitchFamily="34" charset="0"/>
              </a:rPr>
              <a:t>, M.B., 2022. Real-time visual feedback in singing pedagogy: current trends and future directions. Applied Sciences, 12(21), p.10781.</a:t>
            </a:r>
            <a:endParaRPr lang="en-GB" sz="8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00000"/>
              </a:lnSpc>
              <a:spcBef>
                <a:spcPts val="600"/>
              </a:spcBef>
              <a:spcAft>
                <a:spcPts val="0"/>
              </a:spcAft>
            </a:pPr>
            <a:r>
              <a:rPr lang="en-GB" sz="800" dirty="0" err="1">
                <a:solidFill>
                  <a:schemeClr val="tx2"/>
                </a:solidFill>
                <a:effectLst/>
                <a:latin typeface="Arial Nova" panose="020B0504020202020204" pitchFamily="34" charset="0"/>
                <a:ea typeface="Arial" panose="020B0604020202020204" pitchFamily="34" charset="0"/>
              </a:rPr>
              <a:t>Lagier</a:t>
            </a:r>
            <a:r>
              <a:rPr lang="en-GB" sz="800" dirty="0">
                <a:solidFill>
                  <a:schemeClr val="tx2"/>
                </a:solidFill>
                <a:effectLst/>
                <a:latin typeface="Arial Nova" panose="020B0504020202020204" pitchFamily="34" charset="0"/>
                <a:ea typeface="Arial" panose="020B0604020202020204" pitchFamily="34" charset="0"/>
              </a:rPr>
              <a:t>, A., </a:t>
            </a:r>
            <a:r>
              <a:rPr lang="en-GB" sz="800" dirty="0" err="1">
                <a:solidFill>
                  <a:schemeClr val="tx2"/>
                </a:solidFill>
                <a:effectLst/>
                <a:latin typeface="Arial Nova" panose="020B0504020202020204" pitchFamily="34" charset="0"/>
                <a:ea typeface="Arial" panose="020B0604020202020204" pitchFamily="34" charset="0"/>
              </a:rPr>
              <a:t>Guenoun</a:t>
            </a:r>
            <a:r>
              <a:rPr lang="en-GB" sz="800" dirty="0">
                <a:solidFill>
                  <a:schemeClr val="tx2"/>
                </a:solidFill>
                <a:effectLst/>
                <a:latin typeface="Arial Nova" panose="020B0504020202020204" pitchFamily="34" charset="0"/>
                <a:ea typeface="Arial" panose="020B0604020202020204" pitchFamily="34" charset="0"/>
              </a:rPr>
              <a:t>, D., </a:t>
            </a:r>
            <a:r>
              <a:rPr lang="en-GB" sz="800" dirty="0" err="1">
                <a:solidFill>
                  <a:schemeClr val="tx2"/>
                </a:solidFill>
                <a:effectLst/>
                <a:latin typeface="Arial Nova" panose="020B0504020202020204" pitchFamily="34" charset="0"/>
                <a:ea typeface="Arial" panose="020B0604020202020204" pitchFamily="34" charset="0"/>
              </a:rPr>
              <a:t>Legou</a:t>
            </a:r>
            <a:r>
              <a:rPr lang="en-GB" sz="800" dirty="0">
                <a:solidFill>
                  <a:schemeClr val="tx2"/>
                </a:solidFill>
                <a:effectLst/>
                <a:latin typeface="Arial Nova" panose="020B0504020202020204" pitchFamily="34" charset="0"/>
                <a:ea typeface="Arial" panose="020B0604020202020204" pitchFamily="34" charset="0"/>
              </a:rPr>
              <a:t>, T., </a:t>
            </a:r>
            <a:r>
              <a:rPr lang="en-GB" sz="800" dirty="0" err="1">
                <a:solidFill>
                  <a:schemeClr val="tx2"/>
                </a:solidFill>
                <a:effectLst/>
                <a:latin typeface="Arial Nova" panose="020B0504020202020204" pitchFamily="34" charset="0"/>
                <a:ea typeface="Arial" panose="020B0604020202020204" pitchFamily="34" charset="0"/>
              </a:rPr>
              <a:t>Espesser</a:t>
            </a:r>
            <a:r>
              <a:rPr lang="en-GB" sz="800" dirty="0">
                <a:solidFill>
                  <a:schemeClr val="tx2"/>
                </a:solidFill>
                <a:effectLst/>
                <a:latin typeface="Arial Nova" panose="020B0504020202020204" pitchFamily="34" charset="0"/>
                <a:ea typeface="Arial" panose="020B0604020202020204" pitchFamily="34" charset="0"/>
              </a:rPr>
              <a:t>, R., Giovanni, A. and </a:t>
            </a:r>
            <a:r>
              <a:rPr lang="en-GB" sz="800" dirty="0" err="1">
                <a:solidFill>
                  <a:schemeClr val="tx2"/>
                </a:solidFill>
                <a:effectLst/>
                <a:latin typeface="Arial Nova" panose="020B0504020202020204" pitchFamily="34" charset="0"/>
                <a:ea typeface="Arial" panose="020B0604020202020204" pitchFamily="34" charset="0"/>
              </a:rPr>
              <a:t>Champsaur</a:t>
            </a:r>
            <a:r>
              <a:rPr lang="en-GB" sz="800" dirty="0">
                <a:solidFill>
                  <a:schemeClr val="tx2"/>
                </a:solidFill>
                <a:effectLst/>
                <a:latin typeface="Arial Nova" panose="020B0504020202020204" pitchFamily="34" charset="0"/>
                <a:ea typeface="Arial" panose="020B0604020202020204" pitchFamily="34" charset="0"/>
              </a:rPr>
              <a:t>, P., 2017. Control of the glottal configuration in ex vivo human models: quantitative anatomy for clinical and experimental practices. Surgical and Radiologic Anatomy, 39, pp.257-262.</a:t>
            </a:r>
            <a:endParaRPr lang="en-GB" sz="800" dirty="0">
              <a:solidFill>
                <a:schemeClr val="tx2"/>
              </a:solidFill>
              <a:effectLst/>
              <a:latin typeface="Arial Nova" panose="020B0504020202020204" pitchFamily="34" charset="0"/>
              <a:ea typeface="Calibri" panose="020F0502020204030204" pitchFamily="34" charset="0"/>
            </a:endParaRPr>
          </a:p>
          <a:p>
            <a:pPr marL="12700" indent="-25400">
              <a:lnSpc>
                <a:spcPct val="100000"/>
              </a:lnSpc>
              <a:spcBef>
                <a:spcPts val="600"/>
              </a:spcBef>
              <a:spcAft>
                <a:spcPts val="0"/>
              </a:spcAft>
            </a:pPr>
            <a:r>
              <a:rPr lang="en-GB" sz="800" dirty="0">
                <a:solidFill>
                  <a:schemeClr val="tx2"/>
                </a:solidFill>
                <a:effectLst/>
                <a:latin typeface="Arial Nova" panose="020B0504020202020204" pitchFamily="34" charset="0"/>
                <a:ea typeface="Calibri" panose="020F0502020204030204" pitchFamily="34" charset="0"/>
              </a:rPr>
              <a:t>Lam, M., 2020. The physicality of music production: Investigating the roles of mindful practice and </a:t>
            </a:r>
            <a:r>
              <a:rPr lang="en-GB" sz="800" dirty="0" err="1">
                <a:solidFill>
                  <a:schemeClr val="tx2"/>
                </a:solidFill>
                <a:effectLst/>
                <a:latin typeface="Arial Nova" panose="020B0504020202020204" pitchFamily="34" charset="0"/>
                <a:ea typeface="Calibri" panose="020F0502020204030204" pitchFamily="34" charset="0"/>
              </a:rPr>
              <a:t>kinesthetic</a:t>
            </a:r>
            <a:r>
              <a:rPr lang="en-GB" sz="800" dirty="0">
                <a:solidFill>
                  <a:schemeClr val="tx2"/>
                </a:solidFill>
                <a:effectLst/>
                <a:latin typeface="Arial Nova" panose="020B0504020202020204" pitchFamily="34" charset="0"/>
                <a:ea typeface="Calibri" panose="020F0502020204030204" pitchFamily="34" charset="0"/>
              </a:rPr>
              <a:t> learning. </a:t>
            </a:r>
            <a:r>
              <a:rPr lang="en-GB" sz="800" i="1" dirty="0">
                <a:solidFill>
                  <a:schemeClr val="tx2"/>
                </a:solidFill>
                <a:effectLst/>
                <a:latin typeface="Arial Nova" panose="020B0504020202020204" pitchFamily="34" charset="0"/>
                <a:ea typeface="Calibri" panose="020F0502020204030204" pitchFamily="34" charset="0"/>
              </a:rPr>
              <a:t>Music Educators Journal</a:t>
            </a:r>
            <a:r>
              <a:rPr lang="en-GB" sz="800" dirty="0">
                <a:solidFill>
                  <a:schemeClr val="tx2"/>
                </a:solidFill>
                <a:effectLst/>
                <a:latin typeface="Arial Nova" panose="020B0504020202020204" pitchFamily="34" charset="0"/>
                <a:ea typeface="Calibri" panose="020F0502020204030204" pitchFamily="34" charset="0"/>
              </a:rPr>
              <a:t>, </a:t>
            </a:r>
            <a:r>
              <a:rPr lang="en-GB" sz="800" i="1" dirty="0">
                <a:solidFill>
                  <a:schemeClr val="tx2"/>
                </a:solidFill>
                <a:effectLst/>
                <a:latin typeface="Arial Nova" panose="020B0504020202020204" pitchFamily="34" charset="0"/>
                <a:ea typeface="Calibri" panose="020F0502020204030204" pitchFamily="34" charset="0"/>
              </a:rPr>
              <a:t>106</a:t>
            </a:r>
            <a:r>
              <a:rPr lang="en-GB" sz="800" dirty="0">
                <a:solidFill>
                  <a:schemeClr val="tx2"/>
                </a:solidFill>
                <a:effectLst/>
                <a:latin typeface="Arial Nova" panose="020B0504020202020204" pitchFamily="34" charset="0"/>
                <a:ea typeface="Calibri" panose="020F0502020204030204" pitchFamily="34" charset="0"/>
              </a:rPr>
              <a:t>(3), pp.23-28.</a:t>
            </a:r>
          </a:p>
          <a:p>
            <a:pPr marL="12700" indent="-25400">
              <a:lnSpc>
                <a:spcPct val="100000"/>
              </a:lnSpc>
              <a:spcBef>
                <a:spcPts val="600"/>
              </a:spcBef>
              <a:spcAft>
                <a:spcPts val="0"/>
              </a:spcAft>
            </a:pPr>
            <a:r>
              <a:rPr lang="en-US" sz="800" b="0" i="0" dirty="0" err="1">
                <a:solidFill>
                  <a:schemeClr val="tx2"/>
                </a:solidFill>
                <a:effectLst/>
                <a:latin typeface="Arial" panose="020B0604020202020204" pitchFamily="34" charset="0"/>
              </a:rPr>
              <a:t>Leborgne</a:t>
            </a:r>
            <a:r>
              <a:rPr lang="en-US" sz="800" b="0" i="0" dirty="0">
                <a:solidFill>
                  <a:schemeClr val="tx2"/>
                </a:solidFill>
                <a:effectLst/>
                <a:latin typeface="Arial" panose="020B0604020202020204" pitchFamily="34" charset="0"/>
              </a:rPr>
              <a:t>, W.D. and Rosenberg, M.D., 2024. </a:t>
            </a:r>
            <a:r>
              <a:rPr lang="en-US" sz="800" b="0" i="1" dirty="0">
                <a:solidFill>
                  <a:schemeClr val="tx2"/>
                </a:solidFill>
                <a:effectLst/>
                <a:latin typeface="Arial" panose="020B0604020202020204" pitchFamily="34" charset="0"/>
              </a:rPr>
              <a:t>The vocal athlete</a:t>
            </a:r>
            <a:r>
              <a:rPr lang="en-US" sz="800" b="0" i="0" dirty="0">
                <a:solidFill>
                  <a:schemeClr val="tx2"/>
                </a:solidFill>
                <a:effectLst/>
                <a:latin typeface="Arial" panose="020B0604020202020204" pitchFamily="34" charset="0"/>
              </a:rPr>
              <a:t>. Plural Publishing.</a:t>
            </a:r>
            <a:endParaRPr lang="en-GB" sz="8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00000"/>
              </a:lnSpc>
              <a:spcBef>
                <a:spcPts val="600"/>
              </a:spcBef>
              <a:spcAft>
                <a:spcPts val="0"/>
              </a:spcAft>
            </a:pPr>
            <a:r>
              <a:rPr lang="en-GB" sz="800" dirty="0">
                <a:solidFill>
                  <a:schemeClr val="tx2"/>
                </a:solidFill>
                <a:effectLst/>
                <a:latin typeface="Arial Nova" panose="020B0504020202020204" pitchFamily="34" charset="0"/>
                <a:ea typeface="Calibri" panose="020F0502020204030204" pitchFamily="34" charset="0"/>
              </a:rPr>
              <a:t>Lehmann, A. C., &amp; McArthur, V. (2002). Sight-reading. In R. </a:t>
            </a:r>
            <a:r>
              <a:rPr lang="en-GB" sz="800" dirty="0" err="1">
                <a:solidFill>
                  <a:schemeClr val="tx2"/>
                </a:solidFill>
                <a:effectLst/>
                <a:latin typeface="Arial Nova" panose="020B0504020202020204" pitchFamily="34" charset="0"/>
                <a:ea typeface="Calibri" panose="020F0502020204030204" pitchFamily="34" charset="0"/>
              </a:rPr>
              <a:t>Parncutt</a:t>
            </a:r>
            <a:r>
              <a:rPr lang="en-GB" sz="800" dirty="0">
                <a:solidFill>
                  <a:schemeClr val="tx2"/>
                </a:solidFill>
                <a:effectLst/>
                <a:latin typeface="Arial Nova" panose="020B0504020202020204" pitchFamily="34" charset="0"/>
                <a:ea typeface="Calibri" panose="020F0502020204030204" pitchFamily="34" charset="0"/>
              </a:rPr>
              <a:t> &amp; G. E. McPherson (Eds.), The Science and Psychology of Music Performance: Creative Strategies for Teaching and Learning (pp. 135-150). Oxford University Press.</a:t>
            </a:r>
          </a:p>
          <a:p>
            <a:pPr marL="12700" indent="-25400">
              <a:lnSpc>
                <a:spcPct val="100000"/>
              </a:lnSpc>
              <a:spcBef>
                <a:spcPts val="600"/>
              </a:spcBef>
              <a:spcAft>
                <a:spcPts val="0"/>
              </a:spcAft>
            </a:pPr>
            <a:r>
              <a:rPr lang="en-GB" sz="800" dirty="0">
                <a:solidFill>
                  <a:schemeClr val="tx2"/>
                </a:solidFill>
                <a:effectLst/>
                <a:latin typeface="Arial Nova" panose="020B0504020202020204" pitchFamily="34" charset="0"/>
                <a:ea typeface="Calibri" panose="020F0502020204030204" pitchFamily="34" charset="0"/>
              </a:rPr>
              <a:t>Lehmann, J., &amp; Seufert, T. (2017). Journal of Educational Psychology, 109(4), 581–592.</a:t>
            </a:r>
          </a:p>
          <a:p>
            <a:pPr marL="12700" indent="-25400" algn="just">
              <a:lnSpc>
                <a:spcPct val="100000"/>
              </a:lnSpc>
              <a:spcBef>
                <a:spcPts val="600"/>
              </a:spcBef>
              <a:spcAft>
                <a:spcPts val="0"/>
              </a:spcAft>
            </a:pPr>
            <a:r>
              <a:rPr lang="en-GB" sz="800" dirty="0">
                <a:solidFill>
                  <a:schemeClr val="tx2"/>
                </a:solidFill>
                <a:effectLst/>
                <a:latin typeface="Arial Nova" panose="020B0504020202020204" pitchFamily="34" charset="0"/>
                <a:ea typeface="Calibri" panose="020F0502020204030204" pitchFamily="34" charset="0"/>
              </a:rPr>
              <a:t>Lehmann, J. A., &amp; Seufert, T. (2017). The influence of background music on learning in the light of different theoretical perspectives and the role of working memory capacity. Frontiers in Psychology, 8, 1902.</a:t>
            </a:r>
          </a:p>
          <a:p>
            <a:pPr marL="12700" indent="-25400" algn="just">
              <a:lnSpc>
                <a:spcPct val="100000"/>
              </a:lnSpc>
              <a:spcBef>
                <a:spcPts val="600"/>
              </a:spcBef>
              <a:spcAft>
                <a:spcPts val="0"/>
              </a:spcAft>
            </a:pPr>
            <a:r>
              <a:rPr lang="en-GB" sz="800" dirty="0">
                <a:solidFill>
                  <a:schemeClr val="tx2"/>
                </a:solidFill>
                <a:effectLst/>
                <a:latin typeface="Arial Nova" panose="020B0504020202020204" pitchFamily="34" charset="0"/>
                <a:ea typeface="Arial" panose="020B0604020202020204" pitchFamily="34" charset="0"/>
              </a:rPr>
              <a:t>Mertens, D.M., 2023. </a:t>
            </a:r>
            <a:r>
              <a:rPr lang="en-GB" sz="800" i="1" dirty="0">
                <a:solidFill>
                  <a:schemeClr val="tx2"/>
                </a:solidFill>
                <a:effectLst/>
                <a:latin typeface="Arial Nova" panose="020B0504020202020204" pitchFamily="34" charset="0"/>
                <a:ea typeface="Arial" panose="020B0604020202020204" pitchFamily="34" charset="0"/>
              </a:rPr>
              <a:t>Research and evaluation in education and psychology: Integrating diversity with quantitative, qualitative, and mixed methods</a:t>
            </a:r>
            <a:r>
              <a:rPr lang="en-GB" sz="800" dirty="0">
                <a:solidFill>
                  <a:schemeClr val="tx2"/>
                </a:solidFill>
                <a:effectLst/>
                <a:latin typeface="Arial Nova" panose="020B0504020202020204" pitchFamily="34" charset="0"/>
                <a:ea typeface="Arial" panose="020B0604020202020204" pitchFamily="34" charset="0"/>
              </a:rPr>
              <a:t>. Sage publications.</a:t>
            </a:r>
            <a:endParaRPr lang="en-GB" sz="800" dirty="0">
              <a:solidFill>
                <a:schemeClr val="tx2"/>
              </a:solidFill>
              <a:effectLst/>
              <a:latin typeface="Arial Nova" panose="020B0504020202020204" pitchFamily="34" charset="0"/>
              <a:ea typeface="Calibri" panose="020F0502020204030204" pitchFamily="34" charset="0"/>
            </a:endParaRPr>
          </a:p>
          <a:p>
            <a:pPr marL="12700" indent="-25400" algn="just">
              <a:lnSpc>
                <a:spcPct val="100000"/>
              </a:lnSpc>
              <a:spcBef>
                <a:spcPts val="600"/>
              </a:spcBef>
              <a:spcAft>
                <a:spcPts val="0"/>
              </a:spcAft>
            </a:pPr>
            <a:r>
              <a:rPr lang="en-GB" sz="800" dirty="0">
                <a:solidFill>
                  <a:schemeClr val="tx2"/>
                </a:solidFill>
                <a:effectLst/>
                <a:latin typeface="Arial Nova" panose="020B0504020202020204" pitchFamily="34" charset="0"/>
                <a:ea typeface="Calibri" panose="020F0502020204030204" pitchFamily="34" charset="0"/>
              </a:rPr>
              <a:t>Miller, R. (2004). Breath control and support in singing. Vocal Pedagogy Journal, 7(1), 58-72</a:t>
            </a:r>
          </a:p>
          <a:p>
            <a:pPr marL="12700" indent="-25400" algn="just">
              <a:lnSpc>
                <a:spcPct val="100000"/>
              </a:lnSpc>
              <a:spcBef>
                <a:spcPts val="600"/>
              </a:spcBef>
              <a:spcAft>
                <a:spcPts val="0"/>
              </a:spcAft>
            </a:pPr>
            <a:r>
              <a:rPr lang="en-GB" sz="800" dirty="0">
                <a:solidFill>
                  <a:schemeClr val="tx2"/>
                </a:solidFill>
                <a:effectLst/>
                <a:latin typeface="Arial Nova" panose="020B0504020202020204" pitchFamily="34" charset="0"/>
                <a:ea typeface="Calibri" panose="020F0502020204030204" pitchFamily="34" charset="0"/>
              </a:rPr>
              <a:t>Moore, D. and </a:t>
            </a:r>
            <a:r>
              <a:rPr lang="en-GB" sz="800" dirty="0" err="1">
                <a:solidFill>
                  <a:schemeClr val="tx2"/>
                </a:solidFill>
                <a:effectLst/>
                <a:latin typeface="Arial Nova" panose="020B0504020202020204" pitchFamily="34" charset="0"/>
                <a:ea typeface="Calibri" panose="020F0502020204030204" pitchFamily="34" charset="0"/>
              </a:rPr>
              <a:t>Loprinzi</a:t>
            </a:r>
            <a:r>
              <a:rPr lang="en-GB" sz="800" dirty="0">
                <a:solidFill>
                  <a:schemeClr val="tx2"/>
                </a:solidFill>
                <a:effectLst/>
                <a:latin typeface="Arial Nova" panose="020B0504020202020204" pitchFamily="34" charset="0"/>
                <a:ea typeface="Calibri" panose="020F0502020204030204" pitchFamily="34" charset="0"/>
              </a:rPr>
              <a:t>, P.D., 2021. Exercise influences episodic memory via changes in hippocampal neurocircuitry and long</a:t>
            </a:r>
            <a:r>
              <a:rPr lang="en-GB" sz="800" dirty="0">
                <a:solidFill>
                  <a:schemeClr val="tx2"/>
                </a:solidFill>
                <a:effectLst/>
                <a:latin typeface="Arial Nova" panose="020B0504020202020204" pitchFamily="34" charset="0"/>
                <a:ea typeface="Calibri" panose="020F0502020204030204" pitchFamily="34" charset="0"/>
                <a:cs typeface="Cambria Math" panose="02040503050406030204" pitchFamily="18" charset="0"/>
              </a:rPr>
              <a:t>‐</a:t>
            </a:r>
            <a:r>
              <a:rPr lang="en-GB" sz="800" dirty="0">
                <a:solidFill>
                  <a:schemeClr val="tx2"/>
                </a:solidFill>
                <a:effectLst/>
                <a:latin typeface="Arial Nova" panose="020B0504020202020204" pitchFamily="34" charset="0"/>
                <a:ea typeface="Calibri" panose="020F0502020204030204" pitchFamily="34" charset="0"/>
              </a:rPr>
              <a:t>term potentiation. </a:t>
            </a:r>
            <a:r>
              <a:rPr lang="en-GB" sz="800" i="1" dirty="0">
                <a:solidFill>
                  <a:schemeClr val="tx2"/>
                </a:solidFill>
                <a:effectLst/>
                <a:latin typeface="Arial Nova" panose="020B0504020202020204" pitchFamily="34" charset="0"/>
                <a:ea typeface="Calibri" panose="020F0502020204030204" pitchFamily="34" charset="0"/>
              </a:rPr>
              <a:t>European Journal of Neuroscience</a:t>
            </a:r>
            <a:r>
              <a:rPr lang="en-GB" sz="800" dirty="0">
                <a:solidFill>
                  <a:schemeClr val="tx2"/>
                </a:solidFill>
                <a:effectLst/>
                <a:latin typeface="Arial Nova" panose="020B0504020202020204" pitchFamily="34" charset="0"/>
                <a:ea typeface="Calibri" panose="020F0502020204030204" pitchFamily="34" charset="0"/>
              </a:rPr>
              <a:t>, </a:t>
            </a:r>
            <a:r>
              <a:rPr lang="en-GB" sz="800" i="1" dirty="0">
                <a:solidFill>
                  <a:schemeClr val="tx2"/>
                </a:solidFill>
                <a:effectLst/>
                <a:latin typeface="Arial Nova" panose="020B0504020202020204" pitchFamily="34" charset="0"/>
                <a:ea typeface="Calibri" panose="020F0502020204030204" pitchFamily="34" charset="0"/>
              </a:rPr>
              <a:t>54</a:t>
            </a:r>
            <a:r>
              <a:rPr lang="en-GB" sz="800" dirty="0">
                <a:solidFill>
                  <a:schemeClr val="tx2"/>
                </a:solidFill>
                <a:effectLst/>
                <a:latin typeface="Arial Nova" panose="020B0504020202020204" pitchFamily="34" charset="0"/>
                <a:ea typeface="Calibri" panose="020F0502020204030204" pitchFamily="34" charset="0"/>
              </a:rPr>
              <a:t>(8), pp.6960-6971.</a:t>
            </a:r>
          </a:p>
          <a:p>
            <a:pPr marL="12700" indent="-25400">
              <a:lnSpc>
                <a:spcPct val="100000"/>
              </a:lnSpc>
              <a:spcBef>
                <a:spcPts val="600"/>
              </a:spcBef>
              <a:spcAft>
                <a:spcPts val="0"/>
              </a:spcAft>
            </a:pPr>
            <a:r>
              <a:rPr lang="en-GB" sz="800" dirty="0">
                <a:solidFill>
                  <a:schemeClr val="tx2"/>
                </a:solidFill>
                <a:effectLst/>
                <a:latin typeface="Arial Nova" panose="020B0504020202020204" pitchFamily="34" charset="0"/>
                <a:ea typeface="Calibri" panose="020F0502020204030204" pitchFamily="34" charset="0"/>
              </a:rPr>
              <a:t>Nesbitt, N., 2023. </a:t>
            </a:r>
            <a:r>
              <a:rPr lang="en-GB" sz="800" i="1" dirty="0">
                <a:solidFill>
                  <a:schemeClr val="tx2"/>
                </a:solidFill>
                <a:effectLst/>
                <a:latin typeface="Arial Nova" panose="020B0504020202020204" pitchFamily="34" charset="0"/>
                <a:ea typeface="Calibri" panose="020F0502020204030204" pitchFamily="34" charset="0"/>
              </a:rPr>
              <a:t>EXERCISE SCIENCE </a:t>
            </a:r>
            <a:r>
              <a:rPr lang="en-GB" sz="800" i="1" dirty="0">
                <a:solidFill>
                  <a:schemeClr val="tx2"/>
                </a:solidFill>
                <a:effectLst/>
                <a:latin typeface="Arial" panose="020B0604020202020204" pitchFamily="34" charset="0"/>
                <a:ea typeface="Calibri" panose="020F0502020204030204" pitchFamily="34" charset="0"/>
              </a:rPr>
              <a:t>AND THE SINGING VOICE</a:t>
            </a:r>
            <a:r>
              <a:rPr lang="en-GB" sz="800" dirty="0">
                <a:solidFill>
                  <a:schemeClr val="tx2"/>
                </a:solidFill>
                <a:effectLst/>
                <a:latin typeface="Arial" panose="020B0604020202020204" pitchFamily="34" charset="0"/>
                <a:ea typeface="Calibri" panose="020F0502020204030204" pitchFamily="34" charset="0"/>
              </a:rPr>
              <a:t> (Doctoral dissertation, Indiana University).</a:t>
            </a:r>
            <a:endParaRPr lang="en-GB" sz="800" dirty="0">
              <a:solidFill>
                <a:schemeClr val="tx2"/>
              </a:solidFill>
              <a:effectLst/>
              <a:latin typeface="Calibri" panose="020F0502020204030204" pitchFamily="34" charset="0"/>
              <a:ea typeface="Calibri" panose="020F0502020204030204" pitchFamily="34" charset="0"/>
            </a:endParaRPr>
          </a:p>
          <a:p>
            <a:pPr marL="0" indent="0" algn="just">
              <a:lnSpc>
                <a:spcPct val="100000"/>
              </a:lnSpc>
              <a:spcAft>
                <a:spcPts val="0"/>
              </a:spcAft>
            </a:pPr>
            <a:r>
              <a:rPr lang="en-GB" sz="800" dirty="0" err="1">
                <a:solidFill>
                  <a:schemeClr val="tx2"/>
                </a:solidFill>
                <a:effectLst/>
                <a:latin typeface="Arial" panose="020B0604020202020204" pitchFamily="34" charset="0"/>
                <a:ea typeface="Arial" panose="020B0604020202020204" pitchFamily="34" charset="0"/>
              </a:rPr>
              <a:t>Nosek</a:t>
            </a:r>
            <a:r>
              <a:rPr lang="en-GB" sz="800" dirty="0">
                <a:solidFill>
                  <a:schemeClr val="tx2"/>
                </a:solidFill>
                <a:effectLst/>
                <a:latin typeface="Arial" panose="020B0604020202020204" pitchFamily="34" charset="0"/>
                <a:ea typeface="Arial" panose="020B0604020202020204" pitchFamily="34" charset="0"/>
              </a:rPr>
              <a:t>, B.A., Hardwicke, T.E., </a:t>
            </a:r>
            <a:r>
              <a:rPr lang="en-GB" sz="800" dirty="0" err="1">
                <a:solidFill>
                  <a:schemeClr val="tx2"/>
                </a:solidFill>
                <a:effectLst/>
                <a:latin typeface="Arial" panose="020B0604020202020204" pitchFamily="34" charset="0"/>
                <a:ea typeface="Arial" panose="020B0604020202020204" pitchFamily="34" charset="0"/>
              </a:rPr>
              <a:t>Moshontz</a:t>
            </a:r>
            <a:r>
              <a:rPr lang="en-GB" sz="800" dirty="0">
                <a:solidFill>
                  <a:schemeClr val="tx2"/>
                </a:solidFill>
                <a:effectLst/>
                <a:latin typeface="Arial" panose="020B0604020202020204" pitchFamily="34" charset="0"/>
                <a:ea typeface="Arial" panose="020B0604020202020204" pitchFamily="34" charset="0"/>
              </a:rPr>
              <a:t>, H., Allard, A., Corker, K.S., </a:t>
            </a:r>
            <a:r>
              <a:rPr lang="en-GB" sz="800" dirty="0" err="1">
                <a:solidFill>
                  <a:schemeClr val="tx2"/>
                </a:solidFill>
                <a:effectLst/>
                <a:latin typeface="Arial" panose="020B0604020202020204" pitchFamily="34" charset="0"/>
                <a:ea typeface="Arial" panose="020B0604020202020204" pitchFamily="34" charset="0"/>
              </a:rPr>
              <a:t>Dreber</a:t>
            </a:r>
            <a:r>
              <a:rPr lang="en-GB" sz="800" dirty="0">
                <a:solidFill>
                  <a:schemeClr val="tx2"/>
                </a:solidFill>
                <a:effectLst/>
                <a:latin typeface="Arial" panose="020B0604020202020204" pitchFamily="34" charset="0"/>
                <a:ea typeface="Arial" panose="020B0604020202020204" pitchFamily="34" charset="0"/>
              </a:rPr>
              <a:t>, A., Fidler, F., Hilgard, J., Kline </a:t>
            </a:r>
            <a:r>
              <a:rPr lang="en-GB" sz="800" dirty="0" err="1">
                <a:solidFill>
                  <a:schemeClr val="tx2"/>
                </a:solidFill>
                <a:effectLst/>
                <a:latin typeface="Arial" panose="020B0604020202020204" pitchFamily="34" charset="0"/>
                <a:ea typeface="Arial" panose="020B0604020202020204" pitchFamily="34" charset="0"/>
              </a:rPr>
              <a:t>Struhl</a:t>
            </a:r>
            <a:r>
              <a:rPr lang="en-GB" sz="800" dirty="0">
                <a:solidFill>
                  <a:schemeClr val="tx2"/>
                </a:solidFill>
                <a:effectLst/>
                <a:latin typeface="Arial" panose="020B0604020202020204" pitchFamily="34" charset="0"/>
                <a:ea typeface="Arial" panose="020B0604020202020204" pitchFamily="34" charset="0"/>
              </a:rPr>
              <a:t>, M., </a:t>
            </a:r>
            <a:r>
              <a:rPr lang="en-GB" sz="800" dirty="0" err="1">
                <a:solidFill>
                  <a:schemeClr val="tx2"/>
                </a:solidFill>
                <a:effectLst/>
                <a:latin typeface="Arial" panose="020B0604020202020204" pitchFamily="34" charset="0"/>
                <a:ea typeface="Arial" panose="020B0604020202020204" pitchFamily="34" charset="0"/>
              </a:rPr>
              <a:t>Nuijten</a:t>
            </a:r>
            <a:r>
              <a:rPr lang="en-GB" sz="800" dirty="0">
                <a:solidFill>
                  <a:schemeClr val="tx2"/>
                </a:solidFill>
                <a:effectLst/>
                <a:latin typeface="Arial" panose="020B0604020202020204" pitchFamily="34" charset="0"/>
                <a:ea typeface="Arial" panose="020B0604020202020204" pitchFamily="34" charset="0"/>
              </a:rPr>
              <a:t>, M.B. and Rohrer, J.M., 2022. Replicability, robustness, and reproducibility in psychological science. </a:t>
            </a:r>
            <a:r>
              <a:rPr lang="en-GB" sz="800" i="1" dirty="0">
                <a:solidFill>
                  <a:schemeClr val="tx2"/>
                </a:solidFill>
                <a:effectLst/>
                <a:latin typeface="Arial" panose="020B0604020202020204" pitchFamily="34" charset="0"/>
                <a:ea typeface="Arial" panose="020B0604020202020204" pitchFamily="34" charset="0"/>
              </a:rPr>
              <a:t>Annual review of psychology</a:t>
            </a:r>
            <a:r>
              <a:rPr lang="en-GB" sz="800" dirty="0">
                <a:solidFill>
                  <a:schemeClr val="tx2"/>
                </a:solidFill>
                <a:effectLst/>
                <a:latin typeface="Arial" panose="020B0604020202020204" pitchFamily="34" charset="0"/>
                <a:ea typeface="Arial" panose="020B0604020202020204" pitchFamily="34" charset="0"/>
              </a:rPr>
              <a:t>, </a:t>
            </a:r>
            <a:r>
              <a:rPr lang="en-GB" sz="800" i="1" dirty="0">
                <a:solidFill>
                  <a:schemeClr val="tx2"/>
                </a:solidFill>
                <a:effectLst/>
                <a:latin typeface="Arial" panose="020B0604020202020204" pitchFamily="34" charset="0"/>
                <a:ea typeface="Arial" panose="020B0604020202020204" pitchFamily="34" charset="0"/>
              </a:rPr>
              <a:t>73</a:t>
            </a:r>
            <a:r>
              <a:rPr lang="en-GB" sz="800" dirty="0">
                <a:solidFill>
                  <a:schemeClr val="tx2"/>
                </a:solidFill>
                <a:effectLst/>
                <a:latin typeface="Arial" panose="020B0604020202020204" pitchFamily="34" charset="0"/>
                <a:ea typeface="Arial" panose="020B0604020202020204" pitchFamily="34" charset="0"/>
              </a:rPr>
              <a:t>(1), pp.719-748.</a:t>
            </a:r>
            <a:endParaRPr lang="en-GB" sz="800" dirty="0">
              <a:solidFill>
                <a:schemeClr val="tx2"/>
              </a:solidFill>
              <a:effectLst/>
              <a:latin typeface="Calibri" panose="020F0502020204030204" pitchFamily="34" charset="0"/>
              <a:ea typeface="Calibri" panose="020F0502020204030204" pitchFamily="34" charset="0"/>
            </a:endParaRPr>
          </a:p>
          <a:p>
            <a:pPr>
              <a:lnSpc>
                <a:spcPct val="100000"/>
              </a:lnSpc>
              <a:spcAft>
                <a:spcPts val="0"/>
              </a:spcAft>
            </a:pPr>
            <a:r>
              <a:rPr lang="en-GB" sz="800" dirty="0" err="1">
                <a:solidFill>
                  <a:schemeClr val="tx2"/>
                </a:solidFill>
                <a:effectLst/>
                <a:latin typeface="Arial" panose="020B0604020202020204" pitchFamily="34" charset="0"/>
                <a:ea typeface="Calibri" panose="020F0502020204030204" pitchFamily="34" charset="0"/>
              </a:rPr>
              <a:t>Paas</a:t>
            </a:r>
            <a:r>
              <a:rPr lang="en-GB" sz="800" dirty="0">
                <a:solidFill>
                  <a:schemeClr val="tx2"/>
                </a:solidFill>
                <a:effectLst/>
                <a:latin typeface="Arial" panose="020B0604020202020204" pitchFamily="34" charset="0"/>
                <a:ea typeface="Calibri" panose="020F0502020204030204" pitchFamily="34" charset="0"/>
              </a:rPr>
              <a:t>, F., </a:t>
            </a:r>
            <a:r>
              <a:rPr lang="en-GB" sz="800" dirty="0" err="1">
                <a:solidFill>
                  <a:schemeClr val="tx2"/>
                </a:solidFill>
                <a:effectLst/>
                <a:latin typeface="Arial" panose="020B0604020202020204" pitchFamily="34" charset="0"/>
                <a:ea typeface="Calibri" panose="020F0502020204030204" pitchFamily="34" charset="0"/>
              </a:rPr>
              <a:t>Renkl</a:t>
            </a:r>
            <a:r>
              <a:rPr lang="en-GB" sz="800" dirty="0">
                <a:solidFill>
                  <a:schemeClr val="tx2"/>
                </a:solidFill>
                <a:effectLst/>
                <a:latin typeface="Arial" panose="020B0604020202020204" pitchFamily="34" charset="0"/>
                <a:ea typeface="Calibri" panose="020F0502020204030204" pitchFamily="34" charset="0"/>
              </a:rPr>
              <a:t>, A., &amp; </a:t>
            </a:r>
            <a:r>
              <a:rPr lang="en-GB" sz="800" dirty="0" err="1">
                <a:solidFill>
                  <a:schemeClr val="tx2"/>
                </a:solidFill>
                <a:effectLst/>
                <a:latin typeface="Arial" panose="020B0604020202020204" pitchFamily="34" charset="0"/>
                <a:ea typeface="Calibri" panose="020F0502020204030204" pitchFamily="34" charset="0"/>
              </a:rPr>
              <a:t>Sweller</a:t>
            </a:r>
            <a:r>
              <a:rPr lang="en-GB" sz="800" dirty="0">
                <a:solidFill>
                  <a:schemeClr val="tx2"/>
                </a:solidFill>
                <a:effectLst/>
                <a:latin typeface="Arial" panose="020B0604020202020204" pitchFamily="34" charset="0"/>
                <a:ea typeface="Calibri" panose="020F0502020204030204" pitchFamily="34" charset="0"/>
              </a:rPr>
              <a:t>, J. (2003). Educational Psychology Review, 15(4), 261–268.</a:t>
            </a:r>
            <a:endParaRPr lang="en-GB" sz="800" dirty="0">
              <a:solidFill>
                <a:schemeClr val="tx2"/>
              </a:solidFill>
              <a:effectLst/>
              <a:latin typeface="Calibri" panose="020F0502020204030204" pitchFamily="34" charset="0"/>
              <a:ea typeface="Calibri" panose="020F0502020204030204" pitchFamily="34" charset="0"/>
            </a:endParaRPr>
          </a:p>
          <a:p>
            <a:pPr algn="just">
              <a:lnSpc>
                <a:spcPct val="100000"/>
              </a:lnSpc>
              <a:spcAft>
                <a:spcPts val="0"/>
              </a:spcAft>
            </a:pPr>
            <a:r>
              <a:rPr lang="en-GB" sz="800" dirty="0" err="1">
                <a:solidFill>
                  <a:schemeClr val="tx2"/>
                </a:solidFill>
                <a:effectLst/>
                <a:latin typeface="Arial" panose="020B0604020202020204" pitchFamily="34" charset="0"/>
                <a:ea typeface="Arial" panose="020B0604020202020204" pitchFamily="34" charset="0"/>
              </a:rPr>
              <a:t>Pashler</a:t>
            </a:r>
            <a:r>
              <a:rPr lang="en-GB" sz="800" dirty="0">
                <a:solidFill>
                  <a:schemeClr val="tx2"/>
                </a:solidFill>
                <a:effectLst/>
                <a:latin typeface="Arial" panose="020B0604020202020204" pitchFamily="34" charset="0"/>
                <a:ea typeface="Arial" panose="020B0604020202020204" pitchFamily="34" charset="0"/>
              </a:rPr>
              <a:t>, H., McDaniel, M., Rohrer, D. and Bjork, R., 2008. Learning styles: Concepts and evidence. </a:t>
            </a:r>
            <a:r>
              <a:rPr lang="en-GB" sz="800" i="1" dirty="0">
                <a:solidFill>
                  <a:schemeClr val="tx2"/>
                </a:solidFill>
                <a:effectLst/>
                <a:latin typeface="Arial" panose="020B0604020202020204" pitchFamily="34" charset="0"/>
                <a:ea typeface="Arial" panose="020B0604020202020204" pitchFamily="34" charset="0"/>
              </a:rPr>
              <a:t>Psychological science in the public interest</a:t>
            </a:r>
            <a:r>
              <a:rPr lang="en-GB" sz="800" dirty="0">
                <a:solidFill>
                  <a:schemeClr val="tx2"/>
                </a:solidFill>
                <a:effectLst/>
                <a:latin typeface="Arial" panose="020B0604020202020204" pitchFamily="34" charset="0"/>
                <a:ea typeface="Arial" panose="020B0604020202020204" pitchFamily="34" charset="0"/>
              </a:rPr>
              <a:t>, </a:t>
            </a:r>
            <a:r>
              <a:rPr lang="en-GB" sz="800" i="1" dirty="0">
                <a:solidFill>
                  <a:schemeClr val="tx2"/>
                </a:solidFill>
                <a:effectLst/>
                <a:latin typeface="Arial" panose="020B0604020202020204" pitchFamily="34" charset="0"/>
                <a:ea typeface="Arial" panose="020B0604020202020204" pitchFamily="34" charset="0"/>
              </a:rPr>
              <a:t>9</a:t>
            </a:r>
            <a:r>
              <a:rPr lang="en-GB" sz="800" dirty="0">
                <a:solidFill>
                  <a:schemeClr val="tx2"/>
                </a:solidFill>
                <a:effectLst/>
                <a:latin typeface="Arial" panose="020B0604020202020204" pitchFamily="34" charset="0"/>
                <a:ea typeface="Arial" panose="020B0604020202020204" pitchFamily="34" charset="0"/>
              </a:rPr>
              <a:t>(3), pp.105-119.</a:t>
            </a:r>
            <a:endParaRPr lang="en-GB" sz="800" dirty="0">
              <a:solidFill>
                <a:schemeClr val="tx2"/>
              </a:solidFill>
              <a:effectLst/>
              <a:latin typeface="Calibri" panose="020F0502020204030204" pitchFamily="34" charset="0"/>
              <a:ea typeface="Calibri" panose="020F0502020204030204" pitchFamily="34" charset="0"/>
            </a:endParaRPr>
          </a:p>
          <a:p>
            <a:pPr algn="just">
              <a:lnSpc>
                <a:spcPct val="100000"/>
              </a:lnSpc>
              <a:spcAft>
                <a:spcPts val="0"/>
              </a:spcAft>
            </a:pPr>
            <a:r>
              <a:rPr lang="en-GB" sz="800" dirty="0">
                <a:solidFill>
                  <a:schemeClr val="tx2"/>
                </a:solidFill>
                <a:effectLst/>
                <a:latin typeface="Arial" panose="020B0604020202020204" pitchFamily="34" charset="0"/>
                <a:ea typeface="Calibri" panose="020F0502020204030204" pitchFamily="34" charset="0"/>
              </a:rPr>
              <a:t>Piaget, J. (1954) The Construction of Reality in the Child. New York: Basic Books.</a:t>
            </a:r>
            <a:endParaRPr lang="en-GB" sz="800" dirty="0">
              <a:solidFill>
                <a:schemeClr val="tx2"/>
              </a:solidFill>
              <a:effectLst/>
              <a:latin typeface="Calibri" panose="020F0502020204030204" pitchFamily="34" charset="0"/>
              <a:ea typeface="Calibri" panose="020F0502020204030204" pitchFamily="34" charset="0"/>
            </a:endParaRPr>
          </a:p>
          <a:p>
            <a:pPr>
              <a:lnSpc>
                <a:spcPct val="100000"/>
              </a:lnSpc>
              <a:spcAft>
                <a:spcPts val="0"/>
              </a:spcAft>
            </a:pPr>
            <a:r>
              <a:rPr lang="en-GB" sz="800" dirty="0">
                <a:solidFill>
                  <a:schemeClr val="tx2"/>
                </a:solidFill>
                <a:effectLst/>
                <a:latin typeface="Arial" panose="020B0604020202020204" pitchFamily="34" charset="0"/>
                <a:ea typeface="Calibri" panose="020F0502020204030204" pitchFamily="34" charset="0"/>
              </a:rPr>
              <a:t>Ragan, K., 2020. </a:t>
            </a:r>
            <a:r>
              <a:rPr lang="en-GB" sz="800" i="1" dirty="0">
                <a:solidFill>
                  <a:schemeClr val="tx2"/>
                </a:solidFill>
                <a:effectLst/>
                <a:latin typeface="Arial" panose="020B0604020202020204" pitchFamily="34" charset="0"/>
                <a:ea typeface="Calibri" panose="020F0502020204030204" pitchFamily="34" charset="0"/>
              </a:rPr>
              <a:t>A systematic approach to voice: The art of studio application</a:t>
            </a:r>
            <a:r>
              <a:rPr lang="en-GB" sz="800" dirty="0">
                <a:solidFill>
                  <a:schemeClr val="tx2"/>
                </a:solidFill>
                <a:effectLst/>
                <a:latin typeface="Arial" panose="020B0604020202020204" pitchFamily="34" charset="0"/>
                <a:ea typeface="Calibri" panose="020F0502020204030204" pitchFamily="34" charset="0"/>
              </a:rPr>
              <a:t>. Plural Publishing.</a:t>
            </a:r>
            <a:endParaRPr lang="en-GB" sz="800" dirty="0">
              <a:solidFill>
                <a:schemeClr val="tx2"/>
              </a:solidFill>
              <a:effectLst/>
              <a:latin typeface="Calibri" panose="020F0502020204030204" pitchFamily="34" charset="0"/>
              <a:ea typeface="Calibri" panose="020F0502020204030204" pitchFamily="34" charset="0"/>
            </a:endParaRPr>
          </a:p>
          <a:p>
            <a:pPr algn="just">
              <a:lnSpc>
                <a:spcPct val="100000"/>
              </a:lnSpc>
              <a:spcAft>
                <a:spcPts val="0"/>
              </a:spcAft>
            </a:pPr>
            <a:r>
              <a:rPr lang="en-GB" sz="800" dirty="0">
                <a:solidFill>
                  <a:schemeClr val="tx2"/>
                </a:solidFill>
                <a:effectLst/>
                <a:latin typeface="Arial" panose="020B0604020202020204" pitchFamily="34" charset="0"/>
                <a:ea typeface="Arial" panose="020B0604020202020204" pitchFamily="34" charset="0"/>
              </a:rPr>
              <a:t>Rahman, M.S., 2020. The advantages and disadvantages of using qualitative and quantitative approaches and methods in language “testing and assessment” research: A literature review.</a:t>
            </a:r>
            <a:endParaRPr lang="en-GB" sz="800" dirty="0">
              <a:solidFill>
                <a:schemeClr val="tx2"/>
              </a:solidFill>
              <a:effectLst/>
              <a:latin typeface="Calibri" panose="020F0502020204030204" pitchFamily="34" charset="0"/>
              <a:ea typeface="Calibri" panose="020F0502020204030204" pitchFamily="34" charset="0"/>
            </a:endParaRPr>
          </a:p>
          <a:p>
            <a:pPr>
              <a:lnSpc>
                <a:spcPct val="100000"/>
              </a:lnSpc>
              <a:spcAft>
                <a:spcPts val="0"/>
              </a:spcAft>
            </a:pPr>
            <a:r>
              <a:rPr lang="en-GB" sz="800" dirty="0">
                <a:solidFill>
                  <a:schemeClr val="tx2"/>
                </a:solidFill>
                <a:effectLst/>
                <a:latin typeface="Arial" panose="020B0604020202020204" pitchFamily="34" charset="0"/>
                <a:ea typeface="Calibri" panose="020F0502020204030204" pitchFamily="34" charset="0"/>
              </a:rPr>
              <a:t>Rauscher, F.H., 2009. The impact of music instruction on other skills. </a:t>
            </a:r>
            <a:r>
              <a:rPr lang="en-GB" sz="800" i="1" dirty="0">
                <a:solidFill>
                  <a:schemeClr val="tx2"/>
                </a:solidFill>
                <a:effectLst/>
                <a:latin typeface="Arial" panose="020B0604020202020204" pitchFamily="34" charset="0"/>
                <a:ea typeface="Calibri" panose="020F0502020204030204" pitchFamily="34" charset="0"/>
              </a:rPr>
              <a:t>The Oxford handbook of music psychology</a:t>
            </a:r>
            <a:r>
              <a:rPr lang="en-GB" sz="800" dirty="0">
                <a:solidFill>
                  <a:schemeClr val="tx2"/>
                </a:solidFill>
                <a:effectLst/>
                <a:latin typeface="Arial" panose="020B0604020202020204" pitchFamily="34" charset="0"/>
                <a:ea typeface="Calibri" panose="020F0502020204030204" pitchFamily="34" charset="0"/>
              </a:rPr>
              <a:t>, pp.244-252.</a:t>
            </a:r>
            <a:endParaRPr lang="en-GB" sz="800" dirty="0">
              <a:solidFill>
                <a:schemeClr val="tx2"/>
              </a:solidFill>
              <a:effectLst/>
              <a:latin typeface="Calibri" panose="020F0502020204030204" pitchFamily="34" charset="0"/>
              <a:ea typeface="Calibri" panose="020F0502020204030204" pitchFamily="34" charset="0"/>
            </a:endParaRPr>
          </a:p>
          <a:p>
            <a:pPr>
              <a:lnSpc>
                <a:spcPct val="100000"/>
              </a:lnSpc>
              <a:spcAft>
                <a:spcPts val="0"/>
              </a:spcAft>
            </a:pPr>
            <a:r>
              <a:rPr lang="en-GB" sz="800" dirty="0">
                <a:solidFill>
                  <a:schemeClr val="tx2"/>
                </a:solidFill>
                <a:effectLst/>
                <a:latin typeface="Arial" panose="020B0604020202020204" pitchFamily="34" charset="0"/>
                <a:ea typeface="Calibri" panose="020F0502020204030204" pitchFamily="34" charset="0"/>
              </a:rPr>
              <a:t>Reid, C. (1992). Vocal stamina and endurance training through kinaesthetic learning. Vocal Health Journal, 3(2), 14-22.</a:t>
            </a:r>
            <a:endParaRPr lang="en-GB" sz="800" dirty="0">
              <a:solidFill>
                <a:schemeClr val="tx2"/>
              </a:solidFill>
              <a:effectLst/>
              <a:latin typeface="Calibri" panose="020F0502020204030204" pitchFamily="34" charset="0"/>
              <a:ea typeface="Calibri" panose="020F0502020204030204" pitchFamily="34" charset="0"/>
            </a:endParaRPr>
          </a:p>
          <a:p>
            <a:pPr>
              <a:lnSpc>
                <a:spcPct val="100000"/>
              </a:lnSpc>
              <a:spcAft>
                <a:spcPts val="0"/>
              </a:spcAft>
            </a:pPr>
            <a:r>
              <a:rPr lang="en-GB" sz="800" dirty="0">
                <a:solidFill>
                  <a:schemeClr val="tx2"/>
                </a:solidFill>
                <a:effectLst/>
                <a:latin typeface="Arial" panose="020B0604020202020204" pitchFamily="34" charset="0"/>
                <a:ea typeface="Calibri" panose="020F0502020204030204" pitchFamily="34" charset="0"/>
              </a:rPr>
              <a:t>Roth, D.F., 2014. Vocal Health and Singing Pedagogy: Considerations from Biology and Motor Learning Douglas F. Roth and Katherine </a:t>
            </a:r>
            <a:r>
              <a:rPr lang="en-GB" sz="800" dirty="0" err="1">
                <a:solidFill>
                  <a:schemeClr val="tx2"/>
                </a:solidFill>
                <a:effectLst/>
                <a:latin typeface="Arial" panose="020B0604020202020204" pitchFamily="34" charset="0"/>
                <a:ea typeface="Calibri" panose="020F0502020204030204" pitchFamily="34" charset="0"/>
              </a:rPr>
              <a:t>Verdolini</a:t>
            </a:r>
            <a:r>
              <a:rPr lang="en-GB" sz="800" dirty="0">
                <a:solidFill>
                  <a:schemeClr val="tx2"/>
                </a:solidFill>
                <a:effectLst/>
                <a:latin typeface="Arial" panose="020B0604020202020204" pitchFamily="34" charset="0"/>
                <a:ea typeface="Calibri" panose="020F0502020204030204" pitchFamily="34" charset="0"/>
              </a:rPr>
              <a:t> Abbott. </a:t>
            </a:r>
            <a:r>
              <a:rPr lang="en-GB" sz="800" i="1" dirty="0">
                <a:solidFill>
                  <a:schemeClr val="tx2"/>
                </a:solidFill>
                <a:effectLst/>
                <a:latin typeface="Arial" panose="020B0604020202020204" pitchFamily="34" charset="0"/>
                <a:ea typeface="Calibri" panose="020F0502020204030204" pitchFamily="34" charset="0"/>
              </a:rPr>
              <a:t>Teaching Singing in the 21st Century</a:t>
            </a:r>
            <a:r>
              <a:rPr lang="en-GB" sz="800" dirty="0">
                <a:solidFill>
                  <a:schemeClr val="tx2"/>
                </a:solidFill>
                <a:effectLst/>
                <a:latin typeface="Arial" panose="020B0604020202020204" pitchFamily="34" charset="0"/>
                <a:ea typeface="Calibri" panose="020F0502020204030204" pitchFamily="34" charset="0"/>
              </a:rPr>
              <a:t>, </a:t>
            </a:r>
            <a:r>
              <a:rPr lang="en-GB" sz="800" i="1" dirty="0">
                <a:solidFill>
                  <a:schemeClr val="tx2"/>
                </a:solidFill>
                <a:effectLst/>
                <a:latin typeface="Arial" panose="020B0604020202020204" pitchFamily="34" charset="0"/>
                <a:ea typeface="Calibri" panose="020F0502020204030204" pitchFamily="34" charset="0"/>
              </a:rPr>
              <a:t>14</a:t>
            </a:r>
            <a:r>
              <a:rPr lang="en-GB" sz="800" dirty="0">
                <a:solidFill>
                  <a:schemeClr val="tx2"/>
                </a:solidFill>
                <a:effectLst/>
                <a:latin typeface="Arial" panose="020B0604020202020204" pitchFamily="34" charset="0"/>
                <a:ea typeface="Calibri" panose="020F0502020204030204" pitchFamily="34" charset="0"/>
              </a:rPr>
              <a:t>, p.69.</a:t>
            </a:r>
            <a:endParaRPr lang="en-GB" sz="800" dirty="0">
              <a:solidFill>
                <a:schemeClr val="tx2"/>
              </a:solidFill>
              <a:effectLst/>
              <a:latin typeface="Calibri" panose="020F0502020204030204" pitchFamily="34" charset="0"/>
              <a:ea typeface="Calibri" panose="020F0502020204030204" pitchFamily="34" charset="0"/>
            </a:endParaRPr>
          </a:p>
          <a:p>
            <a:pPr algn="just">
              <a:lnSpc>
                <a:spcPct val="100000"/>
              </a:lnSpc>
              <a:spcAft>
                <a:spcPts val="0"/>
              </a:spcAft>
            </a:pPr>
            <a:r>
              <a:rPr lang="en-GB" sz="800" dirty="0" err="1">
                <a:solidFill>
                  <a:schemeClr val="tx2"/>
                </a:solidFill>
                <a:effectLst/>
                <a:latin typeface="Arial" panose="020B0604020202020204" pitchFamily="34" charset="0"/>
                <a:ea typeface="Arial" panose="020B0604020202020204" pitchFamily="34" charset="0"/>
              </a:rPr>
              <a:t>Sriwahyuni</a:t>
            </a:r>
            <a:r>
              <a:rPr lang="en-GB" sz="800" dirty="0">
                <a:solidFill>
                  <a:schemeClr val="tx2"/>
                </a:solidFill>
                <a:effectLst/>
                <a:latin typeface="Arial" panose="020B0604020202020204" pitchFamily="34" charset="0"/>
                <a:ea typeface="Arial" panose="020B0604020202020204" pitchFamily="34" charset="0"/>
              </a:rPr>
              <a:t>, E. and </a:t>
            </a:r>
            <a:r>
              <a:rPr lang="en-GB" sz="800" dirty="0" err="1">
                <a:solidFill>
                  <a:schemeClr val="tx2"/>
                </a:solidFill>
                <a:effectLst/>
                <a:latin typeface="Arial" panose="020B0604020202020204" pitchFamily="34" charset="0"/>
                <a:ea typeface="Arial" panose="020B0604020202020204" pitchFamily="34" charset="0"/>
              </a:rPr>
              <a:t>Khermarinah</a:t>
            </a:r>
            <a:r>
              <a:rPr lang="en-GB" sz="800" dirty="0">
                <a:solidFill>
                  <a:schemeClr val="tx2"/>
                </a:solidFill>
                <a:effectLst/>
                <a:latin typeface="Arial" panose="020B0604020202020204" pitchFamily="34" charset="0"/>
                <a:ea typeface="Arial" panose="020B0604020202020204" pitchFamily="34" charset="0"/>
              </a:rPr>
              <a:t>, K., 2024. A Program for Inclusive Education Towards Equitable and Non-Discriminatory Education. </a:t>
            </a:r>
            <a:r>
              <a:rPr lang="en-GB" sz="800" i="1" dirty="0">
                <a:solidFill>
                  <a:schemeClr val="tx2"/>
                </a:solidFill>
                <a:effectLst/>
                <a:latin typeface="Arial" panose="020B0604020202020204" pitchFamily="34" charset="0"/>
                <a:ea typeface="Arial" panose="020B0604020202020204" pitchFamily="34" charset="0"/>
              </a:rPr>
              <a:t>Journal of Social Work and Science Education</a:t>
            </a:r>
            <a:r>
              <a:rPr lang="en-GB" sz="800" dirty="0">
                <a:solidFill>
                  <a:schemeClr val="tx2"/>
                </a:solidFill>
                <a:effectLst/>
                <a:latin typeface="Arial" panose="020B0604020202020204" pitchFamily="34" charset="0"/>
                <a:ea typeface="Arial" panose="020B0604020202020204" pitchFamily="34" charset="0"/>
              </a:rPr>
              <a:t>, </a:t>
            </a:r>
            <a:r>
              <a:rPr lang="en-GB" sz="800" i="1" dirty="0">
                <a:solidFill>
                  <a:schemeClr val="tx2"/>
                </a:solidFill>
                <a:effectLst/>
                <a:latin typeface="Arial" panose="020B0604020202020204" pitchFamily="34" charset="0"/>
                <a:ea typeface="Arial" panose="020B0604020202020204" pitchFamily="34" charset="0"/>
              </a:rPr>
              <a:t>5</a:t>
            </a:r>
            <a:r>
              <a:rPr lang="en-GB" sz="800" dirty="0">
                <a:solidFill>
                  <a:schemeClr val="tx2"/>
                </a:solidFill>
                <a:effectLst/>
                <a:latin typeface="Arial" panose="020B0604020202020204" pitchFamily="34" charset="0"/>
                <a:ea typeface="Arial" panose="020B0604020202020204" pitchFamily="34" charset="0"/>
              </a:rPr>
              <a:t>(1), pp.307-318.</a:t>
            </a:r>
            <a:endParaRPr lang="en-GB" sz="800" dirty="0">
              <a:solidFill>
                <a:schemeClr val="tx2"/>
              </a:solidFill>
              <a:effectLst/>
              <a:latin typeface="Calibri" panose="020F0502020204030204" pitchFamily="34" charset="0"/>
              <a:ea typeface="Calibri" panose="020F0502020204030204" pitchFamily="34" charset="0"/>
            </a:endParaRPr>
          </a:p>
          <a:p>
            <a:pPr algn="just">
              <a:lnSpc>
                <a:spcPct val="100000"/>
              </a:lnSpc>
              <a:spcAft>
                <a:spcPts val="0"/>
              </a:spcAft>
            </a:pPr>
            <a:r>
              <a:rPr lang="en-GB" sz="800" dirty="0" err="1">
                <a:solidFill>
                  <a:schemeClr val="tx2"/>
                </a:solidFill>
                <a:effectLst/>
                <a:latin typeface="Arial" panose="020B0604020202020204" pitchFamily="34" charset="0"/>
                <a:ea typeface="Calibri" panose="020F0502020204030204" pitchFamily="34" charset="0"/>
              </a:rPr>
              <a:t>Sweller</a:t>
            </a:r>
            <a:r>
              <a:rPr lang="en-GB" sz="800" dirty="0">
                <a:solidFill>
                  <a:schemeClr val="tx2"/>
                </a:solidFill>
                <a:effectLst/>
                <a:latin typeface="Arial" panose="020B0604020202020204" pitchFamily="34" charset="0"/>
                <a:ea typeface="Calibri" panose="020F0502020204030204" pitchFamily="34" charset="0"/>
              </a:rPr>
              <a:t>, J., Ayres, P. and </a:t>
            </a:r>
            <a:r>
              <a:rPr lang="en-GB" sz="800" dirty="0" err="1">
                <a:solidFill>
                  <a:schemeClr val="tx2"/>
                </a:solidFill>
                <a:effectLst/>
                <a:latin typeface="Arial" panose="020B0604020202020204" pitchFamily="34" charset="0"/>
                <a:ea typeface="Calibri" panose="020F0502020204030204" pitchFamily="34" charset="0"/>
              </a:rPr>
              <a:t>Kalyuga</a:t>
            </a:r>
            <a:r>
              <a:rPr lang="en-GB" sz="800" dirty="0">
                <a:solidFill>
                  <a:schemeClr val="tx2"/>
                </a:solidFill>
                <a:effectLst/>
                <a:latin typeface="Arial" panose="020B0604020202020204" pitchFamily="34" charset="0"/>
                <a:ea typeface="Calibri" panose="020F0502020204030204" pitchFamily="34" charset="0"/>
              </a:rPr>
              <a:t>, S. (2011) Cognitive Load Theory. New York: Springer.</a:t>
            </a:r>
            <a:endParaRPr lang="en-GB" sz="800" dirty="0">
              <a:solidFill>
                <a:schemeClr val="tx2"/>
              </a:solidFill>
              <a:effectLst/>
              <a:latin typeface="Calibri" panose="020F0502020204030204" pitchFamily="34" charset="0"/>
              <a:ea typeface="Calibri" panose="020F0502020204030204" pitchFamily="34" charset="0"/>
            </a:endParaRPr>
          </a:p>
          <a:p>
            <a:pPr algn="just">
              <a:lnSpc>
                <a:spcPct val="100000"/>
              </a:lnSpc>
              <a:spcAft>
                <a:spcPts val="0"/>
              </a:spcAft>
            </a:pPr>
            <a:r>
              <a:rPr lang="en-GB" sz="800" dirty="0">
                <a:solidFill>
                  <a:schemeClr val="tx2"/>
                </a:solidFill>
                <a:effectLst/>
                <a:latin typeface="Arial" panose="020B0604020202020204" pitchFamily="34" charset="0"/>
                <a:ea typeface="Calibri" panose="020F0502020204030204" pitchFamily="34" charset="0"/>
              </a:rPr>
              <a:t>Taylor, J.L., 2022. </a:t>
            </a:r>
            <a:r>
              <a:rPr lang="en-GB" sz="800" dirty="0" err="1">
                <a:solidFill>
                  <a:schemeClr val="tx2"/>
                </a:solidFill>
                <a:effectLst/>
                <a:latin typeface="Arial" panose="020B0604020202020204" pitchFamily="34" charset="0"/>
                <a:ea typeface="Calibri" panose="020F0502020204030204" pitchFamily="34" charset="0"/>
              </a:rPr>
              <a:t>Kinesthetic</a:t>
            </a:r>
            <a:r>
              <a:rPr lang="en-GB" sz="800" dirty="0">
                <a:solidFill>
                  <a:schemeClr val="tx2"/>
                </a:solidFill>
                <a:effectLst/>
                <a:latin typeface="Arial" panose="020B0604020202020204" pitchFamily="34" charset="0"/>
                <a:ea typeface="Calibri" panose="020F0502020204030204" pitchFamily="34" charset="0"/>
              </a:rPr>
              <a:t> inputs. In </a:t>
            </a:r>
            <a:r>
              <a:rPr lang="en-GB" sz="800" i="1" dirty="0">
                <a:solidFill>
                  <a:schemeClr val="tx2"/>
                </a:solidFill>
                <a:effectLst/>
                <a:latin typeface="Arial" panose="020B0604020202020204" pitchFamily="34" charset="0"/>
                <a:ea typeface="Calibri" panose="020F0502020204030204" pitchFamily="34" charset="0"/>
              </a:rPr>
              <a:t>Neuroscience in the 21st century: from basic to clinical</a:t>
            </a:r>
            <a:r>
              <a:rPr lang="en-GB" sz="800" dirty="0">
                <a:solidFill>
                  <a:schemeClr val="tx2"/>
                </a:solidFill>
                <a:effectLst/>
                <a:latin typeface="Arial" panose="020B0604020202020204" pitchFamily="34" charset="0"/>
                <a:ea typeface="Calibri" panose="020F0502020204030204" pitchFamily="34" charset="0"/>
              </a:rPr>
              <a:t> (pp. 1339-1373). Cham: Springer International Publishing.</a:t>
            </a:r>
            <a:endParaRPr lang="en-GB" sz="800" dirty="0">
              <a:solidFill>
                <a:schemeClr val="tx2"/>
              </a:solidFill>
              <a:effectLst/>
              <a:latin typeface="Calibri" panose="020F0502020204030204" pitchFamily="34" charset="0"/>
              <a:ea typeface="Calibri" panose="020F0502020204030204" pitchFamily="34" charset="0"/>
            </a:endParaRPr>
          </a:p>
          <a:p>
            <a:pPr>
              <a:lnSpc>
                <a:spcPct val="100000"/>
              </a:lnSpc>
              <a:spcAft>
                <a:spcPts val="0"/>
              </a:spcAft>
            </a:pPr>
            <a:r>
              <a:rPr lang="en-GB" sz="800" dirty="0">
                <a:solidFill>
                  <a:schemeClr val="tx2"/>
                </a:solidFill>
                <a:effectLst/>
                <a:latin typeface="Arial" panose="020B0604020202020204" pitchFamily="34" charset="0"/>
                <a:ea typeface="Calibri" panose="020F0502020204030204" pitchFamily="34" charset="0"/>
              </a:rPr>
              <a:t>VOICE, M., 2016. Motor learning and voice training, part II. Locus of attention: internal or external? That is the question. </a:t>
            </a:r>
            <a:r>
              <a:rPr lang="en-GB" sz="800" i="1" dirty="0">
                <a:solidFill>
                  <a:schemeClr val="tx2"/>
                </a:solidFill>
                <a:effectLst/>
                <a:latin typeface="Arial" panose="020B0604020202020204" pitchFamily="34" charset="0"/>
                <a:ea typeface="Calibri" panose="020F0502020204030204" pitchFamily="34" charset="0"/>
              </a:rPr>
              <a:t>Journal of Singing</a:t>
            </a:r>
            <a:r>
              <a:rPr lang="en-GB" sz="800" dirty="0">
                <a:solidFill>
                  <a:schemeClr val="tx2"/>
                </a:solidFill>
                <a:effectLst/>
                <a:latin typeface="Arial" panose="020B0604020202020204" pitchFamily="34" charset="0"/>
                <a:ea typeface="Calibri" panose="020F0502020204030204" pitchFamily="34" charset="0"/>
              </a:rPr>
              <a:t>, </a:t>
            </a:r>
            <a:r>
              <a:rPr lang="en-GB" sz="800" i="1" dirty="0">
                <a:solidFill>
                  <a:schemeClr val="tx2"/>
                </a:solidFill>
                <a:effectLst/>
                <a:latin typeface="Arial" panose="020B0604020202020204" pitchFamily="34" charset="0"/>
                <a:ea typeface="Calibri" panose="020F0502020204030204" pitchFamily="34" charset="0"/>
              </a:rPr>
              <a:t>72</a:t>
            </a:r>
            <a:r>
              <a:rPr lang="en-GB" sz="800" dirty="0">
                <a:solidFill>
                  <a:schemeClr val="tx2"/>
                </a:solidFill>
                <a:effectLst/>
                <a:latin typeface="Arial" panose="020B0604020202020204" pitchFamily="34" charset="0"/>
                <a:ea typeface="Calibri" panose="020F0502020204030204" pitchFamily="34" charset="0"/>
              </a:rPr>
              <a:t>(5), pp.621-627.</a:t>
            </a:r>
            <a:endParaRPr lang="en-GB" sz="800" dirty="0">
              <a:solidFill>
                <a:schemeClr val="tx2"/>
              </a:solidFill>
              <a:effectLst/>
              <a:latin typeface="Calibri" panose="020F0502020204030204" pitchFamily="34" charset="0"/>
              <a:ea typeface="Calibri" panose="020F0502020204030204" pitchFamily="34" charset="0"/>
            </a:endParaRPr>
          </a:p>
          <a:p>
            <a:pPr>
              <a:lnSpc>
                <a:spcPct val="100000"/>
              </a:lnSpc>
              <a:spcAft>
                <a:spcPts val="0"/>
              </a:spcAft>
            </a:pPr>
            <a:r>
              <a:rPr lang="en-GB" sz="800" dirty="0">
                <a:solidFill>
                  <a:schemeClr val="tx2"/>
                </a:solidFill>
                <a:latin typeface="Arial" panose="020B0604020202020204" pitchFamily="34" charset="0"/>
                <a:cs typeface="Arial" panose="020B0604020202020204" pitchFamily="34" charset="0"/>
              </a:rPr>
              <a:t>Welch, G., et al. (2014). Effectiveness o</a:t>
            </a:r>
          </a:p>
          <a:p>
            <a:pPr>
              <a:lnSpc>
                <a:spcPct val="100000"/>
              </a:lnSpc>
              <a:spcAft>
                <a:spcPts val="0"/>
              </a:spcAft>
            </a:pPr>
            <a:r>
              <a:rPr lang="en-GB" sz="800" dirty="0">
                <a:solidFill>
                  <a:schemeClr val="tx2"/>
                </a:solidFill>
                <a:latin typeface="Arial" panose="020B0604020202020204" pitchFamily="34" charset="0"/>
                <a:cs typeface="Arial" panose="020B0604020202020204" pitchFamily="34" charset="0"/>
              </a:rPr>
              <a:t>Yu, R.J., 2023. Exploring effective inclusive music education pedagogies for engaging students with different learning abilities: A selective and systematic literature review. Masters Thesis-University of Auckland.0</a:t>
            </a:r>
          </a:p>
        </p:txBody>
      </p:sp>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rtlCol="0"/>
          <a:lstStyle/>
          <a:p>
            <a:pPr rtl="0"/>
            <a:fld id="{DBA1B0FB-D917-4C8C-928F-313BD683BF39}" type="slidenum">
              <a:rPr lang="en-GB" smtClean="0"/>
              <a:t>29</a:t>
            </a:fld>
            <a:endParaRPr lang="en-GB"/>
          </a:p>
        </p:txBody>
      </p:sp>
    </p:spTree>
    <p:extLst>
      <p:ext uri="{BB962C8B-B14F-4D97-AF65-F5344CB8AC3E}">
        <p14:creationId xmlns:p14="http://schemas.microsoft.com/office/powerpoint/2010/main" val="40933613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5"/>
            <a:ext cx="5437187" cy="2986234"/>
          </a:xfrm>
        </p:spPr>
        <p:txBody>
          <a:bodyPr rtlCol="0"/>
          <a:lstStyle/>
          <a:p>
            <a:pPr rtl="0"/>
            <a:r>
              <a:rPr lang="en-GB" dirty="0"/>
              <a:t>Thank You</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3" y="3827610"/>
            <a:ext cx="5437187" cy="2265216"/>
          </a:xfrm>
        </p:spPr>
        <p:txBody>
          <a:bodyPr rtlCol="0"/>
          <a:lstStyle/>
          <a:p>
            <a:pPr rtl="0"/>
            <a:r>
              <a:rPr lang="en-GB" dirty="0"/>
              <a:t>Lee Risdale</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rtlCol="0"/>
          <a:lstStyle/>
          <a:p>
            <a:pPr rtl="0"/>
            <a:fld id="{DBA1B0FB-D917-4C8C-928F-313BD683BF39}" type="slidenum">
              <a:rPr lang="en-GB" smtClean="0"/>
              <a:pPr rtl="0"/>
              <a:t>30</a:t>
            </a:fld>
            <a:endParaRPr lang="en-GB"/>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124.tgt.Office_50301378_TF33713516_Win32_OJ112196127" id="{EDFFA481-CE53-4409-8D36-2ECF03B6BBD6}" vid="{001D13DB-0C6A-47B8-A3F5-ADC4851DB2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{7D9EFEB1-ED17-4060-A9D5-A54E3A48FE34}tf33713516_win32</Template>
  <TotalTime>27691</TotalTime>
  <Words>4794</Words>
  <Application>Microsoft Office PowerPoint</Application>
  <PresentationFormat>Widescreen</PresentationFormat>
  <Paragraphs>403</Paragraphs>
  <Slides>30</Slides>
  <Notes>29</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Arial Black</vt:lpstr>
      <vt:lpstr>Arial Nova</vt:lpstr>
      <vt:lpstr>Calibri</vt:lpstr>
      <vt:lpstr>Courier New</vt:lpstr>
      <vt:lpstr>Gill Sans MT</vt:lpstr>
      <vt:lpstr>Walbaum Display</vt:lpstr>
      <vt:lpstr>3DFloatVTI</vt:lpstr>
      <vt:lpstr>How the implementation of VAK teaching strategies impact the learning and execution of vocal runs  </vt:lpstr>
      <vt:lpstr>What will be covered in this presentation</vt:lpstr>
      <vt:lpstr>Context -  Why am I doing this?</vt:lpstr>
      <vt:lpstr>Aims &amp; Objectives</vt:lpstr>
      <vt:lpstr>Project Overview</vt:lpstr>
      <vt:lpstr>Initial Texts Studied</vt:lpstr>
      <vt:lpstr>Key Research Questions</vt:lpstr>
      <vt:lpstr>Literature Review Summary</vt:lpstr>
      <vt:lpstr>Literature Review Summary</vt:lpstr>
      <vt:lpstr>Key Research Answers</vt:lpstr>
      <vt:lpstr>Methodology</vt:lpstr>
      <vt:lpstr>Vocal Runs</vt:lpstr>
      <vt:lpstr>Procedure</vt:lpstr>
      <vt:lpstr>Ethics</vt:lpstr>
      <vt:lpstr>FINDINGS</vt:lpstr>
      <vt:lpstr>FINDINGS</vt:lpstr>
      <vt:lpstr>FINDINGS</vt:lpstr>
      <vt:lpstr>Inferential Statistics </vt:lpstr>
      <vt:lpstr>Inferential Statistics </vt:lpstr>
      <vt:lpstr>Discussion</vt:lpstr>
      <vt:lpstr>Discussion</vt:lpstr>
      <vt:lpstr>Discussion</vt:lpstr>
      <vt:lpstr>Discussion</vt:lpstr>
      <vt:lpstr>Conclusion / Summary</vt:lpstr>
      <vt:lpstr>Conclusion / Summary</vt:lpstr>
      <vt:lpstr>Conclusion / Summary</vt:lpstr>
      <vt:lpstr>Conclusion / Summary</vt:lpstr>
      <vt:lpstr>References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Lee Risdale</dc:creator>
  <cp:lastModifiedBy>Lee Risdale</cp:lastModifiedBy>
  <cp:revision>4</cp:revision>
  <dcterms:created xsi:type="dcterms:W3CDTF">2024-08-19T14:44:47Z</dcterms:created>
  <dcterms:modified xsi:type="dcterms:W3CDTF">2024-09-08T16:20:04Z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