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6" r:id="rId9"/>
    <p:sldId id="263" r:id="rId10"/>
    <p:sldId id="265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4A3C4-84B6-485F-932E-1411A5A2AF71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7E510-E402-40F8-BA46-923C9D27D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97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Photography, drawing, painting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7E510-E402-40F8-BA46-923C9D27D0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7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19BF51F-CF34-4A9E-9516-86D52E5E4162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48F536D-B02B-4D06-92AC-64A2BBED4D2B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332656"/>
            <a:ext cx="7406640" cy="147218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Mouna</a:t>
            </a:r>
            <a:r>
              <a:rPr lang="en-GB" sz="2400" dirty="0" smtClean="0"/>
              <a:t> </a:t>
            </a:r>
            <a:r>
              <a:rPr lang="en-GB" sz="2400" dirty="0" err="1" smtClean="0"/>
              <a:t>Balbaki</a:t>
            </a:r>
            <a:r>
              <a:rPr lang="en-GB" sz="2400" dirty="0" smtClean="0"/>
              <a:t> (P097476)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2700" dirty="0" smtClean="0"/>
              <a:t>Contemporary </a:t>
            </a:r>
            <a:r>
              <a:rPr lang="en-GB" sz="2700" dirty="0" smtClean="0"/>
              <a:t>Discourses in Professional Practice</a:t>
            </a:r>
            <a:endParaRPr lang="en-GB" sz="2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348880"/>
            <a:ext cx="7406640" cy="1752600"/>
          </a:xfrm>
        </p:spPr>
        <p:txBody>
          <a:bodyPr/>
          <a:lstStyle/>
          <a:p>
            <a:endParaRPr lang="en-GB" dirty="0" smtClean="0"/>
          </a:p>
          <a:p>
            <a:r>
              <a:rPr lang="en-GB" i="1" dirty="0" smtClean="0"/>
              <a:t>Creative </a:t>
            </a:r>
            <a:r>
              <a:rPr lang="en-GB" i="1" dirty="0"/>
              <a:t>approaches and health and well-being of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1032388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Benefits of creative approaches</a:t>
            </a:r>
          </a:p>
          <a:p>
            <a:r>
              <a:rPr lang="en-GB" dirty="0" smtClean="0"/>
              <a:t>Types of approaches</a:t>
            </a:r>
          </a:p>
          <a:p>
            <a:r>
              <a:rPr lang="en-GB" dirty="0" smtClean="0"/>
              <a:t>Effect/Importance</a:t>
            </a:r>
          </a:p>
          <a:p>
            <a:r>
              <a:rPr lang="en-GB" dirty="0" smtClean="0"/>
              <a:t>Difficulties in creative approaches</a:t>
            </a:r>
          </a:p>
          <a:p>
            <a:r>
              <a:rPr lang="en-GB" dirty="0" smtClean="0"/>
              <a:t>Summary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15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creative approaches?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‘’The ability </a:t>
            </a:r>
            <a:r>
              <a:rPr lang="en-GB" dirty="0"/>
              <a:t>to use different modes of thought to generate new and dynamic ideas </a:t>
            </a:r>
            <a:r>
              <a:rPr lang="en-GB" dirty="0" smtClean="0"/>
              <a:t>and solutions”</a:t>
            </a:r>
          </a:p>
          <a:p>
            <a:r>
              <a:rPr lang="en-GB" dirty="0" smtClean="0"/>
              <a:t>Creative approaches involve tailoring the service and engaging with the individual such that their overall health and wellbeing needs are met/and or improved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031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to the individual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help participants explore their creative interests</a:t>
            </a:r>
          </a:p>
          <a:p>
            <a:r>
              <a:rPr lang="en-GB" dirty="0" smtClean="0"/>
              <a:t>Reduce stress, anxiety, depression</a:t>
            </a:r>
          </a:p>
          <a:p>
            <a:r>
              <a:rPr lang="en-GB" dirty="0" smtClean="0"/>
              <a:t>Increase </a:t>
            </a:r>
            <a:r>
              <a:rPr lang="en-GB" dirty="0"/>
              <a:t>s</a:t>
            </a:r>
            <a:r>
              <a:rPr lang="en-GB" dirty="0" smtClean="0"/>
              <a:t>elf confidence, self-awareness</a:t>
            </a:r>
          </a:p>
          <a:p>
            <a:r>
              <a:rPr lang="en-GB" dirty="0" smtClean="0"/>
              <a:t>Increase relaxation, mindfulness</a:t>
            </a:r>
          </a:p>
          <a:p>
            <a:r>
              <a:rPr lang="en-GB" dirty="0" smtClean="0"/>
              <a:t>Increase resilience by enhancing the ability to adapt to every day </a:t>
            </a:r>
            <a:r>
              <a:rPr lang="en-GB" dirty="0" smtClean="0"/>
              <a:t>challenges</a:t>
            </a:r>
          </a:p>
          <a:p>
            <a:r>
              <a:rPr lang="en-GB" dirty="0" smtClean="0"/>
              <a:t>Develop social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439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Positive changes </a:t>
            </a:r>
            <a:r>
              <a:rPr lang="en-GB" sz="2800" dirty="0"/>
              <a:t>in clinical </a:t>
            </a:r>
            <a:r>
              <a:rPr lang="en-GB" sz="2800" dirty="0" smtClean="0"/>
              <a:t>outcomes</a:t>
            </a:r>
          </a:p>
          <a:p>
            <a:r>
              <a:rPr lang="en-GB" sz="2800" dirty="0" smtClean="0"/>
              <a:t>Reducing pressure on services(low demand, shorter stay, long-lived recovery)</a:t>
            </a:r>
            <a:endParaRPr lang="en-GB" sz="2800" dirty="0"/>
          </a:p>
          <a:p>
            <a:r>
              <a:rPr lang="en-GB" sz="2800" dirty="0" smtClean="0"/>
              <a:t> Reducing negative behaviours (e.g. drugs, unprotected sex, tobacco, lifestyle choices)</a:t>
            </a:r>
            <a:endParaRPr lang="en-GB" sz="2800" dirty="0"/>
          </a:p>
          <a:p>
            <a:r>
              <a:rPr lang="en-GB" sz="2800" dirty="0" smtClean="0"/>
              <a:t> Increased </a:t>
            </a:r>
            <a:r>
              <a:rPr lang="en-GB" sz="2800" dirty="0"/>
              <a:t>job satisfaction of health care </a:t>
            </a:r>
            <a:r>
              <a:rPr lang="en-GB" sz="2800" dirty="0" smtClean="0"/>
              <a:t>workers</a:t>
            </a:r>
            <a:endParaRPr lang="en-GB" sz="2800" dirty="0"/>
          </a:p>
          <a:p>
            <a:r>
              <a:rPr lang="en-GB" sz="2800" dirty="0" smtClean="0"/>
              <a:t>Promoting </a:t>
            </a:r>
            <a:r>
              <a:rPr lang="en-GB" sz="2800" dirty="0"/>
              <a:t>better doctor–patient relationships</a:t>
            </a:r>
            <a:r>
              <a:rPr lang="en-GB" sz="2800" dirty="0" smtClean="0"/>
              <a:t>; (better care through partnership, more empathy)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52284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creative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r>
              <a:rPr lang="en-GB" dirty="0" smtClean="0"/>
              <a:t>Arts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82296" indent="0">
              <a:buNone/>
            </a:pPr>
            <a:r>
              <a:rPr lang="en-GB" dirty="0" smtClean="0"/>
              <a:t>                            Crafts  </a:t>
            </a:r>
            <a:endParaRPr lang="en-GB" dirty="0"/>
          </a:p>
          <a:p>
            <a:pPr marL="82296" indent="0">
              <a:buNone/>
            </a:pPr>
            <a:r>
              <a:rPr lang="en-GB" dirty="0" smtClean="0"/>
              <a:t>                                         Music </a:t>
            </a:r>
            <a:endParaRPr lang="en-GB" dirty="0"/>
          </a:p>
          <a:p>
            <a:pPr marL="82296" indent="0">
              <a:buNone/>
            </a:pPr>
            <a:endParaRPr lang="en-GB" dirty="0" smtClean="0"/>
          </a:p>
          <a:p>
            <a:pPr marL="82296" indent="0">
              <a:buNone/>
            </a:pPr>
            <a:r>
              <a:rPr lang="en-GB" dirty="0" smtClean="0"/>
              <a:t>Sport</a:t>
            </a:r>
            <a:endParaRPr lang="en-GB" dirty="0"/>
          </a:p>
          <a:p>
            <a:pPr marL="82296" indent="0">
              <a:buNone/>
            </a:pPr>
            <a:r>
              <a:rPr lang="en-GB" dirty="0" smtClean="0"/>
              <a:t>          Community activities</a:t>
            </a:r>
          </a:p>
          <a:p>
            <a:pPr marL="82296" indent="0">
              <a:buNone/>
            </a:pPr>
            <a:endParaRPr lang="en-GB" dirty="0" smtClean="0"/>
          </a:p>
          <a:p>
            <a:pPr marL="82296" indent="0">
              <a:buNone/>
            </a:pPr>
            <a:r>
              <a:rPr lang="en-GB" dirty="0" smtClean="0"/>
              <a:t>Talking therapies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928" y="1484784"/>
            <a:ext cx="2304256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56206"/>
            <a:ext cx="2160240" cy="1357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66"/>
          <a:stretch/>
        </p:blipFill>
        <p:spPr bwMode="auto">
          <a:xfrm>
            <a:off x="6344910" y="1473099"/>
            <a:ext cx="2282749" cy="2062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2427235" cy="1615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1968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 awareness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Promote health and wellbeing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684" y="2708920"/>
            <a:ext cx="3346126" cy="1232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24262"/>
            <a:ext cx="3009004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0"/>
            <a:ext cx="2201467" cy="1658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6424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Prevention of ill-health</a:t>
            </a:r>
          </a:p>
          <a:p>
            <a:r>
              <a:rPr lang="en-GB" sz="2400" dirty="0"/>
              <a:t>Management of poor health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Assessment </a:t>
            </a:r>
            <a:r>
              <a:rPr lang="en-GB" sz="2400" dirty="0"/>
              <a:t>tools</a:t>
            </a:r>
          </a:p>
          <a:p>
            <a:r>
              <a:rPr lang="en-GB" sz="2400" dirty="0"/>
              <a:t>Increased Participation/Inclusion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007" y="3738847"/>
            <a:ext cx="4094584" cy="2463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3014650" cy="2549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749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Poor integration into health systems</a:t>
            </a:r>
          </a:p>
          <a:p>
            <a:r>
              <a:rPr lang="en-GB" dirty="0" smtClean="0"/>
              <a:t>Lack of funding</a:t>
            </a:r>
          </a:p>
          <a:p>
            <a:r>
              <a:rPr lang="en-GB" dirty="0" smtClean="0"/>
              <a:t>Lack of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258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Creative approaches can be used to improve health and wellbeing in both young and old and encourage adoption of healthier lifestyles.</a:t>
            </a:r>
          </a:p>
          <a:p>
            <a:r>
              <a:rPr lang="en-GB" dirty="0" smtClean="0"/>
              <a:t>Health professionals need to partner with artists and trainers to develop ideas and better understand the physiological and psychological effects of creative activities.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494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645920" y="1268760"/>
            <a:ext cx="7498080" cy="1143000"/>
          </a:xfrm>
        </p:spPr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6660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287</TotalTime>
  <Words>278</Words>
  <Application>Microsoft Office PowerPoint</Application>
  <PresentationFormat>On-screen Show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Solstice</vt:lpstr>
      <vt:lpstr>Mouna Balbaki (P097476) Contemporary Discourses in Professional Practice</vt:lpstr>
      <vt:lpstr>Content</vt:lpstr>
      <vt:lpstr>What are creative approaches?</vt:lpstr>
      <vt:lpstr>Benefits to the individual</vt:lpstr>
      <vt:lpstr>Other benefits</vt:lpstr>
      <vt:lpstr>Types of creative approaches</vt:lpstr>
      <vt:lpstr>Importance</vt:lpstr>
      <vt:lpstr>Importance</vt:lpstr>
      <vt:lpstr>Setbacks</vt:lpstr>
      <vt:lpstr>Summary</vt:lpstr>
      <vt:lpstr>Questions?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Mouna Balbaki</dc:title>
  <dc:creator>grace</dc:creator>
  <cp:lastModifiedBy>grace</cp:lastModifiedBy>
  <cp:revision>21</cp:revision>
  <dcterms:created xsi:type="dcterms:W3CDTF">2020-01-21T21:13:52Z</dcterms:created>
  <dcterms:modified xsi:type="dcterms:W3CDTF">2020-01-22T02:33:06Z</dcterms:modified>
</cp:coreProperties>
</file>