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29EA63-44FD-4C77-87CE-8A3869AB2E7E}" v="2" dt="2026-08-11T08:29:17.0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94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ipatel29@outlook.com" userId="df636da9dafbe914" providerId="LiveId" clId="{C85CBECA-F8FD-472A-B77E-5A1CA23A5BA1}"/>
    <pc:docChg chg="undo custSel modSld">
      <pc:chgData name="shanipatel29@outlook.com" userId="df636da9dafbe914" providerId="LiveId" clId="{C85CBECA-F8FD-472A-B77E-5A1CA23A5BA1}" dt="2026-08-11T08:38:54.846" v="109" actId="1076"/>
      <pc:docMkLst>
        <pc:docMk/>
      </pc:docMkLst>
      <pc:sldChg chg="addSp delSp modSp mod">
        <pc:chgData name="shanipatel29@outlook.com" userId="df636da9dafbe914" providerId="LiveId" clId="{C85CBECA-F8FD-472A-B77E-5A1CA23A5BA1}" dt="2026-08-11T08:38:54.846" v="109" actId="1076"/>
        <pc:sldMkLst>
          <pc:docMk/>
          <pc:sldMk cId="0" sldId="256"/>
        </pc:sldMkLst>
        <pc:spChg chg="del mod">
          <ac:chgData name="shanipatel29@outlook.com" userId="df636da9dafbe914" providerId="LiveId" clId="{C85CBECA-F8FD-472A-B77E-5A1CA23A5BA1}" dt="2026-08-11T08:36:54.739" v="95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shanipatel29@outlook.com" userId="df636da9dafbe914" providerId="LiveId" clId="{C85CBECA-F8FD-472A-B77E-5A1CA23A5BA1}" dt="2026-08-11T08:37:18.591" v="101"/>
          <ac:spMkLst>
            <pc:docMk/>
            <pc:sldMk cId="0" sldId="256"/>
            <ac:spMk id="9" creationId="{00000000-0000-0000-0000-000000000000}"/>
          </ac:spMkLst>
        </pc:spChg>
        <pc:spChg chg="add del">
          <ac:chgData name="shanipatel29@outlook.com" userId="df636da9dafbe914" providerId="LiveId" clId="{C85CBECA-F8FD-472A-B77E-5A1CA23A5BA1}" dt="2026-08-11T08:38:36.675" v="108" actId="478"/>
          <ac:spMkLst>
            <pc:docMk/>
            <pc:sldMk cId="0" sldId="256"/>
            <ac:spMk id="10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54.846" v="109" actId="1076"/>
          <ac:spMkLst>
            <pc:docMk/>
            <pc:sldMk cId="0" sldId="256"/>
            <ac:spMk id="11" creationId="{00000000-0000-0000-0000-000000000000}"/>
          </ac:spMkLst>
        </pc:spChg>
        <pc:picChg chg="del mod">
          <ac:chgData name="shanipatel29@outlook.com" userId="df636da9dafbe914" providerId="LiveId" clId="{C85CBECA-F8FD-472A-B77E-5A1CA23A5BA1}" dt="2026-08-11T08:37:18.588" v="99" actId="478"/>
          <ac:picMkLst>
            <pc:docMk/>
            <pc:sldMk cId="0" sldId="256"/>
            <ac:picMk id="4" creationId="{00000000-0000-0000-0000-000000000000}"/>
          </ac:picMkLst>
        </pc:picChg>
        <pc:picChg chg="add mod">
          <ac:chgData name="shanipatel29@outlook.com" userId="df636da9dafbe914" providerId="LiveId" clId="{C85CBECA-F8FD-472A-B77E-5A1CA23A5BA1}" dt="2026-08-11T08:29:37.866" v="11" actId="14100"/>
          <ac:picMkLst>
            <pc:docMk/>
            <pc:sldMk cId="0" sldId="256"/>
            <ac:picMk id="17" creationId="{EDD54942-B6D1-76E8-B146-6815D9C6300B}"/>
          </ac:picMkLst>
        </pc:picChg>
      </pc:sldChg>
      <pc:sldChg chg="addSp delSp modSp mod">
        <pc:chgData name="shanipatel29@outlook.com" userId="df636da9dafbe914" providerId="LiveId" clId="{C85CBECA-F8FD-472A-B77E-5A1CA23A5BA1}" dt="2026-08-11T08:35:36.485" v="90"/>
        <pc:sldMkLst>
          <pc:docMk/>
          <pc:sldMk cId="0" sldId="257"/>
        </pc:sldMkLst>
        <pc:spChg chg="del mod">
          <ac:chgData name="shanipatel29@outlook.com" userId="df636da9dafbe914" providerId="LiveId" clId="{C85CBECA-F8FD-472A-B77E-5A1CA23A5BA1}" dt="2026-08-11T08:35:36.485" v="90"/>
          <ac:spMkLst>
            <pc:docMk/>
            <pc:sldMk cId="0" sldId="257"/>
            <ac:spMk id="7" creationId="{00000000-0000-0000-0000-000000000000}"/>
          </ac:spMkLst>
        </pc:spChg>
        <pc:picChg chg="add del mod">
          <ac:chgData name="shanipatel29@outlook.com" userId="df636da9dafbe914" providerId="LiveId" clId="{C85CBECA-F8FD-472A-B77E-5A1CA23A5BA1}" dt="2026-08-11T08:29:22.871" v="6" actId="478"/>
          <ac:picMkLst>
            <pc:docMk/>
            <pc:sldMk cId="0" sldId="257"/>
            <ac:picMk id="25" creationId="{2308C86D-247B-ACEF-FBCE-7768BC9E0D47}"/>
          </ac:picMkLst>
        </pc:picChg>
      </pc:sldChg>
      <pc:sldChg chg="delSp modSp mod">
        <pc:chgData name="shanipatel29@outlook.com" userId="df636da9dafbe914" providerId="LiveId" clId="{C85CBECA-F8FD-472A-B77E-5A1CA23A5BA1}" dt="2026-08-11T08:35:20.303" v="87"/>
        <pc:sldMkLst>
          <pc:docMk/>
          <pc:sldMk cId="0" sldId="258"/>
        </pc:sldMkLst>
        <pc:spChg chg="del mod">
          <ac:chgData name="shanipatel29@outlook.com" userId="df636da9dafbe914" providerId="LiveId" clId="{C85CBECA-F8FD-472A-B77E-5A1CA23A5BA1}" dt="2026-08-11T08:35:20.303" v="87"/>
          <ac:spMkLst>
            <pc:docMk/>
            <pc:sldMk cId="0" sldId="258"/>
            <ac:spMk id="5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3:18.015" v="27" actId="478"/>
          <ac:spMkLst>
            <pc:docMk/>
            <pc:sldMk cId="0" sldId="258"/>
            <ac:spMk id="6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1:44.484" v="18" actId="478"/>
          <ac:spMkLst>
            <pc:docMk/>
            <pc:sldMk cId="0" sldId="258"/>
            <ac:spMk id="8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1:59.449" v="19" actId="478"/>
          <ac:spMkLst>
            <pc:docMk/>
            <pc:sldMk cId="0" sldId="258"/>
            <ac:spMk id="9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2:07.375" v="20" actId="478"/>
          <ac:spMkLst>
            <pc:docMk/>
            <pc:sldMk cId="0" sldId="258"/>
            <ac:spMk id="10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2:16.967" v="21" actId="478"/>
          <ac:spMkLst>
            <pc:docMk/>
            <pc:sldMk cId="0" sldId="258"/>
            <ac:spMk id="12" creationId="{00000000-0000-0000-0000-000000000000}"/>
          </ac:spMkLst>
        </pc:spChg>
        <pc:spChg chg="del">
          <ac:chgData name="shanipatel29@outlook.com" userId="df636da9dafbe914" providerId="LiveId" clId="{C85CBECA-F8FD-472A-B77E-5A1CA23A5BA1}" dt="2026-08-11T08:32:24.066" v="22" actId="478"/>
          <ac:spMkLst>
            <pc:docMk/>
            <pc:sldMk cId="0" sldId="258"/>
            <ac:spMk id="13" creationId="{00000000-0000-0000-0000-000000000000}"/>
          </ac:spMkLst>
        </pc:spChg>
        <pc:graphicFrameChg chg="mod modGraphic">
          <ac:chgData name="shanipatel29@outlook.com" userId="df636da9dafbe914" providerId="LiveId" clId="{C85CBECA-F8FD-472A-B77E-5A1CA23A5BA1}" dt="2026-08-11T08:33:09.958" v="26" actId="2711"/>
          <ac:graphicFrameMkLst>
            <pc:docMk/>
            <pc:sldMk cId="0" sldId="258"/>
            <ac:graphicFrameMk id="7" creationId="{00000000-0000-0000-0000-000000000000}"/>
          </ac:graphicFrameMkLst>
        </pc:graphicFrameChg>
      </pc:sldChg>
      <pc:sldChg chg="delSp modSp mod">
        <pc:chgData name="shanipatel29@outlook.com" userId="df636da9dafbe914" providerId="LiveId" clId="{C85CBECA-F8FD-472A-B77E-5A1CA23A5BA1}" dt="2026-08-11T08:33:43.410" v="61"/>
        <pc:sldMkLst>
          <pc:docMk/>
          <pc:sldMk cId="0" sldId="259"/>
        </pc:sldMkLst>
        <pc:spChg chg="del mod">
          <ac:chgData name="shanipatel29@outlook.com" userId="df636da9dafbe914" providerId="LiveId" clId="{C85CBECA-F8FD-472A-B77E-5A1CA23A5BA1}" dt="2026-08-11T08:33:43.410" v="61"/>
          <ac:spMkLst>
            <pc:docMk/>
            <pc:sldMk cId="0" sldId="259"/>
            <ac:spMk id="8" creationId="{00000000-0000-0000-0000-000000000000}"/>
          </ac:spMkLst>
        </pc:spChg>
        <pc:picChg chg="del">
          <ac:chgData name="shanipatel29@outlook.com" userId="df636da9dafbe914" providerId="LiveId" clId="{C85CBECA-F8FD-472A-B77E-5A1CA23A5BA1}" dt="2026-08-10T11:24:09.295" v="0" actId="21"/>
          <ac:picMkLst>
            <pc:docMk/>
            <pc:sldMk cId="0" sldId="259"/>
            <ac:picMk id="3" creationId="{00000000-0000-0000-0000-000000000000}"/>
          </ac:picMkLst>
        </pc:picChg>
        <pc:picChg chg="del">
          <ac:chgData name="shanipatel29@outlook.com" userId="df636da9dafbe914" providerId="LiveId" clId="{C85CBECA-F8FD-472A-B77E-5A1CA23A5BA1}" dt="2026-08-10T11:24:09.295" v="0" actId="21"/>
          <ac:picMkLst>
            <pc:docMk/>
            <pc:sldMk cId="0" sldId="259"/>
            <ac:picMk id="4" creationId="{00000000-0000-0000-0000-000000000000}"/>
          </ac:picMkLst>
        </pc:picChg>
        <pc:picChg chg="del">
          <ac:chgData name="shanipatel29@outlook.com" userId="df636da9dafbe914" providerId="LiveId" clId="{C85CBECA-F8FD-472A-B77E-5A1CA23A5BA1}" dt="2026-08-11T08:33:29.840" v="28" actId="478"/>
          <ac:picMkLst>
            <pc:docMk/>
            <pc:sldMk cId="0" sldId="259"/>
            <ac:picMk id="5" creationId="{00000000-0000-0000-0000-000000000000}"/>
          </ac:picMkLst>
        </pc:picChg>
      </pc:sldChg>
      <pc:sldChg chg="delSp modSp mod">
        <pc:chgData name="shanipatel29@outlook.com" userId="df636da9dafbe914" providerId="LiveId" clId="{C85CBECA-F8FD-472A-B77E-5A1CA23A5BA1}" dt="2026-08-11T08:33:57.749" v="66"/>
        <pc:sldMkLst>
          <pc:docMk/>
          <pc:sldMk cId="0" sldId="260"/>
        </pc:sldMkLst>
        <pc:spChg chg="del mod">
          <ac:chgData name="shanipatel29@outlook.com" userId="df636da9dafbe914" providerId="LiveId" clId="{C85CBECA-F8FD-472A-B77E-5A1CA23A5BA1}" dt="2026-08-11T08:33:57.749" v="66"/>
          <ac:spMkLst>
            <pc:docMk/>
            <pc:sldMk cId="0" sldId="260"/>
            <ac:spMk id="8" creationId="{00000000-0000-0000-0000-000000000000}"/>
          </ac:spMkLst>
        </pc:spChg>
        <pc:picChg chg="mod">
          <ac:chgData name="shanipatel29@outlook.com" userId="df636da9dafbe914" providerId="LiveId" clId="{C85CBECA-F8FD-472A-B77E-5A1CA23A5BA1}" dt="2026-08-11T08:33:47.126" v="62" actId="1076"/>
          <ac:picMkLst>
            <pc:docMk/>
            <pc:sldMk cId="0" sldId="260"/>
            <ac:picMk id="2" creationId="{00000000-0000-0000-0000-000000000000}"/>
          </ac:picMkLst>
        </pc:picChg>
      </pc:sldChg>
      <pc:sldChg chg="delSp modSp mod">
        <pc:chgData name="shanipatel29@outlook.com" userId="df636da9dafbe914" providerId="LiveId" clId="{C85CBECA-F8FD-472A-B77E-5A1CA23A5BA1}" dt="2026-08-11T08:34:14.700" v="68" actId="478"/>
        <pc:sldMkLst>
          <pc:docMk/>
          <pc:sldMk cId="0" sldId="261"/>
        </pc:sldMkLst>
        <pc:spChg chg="del mod">
          <ac:chgData name="shanipatel29@outlook.com" userId="df636da9dafbe914" providerId="LiveId" clId="{C85CBECA-F8FD-472A-B77E-5A1CA23A5BA1}" dt="2026-08-11T08:34:14.700" v="68" actId="478"/>
          <ac:spMkLst>
            <pc:docMk/>
            <pc:sldMk cId="0" sldId="261"/>
            <ac:spMk id="7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5:12.602" v="84"/>
        <pc:sldMkLst>
          <pc:docMk/>
          <pc:sldMk cId="0" sldId="262"/>
        </pc:sldMkLst>
        <pc:spChg chg="del mod">
          <ac:chgData name="shanipatel29@outlook.com" userId="df636da9dafbe914" providerId="LiveId" clId="{C85CBECA-F8FD-472A-B77E-5A1CA23A5BA1}" dt="2026-08-11T08:35:12.602" v="84"/>
          <ac:spMkLst>
            <pc:docMk/>
            <pc:sldMk cId="0" sldId="262"/>
            <ac:spMk id="7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5:00.842" v="81"/>
        <pc:sldMkLst>
          <pc:docMk/>
          <pc:sldMk cId="0" sldId="263"/>
        </pc:sldMkLst>
        <pc:spChg chg="del mod">
          <ac:chgData name="shanipatel29@outlook.com" userId="df636da9dafbe914" providerId="LiveId" clId="{C85CBECA-F8FD-472A-B77E-5A1CA23A5BA1}" dt="2026-08-11T08:35:00.842" v="81"/>
          <ac:spMkLst>
            <pc:docMk/>
            <pc:sldMk cId="0" sldId="263"/>
            <ac:spMk id="7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4:51.945" v="78"/>
        <pc:sldMkLst>
          <pc:docMk/>
          <pc:sldMk cId="0" sldId="264"/>
        </pc:sldMkLst>
        <pc:spChg chg="del mod">
          <ac:chgData name="shanipatel29@outlook.com" userId="df636da9dafbe914" providerId="LiveId" clId="{C85CBECA-F8FD-472A-B77E-5A1CA23A5BA1}" dt="2026-08-11T08:34:51.945" v="78"/>
          <ac:spMkLst>
            <pc:docMk/>
            <pc:sldMk cId="0" sldId="264"/>
            <ac:spMk id="8" creationId="{00000000-0000-0000-0000-000000000000}"/>
          </ac:spMkLst>
        </pc:spChg>
      </pc:sldChg>
      <pc:sldChg chg="delSp mod">
        <pc:chgData name="shanipatel29@outlook.com" userId="df636da9dafbe914" providerId="LiveId" clId="{C85CBECA-F8FD-472A-B77E-5A1CA23A5BA1}" dt="2026-08-11T08:34:21.488" v="69" actId="478"/>
        <pc:sldMkLst>
          <pc:docMk/>
          <pc:sldMk cId="0" sldId="265"/>
        </pc:sldMkLst>
        <pc:spChg chg="del">
          <ac:chgData name="shanipatel29@outlook.com" userId="df636da9dafbe914" providerId="LiveId" clId="{C85CBECA-F8FD-472A-B77E-5A1CA23A5BA1}" dt="2026-08-11T08:34:21.488" v="69" actId="478"/>
          <ac:spMkLst>
            <pc:docMk/>
            <pc:sldMk cId="0" sldId="265"/>
            <ac:spMk id="11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4:37.630" v="74"/>
        <pc:sldMkLst>
          <pc:docMk/>
          <pc:sldMk cId="0" sldId="266"/>
        </pc:sldMkLst>
        <pc:spChg chg="del mod">
          <ac:chgData name="shanipatel29@outlook.com" userId="df636da9dafbe914" providerId="LiveId" clId="{C85CBECA-F8FD-472A-B77E-5A1CA23A5BA1}" dt="2026-08-11T08:34:37.630" v="74"/>
          <ac:spMkLst>
            <pc:docMk/>
            <pc:sldMk cId="0" sldId="266"/>
            <ac:spMk id="5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38:31.793" v="106" actId="255"/>
        <pc:sldMkLst>
          <pc:docMk/>
          <pc:sldMk cId="0" sldId="267"/>
        </pc:sldMkLst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3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4" creationId="{00000000-0000-0000-0000-000000000000}"/>
          </ac:spMkLst>
        </pc:spChg>
        <pc:spChg chg="del mod">
          <ac:chgData name="shanipatel29@outlook.com" userId="df636da9dafbe914" providerId="LiveId" clId="{C85CBECA-F8FD-472A-B77E-5A1CA23A5BA1}" dt="2026-08-11T08:34:24.976" v="71" actId="478"/>
          <ac:spMkLst>
            <pc:docMk/>
            <pc:sldMk cId="0" sldId="267"/>
            <ac:spMk id="5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6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8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9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16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17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18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38:31.793" v="106" actId="255"/>
          <ac:spMkLst>
            <pc:docMk/>
            <pc:sldMk cId="0" sldId="267"/>
            <ac:spMk id="20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508819"/>
            <a:ext cx="11239500" cy="384036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75" y="3987105"/>
            <a:ext cx="10515600" cy="10763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66775" y="1794569"/>
            <a:ext cx="11041380" cy="8572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375"/>
              </a:lnSpc>
            </a:pPr>
            <a:r>
              <a:rPr sz="2700" b="1" i="0" u="none">
                <a:solidFill>
                  <a:srgbClr val="1B365D"/>
                </a:solidFill>
                <a:latin typeface="Arial"/>
              </a:rPr>
              <a:t>Community Management of Chronic Obstructive Pulmonary Disease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6775" y="2766119"/>
            <a:ext cx="10515600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2B6CB0"/>
                </a:solidFill>
                <a:latin typeface="Arial SemiBold"/>
              </a:rPr>
              <a:t>A Personalised, Co-Productive Care Strategy for Primary Healthcare Delivery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47750" y="4170560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718096"/>
                </a:solidFill>
                <a:latin typeface="Arial"/>
              </a:rPr>
              <a:t>Student Name</a:t>
            </a:r>
            <a:r>
              <a:rPr sz="1200" b="0" i="0" u="none" dirty="0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 dirty="0" err="1">
                <a:solidFill>
                  <a:srgbClr val="1A202C"/>
                </a:solidFill>
                <a:latin typeface="Arial SemiBold"/>
              </a:rPr>
              <a:t>soliya</a:t>
            </a:r>
            <a:r>
              <a:rPr sz="1200" b="0" i="0" u="none" dirty="0">
                <a:solidFill>
                  <a:srgbClr val="1A202C"/>
                </a:solidFill>
                <a:latin typeface="Arial SemiBold"/>
              </a:rPr>
              <a:t> </a:t>
            </a:r>
            <a:r>
              <a:rPr sz="1200" b="0" i="0" u="none" dirty="0" err="1">
                <a:solidFill>
                  <a:srgbClr val="1A202C"/>
                </a:solidFill>
                <a:latin typeface="Arial SemiBold"/>
              </a:rPr>
              <a:t>shanikumar</a:t>
            </a:r>
            <a:r>
              <a:rPr sz="1200" b="0" i="0" u="none" dirty="0">
                <a:solidFill>
                  <a:srgbClr val="1A202C"/>
                </a:solidFill>
                <a:latin typeface="Arial SemiBold"/>
              </a:rPr>
              <a:t> </a:t>
            </a:r>
            <a:r>
              <a:rPr sz="1200" b="0" i="0" u="none" dirty="0" err="1">
                <a:solidFill>
                  <a:srgbClr val="1A202C"/>
                </a:solidFill>
                <a:latin typeface="Arial SemiBold"/>
              </a:rPr>
              <a:t>vipulbhai</a:t>
            </a:r>
            <a:endParaRPr sz="1200" b="0" i="0" u="none" dirty="0">
              <a:solidFill>
                <a:srgbClr val="1A202C"/>
              </a:solidFill>
              <a:latin typeface="Arial SemiBold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4479875" y="4168080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 dirty="0">
                <a:solidFill>
                  <a:srgbClr val="718096"/>
                </a:solidFill>
                <a:latin typeface="Arial"/>
              </a:rPr>
              <a:t>Student ID Number</a:t>
            </a:r>
            <a:r>
              <a:rPr sz="1200" b="0" i="0" u="none" dirty="0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 dirty="0">
                <a:solidFill>
                  <a:srgbClr val="1A202C"/>
                </a:solidFill>
                <a:latin typeface="Arial SemiBold"/>
              </a:rPr>
              <a:t>2532722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912000" y="4168080"/>
            <a:ext cx="3289399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Lecturer Name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Muhammad Khan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750" y="4596705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Assignment Title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Component 2 - Individual Presentation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79875" y="4596705"/>
            <a:ext cx="32892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Module Code &amp; Title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LCHS7003: Community Care &amp; Mgmt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912000" y="4596705"/>
            <a:ext cx="3289399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1" i="0" u="none">
                <a:solidFill>
                  <a:srgbClr val="718096"/>
                </a:solidFill>
                <a:latin typeface="Arial"/>
              </a:rPr>
              <a:t>Academic Programme</a:t>
            </a:r>
            <a:r>
              <a:rPr sz="1200" b="0" i="0" u="none">
                <a:solidFill>
                  <a:srgbClr val="000000"/>
                </a:solidFill>
                <a:latin typeface="Arial"/>
              </a:rPr>
              <a:t> </a:t>
            </a:r>
            <a:r>
              <a:rPr sz="1200" b="0" i="0" u="none">
                <a:solidFill>
                  <a:srgbClr val="1A202C"/>
                </a:solidFill>
                <a:latin typeface="Arial SemiBold"/>
              </a:rPr>
              <a:t>MSc Public Health &amp; Social Care</a:t>
            </a:r>
          </a:p>
        </p:txBody>
      </p:sp>
      <p:pic>
        <p:nvPicPr>
          <p:cNvPr id="17" name="Picture 16" descr="Discover University of Wales Trinity Saint David">
            <a:extLst>
              <a:ext uri="{FF2B5EF4-FFF2-40B4-BE49-F238E27FC236}">
                <a16:creationId xmlns:a16="http://schemas.microsoft.com/office/drawing/2014/main" id="{EDD54942-B6D1-76E8-B146-6815D9C6300B}"/>
              </a:ext>
            </a:extLst>
          </p:cNvPr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07" y="249585"/>
            <a:ext cx="1943702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Definition, Pathophysiology &amp; Aetiology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Pathophysiology &amp; Core Symptoms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23900" y="1762125"/>
            <a:ext cx="4957762" cy="600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Clinical Definition: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COPD is a heterogeneous, progressive pulmonary condition characterized by non-fully reversible airflow limitation stemming from chronic airway inflammation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(GOLD, 2024; Celli et al., 2021)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23900" y="4086225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Aetiological Factors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23900" y="4362450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6775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24574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Airway Structural Alterations: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Emphysema (alveolar destruction) and chronic bronchitis (mucus hypersecretion)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(Barnes,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6775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Cardinal Symptoms: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Progressive exertional dyspnoea, chronic productive cough, sputum retention, and fatigue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6775" y="34480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4400" y="34480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Functional Impairment: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Dynamic hyperinflation driving exertional breathlessness and loss of stamina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(Hill et al.,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6775" y="449580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4400" y="4495800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Tobacco Exposure: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Causes ~80% of UK cases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(Asthma + Lung UK, 2023)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6775" y="47910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14400" y="479107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Occupational/Environmental: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Industrial dusts, chemical fumes, and biomass combustion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(HSE,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66775" y="52863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14400" y="5286375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Genetic Factors: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$\alpha_1$-antitrypsin deficiency (AATD)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(Stockley, 2021)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pic>
        <p:nvPicPr>
          <p:cNvPr id="27" name="Picture 26" descr="image.png">
            <a:extLst>
              <a:ext uri="{FF2B5EF4-FFF2-40B4-BE49-F238E27FC236}">
                <a16:creationId xmlns:a16="http://schemas.microsoft.com/office/drawing/2014/main" id="{F5A9ACC6-3B17-E43F-3B36-EDB926AA7C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6025" y="1990725"/>
            <a:ext cx="5314950" cy="360045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Epidemiology: UK vs Global Profile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9395556"/>
              </p:ext>
            </p:extLst>
          </p:nvPr>
        </p:nvGraphicFramePr>
        <p:xfrm>
          <a:off x="490539" y="1110873"/>
          <a:ext cx="11036646" cy="342243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26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304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536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66005">
                <a:tc>
                  <a:txBody>
                    <a:bodyPr/>
                    <a:lstStyle/>
                    <a:p>
                      <a:pPr algn="l"/>
                      <a:r>
                        <a:rPr sz="1050" b="1" u="none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Geographical Level</a:t>
                      </a:r>
                      <a:endParaRPr sz="1050" b="1" i="0" u="none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u="none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Prevalence &amp; Incident Metrics</a:t>
                      </a:r>
                      <a:endParaRPr sz="1050" b="1" i="0" u="none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u="none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Epidemiological Insights &amp; Inequalities</a:t>
                      </a:r>
                      <a:endParaRPr sz="1050" b="1" i="0" u="none">
                        <a:solidFill>
                          <a:srgbClr val="FFFFFF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005">
                <a:tc>
                  <a:txBody>
                    <a:bodyPr/>
                    <a:lstStyle/>
                    <a:p>
                      <a:pPr algn="l"/>
                      <a:r>
                        <a:rPr sz="975" b="1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United Kingdom (UK)</a:t>
                      </a:r>
                      <a:endParaRPr sz="975" b="1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~1.4 million diagnosed individuals (~2% of total population)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Estimated 2–3 million total cases including undiagnosed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~115,000 new diagnoses recorded per annum</a:t>
                      </a:r>
                      <a:endParaRPr sz="975" b="0" i="0" u="none" dirty="0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Second leading cause of emergency hospital admission (Asthma + Lung UK, 2023; DHSC, 2021).</a:t>
                      </a:r>
                      <a:r>
                        <a:rPr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High morbidity gradient across industrial regions (King’s Fund, 2020).</a:t>
                      </a:r>
                      <a:endParaRPr sz="975" b="0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005">
                <a:tc>
                  <a:txBody>
                    <a:bodyPr/>
                    <a:lstStyle/>
                    <a:p>
                      <a:pPr algn="l"/>
                      <a:r>
                        <a:rPr sz="975" b="1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Worldwide / Global</a:t>
                      </a:r>
                      <a:endParaRPr sz="975" b="1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~391 million people affected globally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3rd leading cause of mortality worldwide</a:t>
                      </a:r>
                      <a:r>
                        <a:rPr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&gt;3.2 million deaths annually</a:t>
                      </a:r>
                      <a:endParaRPr sz="975" b="0" i="0" u="none" dirty="0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High burden in low- and middle-income countries (LMICs) due to biomass fuel usage (WHO, 2023; GOLD, 2024).</a:t>
                      </a:r>
                      <a:r>
                        <a:rPr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</a:t>
                      </a:r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
         • Underdiagnosis exceeds 70% globally (Halpin et al., 2023).</a:t>
                      </a:r>
                      <a:endParaRPr sz="975" b="0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6008">
                <a:tc>
                  <a:txBody>
                    <a:bodyPr/>
                    <a:lstStyle/>
                    <a:p>
                      <a:pPr algn="l"/>
                      <a:r>
                        <a:rPr sz="975" b="1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Socioeconomic Deprivation Gradient</a:t>
                      </a:r>
                      <a:endParaRPr sz="975" b="1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2.5x higher prevalence in lowest socioeconomic deciles</a:t>
                      </a:r>
                      <a:endParaRPr sz="975" b="0" i="0" u="none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u="none" dirty="0">
                          <a:solidFill>
                            <a:srgbClr val="334155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Direct correlation with commercial determinants of health, heavy smoking prevalence, industrial hazard exposure, and sub-standard housing conditions (WHO, 2022).</a:t>
                      </a:r>
                      <a:endParaRPr sz="975" b="0" i="0" u="none" dirty="0">
                        <a:solidFill>
                          <a:srgbClr val="334155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500" marR="63500" marT="25400" marB="2540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" name="Rectangle 10"/>
          <p:cNvSpPr/>
          <p:nvPr/>
        </p:nvSpPr>
        <p:spPr>
          <a:xfrm>
            <a:off x="481012" y="3073003"/>
            <a:ext cx="224596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81012" y="3830835"/>
            <a:ext cx="2245965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2726977" y="3830835"/>
            <a:ext cx="3930401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657379" y="3830835"/>
            <a:ext cx="5053607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Economic &amp; Social Burden of COPD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Economic NHS Burden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Direct healthcare costs exceed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£1.9 billion annually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in the UK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(Su et al.,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Over 70% of expenditure driven by direct emergency acute exacerbation inpatient bed-days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(Boers et al., 2023)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76275" y="2973883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Second commonest reason for emergency hospital bed occupancy across NHS trusts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(Su et al.,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8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Social &amp; Functional Impact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8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Severe limitation of activities of daily living (ADLs) and functional autonomy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(Lacasse et al., 2018)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8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Cycle of Deconditioning: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Exertional dyspnoea drives physical avoidance, leading to skeletal muscle atrophy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(Hill et al.,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486275" y="2973883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Loss of occupational capacity and early workforce retirement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Psychological Burden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9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Clinical anxiety and depression affect up to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40% of severe COPD patients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(RCP,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96275" y="2435423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Panic attacks secondary to acute dyspnoea episodes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(Practice Nurse, 2024)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96275" y="2794396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Substantial caregiver burnout and psychological strain placed on informal family support networks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275" y="1371600"/>
            <a:ext cx="171450" cy="266700"/>
          </a:xfrm>
          <a:prstGeom prst="rect">
            <a:avLst/>
          </a:prstGeom>
        </p:spPr>
      </p:pic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6275" y="1371600"/>
            <a:ext cx="333375" cy="266700"/>
          </a:xfrm>
          <a:prstGeom prst="rect">
            <a:avLst/>
          </a:prstGeom>
        </p:spPr>
      </p:pic>
      <p:pic>
        <p:nvPicPr>
          <p:cNvPr id="23" name="Picture 22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6275" y="1371600"/>
            <a:ext cx="266700" cy="2667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7" y="142875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687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1133475"/>
            <a:ext cx="5453062" cy="4572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337" y="2628900"/>
            <a:ext cx="4957762" cy="4953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Diagnosis &amp; Initial Clinical Assessment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510337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Diagnostic &amp; Assessment Criteria</a:t>
            </a:r>
          </a:p>
        </p:txBody>
      </p:sp>
      <p:sp>
        <p:nvSpPr>
          <p:cNvPr id="10" name="Rectangle 9"/>
          <p:cNvSpPr/>
          <p:nvPr/>
        </p:nvSpPr>
        <p:spPr>
          <a:xfrm>
            <a:off x="6510337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510337" y="1762125"/>
            <a:ext cx="4957762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1. Clinical Suspicion: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Patients aged &gt;35 with risk factor exposure, exertional dyspnoea, chronic cough, or frequent winter chest infections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510337" y="2257425"/>
            <a:ext cx="495776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2. Objective Spirometry Gold Standard: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10337" y="3200400"/>
            <a:ext cx="495776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3. Comprehensive Baseline Assessment Tools: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775" y="1143000"/>
            <a:ext cx="5434012" cy="455295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73516" y="2752725"/>
            <a:ext cx="1231403" cy="139749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6605587" y="2895600"/>
            <a:ext cx="4767262" cy="1333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900" b="0" i="0" u="none">
                <a:solidFill>
                  <a:srgbClr val="475569"/>
                </a:solidFill>
                <a:latin typeface="Arial"/>
              </a:rPr>
              <a:t>Post-bronchodilator non-reversible airflow obstruction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(ATS/ERS, 2020)</a:t>
            </a:r>
            <a:r>
              <a:rPr sz="900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53212" y="34956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700837" y="3495675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mMRC Scale: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Dyspnoea severity grading (0–4)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(Fletcher et al., 1959)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653212" y="37909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700837" y="37909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CAT (COPD Assessment Test):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Quantifies health-related quality of life impact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(GOLD, 2024)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53212" y="42862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700837" y="4286250"/>
            <a:ext cx="4767262" cy="20002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6MWT: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Objective functional exercise capacity baseline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(Spruit et al.,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5295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UK Clinical Guidance &amp; Management Models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NICE Guideline NG115 Pathway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510337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NHS Long Term Plan &amp; Community Models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510337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6775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14400" y="17621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Stepped Pharmacotherapy: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Initial short-acting bronchodilators (SABA/SAMA) progressing to dual LABA+LAMA or triple LABA+LAMA+ICS based on eosinophil counts and exacerbation history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2018; GOLD, 2024)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66775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24574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Exacerbation Action Plans: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Home rescue packs containing oral steroids and targeted antibiotics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66775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4400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Regular MDT Review: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Minimum annual review assessing inhaler technique, smoking status, and vaccination status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653212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700837" y="17621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Integrated Community Respiratory Services (ICRS):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Multidisciplinary team delivering community-based care, hospital-at-home, and early supported discharge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(NHS England, 2019a)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53212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700837" y="24574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Pulmonary Rehabilitation Mandate: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Core recommendation for all functionally limited patients ($\text{mMRC} \ge 2$)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(BTS, 2021; Nici et al.,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53212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700837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Proactive Anticipatory Care: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Utilizing digital remote monitoring and self-management support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(King’s Fund,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UK Treatment Options: Rehabilitation &amp; Clinical Care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Non-Pharmacological &amp; Rehabilitation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66775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17621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Pulmonary Rehabilitation (PR):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6–8 week supervised exercise training, disease education, and breathing re-training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(Lacasse et al., 2018; Zhang et al.,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6775" y="24574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14400" y="2457450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Chest Physiotherapy: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Active Cycle of Breathing Techniques (ACBT) and Positive Expiratory Pressure (PEP) devices for sputum clearance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(Hill et al., 2020)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66775" y="31527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14400" y="315277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Smoking Cessation: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Combination Nicotine Replacement Therapy (NRT) and pharmacotherapy—most cost-effective intervention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66775" y="364807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4400" y="364807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Long-Term Oxygen Therapy (LTOT):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For severe resting hypoxaemia ($\text{PaO}_2 &lt; 7.3\text{ kPa}$)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212" y="1143000"/>
            <a:ext cx="5434012" cy="45529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5453062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2687" y="1133475"/>
            <a:ext cx="5453062" cy="5295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Comorbidity Management &amp; Disease Prevention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23900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Multimorbidity Management (NICE NG56)</a:t>
            </a:r>
          </a:p>
        </p:txBody>
      </p:sp>
      <p:sp>
        <p:nvSpPr>
          <p:cNvPr id="9" name="Rectangle 8"/>
          <p:cNvSpPr/>
          <p:nvPr/>
        </p:nvSpPr>
        <p:spPr>
          <a:xfrm>
            <a:off x="723900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23900" y="1762125"/>
            <a:ext cx="4957762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0" i="0" u="none">
                <a:solidFill>
                  <a:srgbClr val="334155"/>
                </a:solidFill>
                <a:latin typeface="Arial"/>
              </a:rPr>
              <a:t>Over 80% of COPD patients present with at least one chronic comorbidity due to systemic inflammatory overflow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2022; Wedzicha and Seemungal, 2018)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10337" y="1352550"/>
            <a:ext cx="520565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1" i="0" u="none">
                <a:solidFill>
                  <a:srgbClr val="1B365D"/>
                </a:solidFill>
                <a:latin typeface="Arial"/>
              </a:rPr>
              <a:t>Level-Based Prevention Framework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510337" y="1628775"/>
            <a:ext cx="4957762" cy="19050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866775" y="22574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4400" y="22574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Cardiovascular Disease: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Heart failure, ischaemic heart disease, and hypertension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6775" y="27527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14400" y="27527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Musculoskeletal: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Sarcopenia, osteoporosis, and muscle wasting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(Spruit et al.,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6775" y="32480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4400" y="32480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Metabolic &amp; Mental Health: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Type 2 diabetes, clinical depression, and anxiety disorders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(RCP, 2021)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653212" y="17621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700837" y="1762125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Primary Prevention: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Public health clean air legislation, tobacco control policies, and occupational health exposure limits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(WHO, 2022)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53212" y="2257425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700837" y="2257425"/>
            <a:ext cx="4767262" cy="600075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Secondary Prevention: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Early case-finding in primary care spirometry screening and annual immunizations (influenza, pneumococcal, COVID-19)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(NICE, 2018; GOLD, 2024)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53212" y="2952750"/>
            <a:ext cx="47625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>
                <a:solidFill>
                  <a:srgbClr val="334155"/>
                </a:solidFill>
                <a:latin typeface="Arial"/>
              </a:rPr>
              <a:t>•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700837" y="2952750"/>
            <a:ext cx="4767262" cy="400050"/>
          </a:xfrm>
          <a:prstGeom prst="rect">
            <a:avLst/>
          </a:prstGeom>
          <a:noFill/>
        </p:spPr>
        <p:txBody>
          <a:bodyPr wrap="square" lIns="47625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334155"/>
                </a:solidFill>
                <a:latin typeface="Arial"/>
              </a:rPr>
              <a:t>Tertiary Prevention: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 Early supported discharge (ESD) and emergency self-management plans to prevent ITU admission </a:t>
            </a:r>
            <a:r>
              <a:rPr sz="1050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105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3619500" cy="529590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0" y="1133475"/>
            <a:ext cx="3619500" cy="52959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6250" y="1133475"/>
            <a:ext cx="3619500" cy="52959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Co-Productive Care: Skills, Values &amp; Behaviours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7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Definition of Co-Production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76275" y="2076450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Equal partnership between patients and clinicians, valuing lived experience as equal to clinical expertise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76275" y="261491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Shifting from "doing to" or "doing for" towards "doing with" the individual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(DHSC, 2021)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8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Core Clinician Competencies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48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Motivational Interviewing: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Eliciting intrinsic motivation for physical activity adherence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8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Active Listening: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Validating fears of suffocation using the Breathing-Thinking-Functioning framework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(Practice Nurse, 2024)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96275" y="1781175"/>
            <a:ext cx="3380422" cy="2000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1B365D"/>
                </a:solidFill>
                <a:latin typeface="Arial"/>
              </a:rPr>
              <a:t>Values &amp; Behaviours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96275" y="2076450"/>
            <a:ext cx="3219450" cy="3589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Empathetic Communication: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Building trust and self-efficacy in breathlessness management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(Nici et al.,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6275" y="2435423"/>
            <a:ext cx="3219450" cy="538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13"/>
              </a:lnSpc>
            </a:pPr>
            <a:r>
              <a:rPr sz="975" b="0" i="0" u="none">
                <a:solidFill>
                  <a:srgbClr val="475569"/>
                </a:solidFill>
                <a:latin typeface="Arial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Arial"/>
              </a:rPr>
              <a:t>Cultural Competence: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 Tailoring exercise and advice to diverse literacy and socioeconomic needs </a:t>
            </a:r>
            <a:r>
              <a:rPr sz="975" b="0" i="1" u="none">
                <a:solidFill>
                  <a:srgbClr val="1D4ED8"/>
                </a:solidFill>
                <a:latin typeface="Arial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Arial"/>
              </a:rPr>
              <a:t>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75" y="1371600"/>
            <a:ext cx="333375" cy="266700"/>
          </a:xfrm>
          <a:prstGeom prst="rect">
            <a:avLst/>
          </a:prstGeom>
        </p:spPr>
      </p:pic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6275" y="1371600"/>
            <a:ext cx="333375" cy="26670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96275" y="1371600"/>
            <a:ext cx="266700" cy="2667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133475"/>
            <a:ext cx="3651200" cy="2576512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0325" y="1133475"/>
            <a:ext cx="3651200" cy="2576512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4400" y="1133475"/>
            <a:ext cx="3651349" cy="2576512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250" y="3852862"/>
            <a:ext cx="3651200" cy="2576512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0325" y="3852862"/>
            <a:ext cx="3651200" cy="2576512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400" y="3852862"/>
            <a:ext cx="3651349" cy="257651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Comprehensive Model of Personalised Care</a:t>
            </a:r>
          </a:p>
        </p:txBody>
      </p:sp>
      <p:sp>
        <p:nvSpPr>
          <p:cNvPr id="10" name="Rectangle 9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57225" y="1276350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1. Shared Decision Making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7225" y="1495425"/>
            <a:ext cx="3327350" cy="4799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Collaborative choice of inhaler device matching patient inspiratory flow, dexterity, and personal preference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(NICE, 2018; NHS England, 2019b)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51300" y="1276350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2. Care &amp; Support Planning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451300" y="1495425"/>
            <a:ext cx="332735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Co-creation of individualized written crisis plans detailing early exacerbation recognition and action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45375" y="1276350"/>
            <a:ext cx="3493874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3. Enabling Choice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45375" y="1495425"/>
            <a:ext cx="3327499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Providing options between hospital, venue-based community, or home digital pulmonary rehabilitation programmes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(BTS, 2021)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7225" y="3995737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4. Social Prescribing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7225" y="4214812"/>
            <a:ext cx="3327350" cy="47997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Direct referral to link workers for Asthma + Lung UK "Breathe Easy" peer groups and singing for lung health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(NHS England, 2019a)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451300" y="3995737"/>
            <a:ext cx="3493717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5. Supported Self-Management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451300" y="4214812"/>
            <a:ext cx="3327350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Educational training in airway clearance, breathing techniques, and symptom trackers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(Taylor et al., 2019)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45375" y="3995737"/>
            <a:ext cx="3493874" cy="1619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766E"/>
                </a:solidFill>
                <a:latin typeface="Arial"/>
              </a:rPr>
              <a:t>6. Personal Health Budgets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245375" y="4214812"/>
            <a:ext cx="3327499" cy="3199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sz="900" b="0" i="0" u="none">
                <a:solidFill>
                  <a:srgbClr val="334155"/>
                </a:solidFill>
                <a:latin typeface="Arial"/>
              </a:rPr>
              <a:t>Allocation of personal funding for adapted exercise equipment or transport to community classes </a:t>
            </a:r>
            <a:r>
              <a:rPr sz="900" b="0" i="1" u="none">
                <a:solidFill>
                  <a:srgbClr val="1D4ED8"/>
                </a:solidFill>
                <a:latin typeface="Arial SemiBold"/>
              </a:rPr>
              <a:t>(NHS England, 2019b)</a:t>
            </a:r>
            <a:r>
              <a:rPr sz="900" b="0" i="0" u="none">
                <a:solidFill>
                  <a:srgbClr val="334155"/>
                </a:solidFill>
                <a:latin typeface="Arial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Academic Reference List (1–15)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9125" y="113347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1. American Thoracic Society and European Respiratory Society (2020) 'Standards for the diagnosis and management of patients with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Am J Respir Crit Care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181(3), pp. 260–300.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5" y="148292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2. Asthma + Lung UK (2023)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COPD statistics and UK prevalence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Available at: https://www.asthmaandlung.org.uk (Accessed: 10 Aug 2026).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9125" y="1832371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3. Barnes, P.J. (2019) 'Inflammatory mechanisms in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J Allergy Clin Immunol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138(1), pp. 16–27.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9125" y="2040433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4. Boers, E. et al. (2023) 'Global burden of COPD exacerbations',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Eur Respir J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61(4), p. 2201825.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125" y="224849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5. British Thoracic Society (2021)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BTS Quality Standards for Pulmonary Rehabilitation in Adults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BTS.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9125" y="2456557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6. Celli, B.R., Wedzicha, J.A. and Agustí, A. (2021) 'Cellular and molecular mechanisms of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Eur Respir J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58(2), p. 2004423.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9125" y="280600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7. Department of Health and Social Care (2021)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An outcomes strategy for COPD and asthma in England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DHSC.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9125" y="3155453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8. Executive, H. and Safety (2022)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Work-related COPD in Great Britain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Bootle: HSE.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34125" y="113347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9. Fletcher, C.M. et al. (1959) 'The significance of respiratory symptoms in working populations',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BMJ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2(5147), pp. 257–266.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34125" y="148292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10. Global Initiative for Chronic Obstructive Lung Disease (GOLD) (2024)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Global Strategy for Diagnosis, Management, and Prevention of COPD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GOLD.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34125" y="1832371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11. Halpin, D.M.G. et al. (2023) 'The GOLD 2023 report: changes for clinical practice',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Int J COPD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18, pp. 1–6.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34125" y="204043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12. Hill, K., Vogiatzis, I. and Burtin, C. (2020) 'The role of physical therapy in COPD management',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Respir Care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65(6), pp. 880–888.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34125" y="2389882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13. King’s Fund (2020)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Delivering integrated care for complex long-term conditions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King’s Fund.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34125" y="2597943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14. Lacasse, Y. et al. (2018) 'Functional status and quality of life in COPD pulmonary rehabilitation',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Cochrane Database Syst Rev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(12), CD003793.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34125" y="2947392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15. Manning, K. (2019)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Chronic Obstructive Pulmonary Disease - RCEMLearning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Available at: https://www.rcemlearning.co.uk (Accessed: 10 Aug 2026).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Academic Reference List (16–30)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9125" y="1133475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 dirty="0">
                <a:solidFill>
                  <a:srgbClr val="334155"/>
                </a:solidFill>
                <a:latin typeface="Arial"/>
              </a:rPr>
              <a:t>16. National Institute for Health and Care Excellence (NICE) (2018) </a:t>
            </a:r>
            <a:r>
              <a:rPr sz="825" b="0" i="1" u="none" dirty="0">
                <a:solidFill>
                  <a:srgbClr val="334155"/>
                </a:solidFill>
                <a:latin typeface="Arial"/>
              </a:rPr>
              <a:t>COPD in over 16s: diagnosis and management (NICE Guideline NG115)</a:t>
            </a:r>
            <a:r>
              <a:rPr sz="825" b="0" i="0" u="none" dirty="0">
                <a:solidFill>
                  <a:srgbClr val="334155"/>
                </a:solidFill>
                <a:latin typeface="Arial"/>
              </a:rPr>
              <a:t>. London: NICE.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9125" y="1482923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17. NICE (2019)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Antimicrobial prescribing for acute exacerbations of COPD (NICE Guideline NG114)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NICE.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9125" y="169098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18. NICE (2022)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Multimorbidity: clinical assessment and management (NICE Guideline NG56)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19125" y="1899046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19. NHS England (2019a)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The NHS Long Term Plan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NHS England.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19125" y="2107108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20. NHS England (2019b)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Comprehensive Model of Personalised Care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NHS England.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19125" y="2315170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21. Nici, L. et al. (2020) 'ATS/ERS statement on pulmonary rehabilitation',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Am J Respir Crit Care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173(12), pp. 1390–1413.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9125" y="2664618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22. </a:t>
            </a:r>
            <a:r>
              <a:rPr sz="825" b="0" i="0" u="none" dirty="0">
                <a:solidFill>
                  <a:srgbClr val="334155"/>
                </a:solidFill>
                <a:latin typeface="Arial"/>
              </a:rPr>
              <a:t>Practice Nurse (2024) 'Managing breathlessness anxiety in chronic lung disease', </a:t>
            </a:r>
            <a:r>
              <a:rPr sz="825" b="0" i="1" u="none" dirty="0" err="1">
                <a:solidFill>
                  <a:srgbClr val="334155"/>
                </a:solidFill>
                <a:latin typeface="Arial"/>
              </a:rPr>
              <a:t>Pract</a:t>
            </a:r>
            <a:r>
              <a:rPr sz="825" b="0" i="1" u="none" dirty="0">
                <a:solidFill>
                  <a:srgbClr val="334155"/>
                </a:solidFill>
                <a:latin typeface="Arial"/>
              </a:rPr>
              <a:t> Nurse</a:t>
            </a:r>
            <a:r>
              <a:rPr sz="825" b="0" i="0" u="none" dirty="0">
                <a:solidFill>
                  <a:srgbClr val="334155"/>
                </a:solidFill>
                <a:latin typeface="Arial"/>
              </a:rPr>
              <a:t>, 54(2), pp. 18–22.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19125" y="2872680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23. Realpe, A. and Wallace, L.M. (2020)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What is co-production and how can it be used to empower patients?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 London: Health Foundation.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34125" y="113347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24. Royal College of Physicians (2021)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Pulmonary Rehabilitation: Time to breathe better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London: RCP.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34125" y="1341536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25. Spruit, M.A. et al. (2019) 'Key concepts and advances in pulmonary rehabilitation',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Am J Respir Crit Care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188(8), pp. e13–e64.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34125" y="169098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26. Stockley, R.A. (2021) 'Alpha-1 antitrypsin deficiency and COPD pathogenesis',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Chest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159(3), pp. 1012–1020.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34125" y="1899046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27. Su, J.J., Cho, S. and Liang, H. (2021) 'Economic burden of COPD in the United Kingdom',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BMJ Open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11(4), e043210.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34125" y="2248495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28. Taylor, S.J.C. et al. (2019) 'Self-management interventions for COPD',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Health Technol Assess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18(26), pp. 1–180.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34125" y="2456557"/>
            <a:ext cx="5381625" cy="14138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29. World Health Organization (2022)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Global report on health equity and chronic respiratory diseases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. Geneva: WHO.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34125" y="2664618"/>
            <a:ext cx="5381625" cy="28277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13"/>
              </a:lnSpc>
            </a:pPr>
            <a:r>
              <a:rPr sz="825" b="0" i="0" u="none">
                <a:solidFill>
                  <a:srgbClr val="334155"/>
                </a:solidFill>
                <a:latin typeface="Arial"/>
              </a:rPr>
              <a:t>30. Zhang, H. et al. (2022) 'Effect of pulmonary rehabilitation in COPD patients: systematic review and meta-analysis', </a:t>
            </a:r>
            <a:r>
              <a:rPr sz="825" b="0" i="1" u="none">
                <a:solidFill>
                  <a:srgbClr val="334155"/>
                </a:solidFill>
                <a:latin typeface="Arial"/>
              </a:rPr>
              <a:t>Ann Med</a:t>
            </a:r>
            <a:r>
              <a:rPr sz="825" b="0" i="0" u="none">
                <a:solidFill>
                  <a:srgbClr val="334155"/>
                </a:solidFill>
                <a:latin typeface="Arial"/>
              </a:rPr>
              <a:t>, 54(1), pp. 262–273.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6250" y="428625"/>
            <a:ext cx="117157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400" b="1" i="0" u="none">
                <a:solidFill>
                  <a:srgbClr val="1B365D"/>
                </a:solidFill>
                <a:latin typeface="Arial"/>
              </a:rPr>
              <a:t>Image Sources</a:t>
            </a:r>
          </a:p>
        </p:txBody>
      </p:sp>
      <p:sp>
        <p:nvSpPr>
          <p:cNvPr id="4" name="Rectangle 3"/>
          <p:cNvSpPr/>
          <p:nvPr/>
        </p:nvSpPr>
        <p:spPr>
          <a:xfrm>
            <a:off x="476250" y="876300"/>
            <a:ext cx="11239500" cy="19050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476250" y="1133475"/>
            <a:ext cx="112395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476250" y="1905000"/>
            <a:ext cx="11239500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76250" y="1895475"/>
            <a:ext cx="112395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76250" y="1895475"/>
            <a:ext cx="112395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76250" y="2667000"/>
            <a:ext cx="112395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76250" y="2667000"/>
            <a:ext cx="11239500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1276350"/>
            <a:ext cx="857250" cy="47625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571625" y="1333500"/>
            <a:ext cx="1014412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000000"/>
                </a:solidFill>
                <a:latin typeface="Arial"/>
              </a:rPr>
              <a:t>https://www.livingwellwithcopd.com/DATA/TEXTEDOC/COPD---Obstructive-Chronic-Bronchitis-or-Emphysema.jpg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571625" y="1524000"/>
            <a:ext cx="10144125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000000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www.livingwellwithcopd.com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250" y="2047875"/>
            <a:ext cx="857250" cy="47625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571625" y="2105025"/>
            <a:ext cx="1014412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000000"/>
                </a:solidFill>
                <a:latin typeface="Arial"/>
              </a:rPr>
              <a:t>https://marvel-b1-cdn.bc0a.com/f00000000290269/www.riversideonline.com/-/media/medical-services/cardiovascular-and-wellness/what-is-spirometry.jpg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571625" y="2295525"/>
            <a:ext cx="10144125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000000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www.riversideonline.com</a:t>
            </a:r>
          </a:p>
        </p:txBody>
      </p:sp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250" y="2819400"/>
            <a:ext cx="857250" cy="4762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1571625" y="2876550"/>
            <a:ext cx="10144125" cy="1428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0" i="0" u="none">
                <a:solidFill>
                  <a:srgbClr val="000000"/>
                </a:solidFill>
                <a:latin typeface="Arial"/>
              </a:rPr>
              <a:t>https://images.everydayhealth.com/images/cancer/lung-cancer/exercise-and-cancer-lung-prehab-and-rehab-722x406.jpg?w=576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571625" y="3067050"/>
            <a:ext cx="10144125" cy="1714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000000"/>
                </a:solidFill>
                <a:latin typeface="Arial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Arial"/>
              </a:rPr>
              <a:t>www.everydayhealth.com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2455</Words>
  <Application>Microsoft Office PowerPoint</Application>
  <PresentationFormat>Widescreen</PresentationFormat>
  <Paragraphs>165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Arial SemiBold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Shanipatel</dc:creator>
  <cp:keywords/>
  <dc:description>generated using python-pptx</dc:description>
  <cp:lastModifiedBy>shanipatel29@outlook.com</cp:lastModifiedBy>
  <cp:revision>2</cp:revision>
  <dcterms:created xsi:type="dcterms:W3CDTF">2013-01-27T09:14:16Z</dcterms:created>
  <dcterms:modified xsi:type="dcterms:W3CDTF">2026-08-11T08:39:04Z</dcterms:modified>
  <cp:category/>
</cp:coreProperties>
</file>