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slides/slide76.xml" ContentType="application/vnd.openxmlformats-officedocument.presentationml.slide+xml"/>
  <Override PartName="/ppt/slides/slide94.xml" ContentType="application/vnd.openxmlformats-officedocument.presentationml.slide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s/slide83.xml" ContentType="application/vnd.openxmlformats-officedocument.presentationml.slide+xml"/>
  <Override PartName="/ppt/slides/slide102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slides/slide72.xml" ContentType="application/vnd.openxmlformats-officedocument.presentationml.slide+xml"/>
  <Override PartName="/ppt/slides/slide90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s/slide99.xml" ContentType="application/vnd.openxmlformats-officedocument.presentationml.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slides/slide68.xml" ContentType="application/vnd.openxmlformats-officedocument.presentationml.slide+xml"/>
  <Override PartName="/ppt/slides/slide77.xml" ContentType="application/vnd.openxmlformats-officedocument.presentationml.slide+xml"/>
  <Override PartName="/ppt/slides/slide88.xml" ContentType="application/vnd.openxmlformats-officedocument.presentationml.slide+xml"/>
  <Override PartName="/ppt/slides/slide97.xml" ContentType="application/vnd.openxmlformats-officedocument.presentationml.slide+xml"/>
  <Override PartName="/ppt/slides/slide107.xml" ContentType="application/vnd.openxmlformats-officedocument.presentationml.slide+xml"/>
  <Override PartName="/ppt/viewProps.xml" ContentType="application/vnd.openxmlformats-officedocument.presentationml.viewProp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s/slide66.xml" ContentType="application/vnd.openxmlformats-officedocument.presentationml.slide+xml"/>
  <Override PartName="/ppt/slides/slide75.xml" ContentType="application/vnd.openxmlformats-officedocument.presentationml.slide+xml"/>
  <Override PartName="/ppt/slides/slide86.xml" ContentType="application/vnd.openxmlformats-officedocument.presentationml.slide+xml"/>
  <Override PartName="/ppt/slides/slide95.xml" ContentType="application/vnd.openxmlformats-officedocument.presentationml.slide+xml"/>
  <Override PartName="/ppt/slides/slide103.xml" ContentType="application/vnd.openxmlformats-officedocument.presentationml.slide+xml"/>
  <Override PartName="/ppt/slides/slide10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slides/slide64.xml" ContentType="application/vnd.openxmlformats-officedocument.presentationml.slide+xml"/>
  <Override PartName="/ppt/slides/slide73.xml" ContentType="application/vnd.openxmlformats-officedocument.presentationml.slide+xml"/>
  <Override PartName="/ppt/slides/slide84.xml" ContentType="application/vnd.openxmlformats-officedocument.presentationml.slide+xml"/>
  <Override PartName="/ppt/slides/slide93.xml" ContentType="application/vnd.openxmlformats-officedocument.presentationml.slide+xml"/>
  <Override PartName="/ppt/slides/slide101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Override PartName="/ppt/slides/slide71.xml" ContentType="application/vnd.openxmlformats-officedocument.presentationml.slide+xml"/>
  <Override PartName="/ppt/slides/slide80.xml" ContentType="application/vnd.openxmlformats-officedocument.presentationml.slide+xml"/>
  <Override PartName="/ppt/slides/slide82.xml" ContentType="application/vnd.openxmlformats-officedocument.presentationml.slide+xml"/>
  <Override PartName="/ppt/slides/slide9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s/slide89.xml" ContentType="application/vnd.openxmlformats-officedocument.presentationml.slide+xml"/>
  <Override PartName="/ppt/slides/slide98.xml" ContentType="application/vnd.openxmlformats-officedocument.presentationml.slide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slides/slide69.xml" ContentType="application/vnd.openxmlformats-officedocument.presentationml.slide+xml"/>
  <Override PartName="/ppt/slides/slide78.xml" ContentType="application/vnd.openxmlformats-officedocument.presentationml.slide+xml"/>
  <Override PartName="/ppt/slides/slide87.xml" ContentType="application/vnd.openxmlformats-officedocument.presentationml.slide+xml"/>
  <Override PartName="/ppt/slides/slide96.xml" ContentType="application/vnd.openxmlformats-officedocument.presentationml.slide+xml"/>
  <Override PartName="/ppt/slides/slide106.xml" ContentType="application/vnd.openxmlformats-officedocument.presentationml.slide+xml"/>
  <Override PartName="/ppt/handoutMasters/handoutMaster1.xml" ContentType="application/vnd.openxmlformats-officedocument.presentationml.handoutMaster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s/slide85.xml" ContentType="application/vnd.openxmlformats-officedocument.presentationml.slide+xml"/>
  <Override PartName="/ppt/slides/slide104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s/slide74.xml" ContentType="application/vnd.openxmlformats-officedocument.presentationml.slide+xml"/>
  <Override PartName="/ppt/slides/slide92.xml" ContentType="application/vnd.openxmlformats-officedocument.presentationml.slid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slides/slide81.xml" ContentType="application/vnd.openxmlformats-officedocument.presentationml.slide+xml"/>
  <Override PartName="/ppt/slides/slide100.xml" ContentType="application/vnd.openxmlformats-officedocument.presentationml.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slides/slide70.xml" ContentType="application/vnd.openxmlformats-officedocument.presentationml.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s/slide79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  <p:sldMasterId id="2147483660" r:id="rId2"/>
    <p:sldMasterId id="2147483672" r:id="rId3"/>
  </p:sldMasterIdLst>
  <p:notesMasterIdLst>
    <p:notesMasterId r:id="rId111"/>
  </p:notesMasterIdLst>
  <p:handoutMasterIdLst>
    <p:handoutMasterId r:id="rId112"/>
  </p:handoutMasterIdLst>
  <p:sldIdLst>
    <p:sldId id="257" r:id="rId4"/>
    <p:sldId id="260" r:id="rId5"/>
    <p:sldId id="266" r:id="rId6"/>
    <p:sldId id="262" r:id="rId7"/>
    <p:sldId id="267" r:id="rId8"/>
    <p:sldId id="265" r:id="rId9"/>
    <p:sldId id="279" r:id="rId10"/>
    <p:sldId id="264" r:id="rId11"/>
    <p:sldId id="280" r:id="rId12"/>
    <p:sldId id="274" r:id="rId13"/>
    <p:sldId id="282" r:id="rId14"/>
    <p:sldId id="278" r:id="rId15"/>
    <p:sldId id="277" r:id="rId16"/>
    <p:sldId id="276" r:id="rId17"/>
    <p:sldId id="275" r:id="rId18"/>
    <p:sldId id="270" r:id="rId19"/>
    <p:sldId id="273" r:id="rId20"/>
    <p:sldId id="272" r:id="rId21"/>
    <p:sldId id="271" r:id="rId22"/>
    <p:sldId id="263" r:id="rId23"/>
    <p:sldId id="269" r:id="rId24"/>
    <p:sldId id="268" r:id="rId25"/>
    <p:sldId id="299" r:id="rId26"/>
    <p:sldId id="300" r:id="rId27"/>
    <p:sldId id="298" r:id="rId28"/>
    <p:sldId id="297" r:id="rId29"/>
    <p:sldId id="296" r:id="rId30"/>
    <p:sldId id="301" r:id="rId31"/>
    <p:sldId id="295" r:id="rId32"/>
    <p:sldId id="294" r:id="rId33"/>
    <p:sldId id="293" r:id="rId34"/>
    <p:sldId id="292" r:id="rId35"/>
    <p:sldId id="291" r:id="rId36"/>
    <p:sldId id="290" r:id="rId37"/>
    <p:sldId id="289" r:id="rId38"/>
    <p:sldId id="288" r:id="rId39"/>
    <p:sldId id="287" r:id="rId40"/>
    <p:sldId id="286" r:id="rId41"/>
    <p:sldId id="285" r:id="rId42"/>
    <p:sldId id="284" r:id="rId43"/>
    <p:sldId id="307" r:id="rId44"/>
    <p:sldId id="306" r:id="rId45"/>
    <p:sldId id="308" r:id="rId46"/>
    <p:sldId id="305" r:id="rId47"/>
    <p:sldId id="316" r:id="rId48"/>
    <p:sldId id="315" r:id="rId49"/>
    <p:sldId id="314" r:id="rId50"/>
    <p:sldId id="313" r:id="rId51"/>
    <p:sldId id="312" r:id="rId52"/>
    <p:sldId id="317" r:id="rId53"/>
    <p:sldId id="310" r:id="rId54"/>
    <p:sldId id="309" r:id="rId55"/>
    <p:sldId id="322" r:id="rId56"/>
    <p:sldId id="304" r:id="rId57"/>
    <p:sldId id="303" r:id="rId58"/>
    <p:sldId id="302" r:id="rId59"/>
    <p:sldId id="283" r:id="rId60"/>
    <p:sldId id="321" r:id="rId61"/>
    <p:sldId id="320" r:id="rId62"/>
    <p:sldId id="323" r:id="rId63"/>
    <p:sldId id="328" r:id="rId64"/>
    <p:sldId id="327" r:id="rId65"/>
    <p:sldId id="326" r:id="rId66"/>
    <p:sldId id="325" r:id="rId67"/>
    <p:sldId id="324" r:id="rId68"/>
    <p:sldId id="318" r:id="rId69"/>
    <p:sldId id="332" r:id="rId70"/>
    <p:sldId id="333" r:id="rId71"/>
    <p:sldId id="331" r:id="rId72"/>
    <p:sldId id="337" r:id="rId73"/>
    <p:sldId id="338" r:id="rId74"/>
    <p:sldId id="336" r:id="rId75"/>
    <p:sldId id="340" r:id="rId76"/>
    <p:sldId id="341" r:id="rId77"/>
    <p:sldId id="339" r:id="rId78"/>
    <p:sldId id="335" r:id="rId79"/>
    <p:sldId id="334" r:id="rId80"/>
    <p:sldId id="330" r:id="rId81"/>
    <p:sldId id="329" r:id="rId82"/>
    <p:sldId id="342" r:id="rId83"/>
    <p:sldId id="353" r:id="rId84"/>
    <p:sldId id="352" r:id="rId85"/>
    <p:sldId id="351" r:id="rId86"/>
    <p:sldId id="350" r:id="rId87"/>
    <p:sldId id="349" r:id="rId88"/>
    <p:sldId id="348" r:id="rId89"/>
    <p:sldId id="347" r:id="rId90"/>
    <p:sldId id="346" r:id="rId91"/>
    <p:sldId id="345" r:id="rId92"/>
    <p:sldId id="354" r:id="rId93"/>
    <p:sldId id="355" r:id="rId94"/>
    <p:sldId id="356" r:id="rId95"/>
    <p:sldId id="357" r:id="rId96"/>
    <p:sldId id="358" r:id="rId97"/>
    <p:sldId id="359" r:id="rId98"/>
    <p:sldId id="360" r:id="rId99"/>
    <p:sldId id="364" r:id="rId100"/>
    <p:sldId id="363" r:id="rId101"/>
    <p:sldId id="362" r:id="rId102"/>
    <p:sldId id="361" r:id="rId103"/>
    <p:sldId id="365" r:id="rId104"/>
    <p:sldId id="366" r:id="rId105"/>
    <p:sldId id="367" r:id="rId106"/>
    <p:sldId id="368" r:id="rId107"/>
    <p:sldId id="369" r:id="rId108"/>
    <p:sldId id="343" r:id="rId109"/>
    <p:sldId id="344" r:id="rId1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3" autoAdjust="0"/>
    <p:restoredTop sz="94213" autoAdjust="0"/>
  </p:normalViewPr>
  <p:slideViewPr>
    <p:cSldViewPr>
      <p:cViewPr>
        <p:scale>
          <a:sx n="100" d="100"/>
          <a:sy n="100" d="100"/>
        </p:scale>
        <p:origin x="-7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712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5" d="100"/>
          <a:sy n="75" d="100"/>
        </p:scale>
        <p:origin x="-3420" y="-9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63" Type="http://schemas.openxmlformats.org/officeDocument/2006/relationships/slide" Target="slides/slide60.xml"/><Relationship Id="rId68" Type="http://schemas.openxmlformats.org/officeDocument/2006/relationships/slide" Target="slides/slide65.xml"/><Relationship Id="rId84" Type="http://schemas.openxmlformats.org/officeDocument/2006/relationships/slide" Target="slides/slide81.xml"/><Relationship Id="rId89" Type="http://schemas.openxmlformats.org/officeDocument/2006/relationships/slide" Target="slides/slide86.xml"/><Relationship Id="rId112" Type="http://schemas.openxmlformats.org/officeDocument/2006/relationships/handoutMaster" Target="handoutMasters/handoutMaster1.xml"/><Relationship Id="rId16" Type="http://schemas.openxmlformats.org/officeDocument/2006/relationships/slide" Target="slides/slide13.xml"/><Relationship Id="rId107" Type="http://schemas.openxmlformats.org/officeDocument/2006/relationships/slide" Target="slides/slide104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66" Type="http://schemas.openxmlformats.org/officeDocument/2006/relationships/slide" Target="slides/slide63.xml"/><Relationship Id="rId74" Type="http://schemas.openxmlformats.org/officeDocument/2006/relationships/slide" Target="slides/slide71.xml"/><Relationship Id="rId79" Type="http://schemas.openxmlformats.org/officeDocument/2006/relationships/slide" Target="slides/slide76.xml"/><Relationship Id="rId87" Type="http://schemas.openxmlformats.org/officeDocument/2006/relationships/slide" Target="slides/slide84.xml"/><Relationship Id="rId102" Type="http://schemas.openxmlformats.org/officeDocument/2006/relationships/slide" Target="slides/slide99.xml"/><Relationship Id="rId110" Type="http://schemas.openxmlformats.org/officeDocument/2006/relationships/slide" Target="slides/slide107.xml"/><Relationship Id="rId115" Type="http://schemas.openxmlformats.org/officeDocument/2006/relationships/theme" Target="theme/theme1.xml"/><Relationship Id="rId5" Type="http://schemas.openxmlformats.org/officeDocument/2006/relationships/slide" Target="slides/slide2.xml"/><Relationship Id="rId61" Type="http://schemas.openxmlformats.org/officeDocument/2006/relationships/slide" Target="slides/slide58.xml"/><Relationship Id="rId82" Type="http://schemas.openxmlformats.org/officeDocument/2006/relationships/slide" Target="slides/slide79.xml"/><Relationship Id="rId90" Type="http://schemas.openxmlformats.org/officeDocument/2006/relationships/slide" Target="slides/slide87.xml"/><Relationship Id="rId95" Type="http://schemas.openxmlformats.org/officeDocument/2006/relationships/slide" Target="slides/slide92.xml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64" Type="http://schemas.openxmlformats.org/officeDocument/2006/relationships/slide" Target="slides/slide61.xml"/><Relationship Id="rId69" Type="http://schemas.openxmlformats.org/officeDocument/2006/relationships/slide" Target="slides/slide66.xml"/><Relationship Id="rId77" Type="http://schemas.openxmlformats.org/officeDocument/2006/relationships/slide" Target="slides/slide74.xml"/><Relationship Id="rId100" Type="http://schemas.openxmlformats.org/officeDocument/2006/relationships/slide" Target="slides/slide97.xml"/><Relationship Id="rId105" Type="http://schemas.openxmlformats.org/officeDocument/2006/relationships/slide" Target="slides/slide102.xml"/><Relationship Id="rId113" Type="http://schemas.openxmlformats.org/officeDocument/2006/relationships/presProps" Target="presProps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openxmlformats.org/officeDocument/2006/relationships/slide" Target="slides/slide69.xml"/><Relationship Id="rId80" Type="http://schemas.openxmlformats.org/officeDocument/2006/relationships/slide" Target="slides/slide77.xml"/><Relationship Id="rId85" Type="http://schemas.openxmlformats.org/officeDocument/2006/relationships/slide" Target="slides/slide82.xml"/><Relationship Id="rId93" Type="http://schemas.openxmlformats.org/officeDocument/2006/relationships/slide" Target="slides/slide90.xml"/><Relationship Id="rId98" Type="http://schemas.openxmlformats.org/officeDocument/2006/relationships/slide" Target="slides/slide9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slide" Target="slides/slide56.xml"/><Relationship Id="rId67" Type="http://schemas.openxmlformats.org/officeDocument/2006/relationships/slide" Target="slides/slide64.xml"/><Relationship Id="rId103" Type="http://schemas.openxmlformats.org/officeDocument/2006/relationships/slide" Target="slides/slide100.xml"/><Relationship Id="rId108" Type="http://schemas.openxmlformats.org/officeDocument/2006/relationships/slide" Target="slides/slide105.xml"/><Relationship Id="rId116" Type="http://schemas.openxmlformats.org/officeDocument/2006/relationships/tableStyles" Target="tableStyles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slide" Target="slides/slide59.xml"/><Relationship Id="rId70" Type="http://schemas.openxmlformats.org/officeDocument/2006/relationships/slide" Target="slides/slide67.xml"/><Relationship Id="rId75" Type="http://schemas.openxmlformats.org/officeDocument/2006/relationships/slide" Target="slides/slide72.xml"/><Relationship Id="rId83" Type="http://schemas.openxmlformats.org/officeDocument/2006/relationships/slide" Target="slides/slide80.xml"/><Relationship Id="rId88" Type="http://schemas.openxmlformats.org/officeDocument/2006/relationships/slide" Target="slides/slide85.xml"/><Relationship Id="rId91" Type="http://schemas.openxmlformats.org/officeDocument/2006/relationships/slide" Target="slides/slide88.xml"/><Relationship Id="rId96" Type="http://schemas.openxmlformats.org/officeDocument/2006/relationships/slide" Target="slides/slide93.xml"/><Relationship Id="rId11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106" Type="http://schemas.openxmlformats.org/officeDocument/2006/relationships/slide" Target="slides/slide103.xml"/><Relationship Id="rId114" Type="http://schemas.openxmlformats.org/officeDocument/2006/relationships/viewProps" Target="viewProps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slide" Target="slides/slide57.xml"/><Relationship Id="rId65" Type="http://schemas.openxmlformats.org/officeDocument/2006/relationships/slide" Target="slides/slide62.xml"/><Relationship Id="rId73" Type="http://schemas.openxmlformats.org/officeDocument/2006/relationships/slide" Target="slides/slide70.xml"/><Relationship Id="rId78" Type="http://schemas.openxmlformats.org/officeDocument/2006/relationships/slide" Target="slides/slide75.xml"/><Relationship Id="rId81" Type="http://schemas.openxmlformats.org/officeDocument/2006/relationships/slide" Target="slides/slide78.xml"/><Relationship Id="rId86" Type="http://schemas.openxmlformats.org/officeDocument/2006/relationships/slide" Target="slides/slide83.xml"/><Relationship Id="rId94" Type="http://schemas.openxmlformats.org/officeDocument/2006/relationships/slide" Target="slides/slide91.xml"/><Relationship Id="rId99" Type="http://schemas.openxmlformats.org/officeDocument/2006/relationships/slide" Target="slides/slide96.xml"/><Relationship Id="rId101" Type="http://schemas.openxmlformats.org/officeDocument/2006/relationships/slide" Target="slides/slide9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9" Type="http://schemas.openxmlformats.org/officeDocument/2006/relationships/slide" Target="slides/slide36.xml"/><Relationship Id="rId109" Type="http://schemas.openxmlformats.org/officeDocument/2006/relationships/slide" Target="slides/slide106.xml"/><Relationship Id="rId34" Type="http://schemas.openxmlformats.org/officeDocument/2006/relationships/slide" Target="slides/slide31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76" Type="http://schemas.openxmlformats.org/officeDocument/2006/relationships/slide" Target="slides/slide73.xml"/><Relationship Id="rId97" Type="http://schemas.openxmlformats.org/officeDocument/2006/relationships/slide" Target="slides/slide94.xml"/><Relationship Id="rId104" Type="http://schemas.openxmlformats.org/officeDocument/2006/relationships/slide" Target="slides/slide101.xml"/><Relationship Id="rId7" Type="http://schemas.openxmlformats.org/officeDocument/2006/relationships/slide" Target="slides/slide4.xml"/><Relationship Id="rId71" Type="http://schemas.openxmlformats.org/officeDocument/2006/relationships/slide" Target="slides/slide68.xml"/><Relationship Id="rId92" Type="http://schemas.openxmlformats.org/officeDocument/2006/relationships/slide" Target="slides/slide89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6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C6FA2B-47B7-4A03-837C-9172C916D433}" type="datetimeFigureOut">
              <a:rPr lang="en-GB" smtClean="0"/>
              <a:pPr/>
              <a:t>27/04/2015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AB5E45-8239-4E36-87B4-4D738271AF0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2894104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44B7E6-FCCB-4DC2-A14A-82A7E68441A5}" type="datetimeFigureOut">
              <a:rPr lang="en-GB" smtClean="0"/>
              <a:pPr/>
              <a:t>27/04/2015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6D470C-7860-46A8-B56E-EE5144BF416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0563200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6D470C-7860-46A8-B56E-EE5144BF4167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924709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6D470C-7860-46A8-B56E-EE5144BF4167}" type="slidenum">
              <a:rPr lang="en-GB" smtClean="0"/>
              <a:pPr/>
              <a:t>100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031984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xmlns="" val="3594718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907704" y="5949280"/>
            <a:ext cx="5328592" cy="675456"/>
          </a:xfrm>
          <a:prstGeom prst="rect">
            <a:avLst/>
          </a:prstGeom>
        </p:spPr>
        <p:txBody>
          <a:bodyPr/>
          <a:lstStyle>
            <a:lvl1pPr algn="l"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 smtClean="0"/>
              <a:t>Click to edit details end style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9405852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539552" y="1772815"/>
            <a:ext cx="7918648" cy="1440161"/>
          </a:xfrm>
        </p:spPr>
        <p:txBody>
          <a:bodyPr anchor="t"/>
          <a:lstStyle>
            <a:lvl1pPr algn="l">
              <a:defRPr baseline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 smtClean="0"/>
              <a:t>Intro title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539552" y="3645024"/>
            <a:ext cx="7232848" cy="199377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err="1" smtClean="0"/>
              <a:t>Subheader</a:t>
            </a:r>
            <a:r>
              <a:rPr lang="en-US" dirty="0" smtClean="0"/>
              <a:t> – move to suit length of intro title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27/04/2015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504738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27/04/2015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9822749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44824"/>
            <a:ext cx="324036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23928" y="1844824"/>
            <a:ext cx="4694312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3295844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62457088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xmlns="" val="181891142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.jpe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35535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7EBBD4-4BE8-4E28-B92B-60C7AE278155}" type="datetimeFigureOut">
              <a:rPr lang="en-GB" smtClean="0"/>
              <a:pPr/>
              <a:t>27/04/2015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AA0EF1-890B-4AF0-91B2-4B14D560241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82059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5" r:id="rId2"/>
    <p:sldLayoutId id="2147483669" r:id="rId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41870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9" r:id="rId2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7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772815"/>
            <a:ext cx="8280920" cy="100811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smtClean="0">
                <a:latin typeface="+mj-lt"/>
              </a:rPr>
              <a:t>Central YMCA Qualifications (CYQ)</a:t>
            </a:r>
            <a:br>
              <a:rPr lang="en-GB" sz="4000" dirty="0" smtClean="0">
                <a:latin typeface="+mj-lt"/>
              </a:rPr>
            </a:br>
            <a:r>
              <a:rPr lang="en-GB" sz="4000" dirty="0" smtClean="0">
                <a:latin typeface="+mj-lt"/>
              </a:rPr>
              <a:t/>
            </a:r>
            <a:br>
              <a:rPr lang="en-GB" sz="4000" dirty="0" smtClean="0">
                <a:latin typeface="+mj-lt"/>
              </a:rPr>
            </a:br>
            <a:r>
              <a:rPr lang="en-GB" altLang="en-US" sz="4000" dirty="0">
                <a:latin typeface="Arial" charset="0"/>
                <a:cs typeface="Arial" charset="0"/>
              </a:rPr>
              <a:t/>
            </a:r>
            <a:br>
              <a:rPr lang="en-GB" altLang="en-US" sz="4000" dirty="0">
                <a:latin typeface="Arial" charset="0"/>
                <a:cs typeface="Arial" charset="0"/>
              </a:rPr>
            </a:br>
            <a:r>
              <a:rPr lang="en-GB" sz="4000" dirty="0">
                <a:latin typeface="Avenir LT Std 65 Medium" pitchFamily="34" charset="0"/>
              </a:rPr>
              <a:t/>
            </a:r>
            <a:br>
              <a:rPr lang="en-GB" sz="4000" dirty="0">
                <a:latin typeface="Avenir LT Std 65 Medium" pitchFamily="34" charset="0"/>
              </a:rPr>
            </a:br>
            <a:r>
              <a:rPr lang="en-GB" sz="4000" dirty="0" smtClean="0">
                <a:latin typeface="Avenir LT Std 65 Medium" pitchFamily="34" charset="0"/>
              </a:rPr>
              <a:t/>
            </a:r>
            <a:br>
              <a:rPr lang="en-GB" sz="4000" dirty="0" smtClean="0">
                <a:latin typeface="Avenir LT Std 65 Medium" pitchFamily="34" charset="0"/>
              </a:rPr>
            </a:br>
            <a:endParaRPr lang="en-GB" sz="4000" dirty="0">
              <a:latin typeface="Avenir LT Std 65 Medium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67544" y="2636912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400" kern="1200" baseline="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endParaRPr lang="en-GB" altLang="en-US" sz="4000" dirty="0" smtClean="0">
              <a:latin typeface="Arial" charset="0"/>
              <a:cs typeface="Arial" charset="0"/>
            </a:endParaRPr>
          </a:p>
        </p:txBody>
      </p:sp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971278" y="2636912"/>
            <a:ext cx="7232848" cy="3168352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2800" dirty="0" smtClean="0">
                <a:solidFill>
                  <a:schemeClr val="tx1"/>
                </a:solidFill>
                <a:latin typeface="+mj-lt"/>
                <a:cs typeface="Arial" charset="0"/>
              </a:rPr>
              <a:t>Level 2 Certificate in Fitness Instructing</a:t>
            </a:r>
          </a:p>
          <a:p>
            <a:pPr algn="ctr" eaLnBrk="1" hangingPunct="1"/>
            <a:r>
              <a:rPr lang="en-GB" altLang="en-US" sz="2800" dirty="0" smtClean="0">
                <a:solidFill>
                  <a:schemeClr val="tx1"/>
                </a:solidFill>
                <a:latin typeface="+mj-lt"/>
                <a:cs typeface="Arial" charset="0"/>
              </a:rPr>
              <a:t> (Gym-Based Exercise) </a:t>
            </a:r>
          </a:p>
          <a:p>
            <a:pPr algn="ctr"/>
            <a:endParaRPr lang="en-GB" altLang="en-US" sz="2800" dirty="0" smtClean="0">
              <a:solidFill>
                <a:schemeClr val="tx1"/>
              </a:solidFill>
              <a:latin typeface="+mj-lt"/>
              <a:cs typeface="Arial" charset="0"/>
            </a:endParaRPr>
          </a:p>
          <a:p>
            <a:pPr algn="ctr"/>
            <a:r>
              <a:rPr lang="en-GB" altLang="en-US" sz="2800" dirty="0" smtClean="0">
                <a:solidFill>
                  <a:schemeClr val="tx1"/>
                </a:solidFill>
                <a:latin typeface="+mj-lt"/>
                <a:cs typeface="Arial" charset="0"/>
              </a:rPr>
              <a:t>Unit title:</a:t>
            </a:r>
          </a:p>
          <a:p>
            <a:pPr algn="ctr"/>
            <a:r>
              <a:rPr lang="en-GB" altLang="en-US" sz="2800" dirty="0" smtClean="0">
                <a:solidFill>
                  <a:schemeClr val="tx1"/>
                </a:solidFill>
                <a:latin typeface="+mj-lt"/>
                <a:cs typeface="Arial" charset="0"/>
              </a:rPr>
              <a:t>Instructing </a:t>
            </a:r>
            <a:r>
              <a:rPr lang="en-GB" altLang="en-US" sz="2800" dirty="0">
                <a:solidFill>
                  <a:schemeClr val="tx1"/>
                </a:solidFill>
                <a:latin typeface="+mj-lt"/>
                <a:cs typeface="Arial" charset="0"/>
              </a:rPr>
              <a:t>Gym-Based Exercise </a:t>
            </a:r>
            <a:endParaRPr lang="en-GB" altLang="en-US" sz="2800" dirty="0" smtClean="0">
              <a:solidFill>
                <a:schemeClr val="tx1"/>
              </a:solidFill>
              <a:latin typeface="+mj-lt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12619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429134" y="1700808"/>
            <a:ext cx="8714866" cy="5544616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400" dirty="0" smtClean="0">
                <a:latin typeface="+mn-lt"/>
              </a:rPr>
              <a:t>The learner will: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en-GB" sz="700" dirty="0" smtClean="0">
              <a:latin typeface="+mn-lt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>
                <a:latin typeface="+mn-lt"/>
                <a:ea typeface="+mj-ea"/>
                <a:cs typeface="Arial" charset="0"/>
              </a:rPr>
              <a:t>Understand how to provide gym-based exercise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>
                <a:latin typeface="+mn-lt"/>
                <a:ea typeface="+mj-ea"/>
                <a:cs typeface="Arial" charset="0"/>
              </a:rPr>
              <a:t>Be able to prepare self and equipment for gym-based exercise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>
                <a:latin typeface="+mn-lt"/>
                <a:ea typeface="+mj-ea"/>
                <a:cs typeface="Arial" charset="0"/>
              </a:rPr>
              <a:t>Be able to prepare clients for gym-based exercise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>
                <a:latin typeface="+mn-lt"/>
                <a:ea typeface="+mj-ea"/>
                <a:cs typeface="Arial" charset="0"/>
              </a:rPr>
              <a:t>Be able to instruct gym-based exercise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>
                <a:latin typeface="+mn-lt"/>
                <a:ea typeface="+mj-ea"/>
                <a:cs typeface="Arial" charset="0"/>
              </a:rPr>
              <a:t>Be able to supervise clients undertaking gym-based exercise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>
                <a:latin typeface="+mn-lt"/>
                <a:ea typeface="+mj-ea"/>
                <a:cs typeface="Arial" charset="0"/>
              </a:rPr>
              <a:t>Be able to bring a gym-based exercise session to an end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>
                <a:latin typeface="+mn-lt"/>
                <a:ea typeface="+mj-ea"/>
                <a:cs typeface="Arial" charset="0"/>
              </a:rPr>
              <a:t>Be able to reflect on providing gym-based exercise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>
                <a:latin typeface="+mn-lt"/>
                <a:ea typeface="+mj-ea"/>
                <a:cs typeface="Arial" charset="0"/>
              </a:rPr>
              <a:t>Be able to support clients taking part in gym-based exercise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en-GB" sz="2400" dirty="0">
              <a:latin typeface="+mn-lt"/>
              <a:ea typeface="+mj-ea"/>
              <a:cs typeface="Arial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29135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Unit Aims</a:t>
            </a:r>
          </a:p>
        </p:txBody>
      </p:sp>
    </p:spTree>
    <p:extLst>
      <p:ext uri="{BB962C8B-B14F-4D97-AF65-F5344CB8AC3E}">
        <p14:creationId xmlns:p14="http://schemas.microsoft.com/office/powerpoint/2010/main" xmlns="" val="41095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457556" y="1844824"/>
            <a:ext cx="8229600" cy="3805238"/>
          </a:xfrm>
          <a:prstGeom prst="rect">
            <a:avLst/>
          </a:prstGeom>
        </p:spPr>
        <p:txBody>
          <a:bodyPr rtlCol="0">
            <a:noAutofit/>
          </a:bodyPr>
          <a:lstStyle>
            <a:defPPr>
              <a:defRPr lang="en-US"/>
            </a:defPPr>
            <a:lvl1pPr indent="0">
              <a:spcBef>
                <a:spcPct val="20000"/>
              </a:spcBef>
              <a:buFont typeface="Arial" pitchFamily="34" charset="0"/>
              <a:buNone/>
              <a:defRPr sz="2000">
                <a:latin typeface="Arial" pitchFamily="34" charset="0"/>
                <a:cs typeface="Arial" pitchFamily="34" charset="0"/>
              </a:defRPr>
            </a:lvl1pPr>
            <a:lvl2pPr marL="742950" indent="-285750">
              <a:spcBef>
                <a:spcPct val="20000"/>
              </a:spcBef>
              <a:buFont typeface="Arial" pitchFamily="34" charset="0"/>
              <a:buChar char="–"/>
              <a:defRPr sz="2800"/>
            </a:lvl2pPr>
            <a:lvl3pPr marL="1143000" indent="-228600">
              <a:spcBef>
                <a:spcPct val="20000"/>
              </a:spcBef>
              <a:buFont typeface="Arial" pitchFamily="34" charset="0"/>
              <a:buChar char="•"/>
              <a:defRPr sz="2400"/>
            </a:lvl3pPr>
            <a:lvl4pPr marL="1600200" indent="-228600">
              <a:spcBef>
                <a:spcPct val="20000"/>
              </a:spcBef>
              <a:buFont typeface="Arial" pitchFamily="34" charset="0"/>
              <a:buChar char="–"/>
              <a:defRPr sz="2000"/>
            </a:lvl4pPr>
            <a:lvl5pPr marL="2057400" indent="-228600">
              <a:spcBef>
                <a:spcPct val="20000"/>
              </a:spcBef>
              <a:buFont typeface="Arial" pitchFamily="34" charset="0"/>
              <a:buChar char="»"/>
              <a:defRPr sz="2000"/>
            </a:lvl5pPr>
            <a:lvl6pPr marL="2514600" indent="-228600">
              <a:spcBef>
                <a:spcPct val="20000"/>
              </a:spcBef>
              <a:buFont typeface="Arial" pitchFamily="34" charset="0"/>
              <a:buChar char="•"/>
              <a:defRPr sz="2000"/>
            </a:lvl6pPr>
            <a:lvl7pPr marL="2971800" indent="-228600">
              <a:spcBef>
                <a:spcPct val="20000"/>
              </a:spcBef>
              <a:buFont typeface="Arial" pitchFamily="34" charset="0"/>
              <a:buChar char="•"/>
              <a:defRPr sz="2000"/>
            </a:lvl7pPr>
            <a:lvl8pPr marL="3429000" indent="-228600">
              <a:spcBef>
                <a:spcPct val="20000"/>
              </a:spcBef>
              <a:buFont typeface="Arial" pitchFamily="34" charset="0"/>
              <a:buChar char="•"/>
              <a:defRPr sz="2000"/>
            </a:lvl8pPr>
            <a:lvl9pPr marL="3886200" indent="-228600">
              <a:spcBef>
                <a:spcPct val="20000"/>
              </a:spcBef>
              <a:buFont typeface="Arial" pitchFamily="34" charset="0"/>
              <a:buChar char="•"/>
              <a:defRPr sz="2000"/>
            </a:lvl9pPr>
          </a:lstStyle>
          <a:p>
            <a:r>
              <a:rPr lang="en-GB" sz="2600" dirty="0">
                <a:latin typeface="+mn-lt"/>
              </a:rPr>
              <a:t>Learners will be assessed by direct observation performing a total of:</a:t>
            </a:r>
          </a:p>
          <a:p>
            <a:endParaRPr lang="en-GB" sz="1000" dirty="0">
              <a:latin typeface="+mn-lt"/>
            </a:endParaRPr>
          </a:p>
          <a:p>
            <a:r>
              <a:rPr lang="en-GB" sz="2600" dirty="0">
                <a:latin typeface="+mn-lt"/>
              </a:rPr>
              <a:t>3 CV machines</a:t>
            </a:r>
          </a:p>
          <a:p>
            <a:r>
              <a:rPr lang="en-GB" sz="2600" dirty="0">
                <a:latin typeface="+mn-lt"/>
              </a:rPr>
              <a:t>4 Resistance machine exercises</a:t>
            </a:r>
          </a:p>
          <a:p>
            <a:r>
              <a:rPr lang="en-GB" sz="2600" dirty="0">
                <a:latin typeface="+mn-lt"/>
              </a:rPr>
              <a:t>4 free weight exercises</a:t>
            </a:r>
          </a:p>
          <a:p>
            <a:r>
              <a:rPr lang="en-GB" sz="2600" dirty="0" smtClean="0">
                <a:latin typeface="+mn-lt"/>
              </a:rPr>
              <a:t>3 </a:t>
            </a:r>
            <a:r>
              <a:rPr lang="en-GB" sz="2600" dirty="0" smtClean="0">
                <a:latin typeface="+mn-lt"/>
              </a:rPr>
              <a:t>body </a:t>
            </a:r>
            <a:r>
              <a:rPr lang="en-GB" sz="2600" dirty="0">
                <a:latin typeface="+mn-lt"/>
              </a:rPr>
              <a:t>weight </a:t>
            </a:r>
            <a:r>
              <a:rPr lang="en-GB" sz="2600" dirty="0" smtClean="0">
                <a:latin typeface="+mn-lt"/>
              </a:rPr>
              <a:t>exercises</a:t>
            </a:r>
            <a:endParaRPr lang="en-GB" sz="2600" dirty="0">
              <a:latin typeface="+mn-lt"/>
            </a:endParaRPr>
          </a:p>
          <a:p>
            <a:r>
              <a:rPr lang="en-GB" sz="2600" dirty="0">
                <a:latin typeface="+mn-lt"/>
              </a:rPr>
              <a:t>Safe lifting and passing of weights, and spotting</a:t>
            </a:r>
          </a:p>
          <a:p>
            <a:r>
              <a:rPr lang="en-GB" sz="2600" dirty="0">
                <a:latin typeface="+mn-lt"/>
              </a:rPr>
              <a:t>Self evaluation</a:t>
            </a:r>
          </a:p>
          <a:p>
            <a:endParaRPr lang="en-GB" sz="1000" dirty="0">
              <a:latin typeface="+mn-lt"/>
            </a:endParaRPr>
          </a:p>
          <a:p>
            <a:r>
              <a:rPr lang="en-GB" sz="2600" dirty="0">
                <a:latin typeface="+mn-lt"/>
              </a:rPr>
              <a:t>To include warm up, CV and cool down components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45546" y="1080980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How the Unit is Assessed</a:t>
            </a:r>
          </a:p>
        </p:txBody>
      </p:sp>
    </p:spTree>
    <p:extLst>
      <p:ext uri="{BB962C8B-B14F-4D97-AF65-F5344CB8AC3E}">
        <p14:creationId xmlns:p14="http://schemas.microsoft.com/office/powerpoint/2010/main" xmlns="" val="1781101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704769" y="1916832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b="1" kern="120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pPr algn="ctr"/>
            <a:r>
              <a:rPr lang="en-GB" altLang="en-US" sz="3600" dirty="0" smtClean="0">
                <a:solidFill>
                  <a:schemeClr val="tx1"/>
                </a:solidFill>
                <a:latin typeface="+mj-lt"/>
                <a:cs typeface="Arial" charset="0"/>
              </a:rPr>
              <a:t>How to Provide Gym-Based Exercise</a:t>
            </a:r>
            <a:br>
              <a:rPr lang="en-GB" altLang="en-US" sz="3600" dirty="0" smtClean="0">
                <a:solidFill>
                  <a:schemeClr val="tx1"/>
                </a:solidFill>
                <a:latin typeface="+mj-lt"/>
                <a:cs typeface="Arial" charset="0"/>
              </a:rPr>
            </a:br>
            <a:r>
              <a:rPr lang="en-GB" altLang="en-US" sz="3600" dirty="0" smtClean="0">
                <a:solidFill>
                  <a:schemeClr val="tx1"/>
                </a:solidFill>
                <a:latin typeface="+mj-lt"/>
                <a:cs typeface="Arial" charset="0"/>
              </a:rPr>
              <a:t> </a:t>
            </a:r>
          </a:p>
          <a:p>
            <a:pPr algn="ctr"/>
            <a:r>
              <a:rPr lang="en-GB" altLang="en-US" sz="3600" dirty="0" smtClean="0">
                <a:solidFill>
                  <a:schemeClr val="tx1"/>
                </a:solidFill>
                <a:latin typeface="+mj-lt"/>
                <a:cs typeface="Arial" charset="0"/>
              </a:rPr>
              <a:t>Exercise Technique – CV Machines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371600" y="3573016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GB" dirty="0">
                <a:latin typeface="+mj-lt"/>
                <a:cs typeface="Arial" charset="0"/>
              </a:rPr>
              <a:t>Level</a:t>
            </a:r>
            <a:r>
              <a:rPr lang="en-GB" dirty="0" smtClean="0">
                <a:latin typeface="+mj-lt"/>
                <a:cs typeface="Arial" charset="0"/>
              </a:rPr>
              <a:t> 2 Certificate in Fitness Instructing (Gym-Based Exercise)</a:t>
            </a:r>
          </a:p>
          <a:p>
            <a:pPr>
              <a:defRPr/>
            </a:pP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6060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7200" y="1988840"/>
            <a:ext cx="8229600" cy="4464496"/>
          </a:xfrm>
          <a:prstGeom prst="rect">
            <a:avLst/>
          </a:prstGeom>
        </p:spPr>
        <p:txBody>
          <a:bodyPr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en-GB" sz="2600" dirty="0" smtClean="0">
                <a:cs typeface="Arial" pitchFamily="34" charset="0"/>
              </a:rPr>
              <a:t>Identify and practice safe and effective alignment for the following CV machines: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10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Upright cycle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Recumbent cycle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Treadmill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Stepper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Rowing machine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Elliptical trainer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Cross trainer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600" dirty="0" smtClean="0"/>
          </a:p>
          <a:p>
            <a:pPr>
              <a:buFont typeface="Arial" pitchFamily="34" charset="0"/>
              <a:buNone/>
              <a:defRPr/>
            </a:pPr>
            <a:endParaRPr lang="en-GB" sz="2600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sz="2600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sz="2600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sz="2600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57200" y="1133872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CV</a:t>
            </a:r>
          </a:p>
        </p:txBody>
      </p:sp>
    </p:spTree>
    <p:extLst>
      <p:ext uri="{BB962C8B-B14F-4D97-AF65-F5344CB8AC3E}">
        <p14:creationId xmlns:p14="http://schemas.microsoft.com/office/powerpoint/2010/main" xmlns="" val="1312056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429313" y="1052736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CV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429313" y="1893317"/>
            <a:ext cx="3382962" cy="604838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latin typeface="+mn-lt"/>
                <a:cs typeface="Arial" charset="0"/>
              </a:rPr>
              <a:t>Upright cycle</a:t>
            </a:r>
          </a:p>
        </p:txBody>
      </p:sp>
      <p:pic>
        <p:nvPicPr>
          <p:cNvPr id="5" name="Picture 5" descr="upright cycle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59634" y="1988840"/>
            <a:ext cx="3121025" cy="4481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34601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 bwMode="auto">
          <a:xfrm>
            <a:off x="467428" y="9906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/>
            <a:r>
              <a:rPr lang="en-GB" altLang="en-US" sz="3200" dirty="0" smtClean="0">
                <a:cs typeface="Arial" charset="0"/>
              </a:rPr>
              <a:t>Exercise Technique - CV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 bwMode="auto">
          <a:xfrm>
            <a:off x="449885" y="2126673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dirty="0" smtClean="0">
                <a:cs typeface="Arial" charset="0"/>
              </a:rPr>
              <a:t>Recumbent cycle</a:t>
            </a:r>
          </a:p>
        </p:txBody>
      </p:sp>
      <p:pic>
        <p:nvPicPr>
          <p:cNvPr id="4" name="Picture 3" descr="43 Recumbent Cycle 1 copy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847" r="25745"/>
          <a:stretch>
            <a:fillRect/>
          </a:stretch>
        </p:blipFill>
        <p:spPr bwMode="auto">
          <a:xfrm>
            <a:off x="4140200" y="2133600"/>
            <a:ext cx="2952750" cy="367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25916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 bwMode="auto">
          <a:xfrm>
            <a:off x="457200" y="90872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/>
            <a:r>
              <a:rPr lang="en-GB" altLang="en-US" sz="3200" dirty="0" smtClean="0">
                <a:cs typeface="Arial" charset="0"/>
              </a:rPr>
              <a:t>Exercise Technique - CV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 bwMode="auto">
          <a:xfrm>
            <a:off x="430560" y="1917229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dirty="0" smtClean="0">
                <a:cs typeface="Arial" charset="0"/>
              </a:rPr>
              <a:t>Stepper</a:t>
            </a:r>
          </a:p>
        </p:txBody>
      </p:sp>
      <p:pic>
        <p:nvPicPr>
          <p:cNvPr id="5" name="Picture 5" descr="stepper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2798" y="1916832"/>
            <a:ext cx="2603500" cy="441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43636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31870" y="1052736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CV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2060848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 smtClean="0">
                <a:cs typeface="Arial" charset="0"/>
              </a:rPr>
              <a:t>Rowing machine</a:t>
            </a:r>
          </a:p>
        </p:txBody>
      </p:sp>
      <p:pic>
        <p:nvPicPr>
          <p:cNvPr id="4" name="Picture 5" descr="rower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1726" y="2832373"/>
            <a:ext cx="5449887" cy="2982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98919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x trainer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916832"/>
            <a:ext cx="3038475" cy="4552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2332037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 smtClean="0">
                <a:cs typeface="Arial" charset="0"/>
              </a:rPr>
              <a:t>Elliptical/Cross </a:t>
            </a:r>
            <a:br>
              <a:rPr lang="en-GB" altLang="en-US" dirty="0" smtClean="0">
                <a:cs typeface="Arial" charset="0"/>
              </a:rPr>
            </a:br>
            <a:r>
              <a:rPr lang="en-GB" altLang="en-US" dirty="0" smtClean="0">
                <a:cs typeface="Arial" charset="0"/>
              </a:rPr>
              <a:t>trainer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86753" y="1052736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CV</a:t>
            </a:r>
          </a:p>
        </p:txBody>
      </p:sp>
    </p:spTree>
    <p:extLst>
      <p:ext uri="{BB962C8B-B14F-4D97-AF65-F5344CB8AC3E}">
        <p14:creationId xmlns:p14="http://schemas.microsoft.com/office/powerpoint/2010/main" xmlns="" val="1612739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b="1" kern="120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pPr algn="ctr"/>
            <a:r>
              <a:rPr lang="en-GB" altLang="en-US" sz="3600" dirty="0" smtClean="0">
                <a:solidFill>
                  <a:schemeClr val="tx1"/>
                </a:solidFill>
                <a:latin typeface="+mj-lt"/>
                <a:cs typeface="Arial" charset="0"/>
              </a:rPr>
              <a:t>How to Provide Gym-Based Exercise</a:t>
            </a:r>
            <a:br>
              <a:rPr lang="en-GB" altLang="en-US" sz="3600" dirty="0" smtClean="0">
                <a:solidFill>
                  <a:schemeClr val="tx1"/>
                </a:solidFill>
                <a:latin typeface="+mj-lt"/>
                <a:cs typeface="Arial" charset="0"/>
              </a:rPr>
            </a:br>
            <a:r>
              <a:rPr lang="en-GB" altLang="en-US" sz="3600" dirty="0" smtClean="0">
                <a:solidFill>
                  <a:schemeClr val="tx1"/>
                </a:solidFill>
                <a:latin typeface="+mj-lt"/>
                <a:cs typeface="Arial" charset="0"/>
              </a:rPr>
              <a:t> </a:t>
            </a:r>
          </a:p>
          <a:p>
            <a:pPr algn="ctr"/>
            <a:r>
              <a:rPr lang="en-GB" altLang="en-US" sz="3600" dirty="0" smtClean="0">
                <a:solidFill>
                  <a:schemeClr val="tx1"/>
                </a:solidFill>
                <a:latin typeface="+mj-lt"/>
                <a:cs typeface="Arial" charset="0"/>
              </a:rPr>
              <a:t>Exercise Technique – RT Machines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GB" dirty="0" smtClean="0">
                <a:latin typeface="+mj-lt"/>
                <a:cs typeface="Arial" charset="0"/>
              </a:rPr>
              <a:t>Level 2 Certificate in Fitness Instructing (Gym-Based Exercise)</a:t>
            </a:r>
          </a:p>
          <a:p>
            <a:pPr algn="ctr">
              <a:defRPr/>
            </a:pP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16885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7200" y="2492896"/>
            <a:ext cx="8229600" cy="2836863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en-GB" sz="2600" dirty="0" smtClean="0">
                <a:cs typeface="Arial" pitchFamily="34" charset="0"/>
              </a:rPr>
              <a:t>By the end of this session you will be able to:</a:t>
            </a:r>
          </a:p>
          <a:p>
            <a:pPr>
              <a:buFont typeface="Arial" pitchFamily="34" charset="0"/>
              <a:buNone/>
              <a:defRPr/>
            </a:pPr>
            <a:endParaRPr lang="en-GB" sz="26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Identify safe and effective alignment for a range of gym-based exercise positions for RT machines</a:t>
            </a:r>
            <a:endParaRPr lang="en-GB" sz="2600" dirty="0">
              <a:cs typeface="Arial" pitchFamily="34" charset="0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1143000"/>
            <a:ext cx="8229600" cy="1143000"/>
          </a:xfrm>
          <a:prstGeom prst="rect">
            <a:avLst/>
          </a:prstGeom>
        </p:spPr>
        <p:txBody>
          <a:bodyPr rtlCol="0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3200" dirty="0" smtClean="0">
                <a:cs typeface="Arial" charset="0"/>
              </a:rPr>
              <a:t>How to Provide Gym-Based Exercise</a:t>
            </a:r>
            <a:br>
              <a:rPr lang="en-GB" sz="3200" dirty="0" smtClean="0">
                <a:cs typeface="Arial" charset="0"/>
              </a:rPr>
            </a:br>
            <a:r>
              <a:rPr lang="en-GB" sz="3200" dirty="0" smtClean="0">
                <a:cs typeface="Arial" charset="0"/>
              </a:rPr>
              <a:t> Exercise Technique – RT Machines</a:t>
            </a:r>
          </a:p>
        </p:txBody>
      </p:sp>
    </p:spTree>
    <p:extLst>
      <p:ext uri="{BB962C8B-B14F-4D97-AF65-F5344CB8AC3E}">
        <p14:creationId xmlns:p14="http://schemas.microsoft.com/office/powerpoint/2010/main" xmlns="" val="35731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23528" y="1052736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RT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844824"/>
            <a:ext cx="8229600" cy="4781104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en-GB" sz="2600" dirty="0" smtClean="0">
                <a:cs typeface="Arial" pitchFamily="34" charset="0"/>
              </a:rPr>
              <a:t>Identify and practice safe and effective alignment for the following resistance machines: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10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Seated chest press (neutral and BB grips)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Seated row (neutral and BB grips/low pulley)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Shoulder press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Lat pull down (in front of chest)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Bench press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Pec dec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Triceps press/Triceps pushdown (high pulley)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346485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66411" y="2060848"/>
            <a:ext cx="8229600" cy="4248150"/>
          </a:xfrm>
          <a:prstGeom prst="rect">
            <a:avLst/>
          </a:prstGeom>
        </p:spPr>
        <p:txBody>
          <a:bodyPr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en-GB" sz="2600" dirty="0" smtClean="0">
                <a:cs typeface="Arial" pitchFamily="34" charset="0"/>
              </a:rPr>
              <a:t>Identify and practice safe and effective alignment for the following resistance machines: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6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Seated biceps curl/low pulley biceps curl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Leg press (lying/seated)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Seated adductor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Seated abductor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Leg curl (lying/seated)</a:t>
            </a:r>
          </a:p>
          <a:p>
            <a:pPr>
              <a:defRPr/>
            </a:pPr>
            <a:r>
              <a:rPr lang="en-GB" sz="2600" dirty="0" err="1" smtClean="0">
                <a:cs typeface="Arial" pitchFamily="34" charset="0"/>
              </a:rPr>
              <a:t>Ab</a:t>
            </a:r>
            <a:r>
              <a:rPr lang="en-GB" sz="2600" dirty="0" smtClean="0">
                <a:cs typeface="Arial" pitchFamily="34" charset="0"/>
              </a:rPr>
              <a:t> machine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Lower back machine</a:t>
            </a: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15280" y="1205880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RT</a:t>
            </a:r>
          </a:p>
        </p:txBody>
      </p:sp>
    </p:spTree>
    <p:extLst>
      <p:ext uri="{BB962C8B-B14F-4D97-AF65-F5344CB8AC3E}">
        <p14:creationId xmlns:p14="http://schemas.microsoft.com/office/powerpoint/2010/main" xmlns="" val="2534912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seated chest press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7181" y="2852936"/>
            <a:ext cx="4937125" cy="3290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/>
          <p:cNvSpPr txBox="1">
            <a:spLocks/>
          </p:cNvSpPr>
          <p:nvPr/>
        </p:nvSpPr>
        <p:spPr>
          <a:xfrm>
            <a:off x="444707" y="198884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 smtClean="0">
                <a:cs typeface="Arial" charset="0"/>
              </a:rPr>
              <a:t>Seated chest press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323528" y="1092397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RT</a:t>
            </a:r>
          </a:p>
        </p:txBody>
      </p:sp>
    </p:spTree>
    <p:extLst>
      <p:ext uri="{BB962C8B-B14F-4D97-AF65-F5344CB8AC3E}">
        <p14:creationId xmlns:p14="http://schemas.microsoft.com/office/powerpoint/2010/main" xmlns="" val="238057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15775" y="1052736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RT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36487" y="1982522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 smtClean="0">
                <a:cs typeface="Arial" charset="0"/>
              </a:rPr>
              <a:t>Seated row</a:t>
            </a:r>
          </a:p>
        </p:txBody>
      </p:sp>
      <p:pic>
        <p:nvPicPr>
          <p:cNvPr id="4" name="Picture 6" descr="seated row 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4688" y="2869142"/>
            <a:ext cx="3609975" cy="276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7" descr="seated row 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51287" y="2869142"/>
            <a:ext cx="3978275" cy="275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50265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7200" y="2132856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 smtClean="0">
                <a:cs typeface="Arial" charset="0"/>
              </a:rPr>
              <a:t>Shoulder press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23995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RT</a:t>
            </a:r>
          </a:p>
        </p:txBody>
      </p:sp>
      <p:pic>
        <p:nvPicPr>
          <p:cNvPr id="4" name="Picture 6" descr="shoulder press 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996951"/>
            <a:ext cx="2538413" cy="3343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7" descr="shoulder press 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18368" y="2018866"/>
            <a:ext cx="2664296" cy="43438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147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23528" y="1138187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RT</a:t>
            </a:r>
          </a:p>
        </p:txBody>
      </p:sp>
      <p:pic>
        <p:nvPicPr>
          <p:cNvPr id="3" name="Picture 6" descr="lat pull 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7536" y="2560587"/>
            <a:ext cx="2468563" cy="369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7" descr="lat pull 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281187"/>
            <a:ext cx="2646363" cy="397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457200" y="1873198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 smtClean="0">
                <a:cs typeface="Arial" charset="0"/>
              </a:rPr>
              <a:t>Lat pull down</a:t>
            </a:r>
          </a:p>
        </p:txBody>
      </p:sp>
    </p:spTree>
    <p:extLst>
      <p:ext uri="{BB962C8B-B14F-4D97-AF65-F5344CB8AC3E}">
        <p14:creationId xmlns:p14="http://schemas.microsoft.com/office/powerpoint/2010/main" xmlns="" val="1142514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23528" y="1086297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RT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337102" y="1975643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 smtClean="0">
                <a:cs typeface="Arial" charset="0"/>
              </a:rPr>
              <a:t>Pec dec</a:t>
            </a:r>
          </a:p>
        </p:txBody>
      </p:sp>
      <p:pic>
        <p:nvPicPr>
          <p:cNvPr id="4" name="Picture 8" descr="pec dec 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750" y="2924175"/>
            <a:ext cx="4040188" cy="2703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9" descr="pec dec 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6223"/>
          <a:stretch>
            <a:fillRect/>
          </a:stretch>
        </p:blipFill>
        <p:spPr bwMode="auto">
          <a:xfrm>
            <a:off x="5292725" y="2887663"/>
            <a:ext cx="3382963" cy="270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00963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7200" y="1902619"/>
            <a:ext cx="8229600" cy="604838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 smtClean="0">
                <a:cs typeface="Arial" charset="0"/>
              </a:rPr>
              <a:t>Triceps press/Triceps push down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10620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RT</a:t>
            </a:r>
          </a:p>
        </p:txBody>
      </p:sp>
      <p:pic>
        <p:nvPicPr>
          <p:cNvPr id="5" name="Picture 6" descr="tri press 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636912"/>
            <a:ext cx="1017587" cy="361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7" descr="tri press 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16341" y="2636911"/>
            <a:ext cx="944563" cy="361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30588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RT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42886" y="2001044"/>
            <a:ext cx="8229600" cy="5334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/>
            <a:r>
              <a:rPr lang="en-GB" altLang="en-US" sz="2400" dirty="0" smtClean="0">
                <a:cs typeface="Arial" charset="0"/>
              </a:rPr>
              <a:t> Seated biceps curl/Standing biceps curl (low pulley)</a:t>
            </a:r>
          </a:p>
        </p:txBody>
      </p:sp>
      <p:pic>
        <p:nvPicPr>
          <p:cNvPr id="4" name="Picture 6" descr="stand biceps 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649132"/>
            <a:ext cx="1743075" cy="3732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7" descr="stand biceps 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641100"/>
            <a:ext cx="1811338" cy="3706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80589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12 seated leg press start  copy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432" r="2573"/>
          <a:stretch>
            <a:fillRect/>
          </a:stretch>
        </p:blipFill>
        <p:spPr bwMode="auto">
          <a:xfrm>
            <a:off x="755650" y="3140968"/>
            <a:ext cx="3600450" cy="274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4" descr="12 seated leg press finish copy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500" r="2104"/>
          <a:stretch>
            <a:fillRect/>
          </a:stretch>
        </p:blipFill>
        <p:spPr bwMode="auto">
          <a:xfrm>
            <a:off x="4788024" y="3140968"/>
            <a:ext cx="3600450" cy="2735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2"/>
          <p:cNvSpPr txBox="1">
            <a:spLocks/>
          </p:cNvSpPr>
          <p:nvPr/>
        </p:nvSpPr>
        <p:spPr>
          <a:xfrm>
            <a:off x="455284" y="2060848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 smtClean="0">
                <a:cs typeface="Arial" charset="0"/>
              </a:rPr>
              <a:t>Leg press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51234" y="1061055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RT</a:t>
            </a:r>
          </a:p>
        </p:txBody>
      </p:sp>
    </p:spTree>
    <p:extLst>
      <p:ext uri="{BB962C8B-B14F-4D97-AF65-F5344CB8AC3E}">
        <p14:creationId xmlns:p14="http://schemas.microsoft.com/office/powerpoint/2010/main" xmlns="" val="1244373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7200" y="2157417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 smtClean="0">
                <a:cs typeface="Arial" charset="0"/>
              </a:rPr>
              <a:t>Seated adductor</a:t>
            </a:r>
          </a:p>
        </p:txBody>
      </p:sp>
      <p:pic>
        <p:nvPicPr>
          <p:cNvPr id="3" name="Picture 6" descr="seat add 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46431" y="2850778"/>
            <a:ext cx="2320925" cy="3554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7" descr="seat add 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825" y="2780928"/>
            <a:ext cx="2389188" cy="3624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457200" y="1047056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RT</a:t>
            </a:r>
          </a:p>
        </p:txBody>
      </p:sp>
    </p:spTree>
    <p:extLst>
      <p:ext uri="{BB962C8B-B14F-4D97-AF65-F5344CB8AC3E}">
        <p14:creationId xmlns:p14="http://schemas.microsoft.com/office/powerpoint/2010/main" xmlns="" val="2709720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seat ab 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824025"/>
            <a:ext cx="2460625" cy="3830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7" descr="seat ab 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9025" y="2903440"/>
            <a:ext cx="2552700" cy="3767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2"/>
          <p:cNvSpPr txBox="1">
            <a:spLocks/>
          </p:cNvSpPr>
          <p:nvPr/>
        </p:nvSpPr>
        <p:spPr>
          <a:xfrm>
            <a:off x="457200" y="2144615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 smtClean="0">
                <a:cs typeface="Arial" charset="0"/>
              </a:rPr>
              <a:t>Seated abductor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28600" y="1060695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RT</a:t>
            </a:r>
          </a:p>
        </p:txBody>
      </p:sp>
    </p:spTree>
    <p:extLst>
      <p:ext uri="{BB962C8B-B14F-4D97-AF65-F5344CB8AC3E}">
        <p14:creationId xmlns:p14="http://schemas.microsoft.com/office/powerpoint/2010/main" xmlns="" val="3586822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seated curl 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0269" y="3187876"/>
            <a:ext cx="2460625" cy="296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7" descr="seated curl 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62537" y="3225975"/>
            <a:ext cx="2389187" cy="289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2"/>
          <p:cNvSpPr txBox="1">
            <a:spLocks/>
          </p:cNvSpPr>
          <p:nvPr/>
        </p:nvSpPr>
        <p:spPr>
          <a:xfrm>
            <a:off x="437877" y="198884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 smtClean="0">
                <a:cs typeface="Arial" charset="0"/>
              </a:rPr>
              <a:t>Seated leg curl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15708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RT</a:t>
            </a:r>
          </a:p>
        </p:txBody>
      </p:sp>
    </p:spTree>
    <p:extLst>
      <p:ext uri="{BB962C8B-B14F-4D97-AF65-F5344CB8AC3E}">
        <p14:creationId xmlns:p14="http://schemas.microsoft.com/office/powerpoint/2010/main" xmlns="" val="557324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ab 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608263"/>
            <a:ext cx="1885950" cy="298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7" descr="ab 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92650" y="2565400"/>
            <a:ext cx="2759075" cy="2992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2"/>
          <p:cNvSpPr txBox="1">
            <a:spLocks/>
          </p:cNvSpPr>
          <p:nvPr/>
        </p:nvSpPr>
        <p:spPr>
          <a:xfrm>
            <a:off x="457200" y="1971333"/>
            <a:ext cx="8229600" cy="7493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 err="1" smtClean="0"/>
              <a:t>Ab</a:t>
            </a:r>
            <a:r>
              <a:rPr lang="en-GB" altLang="en-US" dirty="0" smtClean="0"/>
              <a:t> machine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52636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RT</a:t>
            </a:r>
          </a:p>
        </p:txBody>
      </p:sp>
    </p:spTree>
    <p:extLst>
      <p:ext uri="{BB962C8B-B14F-4D97-AF65-F5344CB8AC3E}">
        <p14:creationId xmlns:p14="http://schemas.microsoft.com/office/powerpoint/2010/main" xmlns="" val="1424614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lower back 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7334" y="3073315"/>
            <a:ext cx="2413000" cy="2695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7" descr="lower back 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3437" y="2927265"/>
            <a:ext cx="2841625" cy="284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2"/>
          <p:cNvSpPr txBox="1">
            <a:spLocks/>
          </p:cNvSpPr>
          <p:nvPr/>
        </p:nvSpPr>
        <p:spPr>
          <a:xfrm>
            <a:off x="475782" y="2158122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 smtClean="0">
                <a:cs typeface="Arial" charset="0"/>
              </a:rPr>
              <a:t>Lower back machine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74854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RT</a:t>
            </a:r>
          </a:p>
        </p:txBody>
      </p:sp>
    </p:spTree>
    <p:extLst>
      <p:ext uri="{BB962C8B-B14F-4D97-AF65-F5344CB8AC3E}">
        <p14:creationId xmlns:p14="http://schemas.microsoft.com/office/powerpoint/2010/main" xmlns="" val="26682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b="1" kern="120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pPr algn="ctr">
              <a:defRPr/>
            </a:pPr>
            <a:r>
              <a:rPr lang="en-GB" sz="3300" dirty="0" smtClean="0">
                <a:solidFill>
                  <a:schemeClr val="tx1"/>
                </a:solidFill>
                <a:latin typeface="+mj-lt"/>
                <a:cs typeface="Arial" charset="0"/>
              </a:rPr>
              <a:t>How to Provide Gym-Based Exercise</a:t>
            </a:r>
            <a:br>
              <a:rPr lang="en-GB" sz="3300" dirty="0" smtClean="0">
                <a:solidFill>
                  <a:schemeClr val="tx1"/>
                </a:solidFill>
                <a:latin typeface="+mj-lt"/>
                <a:cs typeface="Arial" charset="0"/>
              </a:rPr>
            </a:br>
            <a:r>
              <a:rPr lang="en-GB" sz="3300" dirty="0" smtClean="0">
                <a:solidFill>
                  <a:schemeClr val="tx1"/>
                </a:solidFill>
                <a:latin typeface="+mj-lt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en-GB" sz="3300" dirty="0" smtClean="0">
                <a:solidFill>
                  <a:schemeClr val="tx1"/>
                </a:solidFill>
                <a:latin typeface="+mj-lt"/>
                <a:cs typeface="Arial" charset="0"/>
              </a:rPr>
              <a:t>Exercise Technique – Free Weight Exercises 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GB" dirty="0" smtClean="0">
                <a:latin typeface="+mj-lt"/>
                <a:cs typeface="Arial" charset="0"/>
              </a:rPr>
              <a:t>Level 2 Certificate in Fitness Instructing(Gym-Based Exercise)</a:t>
            </a:r>
          </a:p>
          <a:p>
            <a:pPr>
              <a:defRPr/>
            </a:pP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408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643499" y="1203539"/>
            <a:ext cx="8229600" cy="1143000"/>
          </a:xfrm>
          <a:prstGeom prst="rect">
            <a:avLst/>
          </a:prstGeom>
        </p:spPr>
        <p:txBody>
          <a:bodyPr rtlCol="0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3200" dirty="0" smtClean="0">
                <a:cs typeface="Arial" charset="0"/>
              </a:rPr>
              <a:t>How to Provide Gym-Based Exercise</a:t>
            </a:r>
            <a:br>
              <a:rPr lang="en-GB" sz="3200" dirty="0" smtClean="0">
                <a:cs typeface="Arial" charset="0"/>
              </a:rPr>
            </a:br>
            <a:r>
              <a:rPr lang="en-GB" sz="3200" dirty="0" smtClean="0">
                <a:cs typeface="Arial" charset="0"/>
              </a:rPr>
              <a:t>Exercise Technique – FW Exercises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33826" y="2636912"/>
            <a:ext cx="8229600" cy="3052763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en-GB" sz="2600" dirty="0" smtClean="0">
                <a:cs typeface="Arial" pitchFamily="34" charset="0"/>
              </a:rPr>
              <a:t>By the end of this session you will be able to:</a:t>
            </a:r>
          </a:p>
          <a:p>
            <a:pPr>
              <a:buFont typeface="Arial" pitchFamily="34" charset="0"/>
              <a:buNone/>
              <a:defRPr/>
            </a:pPr>
            <a:endParaRPr lang="en-GB" sz="26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Identify safe and effective alignment for a range of gym-based exercise positions for free weights (standing)</a:t>
            </a:r>
            <a:endParaRPr lang="en-GB" sz="2600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32722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7200" y="2060848"/>
            <a:ext cx="8229600" cy="4176713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en-GB" sz="2600" dirty="0" smtClean="0">
                <a:cs typeface="Arial" pitchFamily="34" charset="0"/>
              </a:rPr>
              <a:t>Identify and practice safe and effective alignment for the following free weight exercises: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Dead lift (barbell/dumbbell)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Upright row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The clean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Barbell biceps curl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Dumbbell biceps curl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Squat (barbell/dumbbell)</a:t>
            </a:r>
          </a:p>
          <a:p>
            <a:pPr>
              <a:defRPr/>
            </a:pPr>
            <a:endParaRPr lang="en-GB" sz="2600" dirty="0" smtClean="0"/>
          </a:p>
          <a:p>
            <a:pPr>
              <a:defRPr/>
            </a:pPr>
            <a:endParaRPr lang="en-GB" sz="2600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sz="2600" dirty="0" smtClean="0"/>
          </a:p>
          <a:p>
            <a:pPr>
              <a:buFont typeface="Arial" pitchFamily="34" charset="0"/>
              <a:buNone/>
              <a:defRPr/>
            </a:pPr>
            <a:endParaRPr lang="en-GB" sz="2600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sz="2600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sz="2600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sz="2600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323528" y="1142640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FW</a:t>
            </a:r>
          </a:p>
        </p:txBody>
      </p:sp>
    </p:spTree>
    <p:extLst>
      <p:ext uri="{BB962C8B-B14F-4D97-AF65-F5344CB8AC3E}">
        <p14:creationId xmlns:p14="http://schemas.microsoft.com/office/powerpoint/2010/main" xmlns="" val="3822716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24767" y="1988840"/>
            <a:ext cx="8229600" cy="4637087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en-GB" sz="2600" dirty="0" smtClean="0">
                <a:cs typeface="Arial" pitchFamily="34" charset="0"/>
              </a:rPr>
              <a:t>Identify and practice safe and effective alignment for the following free weight exercises: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Squat (barbell/dumbbell)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Shoulder press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Dumbbell lateral raise/Dumbbell front raise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Lunge (barbell/dumbbell)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Single arm row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Prone flyes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Dumbbell single arm triceps press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26684" y="1078530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FW</a:t>
            </a:r>
          </a:p>
        </p:txBody>
      </p:sp>
    </p:spTree>
    <p:extLst>
      <p:ext uri="{BB962C8B-B14F-4D97-AF65-F5344CB8AC3E}">
        <p14:creationId xmlns:p14="http://schemas.microsoft.com/office/powerpoint/2010/main" xmlns="" val="178908654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dead lift 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3860800"/>
            <a:ext cx="2482850" cy="199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7" descr="dead lift 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80524" y="2564904"/>
            <a:ext cx="2460625" cy="369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2"/>
          <p:cNvSpPr txBox="1">
            <a:spLocks/>
          </p:cNvSpPr>
          <p:nvPr/>
        </p:nvSpPr>
        <p:spPr>
          <a:xfrm>
            <a:off x="437166" y="1988840"/>
            <a:ext cx="8229600" cy="4637088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 smtClean="0">
                <a:latin typeface="+mj-lt"/>
                <a:cs typeface="Arial" pitchFamily="34" charset="0"/>
              </a:rPr>
              <a:t>Dead lift (barbell/dumbbell)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39794" y="1086021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FW</a:t>
            </a:r>
          </a:p>
        </p:txBody>
      </p:sp>
    </p:spTree>
    <p:extLst>
      <p:ext uri="{BB962C8B-B14F-4D97-AF65-F5344CB8AC3E}">
        <p14:creationId xmlns:p14="http://schemas.microsoft.com/office/powerpoint/2010/main" xmlns="" val="191762943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upright row 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2750" y="3068960"/>
            <a:ext cx="2528888" cy="3516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7" descr="upright row 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03788" y="3000698"/>
            <a:ext cx="2538412" cy="358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2"/>
          <p:cNvSpPr txBox="1">
            <a:spLocks/>
          </p:cNvSpPr>
          <p:nvPr/>
        </p:nvSpPr>
        <p:spPr>
          <a:xfrm>
            <a:off x="439546" y="2205038"/>
            <a:ext cx="8229600" cy="604838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 smtClean="0">
                <a:cs typeface="Arial" pitchFamily="34" charset="0"/>
              </a:rPr>
              <a:t>Upright row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30876" y="132842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FW</a:t>
            </a:r>
          </a:p>
        </p:txBody>
      </p:sp>
    </p:spTree>
    <p:extLst>
      <p:ext uri="{BB962C8B-B14F-4D97-AF65-F5344CB8AC3E}">
        <p14:creationId xmlns:p14="http://schemas.microsoft.com/office/powerpoint/2010/main" xmlns="" val="94615456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bar biceps curl 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749011"/>
            <a:ext cx="1670050" cy="354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7" descr="bar biceps curl 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638" y="2636912"/>
            <a:ext cx="1960562" cy="369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405226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FW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57200" y="1844824"/>
            <a:ext cx="8229600" cy="1148811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 smtClean="0">
                <a:cs typeface="Arial" pitchFamily="34" charset="0"/>
              </a:rPr>
              <a:t>Barbell biceps curl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72528490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 descr="dumb biceps curl 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00360" y="2980294"/>
            <a:ext cx="2482850" cy="351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7" descr="dumb biceps curl 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22838" y="2933437"/>
            <a:ext cx="2528887" cy="3576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436454" y="1086656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FW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457200" y="1927237"/>
            <a:ext cx="8229600" cy="604838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 smtClean="0">
                <a:cs typeface="Arial" pitchFamily="34" charset="0"/>
              </a:rPr>
              <a:t>Dumbbell biceps curl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98088221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squat 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67970" y="3508326"/>
            <a:ext cx="2538413" cy="260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7" descr="squat 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420888"/>
            <a:ext cx="2552700" cy="369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2"/>
          <p:cNvSpPr txBox="1">
            <a:spLocks/>
          </p:cNvSpPr>
          <p:nvPr/>
        </p:nvSpPr>
        <p:spPr>
          <a:xfrm>
            <a:off x="457200" y="1927237"/>
            <a:ext cx="8229600" cy="604838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 smtClean="0">
                <a:cs typeface="Arial" pitchFamily="34" charset="0"/>
              </a:rPr>
              <a:t>Squat</a:t>
            </a: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251520" y="1092977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FW</a:t>
            </a:r>
          </a:p>
        </p:txBody>
      </p:sp>
    </p:spTree>
    <p:extLst>
      <p:ext uri="{BB962C8B-B14F-4D97-AF65-F5344CB8AC3E}">
        <p14:creationId xmlns:p14="http://schemas.microsoft.com/office/powerpoint/2010/main" xmlns="" val="213754914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dumb shoulder press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19375" y="2996952"/>
            <a:ext cx="3905250" cy="341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457200" y="1052736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FW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57200" y="1941305"/>
            <a:ext cx="8229600" cy="604838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 smtClean="0">
                <a:cs typeface="Arial" pitchFamily="34" charset="0"/>
              </a:rPr>
              <a:t>Dumbbell shoulder press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78662040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dumb lat raise 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9588" y="2919315"/>
            <a:ext cx="1377950" cy="353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8" descr="dumb lat raise 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968527"/>
            <a:ext cx="2898775" cy="3481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323528" y="1110005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4000" dirty="0" smtClean="0">
                <a:cs typeface="Arial" charset="0"/>
              </a:rPr>
              <a:t>Exercise Technique - FW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87934" y="2060848"/>
            <a:ext cx="8229600" cy="604838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 smtClean="0">
                <a:cs typeface="Arial" pitchFamily="34" charset="0"/>
              </a:rPr>
              <a:t>Dumbbell lateral raise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11714380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lunge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93765" y="2593678"/>
            <a:ext cx="2898775" cy="3922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428353" y="1052736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FW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899592" y="1988840"/>
            <a:ext cx="1738313" cy="604838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 smtClean="0">
                <a:cs typeface="Arial" pitchFamily="34" charset="0"/>
              </a:rPr>
              <a:t>Lunge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98719656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single arm row 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5909"/>
          <a:stretch>
            <a:fillRect/>
          </a:stretch>
        </p:blipFill>
        <p:spPr bwMode="auto">
          <a:xfrm>
            <a:off x="950912" y="3520505"/>
            <a:ext cx="3044825" cy="2771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7" descr="single arm row 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2047"/>
          <a:stretch>
            <a:fillRect/>
          </a:stretch>
        </p:blipFill>
        <p:spPr bwMode="auto">
          <a:xfrm>
            <a:off x="5148263" y="3356992"/>
            <a:ext cx="3024187" cy="2935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2"/>
          <p:cNvSpPr txBox="1">
            <a:spLocks/>
          </p:cNvSpPr>
          <p:nvPr/>
        </p:nvSpPr>
        <p:spPr>
          <a:xfrm>
            <a:off x="457200" y="2348880"/>
            <a:ext cx="8229600" cy="604838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 smtClean="0">
                <a:cs typeface="Arial" pitchFamily="34" charset="0"/>
              </a:rPr>
              <a:t>Single arm row</a:t>
            </a:r>
          </a:p>
          <a:p>
            <a:pPr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57200" y="1205880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FW</a:t>
            </a:r>
          </a:p>
        </p:txBody>
      </p:sp>
    </p:spTree>
    <p:extLst>
      <p:ext uri="{BB962C8B-B14F-4D97-AF65-F5344CB8AC3E}">
        <p14:creationId xmlns:p14="http://schemas.microsoft.com/office/powerpoint/2010/main" xmlns="" val="421769354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prone flyes 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3225" y="3428553"/>
            <a:ext cx="2538413" cy="290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7" descr="prone flyes 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84628" y="3573016"/>
            <a:ext cx="2562225" cy="276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2"/>
          <p:cNvSpPr txBox="1">
            <a:spLocks/>
          </p:cNvSpPr>
          <p:nvPr/>
        </p:nvSpPr>
        <p:spPr>
          <a:xfrm>
            <a:off x="457200" y="2204864"/>
            <a:ext cx="8229600" cy="604838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 smtClean="0">
                <a:cs typeface="Arial" pitchFamily="34" charset="0"/>
              </a:rPr>
              <a:t>Prone flyes</a:t>
            </a:r>
          </a:p>
          <a:p>
            <a:pPr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51233" y="12019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FW</a:t>
            </a:r>
          </a:p>
        </p:txBody>
      </p:sp>
    </p:spTree>
    <p:extLst>
      <p:ext uri="{BB962C8B-B14F-4D97-AF65-F5344CB8AC3E}">
        <p14:creationId xmlns:p14="http://schemas.microsoft.com/office/powerpoint/2010/main" xmlns="" val="231366745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dumb single tricep 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45810" y="2996952"/>
            <a:ext cx="2152650" cy="323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7" descr="dumb single tricep 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00991" y="2996952"/>
            <a:ext cx="2152650" cy="323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323528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FW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82926" y="1956723"/>
            <a:ext cx="8095928" cy="824205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 smtClean="0">
                <a:cs typeface="Arial" pitchFamily="34" charset="0"/>
              </a:rPr>
              <a:t>Dumbbell single arm triceps press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62427742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685800" y="1700808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b="1" kern="120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pPr algn="ctr">
              <a:defRPr/>
            </a:pPr>
            <a:r>
              <a:rPr lang="en-GB" sz="3300" dirty="0" smtClean="0">
                <a:solidFill>
                  <a:schemeClr val="tx1"/>
                </a:solidFill>
                <a:latin typeface="+mj-lt"/>
                <a:cs typeface="Arial" charset="0"/>
              </a:rPr>
              <a:t>How to Provide Gym-Based Exercise</a:t>
            </a:r>
            <a:br>
              <a:rPr lang="en-GB" sz="3300" dirty="0" smtClean="0">
                <a:solidFill>
                  <a:schemeClr val="tx1"/>
                </a:solidFill>
                <a:latin typeface="+mj-lt"/>
                <a:cs typeface="Arial" charset="0"/>
              </a:rPr>
            </a:br>
            <a:r>
              <a:rPr lang="en-GB" sz="3300" dirty="0" smtClean="0">
                <a:solidFill>
                  <a:schemeClr val="tx1"/>
                </a:solidFill>
                <a:latin typeface="+mj-lt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en-GB" sz="3300" dirty="0" smtClean="0">
                <a:solidFill>
                  <a:schemeClr val="tx1"/>
                </a:solidFill>
                <a:latin typeface="+mj-lt"/>
                <a:cs typeface="Arial" charset="0"/>
              </a:rPr>
              <a:t>Exercise Technique – Free Weights Exercise (2)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GB" dirty="0" smtClean="0">
                <a:latin typeface="+mj-lt"/>
                <a:cs typeface="Arial" charset="0"/>
              </a:rPr>
              <a:t>Level 2 Certificate in Fitness Instructing (Gym-Based Exercise)</a:t>
            </a:r>
          </a:p>
          <a:p>
            <a:pPr>
              <a:defRPr/>
            </a:pPr>
            <a:endParaRPr lang="en-GB" dirty="0">
              <a:latin typeface="+mj-lt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1340368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340768"/>
            <a:ext cx="8362950" cy="1143000"/>
          </a:xfrm>
          <a:prstGeom prst="rect">
            <a:avLst/>
          </a:prstGeom>
        </p:spPr>
        <p:txBody>
          <a:bodyPr rtlCol="0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3200" dirty="0" smtClean="0">
                <a:cs typeface="Arial" charset="0"/>
              </a:rPr>
              <a:t>How to Provide Gym-Based Exercise </a:t>
            </a:r>
            <a:br>
              <a:rPr lang="en-GB" sz="3200" dirty="0" smtClean="0">
                <a:cs typeface="Arial" charset="0"/>
              </a:rPr>
            </a:br>
            <a:r>
              <a:rPr lang="en-GB" sz="3200" dirty="0" smtClean="0">
                <a:cs typeface="Arial" charset="0"/>
              </a:rPr>
              <a:t>Exercise Technique – FW2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590550" y="2836063"/>
            <a:ext cx="8229600" cy="2981325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en-GB" sz="2600" dirty="0" smtClean="0">
                <a:cs typeface="Arial" pitchFamily="34" charset="0"/>
              </a:rPr>
              <a:t>By the end of this session you will be able to:</a:t>
            </a:r>
          </a:p>
          <a:p>
            <a:pPr>
              <a:buFont typeface="Arial" pitchFamily="34" charset="0"/>
              <a:buNone/>
              <a:defRPr/>
            </a:pPr>
            <a:endParaRPr lang="en-GB" sz="26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Identify safe and effective alignment for a range of gym-based exercise positions for free weights (floor based)</a:t>
            </a:r>
            <a:endParaRPr lang="en-GB" sz="2600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4629597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8218" y="1988840"/>
            <a:ext cx="8229600" cy="4032448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en-GB" sz="2400" dirty="0" smtClean="0">
                <a:cs typeface="Arial" pitchFamily="34" charset="0"/>
              </a:rPr>
              <a:t>Identify and practice safe and effective alignment for the following: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4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400" dirty="0" smtClean="0">
                <a:cs typeface="Arial" pitchFamily="34" charset="0"/>
              </a:rPr>
              <a:t>Bench press</a:t>
            </a:r>
          </a:p>
          <a:p>
            <a:pPr>
              <a:defRPr/>
            </a:pPr>
            <a:r>
              <a:rPr lang="en-GB" sz="2400" dirty="0" smtClean="0">
                <a:cs typeface="Arial" pitchFamily="34" charset="0"/>
              </a:rPr>
              <a:t>Lying dumbbell chest flyes</a:t>
            </a:r>
          </a:p>
          <a:p>
            <a:pPr>
              <a:defRPr/>
            </a:pPr>
            <a:r>
              <a:rPr lang="en-GB" sz="2400" dirty="0" smtClean="0">
                <a:cs typeface="Arial" pitchFamily="34" charset="0"/>
              </a:rPr>
              <a:t>Lying triceps press</a:t>
            </a:r>
          </a:p>
          <a:p>
            <a:pPr>
              <a:defRPr/>
            </a:pPr>
            <a:r>
              <a:rPr lang="en-GB" sz="2400" dirty="0" smtClean="0">
                <a:cs typeface="Arial" pitchFamily="34" charset="0"/>
              </a:rPr>
              <a:t>Bent arm pullover</a:t>
            </a:r>
          </a:p>
          <a:p>
            <a:pPr>
              <a:defRPr/>
            </a:pPr>
            <a:r>
              <a:rPr lang="en-GB" sz="2400" dirty="0" smtClean="0">
                <a:cs typeface="Arial" pitchFamily="34" charset="0"/>
              </a:rPr>
              <a:t>Safe lifting and passing technique</a:t>
            </a:r>
          </a:p>
          <a:p>
            <a:pPr>
              <a:defRPr/>
            </a:pPr>
            <a:r>
              <a:rPr lang="en-GB" sz="2400" dirty="0" smtClean="0">
                <a:cs typeface="Arial" pitchFamily="34" charset="0"/>
              </a:rPr>
              <a:t>Spotting</a:t>
            </a:r>
          </a:p>
          <a:p>
            <a:pPr>
              <a:buFont typeface="Arial" pitchFamily="34" charset="0"/>
              <a:buNone/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323528" y="1272589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– FW2</a:t>
            </a:r>
          </a:p>
        </p:txBody>
      </p:sp>
    </p:spTree>
    <p:extLst>
      <p:ext uri="{BB962C8B-B14F-4D97-AF65-F5344CB8AC3E}">
        <p14:creationId xmlns:p14="http://schemas.microsoft.com/office/powerpoint/2010/main" xmlns="" val="401966815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85582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– FW2</a:t>
            </a:r>
          </a:p>
        </p:txBody>
      </p:sp>
      <p:pic>
        <p:nvPicPr>
          <p:cNvPr id="3" name="Picture 6" descr="bench 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9478" y="3563814"/>
            <a:ext cx="2898775" cy="270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7" descr="bench 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212976"/>
            <a:ext cx="2974975" cy="3052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457200" y="2203327"/>
            <a:ext cx="8229600" cy="4637088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 smtClean="0">
                <a:cs typeface="Arial" pitchFamily="34" charset="0"/>
              </a:rPr>
              <a:t>Bench press</a:t>
            </a:r>
          </a:p>
          <a:p>
            <a:pPr>
              <a:defRPr/>
            </a:pPr>
            <a:endParaRPr lang="en-GB" dirty="0" smtClean="0"/>
          </a:p>
          <a:p>
            <a:pPr>
              <a:buFont typeface="Arial" pitchFamily="34" charset="0"/>
              <a:buNone/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75133510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2438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– FW2</a:t>
            </a:r>
          </a:p>
        </p:txBody>
      </p:sp>
      <p:pic>
        <p:nvPicPr>
          <p:cNvPr id="3" name="Picture 6" descr="lying dumb 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550" y="3421385"/>
            <a:ext cx="3260725" cy="2770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7" descr="lying dumb 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068960"/>
            <a:ext cx="2762250" cy="312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457200" y="2060848"/>
            <a:ext cx="8229600" cy="4637088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 smtClean="0">
                <a:cs typeface="Arial" pitchFamily="34" charset="0"/>
              </a:rPr>
              <a:t>Lying dumbbell chest </a:t>
            </a:r>
            <a:r>
              <a:rPr lang="en-GB" dirty="0" err="1" smtClean="0">
                <a:cs typeface="Arial" pitchFamily="34" charset="0"/>
              </a:rPr>
              <a:t>flyes</a:t>
            </a:r>
            <a:endParaRPr lang="en-GB" dirty="0" smtClean="0">
              <a:cs typeface="Arial" pitchFamily="34" charset="0"/>
            </a:endParaRPr>
          </a:p>
          <a:p>
            <a:pPr>
              <a:defRPr/>
            </a:pPr>
            <a:endParaRPr lang="en-GB" dirty="0" smtClean="0"/>
          </a:p>
          <a:p>
            <a:pPr>
              <a:buFont typeface="Arial" pitchFamily="34" charset="0"/>
              <a:buNone/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76329863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 descr="lying tri 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3273425"/>
            <a:ext cx="2460625" cy="231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7" descr="lying tri 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429000"/>
            <a:ext cx="2460625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438547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– FW2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57200" y="1966691"/>
            <a:ext cx="8435280" cy="1468760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 smtClean="0">
                <a:cs typeface="Arial" pitchFamily="34" charset="0"/>
              </a:rPr>
              <a:t>Lying triceps press</a:t>
            </a:r>
          </a:p>
          <a:p>
            <a:pPr>
              <a:defRPr/>
            </a:pPr>
            <a:endParaRPr lang="en-GB" dirty="0" smtClean="0"/>
          </a:p>
          <a:p>
            <a:pPr>
              <a:buFont typeface="Arial" pitchFamily="34" charset="0"/>
              <a:buNone/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36293308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bent arm 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96" t="23170" r="15591" b="4958"/>
          <a:stretch>
            <a:fillRect/>
          </a:stretch>
        </p:blipFill>
        <p:spPr bwMode="auto">
          <a:xfrm>
            <a:off x="971550" y="3284538"/>
            <a:ext cx="3024188" cy="208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7" descr="bent arm 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361" t="22739" r="15361" b="2911"/>
          <a:stretch>
            <a:fillRect/>
          </a:stretch>
        </p:blipFill>
        <p:spPr bwMode="auto">
          <a:xfrm>
            <a:off x="5148263" y="3213100"/>
            <a:ext cx="3024187" cy="2160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2"/>
          <p:cNvSpPr txBox="1">
            <a:spLocks/>
          </p:cNvSpPr>
          <p:nvPr/>
        </p:nvSpPr>
        <p:spPr>
          <a:xfrm>
            <a:off x="476741" y="1893317"/>
            <a:ext cx="8229600" cy="604838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 smtClean="0">
                <a:cs typeface="Arial" pitchFamily="34" charset="0"/>
              </a:rPr>
              <a:t>Bent arm pullover</a:t>
            </a:r>
          </a:p>
          <a:p>
            <a:pPr marL="0" indent="0">
              <a:buNone/>
              <a:defRPr/>
            </a:pPr>
            <a:endParaRPr lang="en-GB" dirty="0" smtClean="0"/>
          </a:p>
          <a:p>
            <a:pPr marL="0" indent="0">
              <a:buNone/>
              <a:defRPr/>
            </a:pPr>
            <a:endParaRPr lang="en-GB" dirty="0" smtClean="0"/>
          </a:p>
          <a:p>
            <a:pPr marL="0" indent="0">
              <a:buNone/>
              <a:defRPr/>
            </a:pPr>
            <a:endParaRPr lang="en-GB" dirty="0" smtClean="0"/>
          </a:p>
          <a:p>
            <a:pPr marL="0" indent="0">
              <a:buNone/>
              <a:defRPr/>
            </a:pPr>
            <a:endParaRPr lang="en-GB" dirty="0" smtClean="0"/>
          </a:p>
          <a:p>
            <a:pPr marL="0" indent="0">
              <a:buNone/>
              <a:defRPr/>
            </a:pPr>
            <a:endParaRPr lang="en-GB" dirty="0" smtClean="0"/>
          </a:p>
          <a:p>
            <a:pPr marL="0" indent="0">
              <a:buNone/>
              <a:defRPr/>
            </a:pPr>
            <a:endParaRPr lang="en-GB" dirty="0" smtClean="0"/>
          </a:p>
          <a:p>
            <a:pPr marL="0" indent="0">
              <a:buNone/>
              <a:defRPr/>
            </a:pPr>
            <a:endParaRPr lang="en-GB" dirty="0" smtClean="0"/>
          </a:p>
          <a:p>
            <a:pPr marL="0" indent="0">
              <a:buNone/>
              <a:defRPr/>
            </a:pPr>
            <a:endParaRPr lang="en-GB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76741" y="1076772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– FW2</a:t>
            </a:r>
          </a:p>
        </p:txBody>
      </p:sp>
    </p:spTree>
    <p:extLst>
      <p:ext uri="{BB962C8B-B14F-4D97-AF65-F5344CB8AC3E}">
        <p14:creationId xmlns:p14="http://schemas.microsoft.com/office/powerpoint/2010/main" xmlns="" val="383983591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b="1" kern="120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pPr algn="ctr">
              <a:defRPr/>
            </a:pPr>
            <a:r>
              <a:rPr lang="en-GB" sz="3300" dirty="0" smtClean="0">
                <a:solidFill>
                  <a:schemeClr val="tx1"/>
                </a:solidFill>
                <a:latin typeface="+mj-lt"/>
                <a:cs typeface="Arial" charset="0"/>
              </a:rPr>
              <a:t>How to Provide Gym-Based Exercise</a:t>
            </a:r>
            <a:br>
              <a:rPr lang="en-GB" sz="3300" dirty="0" smtClean="0">
                <a:solidFill>
                  <a:schemeClr val="tx1"/>
                </a:solidFill>
                <a:latin typeface="+mj-lt"/>
                <a:cs typeface="Arial" charset="0"/>
              </a:rPr>
            </a:br>
            <a:r>
              <a:rPr lang="en-GB" sz="3300" dirty="0" smtClean="0">
                <a:solidFill>
                  <a:schemeClr val="tx1"/>
                </a:solidFill>
                <a:latin typeface="+mj-lt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en-GB" sz="3300" dirty="0" smtClean="0">
                <a:solidFill>
                  <a:schemeClr val="tx1"/>
                </a:solidFill>
                <a:latin typeface="+mj-lt"/>
                <a:cs typeface="Arial" charset="0"/>
              </a:rPr>
              <a:t>Exercise Technique – Body Weight Exercises 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GB" dirty="0" smtClean="0">
                <a:cs typeface="Arial" charset="0"/>
              </a:rPr>
              <a:t>Level 2 Certificate in Fitness Instructing (Gym-Based Exercise)</a:t>
            </a:r>
          </a:p>
          <a:p>
            <a:pPr>
              <a:defRPr/>
            </a:pP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818935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323528" y="2852935"/>
            <a:ext cx="8603598" cy="2981325"/>
          </a:xfrm>
          <a:prstGeom prst="rect">
            <a:avLst/>
          </a:prstGeom>
        </p:spPr>
        <p:txBody>
          <a:bodyPr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en-GB" sz="2600" dirty="0" smtClean="0">
                <a:cs typeface="Arial" pitchFamily="34" charset="0"/>
              </a:rPr>
              <a:t>By the end of this session you will be able to:</a:t>
            </a:r>
          </a:p>
          <a:p>
            <a:pPr>
              <a:buFont typeface="Arial" pitchFamily="34" charset="0"/>
              <a:buNone/>
              <a:defRPr/>
            </a:pPr>
            <a:endParaRPr lang="en-GB" sz="26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Identify safe and effective alignment for a range of gym-based exercise positions for body weight exercises</a:t>
            </a:r>
            <a:endParaRPr lang="en-GB" sz="2600" dirty="0">
              <a:cs typeface="Arial" pitchFamily="34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07504" y="692696"/>
            <a:ext cx="8928992" cy="2016224"/>
          </a:xfrm>
          <a:prstGeom prst="rect">
            <a:avLst/>
          </a:prstGeom>
        </p:spPr>
        <p:txBody>
          <a:bodyPr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3200" dirty="0">
                <a:latin typeface="Arial" charset="0"/>
                <a:cs typeface="Arial" charset="0"/>
              </a:rPr>
              <a:t/>
            </a:r>
            <a:br>
              <a:rPr lang="en-GB" sz="3200" dirty="0">
                <a:latin typeface="Arial" charset="0"/>
                <a:cs typeface="Arial" charset="0"/>
              </a:rPr>
            </a:br>
            <a:r>
              <a:rPr lang="en-GB" sz="3200" dirty="0">
                <a:cs typeface="Arial" charset="0"/>
              </a:rPr>
              <a:t>How to Provide Gym-Based Exercise</a:t>
            </a:r>
            <a:br>
              <a:rPr lang="en-GB" sz="3200" dirty="0">
                <a:cs typeface="Arial" charset="0"/>
              </a:rPr>
            </a:br>
            <a:r>
              <a:rPr lang="en-GB" sz="3200" dirty="0">
                <a:cs typeface="Arial" charset="0"/>
              </a:rPr>
              <a:t>Exercise Technique – </a:t>
            </a:r>
            <a:br>
              <a:rPr lang="en-GB" sz="3200" dirty="0">
                <a:cs typeface="Arial" charset="0"/>
              </a:rPr>
            </a:br>
            <a:r>
              <a:rPr lang="en-GB" sz="3200" dirty="0">
                <a:cs typeface="Arial" charset="0"/>
              </a:rPr>
              <a:t>Body Weight Exercises</a:t>
            </a:r>
          </a:p>
        </p:txBody>
      </p:sp>
    </p:spTree>
    <p:extLst>
      <p:ext uri="{BB962C8B-B14F-4D97-AF65-F5344CB8AC3E}">
        <p14:creationId xmlns:p14="http://schemas.microsoft.com/office/powerpoint/2010/main" xmlns="" val="72322451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7200" y="2132856"/>
            <a:ext cx="8229600" cy="4392613"/>
          </a:xfrm>
          <a:prstGeom prst="rect">
            <a:avLst/>
          </a:prstGeom>
        </p:spPr>
        <p:txBody>
          <a:bodyPr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en-GB" sz="2800" dirty="0" smtClean="0">
                <a:cs typeface="Arial" pitchFamily="34" charset="0"/>
              </a:rPr>
              <a:t>Identify and practice safe and effective alignment for the following body weight exercises:</a:t>
            </a:r>
          </a:p>
          <a:p>
            <a:pPr>
              <a:defRPr/>
            </a:pPr>
            <a:endParaRPr lang="en-GB" sz="28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800" dirty="0" smtClean="0">
                <a:cs typeface="Arial" pitchFamily="34" charset="0"/>
              </a:rPr>
              <a:t>Abdominal curl/crunch</a:t>
            </a:r>
          </a:p>
          <a:p>
            <a:pPr>
              <a:defRPr/>
            </a:pPr>
            <a:r>
              <a:rPr lang="en-GB" sz="2800" dirty="0" smtClean="0">
                <a:cs typeface="Arial" pitchFamily="34" charset="0"/>
              </a:rPr>
              <a:t>Oblique twist</a:t>
            </a:r>
          </a:p>
          <a:p>
            <a:pPr>
              <a:defRPr/>
            </a:pPr>
            <a:r>
              <a:rPr lang="en-GB" sz="2800" dirty="0" smtClean="0">
                <a:cs typeface="Arial" pitchFamily="34" charset="0"/>
              </a:rPr>
              <a:t>Back raise/extension</a:t>
            </a:r>
          </a:p>
          <a:p>
            <a:pPr>
              <a:defRPr/>
            </a:pPr>
            <a:r>
              <a:rPr lang="en-GB" sz="2800" dirty="0" smtClean="0">
                <a:cs typeface="Arial" pitchFamily="34" charset="0"/>
              </a:rPr>
              <a:t>Press ups</a:t>
            </a:r>
          </a:p>
          <a:p>
            <a:pPr>
              <a:defRPr/>
            </a:pPr>
            <a:r>
              <a:rPr lang="en-GB" sz="2800" dirty="0" smtClean="0">
                <a:cs typeface="Arial" pitchFamily="34" charset="0"/>
              </a:rPr>
              <a:t>Chins</a:t>
            </a:r>
          </a:p>
          <a:p>
            <a:pPr>
              <a:defRPr/>
            </a:pPr>
            <a:r>
              <a:rPr lang="en-GB" sz="2800" dirty="0" smtClean="0">
                <a:cs typeface="Arial" pitchFamily="34" charset="0"/>
              </a:rPr>
              <a:t>Lunge</a:t>
            </a:r>
          </a:p>
          <a:p>
            <a:pPr>
              <a:defRPr/>
            </a:pPr>
            <a:r>
              <a:rPr lang="en-GB" sz="2800" dirty="0" smtClean="0">
                <a:cs typeface="Arial" pitchFamily="34" charset="0"/>
              </a:rPr>
              <a:t>Squat</a:t>
            </a: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57200" y="1205880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BW</a:t>
            </a:r>
          </a:p>
        </p:txBody>
      </p:sp>
    </p:spTree>
    <p:extLst>
      <p:ext uri="{BB962C8B-B14F-4D97-AF65-F5344CB8AC3E}">
        <p14:creationId xmlns:p14="http://schemas.microsoft.com/office/powerpoint/2010/main" xmlns="" val="97951256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ab curl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7" y="3789040"/>
            <a:ext cx="5403813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428353" y="1344587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BW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28353" y="2171154"/>
            <a:ext cx="4835525" cy="676275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 smtClean="0">
                <a:cs typeface="Arial" pitchFamily="34" charset="0"/>
              </a:rPr>
              <a:t>Abdominal curl/crunch</a:t>
            </a:r>
          </a:p>
          <a:p>
            <a:pPr>
              <a:buFont typeface="Arial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87932659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oblique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787576"/>
            <a:ext cx="3763962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478494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BW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57200" y="1916832"/>
            <a:ext cx="8229600" cy="4637088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 smtClean="0">
                <a:cs typeface="Arial" pitchFamily="34" charset="0"/>
              </a:rPr>
              <a:t>Oblique twist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7062401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back raise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99700" y="3933056"/>
            <a:ext cx="4271963" cy="1090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/>
          <p:cNvSpPr txBox="1">
            <a:spLocks/>
          </p:cNvSpPr>
          <p:nvPr/>
        </p:nvSpPr>
        <p:spPr>
          <a:xfrm>
            <a:off x="445266" y="2005012"/>
            <a:ext cx="8229600" cy="4637088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 smtClean="0">
                <a:cs typeface="Arial" pitchFamily="34" charset="0"/>
              </a:rPr>
              <a:t>Back raise/extension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73895" y="1078530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BW</a:t>
            </a:r>
          </a:p>
        </p:txBody>
      </p:sp>
    </p:spTree>
    <p:extLst>
      <p:ext uri="{BB962C8B-B14F-4D97-AF65-F5344CB8AC3E}">
        <p14:creationId xmlns:p14="http://schemas.microsoft.com/office/powerpoint/2010/main" xmlns="" val="149820970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press up left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509120"/>
            <a:ext cx="3549650" cy="1741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8" descr="press up right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1460" y="4501183"/>
            <a:ext cx="3551237" cy="174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9" descr="press up top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72072" y="2668374"/>
            <a:ext cx="2898775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457200" y="1992099"/>
            <a:ext cx="2601913" cy="676275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 smtClean="0">
                <a:cs typeface="Arial" pitchFamily="34" charset="0"/>
              </a:rPr>
              <a:t>Press up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457200" y="1126050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BW</a:t>
            </a:r>
          </a:p>
        </p:txBody>
      </p:sp>
    </p:spTree>
    <p:extLst>
      <p:ext uri="{BB962C8B-B14F-4D97-AF65-F5344CB8AC3E}">
        <p14:creationId xmlns:p14="http://schemas.microsoft.com/office/powerpoint/2010/main" xmlns="" val="61504203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13081" y="1052736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BW</a:t>
            </a:r>
          </a:p>
        </p:txBody>
      </p:sp>
      <p:pic>
        <p:nvPicPr>
          <p:cNvPr id="3" name="Picture 6" descr="chin 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5787" y="3366517"/>
            <a:ext cx="3619500" cy="240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7" descr="chin 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356992"/>
            <a:ext cx="3619500" cy="241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413081" y="2195736"/>
            <a:ext cx="8579296" cy="820688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 smtClean="0">
                <a:cs typeface="Arial" pitchFamily="34" charset="0"/>
              </a:rPr>
              <a:t>Chins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92118790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lunge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02622" y="2924944"/>
            <a:ext cx="2895600" cy="3397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2205038"/>
            <a:ext cx="8229600" cy="604838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 smtClean="0">
                <a:cs typeface="Arial" pitchFamily="34" charset="0"/>
              </a:rPr>
              <a:t>Lunge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BW</a:t>
            </a:r>
          </a:p>
        </p:txBody>
      </p:sp>
    </p:spTree>
    <p:extLst>
      <p:ext uri="{BB962C8B-B14F-4D97-AF65-F5344CB8AC3E}">
        <p14:creationId xmlns:p14="http://schemas.microsoft.com/office/powerpoint/2010/main" xmlns="" val="3851342992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squat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02000" y="2443670"/>
            <a:ext cx="2540000" cy="3775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2012663"/>
            <a:ext cx="8229600" cy="4637088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 smtClean="0">
                <a:cs typeface="Arial" pitchFamily="34" charset="0"/>
              </a:rPr>
              <a:t>Squat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323528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BW</a:t>
            </a:r>
          </a:p>
        </p:txBody>
      </p:sp>
    </p:spTree>
    <p:extLst>
      <p:ext uri="{BB962C8B-B14F-4D97-AF65-F5344CB8AC3E}">
        <p14:creationId xmlns:p14="http://schemas.microsoft.com/office/powerpoint/2010/main" xmlns="" val="295906721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b="1" kern="120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pPr algn="ctr"/>
            <a:r>
              <a:rPr lang="en-GB" altLang="en-US" sz="3600" dirty="0" smtClean="0">
                <a:solidFill>
                  <a:schemeClr val="tx1"/>
                </a:solidFill>
                <a:latin typeface="+mj-lt"/>
                <a:cs typeface="Arial" charset="0"/>
              </a:rPr>
              <a:t>How to Provide Gym-Based Exercise</a:t>
            </a:r>
            <a:br>
              <a:rPr lang="en-GB" altLang="en-US" sz="3600" dirty="0" smtClean="0">
                <a:solidFill>
                  <a:schemeClr val="tx1"/>
                </a:solidFill>
                <a:latin typeface="+mj-lt"/>
                <a:cs typeface="Arial" charset="0"/>
              </a:rPr>
            </a:br>
            <a:r>
              <a:rPr lang="en-GB" altLang="en-US" sz="3600" dirty="0" smtClean="0">
                <a:solidFill>
                  <a:schemeClr val="tx1"/>
                </a:solidFill>
                <a:latin typeface="+mj-lt"/>
                <a:cs typeface="Arial" charset="0"/>
              </a:rPr>
              <a:t> </a:t>
            </a:r>
          </a:p>
          <a:p>
            <a:pPr algn="ctr"/>
            <a:r>
              <a:rPr lang="en-GB" altLang="en-US" sz="3600" dirty="0" smtClean="0">
                <a:solidFill>
                  <a:schemeClr val="tx1"/>
                </a:solidFill>
                <a:latin typeface="+mj-lt"/>
                <a:cs typeface="Arial" charset="0"/>
              </a:rPr>
              <a:t>Exercise Technique – Flexibility 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GB" dirty="0" smtClean="0">
                <a:latin typeface="+mj-lt"/>
                <a:cs typeface="Arial" charset="0"/>
              </a:rPr>
              <a:t>Level 2 Certificate in Fitness Instructing (Gym-Based Exercise)</a:t>
            </a:r>
          </a:p>
          <a:p>
            <a:pPr algn="ctr">
              <a:defRPr/>
            </a:pP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21984972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83913" y="1068950"/>
            <a:ext cx="8229600" cy="1143000"/>
          </a:xfrm>
          <a:prstGeom prst="rect">
            <a:avLst/>
          </a:prstGeom>
        </p:spPr>
        <p:txBody>
          <a:bodyPr rtlCol="0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3200" dirty="0" smtClean="0">
                <a:cs typeface="Arial" charset="0"/>
              </a:rPr>
              <a:t>How to Provide Gym-Based Exercise</a:t>
            </a:r>
            <a:br>
              <a:rPr lang="en-GB" sz="3200" dirty="0" smtClean="0">
                <a:cs typeface="Arial" charset="0"/>
              </a:rPr>
            </a:br>
            <a:r>
              <a:rPr lang="en-GB" sz="3200" dirty="0" err="1" smtClean="0">
                <a:cs typeface="Arial" charset="0"/>
              </a:rPr>
              <a:t>Exercise</a:t>
            </a:r>
            <a:r>
              <a:rPr lang="en-GB" sz="3200" dirty="0" smtClean="0">
                <a:cs typeface="Arial" charset="0"/>
              </a:rPr>
              <a:t> Technique - Flexibility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85336" y="2708920"/>
            <a:ext cx="8229600" cy="3052762"/>
          </a:xfrm>
          <a:prstGeom prst="rect">
            <a:avLst/>
          </a:prstGeom>
        </p:spPr>
        <p:txBody>
          <a:bodyPr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en-GB" sz="2600" dirty="0" smtClean="0">
                <a:cs typeface="Arial" pitchFamily="34" charset="0"/>
              </a:rPr>
              <a:t>By the end of this session you will be able to:</a:t>
            </a:r>
          </a:p>
          <a:p>
            <a:pPr>
              <a:buFont typeface="Arial" pitchFamily="34" charset="0"/>
              <a:buNone/>
              <a:defRPr/>
            </a:pPr>
            <a:endParaRPr lang="en-GB" sz="26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Identify safe and effective alignment for a range of gym-based exercise positions for maintaining or developing flexibility</a:t>
            </a:r>
            <a:endParaRPr lang="en-GB" sz="2600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7537339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462209" y="1301995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Flexibility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47430" y="1925709"/>
            <a:ext cx="8229600" cy="4464050"/>
          </a:xfrm>
          <a:prstGeom prst="rect">
            <a:avLst/>
          </a:prstGeom>
        </p:spPr>
        <p:txBody>
          <a:bodyPr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en-GB" sz="2600" dirty="0" smtClean="0">
                <a:cs typeface="Arial" pitchFamily="34" charset="0"/>
              </a:rPr>
              <a:t>Identify and practice safe and effective alignment for stretches for the following muscles:</a:t>
            </a:r>
          </a:p>
          <a:p>
            <a:pPr>
              <a:defRPr/>
            </a:pPr>
            <a:endParaRPr lang="en-GB" sz="26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Gastrocnemius and soleus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Gastrocnemius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Hamstrings (standing, sitting and lying)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Quadriceps (standing and lying)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Adductors (standing and sitting)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Abductors (sitting and lying)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Hip flexors</a:t>
            </a:r>
          </a:p>
          <a:p>
            <a:pPr>
              <a:defRPr/>
            </a:pPr>
            <a:endParaRPr lang="en-GB" sz="2600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sz="2600" dirty="0" smtClean="0"/>
          </a:p>
          <a:p>
            <a:pPr>
              <a:buFont typeface="Arial" pitchFamily="34" charset="0"/>
              <a:buNone/>
              <a:defRPr/>
            </a:pPr>
            <a:endParaRPr lang="en-GB" sz="2600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sz="2600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sz="2600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xmlns="" val="89441377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2191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Exercise Technique - Flexibility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2191" y="1988839"/>
            <a:ext cx="8229600" cy="4421187"/>
          </a:xfrm>
          <a:prstGeom prst="rect">
            <a:avLst/>
          </a:prstGeom>
        </p:spPr>
        <p:txBody>
          <a:bodyPr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en-GB" sz="2600" dirty="0" smtClean="0">
                <a:cs typeface="Arial" pitchFamily="34" charset="0"/>
              </a:rPr>
              <a:t>Identify and practice safe and effective alignment for stretches for the following muscles:</a:t>
            </a:r>
          </a:p>
          <a:p>
            <a:pPr>
              <a:defRPr/>
            </a:pPr>
            <a:endParaRPr lang="en-GB" sz="12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600" dirty="0" err="1" smtClean="0">
                <a:cs typeface="Arial" pitchFamily="34" charset="0"/>
              </a:rPr>
              <a:t>Obliques</a:t>
            </a:r>
            <a:endParaRPr lang="en-GB" sz="26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Deltoids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Triceps</a:t>
            </a:r>
          </a:p>
          <a:p>
            <a:pPr>
              <a:defRPr/>
            </a:pPr>
            <a:r>
              <a:rPr lang="en-GB" sz="2600" dirty="0" err="1" smtClean="0">
                <a:cs typeface="Arial" pitchFamily="34" charset="0"/>
              </a:rPr>
              <a:t>Pectoralis</a:t>
            </a:r>
            <a:r>
              <a:rPr lang="en-GB" sz="2600" dirty="0" smtClean="0">
                <a:cs typeface="Arial" pitchFamily="34" charset="0"/>
              </a:rPr>
              <a:t> major</a:t>
            </a:r>
          </a:p>
          <a:p>
            <a:pPr>
              <a:defRPr/>
            </a:pPr>
            <a:r>
              <a:rPr lang="en-GB" sz="2600" dirty="0" err="1" smtClean="0">
                <a:cs typeface="Arial" pitchFamily="34" charset="0"/>
              </a:rPr>
              <a:t>Latissimus</a:t>
            </a:r>
            <a:r>
              <a:rPr lang="en-GB" sz="2600" dirty="0" smtClean="0">
                <a:cs typeface="Arial" pitchFamily="34" charset="0"/>
              </a:rPr>
              <a:t> </a:t>
            </a:r>
            <a:r>
              <a:rPr lang="en-GB" sz="2600" dirty="0" err="1" smtClean="0">
                <a:cs typeface="Arial" pitchFamily="34" charset="0"/>
              </a:rPr>
              <a:t>Dorsi</a:t>
            </a:r>
            <a:endParaRPr lang="en-GB" sz="26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Trapezius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Erector </a:t>
            </a:r>
            <a:r>
              <a:rPr lang="en-GB" sz="2600" dirty="0" err="1" smtClean="0">
                <a:cs typeface="Arial" pitchFamily="34" charset="0"/>
              </a:rPr>
              <a:t>Spinae</a:t>
            </a:r>
            <a:endParaRPr lang="en-GB" sz="2600" dirty="0" smtClean="0">
              <a:cs typeface="Arial" pitchFamily="34" charset="0"/>
            </a:endParaRPr>
          </a:p>
          <a:p>
            <a:pPr>
              <a:defRPr/>
            </a:pPr>
            <a:endParaRPr lang="en-GB" sz="2600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sz="2600" dirty="0" smtClean="0"/>
          </a:p>
          <a:p>
            <a:pPr>
              <a:buFont typeface="Arial" pitchFamily="34" charset="0"/>
              <a:buNone/>
              <a:defRPr/>
            </a:pPr>
            <a:endParaRPr lang="en-GB" sz="2600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sz="2600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sz="2600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xmlns="" val="118916547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66259" y="2924944"/>
            <a:ext cx="8229600" cy="2909888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600" dirty="0" smtClean="0">
                <a:cs typeface="Arial" charset="0"/>
              </a:rPr>
              <a:t>By the end of this session you will be able to:</a:t>
            </a:r>
          </a:p>
          <a:p>
            <a:pPr>
              <a:buFont typeface="Arial" charset="0"/>
              <a:buNone/>
            </a:pPr>
            <a:endParaRPr lang="en-GB" altLang="en-US" sz="26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Identify different methods of adapting a gym-based exercise programme to ensure appropriate progression and/or regression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57200" y="1268760"/>
            <a:ext cx="8229600" cy="1143000"/>
          </a:xfrm>
          <a:prstGeom prst="rect">
            <a:avLst/>
          </a:prstGeom>
        </p:spPr>
        <p:txBody>
          <a:bodyPr rtlCol="0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3200" dirty="0" smtClean="0">
                <a:cs typeface="Arial" charset="0"/>
              </a:rPr>
              <a:t>How to Provide Gym-Based Exercise</a:t>
            </a:r>
            <a:br>
              <a:rPr lang="en-GB" sz="3200" dirty="0" smtClean="0">
                <a:cs typeface="Arial" charset="0"/>
              </a:rPr>
            </a:br>
            <a:r>
              <a:rPr lang="en-GB" sz="3200" dirty="0" smtClean="0">
                <a:cs typeface="Arial" charset="0"/>
              </a:rPr>
              <a:t>Progression and Adaptation</a:t>
            </a:r>
          </a:p>
        </p:txBody>
      </p:sp>
    </p:spTree>
    <p:extLst>
      <p:ext uri="{BB962C8B-B14F-4D97-AF65-F5344CB8AC3E}">
        <p14:creationId xmlns:p14="http://schemas.microsoft.com/office/powerpoint/2010/main" xmlns="" val="1675180050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8195970"/>
              </p:ext>
            </p:extLst>
          </p:nvPr>
        </p:nvGraphicFramePr>
        <p:xfrm>
          <a:off x="1390328" y="2204864"/>
          <a:ext cx="6096000" cy="3230593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3048000"/>
                <a:gridCol w="3048000"/>
              </a:tblGrid>
              <a:tr h="370804">
                <a:tc gridSpan="2">
                  <a:txBody>
                    <a:bodyPr/>
                    <a:lstStyle/>
                    <a:p>
                      <a:r>
                        <a:rPr lang="en-GB" sz="1800" dirty="0" smtClean="0">
                          <a:latin typeface="+mn-lt"/>
                          <a:cs typeface="Arial" pitchFamily="34" charset="0"/>
                        </a:rPr>
                        <a:t>Cardiovascular machines</a:t>
                      </a:r>
                      <a:endParaRPr lang="en-GB" sz="1800" dirty="0">
                        <a:latin typeface="+mn-lt"/>
                        <a:cs typeface="Arial" pitchFamily="34" charset="0"/>
                      </a:endParaRPr>
                    </a:p>
                  </a:txBody>
                  <a:tcPr marT="45716" marB="45716"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04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+mn-lt"/>
                          <a:cs typeface="Arial" pitchFamily="34" charset="0"/>
                        </a:rPr>
                        <a:t>Upright cycle</a:t>
                      </a:r>
                      <a:endParaRPr lang="en-GB" sz="1800" dirty="0">
                        <a:latin typeface="+mn-lt"/>
                        <a:cs typeface="Arial" pitchFamily="34" charset="0"/>
                      </a:endParaRPr>
                    </a:p>
                  </a:txBody>
                  <a:tcPr marT="45716" marB="45716"/>
                </a:tc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+mn-lt"/>
                          <a:cs typeface="Arial" pitchFamily="34" charset="0"/>
                        </a:rPr>
                        <a:t>RPM and level</a:t>
                      </a:r>
                      <a:endParaRPr lang="en-GB" sz="1800" dirty="0">
                        <a:latin typeface="+mn-lt"/>
                        <a:cs typeface="Arial" pitchFamily="34" charset="0"/>
                      </a:endParaRPr>
                    </a:p>
                  </a:txBody>
                  <a:tcPr marT="45716" marB="45716"/>
                </a:tc>
              </a:tr>
              <a:tr h="370804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+mn-lt"/>
                          <a:cs typeface="Arial" pitchFamily="34" charset="0"/>
                        </a:rPr>
                        <a:t>Recumbent</a:t>
                      </a:r>
                      <a:r>
                        <a:rPr lang="en-GB" sz="1800" baseline="0" dirty="0" smtClean="0">
                          <a:latin typeface="+mn-lt"/>
                          <a:cs typeface="Arial" pitchFamily="34" charset="0"/>
                        </a:rPr>
                        <a:t> cycle</a:t>
                      </a:r>
                      <a:endParaRPr lang="en-GB" sz="1800" dirty="0">
                        <a:latin typeface="+mn-lt"/>
                        <a:cs typeface="Arial" pitchFamily="34" charset="0"/>
                      </a:endParaRPr>
                    </a:p>
                  </a:txBody>
                  <a:tcPr marT="45716" marB="45716"/>
                </a:tc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+mn-lt"/>
                          <a:cs typeface="Arial" pitchFamily="34" charset="0"/>
                        </a:rPr>
                        <a:t>RPM and level</a:t>
                      </a:r>
                      <a:endParaRPr lang="en-GB" sz="1800" dirty="0">
                        <a:latin typeface="+mn-lt"/>
                        <a:cs typeface="Arial" pitchFamily="34" charset="0"/>
                      </a:endParaRPr>
                    </a:p>
                  </a:txBody>
                  <a:tcPr marT="45716" marB="45716"/>
                </a:tc>
              </a:tr>
              <a:tr h="370804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+mn-lt"/>
                          <a:cs typeface="Arial" pitchFamily="34" charset="0"/>
                        </a:rPr>
                        <a:t>Treadmill</a:t>
                      </a:r>
                      <a:endParaRPr lang="en-GB" sz="1800" dirty="0">
                        <a:latin typeface="+mn-lt"/>
                        <a:cs typeface="Arial" pitchFamily="34" charset="0"/>
                      </a:endParaRPr>
                    </a:p>
                  </a:txBody>
                  <a:tcPr marT="45716" marB="45716"/>
                </a:tc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+mn-lt"/>
                          <a:cs typeface="Arial" pitchFamily="34" charset="0"/>
                        </a:rPr>
                        <a:t>MPH/KPH</a:t>
                      </a:r>
                      <a:r>
                        <a:rPr lang="en-GB" sz="1800" baseline="0" dirty="0" smtClean="0">
                          <a:latin typeface="+mn-lt"/>
                          <a:cs typeface="Arial" pitchFamily="34" charset="0"/>
                        </a:rPr>
                        <a:t> and incline</a:t>
                      </a:r>
                      <a:endParaRPr lang="en-GB" sz="1800" dirty="0">
                        <a:latin typeface="+mn-lt"/>
                        <a:cs typeface="Arial" pitchFamily="34" charset="0"/>
                      </a:endParaRPr>
                    </a:p>
                  </a:txBody>
                  <a:tcPr marT="45716" marB="45716"/>
                </a:tc>
              </a:tr>
              <a:tr h="370804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+mn-lt"/>
                          <a:cs typeface="Arial" pitchFamily="34" charset="0"/>
                        </a:rPr>
                        <a:t>Stepper</a:t>
                      </a:r>
                      <a:endParaRPr lang="en-GB" sz="1800" dirty="0">
                        <a:latin typeface="+mn-lt"/>
                        <a:cs typeface="Arial" pitchFamily="34" charset="0"/>
                      </a:endParaRPr>
                    </a:p>
                  </a:txBody>
                  <a:tcPr marT="45716" marB="45716"/>
                </a:tc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+mn-lt"/>
                          <a:cs typeface="Arial" pitchFamily="34" charset="0"/>
                        </a:rPr>
                        <a:t>Stairs climbed/level/speed</a:t>
                      </a:r>
                      <a:endParaRPr lang="en-GB" sz="1800" dirty="0">
                        <a:latin typeface="+mn-lt"/>
                        <a:cs typeface="Arial" pitchFamily="34" charset="0"/>
                      </a:endParaRPr>
                    </a:p>
                  </a:txBody>
                  <a:tcPr marT="45716" marB="45716"/>
                </a:tc>
              </a:tr>
              <a:tr h="370804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+mn-lt"/>
                          <a:cs typeface="Arial" pitchFamily="34" charset="0"/>
                        </a:rPr>
                        <a:t>Rowing machine</a:t>
                      </a:r>
                      <a:endParaRPr lang="en-GB" sz="1800" dirty="0">
                        <a:latin typeface="+mn-lt"/>
                        <a:cs typeface="Arial" pitchFamily="34" charset="0"/>
                      </a:endParaRPr>
                    </a:p>
                  </a:txBody>
                  <a:tcPr marT="45716" marB="45716"/>
                </a:tc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+mn-lt"/>
                          <a:cs typeface="Arial" pitchFamily="34" charset="0"/>
                        </a:rPr>
                        <a:t>Pace/500m</a:t>
                      </a:r>
                      <a:endParaRPr lang="en-GB" sz="1800" dirty="0">
                        <a:latin typeface="+mn-lt"/>
                        <a:cs typeface="Arial" pitchFamily="34" charset="0"/>
                      </a:endParaRPr>
                    </a:p>
                  </a:txBody>
                  <a:tcPr marT="45716" marB="45716"/>
                </a:tc>
              </a:tr>
              <a:tr h="640017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+mn-lt"/>
                          <a:cs typeface="Arial" pitchFamily="34" charset="0"/>
                        </a:rPr>
                        <a:t>Elliptical trainer/Cross</a:t>
                      </a:r>
                      <a:r>
                        <a:rPr lang="en-GB" sz="1800" baseline="0" dirty="0" smtClean="0">
                          <a:latin typeface="+mn-lt"/>
                          <a:cs typeface="Arial" pitchFamily="34" charset="0"/>
                        </a:rPr>
                        <a:t> trainer</a:t>
                      </a:r>
                      <a:endParaRPr lang="en-GB" sz="1800" dirty="0">
                        <a:latin typeface="+mn-lt"/>
                        <a:cs typeface="Arial" pitchFamily="34" charset="0"/>
                      </a:endParaRPr>
                    </a:p>
                  </a:txBody>
                  <a:tcPr marT="45716" marB="45716"/>
                </a:tc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+mn-lt"/>
                          <a:cs typeface="Arial" pitchFamily="34" charset="0"/>
                        </a:rPr>
                        <a:t>RPM/level/incline</a:t>
                      </a:r>
                      <a:endParaRPr lang="en-GB" sz="1800" dirty="0">
                        <a:latin typeface="+mn-lt"/>
                        <a:cs typeface="Arial" pitchFamily="34" charset="0"/>
                      </a:endParaRPr>
                    </a:p>
                  </a:txBody>
                  <a:tcPr marT="45716" marB="45716"/>
                </a:tc>
              </a:tr>
              <a:tr h="365724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latin typeface="+mn-lt"/>
                          <a:cs typeface="Arial" pitchFamily="34" charset="0"/>
                        </a:rPr>
                        <a:t>N.B. This</a:t>
                      </a:r>
                      <a:r>
                        <a:rPr lang="en-GB" sz="1800" baseline="0" dirty="0" smtClean="0">
                          <a:latin typeface="+mn-lt"/>
                          <a:cs typeface="Arial" pitchFamily="34" charset="0"/>
                        </a:rPr>
                        <a:t> may vary depending on equipment</a:t>
                      </a:r>
                      <a:endParaRPr lang="en-GB" sz="1800" i="1" dirty="0">
                        <a:latin typeface="+mn-lt"/>
                        <a:cs typeface="Arial" pitchFamily="34" charset="0"/>
                      </a:endParaRPr>
                    </a:p>
                  </a:txBody>
                  <a:tcPr marT="45716" marB="45716"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itle 1"/>
          <p:cNvSpPr txBox="1">
            <a:spLocks/>
          </p:cNvSpPr>
          <p:nvPr/>
        </p:nvSpPr>
        <p:spPr>
          <a:xfrm>
            <a:off x="323528" y="1318455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Progression and Adaptation</a:t>
            </a:r>
          </a:p>
        </p:txBody>
      </p:sp>
    </p:spTree>
    <p:extLst>
      <p:ext uri="{BB962C8B-B14F-4D97-AF65-F5344CB8AC3E}">
        <p14:creationId xmlns:p14="http://schemas.microsoft.com/office/powerpoint/2010/main" xmlns="" val="1010658306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09849399"/>
              </p:ext>
            </p:extLst>
          </p:nvPr>
        </p:nvGraphicFramePr>
        <p:xfrm>
          <a:off x="1475656" y="2425204"/>
          <a:ext cx="6696744" cy="277368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6696744"/>
              </a:tblGrid>
              <a:tr h="390901"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+mn-lt"/>
                          <a:cs typeface="Arial" pitchFamily="34" charset="0"/>
                        </a:rPr>
                        <a:t>Resistance</a:t>
                      </a:r>
                      <a:r>
                        <a:rPr lang="en-GB" sz="2000" baseline="0" dirty="0" smtClean="0">
                          <a:latin typeface="+mn-lt"/>
                          <a:cs typeface="Arial" pitchFamily="34" charset="0"/>
                        </a:rPr>
                        <a:t> machines and free weights</a:t>
                      </a:r>
                      <a:endParaRPr lang="en-GB" sz="2000" dirty="0">
                        <a:latin typeface="+mn-lt"/>
                        <a:cs typeface="Arial" pitchFamily="34" charset="0"/>
                      </a:endParaRPr>
                    </a:p>
                  </a:txBody>
                  <a:tcPr/>
                </a:tc>
              </a:tr>
              <a:tr h="390901"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+mn-lt"/>
                          <a:cs typeface="Arial" pitchFamily="34" charset="0"/>
                        </a:rPr>
                        <a:t>Range of motion</a:t>
                      </a:r>
                      <a:endParaRPr lang="en-GB" sz="2000" dirty="0">
                        <a:latin typeface="+mn-lt"/>
                        <a:cs typeface="Arial" pitchFamily="34" charset="0"/>
                      </a:endParaRPr>
                    </a:p>
                  </a:txBody>
                  <a:tcPr/>
                </a:tc>
              </a:tr>
              <a:tr h="390901"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+mn-lt"/>
                          <a:cs typeface="Arial" pitchFamily="34" charset="0"/>
                        </a:rPr>
                        <a:t>Rate</a:t>
                      </a:r>
                      <a:endParaRPr lang="en-GB" sz="2000" dirty="0">
                        <a:latin typeface="+mn-lt"/>
                        <a:cs typeface="Arial" pitchFamily="34" charset="0"/>
                      </a:endParaRPr>
                    </a:p>
                  </a:txBody>
                  <a:tcPr/>
                </a:tc>
              </a:tr>
              <a:tr h="390901"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+mn-lt"/>
                          <a:cs typeface="Arial" pitchFamily="34" charset="0"/>
                        </a:rPr>
                        <a:t>Repetitions</a:t>
                      </a:r>
                      <a:endParaRPr lang="en-GB" sz="2000" dirty="0">
                        <a:latin typeface="+mn-lt"/>
                        <a:cs typeface="Arial" pitchFamily="34" charset="0"/>
                      </a:endParaRPr>
                    </a:p>
                  </a:txBody>
                  <a:tcPr/>
                </a:tc>
              </a:tr>
              <a:tr h="390901"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+mn-lt"/>
                          <a:cs typeface="Arial" pitchFamily="34" charset="0"/>
                        </a:rPr>
                        <a:t>Resistance</a:t>
                      </a:r>
                      <a:endParaRPr lang="en-GB" sz="2000" dirty="0">
                        <a:latin typeface="+mn-lt"/>
                        <a:cs typeface="Arial" pitchFamily="34" charset="0"/>
                      </a:endParaRPr>
                    </a:p>
                  </a:txBody>
                  <a:tcPr/>
                </a:tc>
              </a:tr>
              <a:tr h="390901"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+mn-lt"/>
                          <a:cs typeface="Arial" pitchFamily="34" charset="0"/>
                        </a:rPr>
                        <a:t>Sets</a:t>
                      </a:r>
                      <a:endParaRPr lang="en-GB" sz="2000" dirty="0">
                        <a:latin typeface="+mn-lt"/>
                        <a:cs typeface="Arial" pitchFamily="34" charset="0"/>
                      </a:endParaRPr>
                    </a:p>
                  </a:txBody>
                  <a:tcPr/>
                </a:tc>
              </a:tr>
              <a:tr h="390901"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+mn-lt"/>
                          <a:cs typeface="Arial" pitchFamily="34" charset="0"/>
                        </a:rPr>
                        <a:t>Systems used</a:t>
                      </a:r>
                      <a:endParaRPr lang="en-GB" sz="2000" dirty="0">
                        <a:latin typeface="+mn-lt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itle 1"/>
          <p:cNvSpPr txBox="1">
            <a:spLocks/>
          </p:cNvSpPr>
          <p:nvPr/>
        </p:nvSpPr>
        <p:spPr>
          <a:xfrm>
            <a:off x="457200" y="1308100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Progression and Adaptation</a:t>
            </a:r>
          </a:p>
        </p:txBody>
      </p:sp>
    </p:spTree>
    <p:extLst>
      <p:ext uri="{BB962C8B-B14F-4D97-AF65-F5344CB8AC3E}">
        <p14:creationId xmlns:p14="http://schemas.microsoft.com/office/powerpoint/2010/main" xmlns="" val="2931735014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0756672"/>
              </p:ext>
            </p:extLst>
          </p:nvPr>
        </p:nvGraphicFramePr>
        <p:xfrm>
          <a:off x="971550" y="2665411"/>
          <a:ext cx="7344866" cy="1699692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7344866"/>
              </a:tblGrid>
              <a:tr h="424923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+mn-lt"/>
                          <a:cs typeface="Arial" pitchFamily="34" charset="0"/>
                        </a:rPr>
                        <a:t>Flexibility</a:t>
                      </a:r>
                      <a:endParaRPr lang="en-GB" sz="1800" dirty="0">
                        <a:latin typeface="+mn-lt"/>
                        <a:cs typeface="Arial" pitchFamily="34" charset="0"/>
                      </a:endParaRPr>
                    </a:p>
                  </a:txBody>
                  <a:tcPr marL="91441" marR="91441" marT="45700" marB="45700"/>
                </a:tc>
              </a:tr>
              <a:tr h="424923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+mn-lt"/>
                          <a:cs typeface="Arial" pitchFamily="34" charset="0"/>
                        </a:rPr>
                        <a:t>Alternative</a:t>
                      </a:r>
                      <a:r>
                        <a:rPr lang="en-GB" sz="1800" baseline="0" dirty="0" smtClean="0">
                          <a:latin typeface="+mn-lt"/>
                          <a:cs typeface="Arial" pitchFamily="34" charset="0"/>
                        </a:rPr>
                        <a:t> client position to accommodate physical limitations</a:t>
                      </a:r>
                      <a:endParaRPr lang="en-GB" sz="1800" dirty="0">
                        <a:latin typeface="+mn-lt"/>
                        <a:cs typeface="Arial" pitchFamily="34" charset="0"/>
                      </a:endParaRPr>
                    </a:p>
                  </a:txBody>
                  <a:tcPr marL="91441" marR="91441" marT="45700" marB="45700"/>
                </a:tc>
              </a:tr>
              <a:tr h="424923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+mn-lt"/>
                          <a:cs typeface="Arial" pitchFamily="34" charset="0"/>
                        </a:rPr>
                        <a:t>Use</a:t>
                      </a:r>
                      <a:r>
                        <a:rPr lang="en-GB" sz="1800" baseline="0" dirty="0" smtClean="0">
                          <a:latin typeface="+mn-lt"/>
                          <a:cs typeface="Arial" pitchFamily="34" charset="0"/>
                        </a:rPr>
                        <a:t> of small equipment (e.g. towels, yoga blocks, cushions)</a:t>
                      </a:r>
                      <a:endParaRPr lang="en-GB" sz="1800" dirty="0">
                        <a:latin typeface="+mn-lt"/>
                        <a:cs typeface="Arial" pitchFamily="34" charset="0"/>
                      </a:endParaRPr>
                    </a:p>
                  </a:txBody>
                  <a:tcPr marL="91441" marR="91441" marT="45700" marB="45700"/>
                </a:tc>
              </a:tr>
              <a:tr h="424923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+mn-lt"/>
                          <a:cs typeface="Arial" pitchFamily="34" charset="0"/>
                        </a:rPr>
                        <a:t>Length</a:t>
                      </a:r>
                      <a:r>
                        <a:rPr lang="en-GB" sz="1800" baseline="0" dirty="0" smtClean="0">
                          <a:latin typeface="+mn-lt"/>
                          <a:cs typeface="Arial" pitchFamily="34" charset="0"/>
                        </a:rPr>
                        <a:t> of hold</a:t>
                      </a:r>
                      <a:endParaRPr lang="en-GB" sz="1800" dirty="0">
                        <a:latin typeface="+mn-lt"/>
                        <a:cs typeface="Arial" pitchFamily="34" charset="0"/>
                      </a:endParaRPr>
                    </a:p>
                  </a:txBody>
                  <a:tcPr marL="91441" marR="91441" marT="45700" marB="45700"/>
                </a:tc>
              </a:tr>
            </a:tbl>
          </a:graphicData>
        </a:graphic>
      </p:graphicFrame>
      <p:sp>
        <p:nvSpPr>
          <p:cNvPr id="3" name="Title 1"/>
          <p:cNvSpPr txBox="1">
            <a:spLocks/>
          </p:cNvSpPr>
          <p:nvPr/>
        </p:nvSpPr>
        <p:spPr>
          <a:xfrm>
            <a:off x="457200" y="1268760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/>
              <a:t>Progression and Adaptation</a:t>
            </a:r>
          </a:p>
        </p:txBody>
      </p:sp>
    </p:spTree>
    <p:extLst>
      <p:ext uri="{BB962C8B-B14F-4D97-AF65-F5344CB8AC3E}">
        <p14:creationId xmlns:p14="http://schemas.microsoft.com/office/powerpoint/2010/main" xmlns="" val="278487213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 rtlCol="0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3300" dirty="0" smtClean="0">
                <a:solidFill>
                  <a:schemeClr val="tx1"/>
                </a:solidFill>
                <a:latin typeface="+mj-lt"/>
                <a:cs typeface="Arial" charset="0"/>
              </a:rPr>
              <a:t>How to Provide Gym-Based Exercise</a:t>
            </a:r>
            <a:br>
              <a:rPr lang="en-GB" sz="3300" dirty="0" smtClean="0">
                <a:solidFill>
                  <a:schemeClr val="tx1"/>
                </a:solidFill>
                <a:latin typeface="+mj-lt"/>
                <a:cs typeface="Arial" charset="0"/>
              </a:rPr>
            </a:br>
            <a:r>
              <a:rPr lang="en-GB" sz="3300" dirty="0" smtClean="0">
                <a:solidFill>
                  <a:schemeClr val="tx1"/>
                </a:solidFill>
                <a:latin typeface="+mj-lt"/>
                <a:cs typeface="Arial" charset="0"/>
              </a:rPr>
              <a:t> </a:t>
            </a:r>
            <a:br>
              <a:rPr lang="en-GB" sz="3300" dirty="0" smtClean="0">
                <a:solidFill>
                  <a:schemeClr val="tx1"/>
                </a:solidFill>
                <a:latin typeface="+mj-lt"/>
                <a:cs typeface="Arial" charset="0"/>
              </a:rPr>
            </a:br>
            <a:r>
              <a:rPr lang="en-GB" sz="3300" dirty="0" err="1" smtClean="0">
                <a:solidFill>
                  <a:schemeClr val="tx1"/>
                </a:solidFill>
                <a:latin typeface="+mj-lt"/>
                <a:cs typeface="Arial" charset="0"/>
              </a:rPr>
              <a:t>Exercise</a:t>
            </a:r>
            <a:r>
              <a:rPr lang="en-GB" sz="3300" dirty="0" smtClean="0">
                <a:solidFill>
                  <a:schemeClr val="tx1"/>
                </a:solidFill>
                <a:latin typeface="+mj-lt"/>
                <a:cs typeface="Arial" charset="0"/>
              </a:rPr>
              <a:t> Technique – Teaching Strategies 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3200" dirty="0" smtClean="0">
                <a:solidFill>
                  <a:schemeClr val="tx1"/>
                </a:solidFill>
                <a:latin typeface="+mj-lt"/>
                <a:cs typeface="Arial" charset="0"/>
              </a:rPr>
              <a:t>Level 2 Certificate in Fitness Instructing (Gym-Based Exercise)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en-GB" sz="3200" dirty="0">
              <a:solidFill>
                <a:schemeClr val="tx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82485548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7200" y="2852936"/>
            <a:ext cx="8229600" cy="2476500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en-GB" sz="2600" dirty="0" smtClean="0">
                <a:cs typeface="Arial" pitchFamily="34" charset="0"/>
              </a:rPr>
              <a:t>By the end of this session you will be able to:</a:t>
            </a:r>
          </a:p>
          <a:p>
            <a:pPr>
              <a:buFont typeface="Arial" pitchFamily="34" charset="0"/>
              <a:buNone/>
              <a:defRPr/>
            </a:pPr>
            <a:endParaRPr lang="en-GB" sz="26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Describe how to develop client coordination by building exercises/movements up gradually</a:t>
            </a:r>
            <a:endParaRPr lang="en-GB" sz="2600" dirty="0">
              <a:cs typeface="Arial" pitchFamily="34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57200" y="1268760"/>
            <a:ext cx="8229600" cy="1143000"/>
          </a:xfrm>
          <a:prstGeom prst="rect">
            <a:avLst/>
          </a:prstGeom>
        </p:spPr>
        <p:txBody>
          <a:bodyPr rtlCol="0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3200" dirty="0" smtClean="0">
                <a:cs typeface="Arial" charset="0"/>
              </a:rPr>
              <a:t>How to Provide Gym-Based Exercise</a:t>
            </a:r>
            <a:br>
              <a:rPr lang="en-GB" sz="3200" dirty="0" smtClean="0">
                <a:cs typeface="Arial" charset="0"/>
              </a:rPr>
            </a:br>
            <a:r>
              <a:rPr lang="en-GB" sz="3200" dirty="0" smtClean="0">
                <a:cs typeface="Arial" charset="0"/>
              </a:rPr>
              <a:t>Teaching Strategies</a:t>
            </a:r>
          </a:p>
        </p:txBody>
      </p:sp>
    </p:spTree>
    <p:extLst>
      <p:ext uri="{BB962C8B-B14F-4D97-AF65-F5344CB8AC3E}">
        <p14:creationId xmlns:p14="http://schemas.microsoft.com/office/powerpoint/2010/main" xmlns="" val="1528926869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45790" y="1916832"/>
            <a:ext cx="8229600" cy="4525962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en-GB" sz="2600" dirty="0" smtClean="0">
                <a:cs typeface="Arial" pitchFamily="34" charset="0"/>
              </a:rPr>
              <a:t>Develop client coordination by building exercises/movements up gradually:</a:t>
            </a:r>
          </a:p>
          <a:p>
            <a:pPr marL="88900" indent="-88900">
              <a:buFont typeface="Arial" pitchFamily="34" charset="0"/>
              <a:buNone/>
              <a:defRPr/>
            </a:pPr>
            <a:endParaRPr lang="en-GB" sz="26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Use a logical teaching sequence (e.g. NAMSIT, IDEA or any other progressive sequence)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Ensure sufficient time to practice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Minimise external distraction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Work at appropriate speed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Use ‘whole part whole’ process</a:t>
            </a:r>
          </a:p>
          <a:p>
            <a:pPr marL="88900" indent="-88900">
              <a:buFont typeface="Arial" pitchFamily="34" charset="0"/>
              <a:buNone/>
              <a:defRPr/>
            </a:pPr>
            <a:endParaRPr lang="en-GB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40060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Teaching Strategies</a:t>
            </a:r>
          </a:p>
        </p:txBody>
      </p:sp>
    </p:spTree>
    <p:extLst>
      <p:ext uri="{BB962C8B-B14F-4D97-AF65-F5344CB8AC3E}">
        <p14:creationId xmlns:p14="http://schemas.microsoft.com/office/powerpoint/2010/main" xmlns="" val="3144497155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7200" y="2060848"/>
            <a:ext cx="8229600" cy="4525962"/>
          </a:xfrm>
          <a:prstGeom prst="rect">
            <a:avLst/>
          </a:prstGeom>
        </p:spPr>
        <p:txBody>
          <a:bodyPr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en-GB" sz="2600" dirty="0" smtClean="0">
                <a:cs typeface="Arial" pitchFamily="34" charset="0"/>
              </a:rPr>
              <a:t>NAMSIT</a:t>
            </a:r>
          </a:p>
          <a:p>
            <a:pPr>
              <a:defRPr/>
            </a:pPr>
            <a:endParaRPr lang="en-GB" sz="10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N - </a:t>
            </a:r>
            <a:r>
              <a:rPr lang="en-GB" sz="2600" b="1" dirty="0" smtClean="0">
                <a:cs typeface="Arial" pitchFamily="34" charset="0"/>
              </a:rPr>
              <a:t>N</a:t>
            </a:r>
            <a:r>
              <a:rPr lang="en-GB" sz="2600" dirty="0" smtClean="0">
                <a:cs typeface="Arial" pitchFamily="34" charset="0"/>
              </a:rPr>
              <a:t>ame the exercise</a:t>
            </a:r>
          </a:p>
          <a:p>
            <a:pPr>
              <a:defRPr/>
            </a:pPr>
            <a:endParaRPr lang="en-GB" sz="9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A – name the </a:t>
            </a:r>
            <a:r>
              <a:rPr lang="en-GB" sz="2600" b="1" dirty="0" smtClean="0">
                <a:cs typeface="Arial" pitchFamily="34" charset="0"/>
              </a:rPr>
              <a:t>A</a:t>
            </a:r>
            <a:r>
              <a:rPr lang="en-GB" sz="2600" dirty="0" smtClean="0">
                <a:cs typeface="Arial" pitchFamily="34" charset="0"/>
              </a:rPr>
              <a:t>rea</a:t>
            </a:r>
          </a:p>
          <a:p>
            <a:pPr>
              <a:defRPr/>
            </a:pPr>
            <a:endParaRPr lang="en-GB" sz="9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M – name the </a:t>
            </a:r>
            <a:r>
              <a:rPr lang="en-GB" sz="2600" b="1" dirty="0" smtClean="0">
                <a:cs typeface="Arial" pitchFamily="34" charset="0"/>
              </a:rPr>
              <a:t>M</a:t>
            </a:r>
            <a:r>
              <a:rPr lang="en-GB" sz="2600" dirty="0" smtClean="0">
                <a:cs typeface="Arial" pitchFamily="34" charset="0"/>
              </a:rPr>
              <a:t>uscle</a:t>
            </a:r>
          </a:p>
          <a:p>
            <a:pPr>
              <a:defRPr/>
            </a:pPr>
            <a:endParaRPr lang="en-GB" sz="9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S – </a:t>
            </a:r>
            <a:r>
              <a:rPr lang="en-GB" sz="2600" b="1" dirty="0" smtClean="0">
                <a:cs typeface="Arial" pitchFamily="34" charset="0"/>
              </a:rPr>
              <a:t>S</a:t>
            </a:r>
            <a:r>
              <a:rPr lang="en-GB" sz="2600" dirty="0" smtClean="0">
                <a:cs typeface="Arial" pitchFamily="34" charset="0"/>
              </a:rPr>
              <a:t>ilent demonstration</a:t>
            </a:r>
          </a:p>
          <a:p>
            <a:pPr>
              <a:defRPr/>
            </a:pPr>
            <a:endParaRPr lang="en-GB" sz="9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I – </a:t>
            </a:r>
            <a:r>
              <a:rPr lang="en-GB" sz="2600" b="1" dirty="0" smtClean="0">
                <a:cs typeface="Arial" pitchFamily="34" charset="0"/>
              </a:rPr>
              <a:t>I</a:t>
            </a:r>
            <a:r>
              <a:rPr lang="en-GB" sz="2600" dirty="0" smtClean="0">
                <a:cs typeface="Arial" pitchFamily="34" charset="0"/>
              </a:rPr>
              <a:t>nstruct</a:t>
            </a:r>
          </a:p>
          <a:p>
            <a:pPr>
              <a:defRPr/>
            </a:pPr>
            <a:endParaRPr lang="en-GB" sz="9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T – </a:t>
            </a:r>
            <a:r>
              <a:rPr lang="en-GB" sz="2600" b="1" dirty="0" smtClean="0">
                <a:cs typeface="Arial" pitchFamily="34" charset="0"/>
              </a:rPr>
              <a:t>T</a:t>
            </a:r>
            <a:r>
              <a:rPr lang="en-GB" sz="2600" dirty="0" smtClean="0">
                <a:cs typeface="Arial" pitchFamily="34" charset="0"/>
              </a:rPr>
              <a:t>each into position</a:t>
            </a:r>
            <a:endParaRPr lang="en-GB" sz="2600" dirty="0">
              <a:cs typeface="Arial" pitchFamily="34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24780" y="1196752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Teaching Strategies</a:t>
            </a:r>
          </a:p>
        </p:txBody>
      </p:sp>
    </p:spTree>
    <p:extLst>
      <p:ext uri="{BB962C8B-B14F-4D97-AF65-F5344CB8AC3E}">
        <p14:creationId xmlns:p14="http://schemas.microsoft.com/office/powerpoint/2010/main" xmlns="" val="2746397261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7200" y="1988840"/>
            <a:ext cx="8229600" cy="45259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600" dirty="0" smtClean="0">
                <a:cs typeface="Arial" charset="0"/>
              </a:rPr>
              <a:t>IDEA</a:t>
            </a:r>
          </a:p>
          <a:p>
            <a:pPr>
              <a:buFont typeface="Arial" charset="0"/>
              <a:buNone/>
            </a:pPr>
            <a:endParaRPr lang="en-GB" altLang="en-US" sz="26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I – </a:t>
            </a:r>
            <a:r>
              <a:rPr lang="en-GB" altLang="en-US" sz="2600" b="1" dirty="0" smtClean="0">
                <a:cs typeface="Arial" charset="0"/>
              </a:rPr>
              <a:t>I</a:t>
            </a:r>
            <a:r>
              <a:rPr lang="en-GB" altLang="en-US" sz="2600" dirty="0" smtClean="0">
                <a:cs typeface="Arial" charset="0"/>
              </a:rPr>
              <a:t>ntroduction</a:t>
            </a:r>
          </a:p>
          <a:p>
            <a:pPr>
              <a:buFont typeface="Arial" charset="0"/>
              <a:buNone/>
            </a:pPr>
            <a:endParaRPr lang="en-GB" altLang="en-US" sz="26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D – </a:t>
            </a:r>
            <a:r>
              <a:rPr lang="en-GB" altLang="en-US" sz="2600" b="1" dirty="0" smtClean="0">
                <a:cs typeface="Arial" charset="0"/>
              </a:rPr>
              <a:t>D</a:t>
            </a:r>
            <a:r>
              <a:rPr lang="en-GB" altLang="en-US" sz="2600" dirty="0" smtClean="0">
                <a:cs typeface="Arial" charset="0"/>
              </a:rPr>
              <a:t>emonstration</a:t>
            </a:r>
          </a:p>
          <a:p>
            <a:pPr>
              <a:buFont typeface="Arial" charset="0"/>
              <a:buNone/>
            </a:pPr>
            <a:endParaRPr lang="en-GB" altLang="en-US" sz="26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E – </a:t>
            </a:r>
            <a:r>
              <a:rPr lang="en-GB" altLang="en-US" sz="2600" b="1" dirty="0" smtClean="0">
                <a:cs typeface="Arial" charset="0"/>
              </a:rPr>
              <a:t>E</a:t>
            </a:r>
            <a:r>
              <a:rPr lang="en-GB" altLang="en-US" sz="2600" dirty="0" smtClean="0">
                <a:cs typeface="Arial" charset="0"/>
              </a:rPr>
              <a:t>xplanation</a:t>
            </a:r>
          </a:p>
          <a:p>
            <a:pPr>
              <a:buFont typeface="Arial" charset="0"/>
              <a:buNone/>
            </a:pPr>
            <a:endParaRPr lang="en-GB" altLang="en-US" sz="26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A - </a:t>
            </a:r>
            <a:r>
              <a:rPr lang="en-GB" altLang="en-US" sz="2600" b="1" dirty="0" smtClean="0">
                <a:cs typeface="Arial" charset="0"/>
              </a:rPr>
              <a:t>A</a:t>
            </a:r>
            <a:r>
              <a:rPr lang="en-GB" altLang="en-US" sz="2600" dirty="0" smtClean="0">
                <a:cs typeface="Arial" charset="0"/>
              </a:rPr>
              <a:t>ctivity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53380" y="1196752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Teaching Strategies</a:t>
            </a:r>
          </a:p>
        </p:txBody>
      </p:sp>
    </p:spTree>
    <p:extLst>
      <p:ext uri="{BB962C8B-B14F-4D97-AF65-F5344CB8AC3E}">
        <p14:creationId xmlns:p14="http://schemas.microsoft.com/office/powerpoint/2010/main" xmlns="" val="232191527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7200" y="2320925"/>
            <a:ext cx="8229600" cy="3268315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en-GB" sz="2600" dirty="0" smtClean="0">
                <a:cs typeface="Arial" pitchFamily="34" charset="0"/>
              </a:rPr>
              <a:t>By the end of this session you will be able to:</a:t>
            </a:r>
          </a:p>
          <a:p>
            <a:pPr>
              <a:buFont typeface="Arial" pitchFamily="34" charset="0"/>
              <a:buNone/>
              <a:defRPr/>
            </a:pPr>
            <a:endParaRPr lang="en-GB" sz="26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Describe the principles of behaviour management for group inductions</a:t>
            </a:r>
            <a:endParaRPr lang="en-GB" sz="2600" dirty="0">
              <a:cs typeface="Arial" pitchFamily="34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25202" y="1155701"/>
            <a:ext cx="8229600" cy="1143000"/>
          </a:xfrm>
          <a:prstGeom prst="rect">
            <a:avLst/>
          </a:prstGeom>
        </p:spPr>
        <p:txBody>
          <a:bodyPr rtlCol="0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3200" dirty="0" smtClean="0">
                <a:cs typeface="Arial" charset="0"/>
              </a:rPr>
              <a:t>How to Provide Gym-Based Exercise</a:t>
            </a:r>
            <a:br>
              <a:rPr lang="en-GB" sz="3200" dirty="0" smtClean="0">
                <a:cs typeface="Arial" charset="0"/>
              </a:rPr>
            </a:br>
            <a:r>
              <a:rPr lang="en-GB" sz="3200" dirty="0" smtClean="0">
                <a:cs typeface="Arial" charset="0"/>
              </a:rPr>
              <a:t>Teaching Strategies 2</a:t>
            </a:r>
          </a:p>
        </p:txBody>
      </p:sp>
    </p:spTree>
    <p:extLst>
      <p:ext uri="{BB962C8B-B14F-4D97-AF65-F5344CB8AC3E}">
        <p14:creationId xmlns:p14="http://schemas.microsoft.com/office/powerpoint/2010/main" xmlns="" val="2950675883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4918" y="1988840"/>
            <a:ext cx="8229600" cy="40941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600" dirty="0" smtClean="0">
                <a:cs typeface="Arial" charset="0"/>
              </a:rPr>
              <a:t>Be aware of different learning styles</a:t>
            </a:r>
          </a:p>
          <a:p>
            <a:endParaRPr lang="en-GB" altLang="en-US" sz="26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Understand individual preferences for involvement</a:t>
            </a:r>
          </a:p>
          <a:p>
            <a:endParaRPr lang="en-GB" altLang="en-US" sz="26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Adopt an inclusive approach to communication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323528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Teaching Strategies 2</a:t>
            </a:r>
          </a:p>
        </p:txBody>
      </p:sp>
    </p:spTree>
    <p:extLst>
      <p:ext uri="{BB962C8B-B14F-4D97-AF65-F5344CB8AC3E}">
        <p14:creationId xmlns:p14="http://schemas.microsoft.com/office/powerpoint/2010/main" xmlns="" val="1834624290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3300" dirty="0" smtClean="0">
                <a:solidFill>
                  <a:schemeClr val="tx1"/>
                </a:solidFill>
                <a:latin typeface="+mj-lt"/>
                <a:cs typeface="Arial" charset="0"/>
              </a:rPr>
              <a:t>How to Prepare Self and Equipment for Gym-Based Exercise Session Preparation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type="subTitle" idx="1"/>
          </p:nvPr>
        </p:nvSpPr>
        <p:spPr>
          <a:xfrm>
            <a:off x="755576" y="3789040"/>
            <a:ext cx="7632848" cy="1752600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3000" dirty="0" smtClean="0">
                <a:solidFill>
                  <a:schemeClr val="tx1"/>
                </a:solidFill>
                <a:latin typeface="+mj-lt"/>
                <a:cs typeface="Arial" charset="0"/>
              </a:rPr>
              <a:t>Level 2 Certificate in Fitness Instructing 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3000" dirty="0" smtClean="0">
                <a:solidFill>
                  <a:schemeClr val="tx1"/>
                </a:solidFill>
                <a:latin typeface="+mj-lt"/>
                <a:cs typeface="Arial" charset="0"/>
              </a:rPr>
              <a:t>(Gym-Based Exercise)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en-GB" sz="2500" dirty="0">
              <a:solidFill>
                <a:schemeClr val="tx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5353386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38622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How to Prepare Self and Equipment for Gym-Based Exercise Session Preparation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2348880"/>
            <a:ext cx="8229600" cy="413385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600" dirty="0" smtClean="0">
                <a:cs typeface="Arial" charset="0"/>
              </a:rPr>
              <a:t>By the end of this session you will be able to:</a:t>
            </a:r>
          </a:p>
          <a:p>
            <a:pPr>
              <a:buFont typeface="Arial" charset="0"/>
              <a:buNone/>
            </a:pPr>
            <a:endParaRPr lang="en-GB" altLang="en-US" sz="26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Prepare self to supervise gym-based exercise</a:t>
            </a:r>
          </a:p>
          <a:p>
            <a:r>
              <a:rPr lang="en-GB" altLang="en-US" sz="2600" dirty="0" smtClean="0">
                <a:cs typeface="Arial" charset="0"/>
              </a:rPr>
              <a:t>Select equipment for gym-based exercise as appropriate to client needs</a:t>
            </a:r>
          </a:p>
          <a:p>
            <a:r>
              <a:rPr lang="en-GB" altLang="en-US" sz="2600" dirty="0" smtClean="0">
                <a:cs typeface="Arial" charset="0"/>
              </a:rPr>
              <a:t>Prepare the environment and equipment as appropriate to client needs</a:t>
            </a:r>
          </a:p>
        </p:txBody>
      </p:sp>
    </p:spTree>
    <p:extLst>
      <p:ext uri="{BB962C8B-B14F-4D97-AF65-F5344CB8AC3E}">
        <p14:creationId xmlns:p14="http://schemas.microsoft.com/office/powerpoint/2010/main" xmlns="" val="4228661600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62508" y="2060848"/>
            <a:ext cx="8229600" cy="45259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600" dirty="0" smtClean="0">
                <a:cs typeface="Arial" charset="0"/>
              </a:rPr>
              <a:t>Look professional (e.g. Cleanliness and appropriate clothing/footwear)</a:t>
            </a:r>
          </a:p>
          <a:p>
            <a:pPr>
              <a:buFont typeface="Arial" charset="0"/>
              <a:buNone/>
            </a:pPr>
            <a:endParaRPr lang="en-GB" altLang="en-US" sz="26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Be punctual</a:t>
            </a:r>
          </a:p>
          <a:p>
            <a:pPr>
              <a:buFont typeface="Arial" charset="0"/>
              <a:buNone/>
            </a:pPr>
            <a:endParaRPr lang="en-GB" altLang="en-US" sz="26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Carry the appropriate paperwork (e.g. Programme card and screening documentation)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251520" y="117316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Session Preparation</a:t>
            </a:r>
          </a:p>
        </p:txBody>
      </p:sp>
    </p:spTree>
    <p:extLst>
      <p:ext uri="{BB962C8B-B14F-4D97-AF65-F5344CB8AC3E}">
        <p14:creationId xmlns:p14="http://schemas.microsoft.com/office/powerpoint/2010/main" xmlns="" val="4165652601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5315" y="2060847"/>
            <a:ext cx="8229600" cy="3817019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600" dirty="0" smtClean="0">
                <a:cs typeface="Arial" charset="0"/>
              </a:rPr>
              <a:t>Select equipment relevant to client needs:</a:t>
            </a:r>
          </a:p>
          <a:p>
            <a:r>
              <a:rPr lang="en-GB" altLang="en-US" sz="2600" dirty="0" smtClean="0">
                <a:cs typeface="Arial" charset="0"/>
              </a:rPr>
              <a:t>CV machines</a:t>
            </a:r>
          </a:p>
          <a:p>
            <a:pPr lvl="1"/>
            <a:r>
              <a:rPr lang="en-GB" altLang="en-US" sz="2600" dirty="0" smtClean="0">
                <a:cs typeface="Arial" charset="0"/>
              </a:rPr>
              <a:t>Choose appropriate machines in relation to needs/wants and physical capabilities of client</a:t>
            </a:r>
          </a:p>
          <a:p>
            <a:pPr lvl="1"/>
            <a:r>
              <a:rPr lang="en-GB" altLang="en-US" sz="2600" dirty="0" smtClean="0">
                <a:cs typeface="Arial" charset="0"/>
              </a:rPr>
              <a:t>Choose appropriate programmes in relation to duration and intensity of the programme</a:t>
            </a:r>
          </a:p>
          <a:p>
            <a:r>
              <a:rPr lang="en-GB" altLang="en-US" sz="2600" dirty="0" smtClean="0">
                <a:cs typeface="Arial" charset="0"/>
              </a:rPr>
              <a:t>RT machines</a:t>
            </a:r>
          </a:p>
          <a:p>
            <a:r>
              <a:rPr lang="en-GB" altLang="en-US" sz="2600" dirty="0" smtClean="0">
                <a:cs typeface="Arial" charset="0"/>
              </a:rPr>
              <a:t>Free weights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07268" y="118586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Session Preparation</a:t>
            </a:r>
          </a:p>
        </p:txBody>
      </p:sp>
    </p:spTree>
    <p:extLst>
      <p:ext uri="{BB962C8B-B14F-4D97-AF65-F5344CB8AC3E}">
        <p14:creationId xmlns:p14="http://schemas.microsoft.com/office/powerpoint/2010/main" xmlns="" val="2306528354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66328" y="1152972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000" dirty="0" smtClean="0">
                <a:cs typeface="Arial" charset="0"/>
              </a:rPr>
              <a:t>Session Preparation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2132856"/>
            <a:ext cx="8229600" cy="417671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600" dirty="0" smtClean="0">
                <a:cs typeface="Arial" charset="0"/>
              </a:rPr>
              <a:t>Consider the following:</a:t>
            </a:r>
          </a:p>
          <a:p>
            <a:pPr>
              <a:buFont typeface="Arial" charset="0"/>
              <a:buNone/>
            </a:pPr>
            <a:endParaRPr lang="en-GB" altLang="en-US" sz="26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Skills and fitness of the client</a:t>
            </a:r>
          </a:p>
          <a:p>
            <a:r>
              <a:rPr lang="en-GB" altLang="en-US" sz="2600" dirty="0" smtClean="0">
                <a:cs typeface="Arial" charset="0"/>
              </a:rPr>
              <a:t>A balanced, whole-body approach</a:t>
            </a:r>
          </a:p>
          <a:p>
            <a:r>
              <a:rPr lang="en-GB" altLang="en-US" sz="2600" dirty="0" smtClean="0">
                <a:cs typeface="Arial" charset="0"/>
              </a:rPr>
              <a:t>MS, ME or muscular fitness</a:t>
            </a:r>
          </a:p>
          <a:p>
            <a:r>
              <a:rPr lang="en-GB" altLang="en-US" sz="2600" dirty="0" smtClean="0">
                <a:cs typeface="Arial" charset="0"/>
              </a:rPr>
              <a:t>Effective use of equipment</a:t>
            </a:r>
          </a:p>
          <a:p>
            <a:r>
              <a:rPr lang="en-GB" altLang="en-US" sz="2600" dirty="0" smtClean="0">
                <a:cs typeface="Arial" charset="0"/>
              </a:rPr>
              <a:t>Alternatives</a:t>
            </a:r>
          </a:p>
          <a:p>
            <a:pPr lvl="1">
              <a:buFont typeface="Arial" charset="0"/>
              <a:buNone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xmlns="" val="352562672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87288" y="1988840"/>
            <a:ext cx="8229600" cy="4276725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600" dirty="0" smtClean="0">
                <a:cs typeface="Arial" charset="0"/>
              </a:rPr>
              <a:t>Select equipment appropriate to client needs</a:t>
            </a:r>
          </a:p>
          <a:p>
            <a:r>
              <a:rPr lang="en-GB" altLang="en-US" sz="2600" dirty="0" smtClean="0">
                <a:cs typeface="Arial" charset="0"/>
              </a:rPr>
              <a:t>Prepare environment and equipment, for example:</a:t>
            </a:r>
          </a:p>
          <a:p>
            <a:pPr lvl="1"/>
            <a:r>
              <a:rPr lang="en-GB" altLang="en-US" sz="2600" dirty="0" smtClean="0">
                <a:cs typeface="Arial" charset="0"/>
              </a:rPr>
              <a:t>Complete an appropriate risk assessment and take action where required</a:t>
            </a:r>
          </a:p>
          <a:p>
            <a:pPr lvl="1"/>
            <a:r>
              <a:rPr lang="en-GB" altLang="en-US" sz="2600" dirty="0" smtClean="0">
                <a:cs typeface="Arial" charset="0"/>
              </a:rPr>
              <a:t>Ensure equipment is in working order</a:t>
            </a:r>
          </a:p>
          <a:p>
            <a:pPr lvl="1"/>
            <a:r>
              <a:rPr lang="en-GB" altLang="en-US" sz="2600" dirty="0" smtClean="0">
                <a:cs typeface="Arial" charset="0"/>
              </a:rPr>
              <a:t>Inform other responsible personnel of problems where appropriate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57200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Session Preparation</a:t>
            </a:r>
          </a:p>
        </p:txBody>
      </p:sp>
    </p:spTree>
    <p:extLst>
      <p:ext uri="{BB962C8B-B14F-4D97-AF65-F5344CB8AC3E}">
        <p14:creationId xmlns:p14="http://schemas.microsoft.com/office/powerpoint/2010/main" xmlns="" val="1656520453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502890" y="1988840"/>
            <a:ext cx="8229600" cy="40941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600" dirty="0" smtClean="0">
                <a:cs typeface="Arial" charset="0"/>
              </a:rPr>
              <a:t>By the end of this session you will be able to:</a:t>
            </a:r>
          </a:p>
          <a:p>
            <a:pPr>
              <a:buFont typeface="Arial" charset="0"/>
              <a:buNone/>
            </a:pPr>
            <a:endParaRPr lang="en-GB" altLang="en-US" sz="10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Help clients feel welcome and at ease</a:t>
            </a:r>
          </a:p>
          <a:p>
            <a:r>
              <a:rPr lang="en-GB" altLang="en-US" sz="2600" dirty="0" smtClean="0">
                <a:cs typeface="Arial" charset="0"/>
              </a:rPr>
              <a:t>Explain the purpose and value of the exercises, including warm up and cool down</a:t>
            </a:r>
          </a:p>
          <a:p>
            <a:r>
              <a:rPr lang="en-GB" altLang="en-US" sz="2600" dirty="0" smtClean="0">
                <a:cs typeface="Arial" charset="0"/>
              </a:rPr>
              <a:t>Describe the exercises, including their physical and technique demands</a:t>
            </a:r>
          </a:p>
          <a:p>
            <a:r>
              <a:rPr lang="en-GB" altLang="en-US" sz="2600" dirty="0" smtClean="0">
                <a:cs typeface="Arial" charset="0"/>
              </a:rPr>
              <a:t>Confirm or revise plans with clients as appropriate</a:t>
            </a:r>
          </a:p>
          <a:p>
            <a:r>
              <a:rPr lang="en-GB" altLang="en-US" sz="2600" dirty="0" smtClean="0">
                <a:cs typeface="Arial" charset="0"/>
              </a:rPr>
              <a:t>Advise clients of the facility’s emergency procedures</a:t>
            </a:r>
          </a:p>
          <a:p>
            <a:r>
              <a:rPr lang="en-GB" altLang="en-US" sz="2600" dirty="0" smtClean="0">
                <a:cs typeface="Arial" charset="0"/>
              </a:rPr>
              <a:t>Use warm up activities that are safe and effective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46931" y="1044580"/>
            <a:ext cx="8229600" cy="1143000"/>
          </a:xfrm>
          <a:prstGeom prst="rect">
            <a:avLst/>
          </a:prstGeom>
        </p:spPr>
        <p:txBody>
          <a:bodyPr rtlCol="0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3000" dirty="0" smtClean="0">
                <a:cs typeface="Arial" charset="0"/>
              </a:rPr>
              <a:t>How to Prepare Clients for Gym-Based Exercise Session Introduction</a:t>
            </a:r>
          </a:p>
        </p:txBody>
      </p:sp>
    </p:spTree>
    <p:extLst>
      <p:ext uri="{BB962C8B-B14F-4D97-AF65-F5344CB8AC3E}">
        <p14:creationId xmlns:p14="http://schemas.microsoft.com/office/powerpoint/2010/main" xmlns="" val="2062826875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7200" y="1988840"/>
            <a:ext cx="8229600" cy="45259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600" dirty="0" smtClean="0">
                <a:cs typeface="Arial" charset="0"/>
              </a:rPr>
              <a:t>Help clients feel welcome and at ease by:</a:t>
            </a:r>
          </a:p>
          <a:p>
            <a:pPr>
              <a:buFont typeface="Arial" charset="0"/>
              <a:buNone/>
            </a:pPr>
            <a:endParaRPr lang="en-GB" altLang="en-US" sz="26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Professional conduct (dress/behaviour)</a:t>
            </a:r>
          </a:p>
          <a:p>
            <a:r>
              <a:rPr lang="en-GB" altLang="en-US" sz="2600" dirty="0" smtClean="0">
                <a:cs typeface="Arial" charset="0"/>
              </a:rPr>
              <a:t>Reflection of equal opportunity (use of language, communication style)</a:t>
            </a:r>
          </a:p>
          <a:p>
            <a:r>
              <a:rPr lang="en-GB" altLang="en-US" sz="2600" dirty="0" smtClean="0">
                <a:cs typeface="Arial" charset="0"/>
              </a:rPr>
              <a:t>Explanation of reasons for inclusion/exclusion (screening, deferral, referral)</a:t>
            </a:r>
          </a:p>
          <a:p>
            <a:endParaRPr lang="en-GB" altLang="en-US" sz="2600" dirty="0" smtClean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87735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Session Introduction</a:t>
            </a:r>
          </a:p>
        </p:txBody>
      </p:sp>
    </p:spTree>
    <p:extLst>
      <p:ext uri="{BB962C8B-B14F-4D97-AF65-F5344CB8AC3E}">
        <p14:creationId xmlns:p14="http://schemas.microsoft.com/office/powerpoint/2010/main" xmlns="" val="1993564210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7200" y="1988840"/>
            <a:ext cx="8229600" cy="4525962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en-GB" sz="2600" dirty="0" smtClean="0">
                <a:cs typeface="Arial" pitchFamily="34" charset="0"/>
              </a:rPr>
              <a:t>Explain the purpose and value of exercises:</a:t>
            </a:r>
          </a:p>
          <a:p>
            <a:pPr>
              <a:buFont typeface="Arial" pitchFamily="34" charset="0"/>
              <a:buNone/>
              <a:defRPr/>
            </a:pPr>
            <a:endParaRPr lang="en-GB" sz="26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Give reasons for exercise choice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Explain the structure of the session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Identify the benefits to the client based on their goals, wants and needs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Give a brief overview of the main components of the session, and their content</a:t>
            </a:r>
            <a:endParaRPr lang="en-GB" sz="2600" dirty="0">
              <a:cs typeface="Arial" pitchFamily="34" charset="0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323528" y="1095822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Session Introduction</a:t>
            </a:r>
          </a:p>
        </p:txBody>
      </p:sp>
    </p:spTree>
    <p:extLst>
      <p:ext uri="{BB962C8B-B14F-4D97-AF65-F5344CB8AC3E}">
        <p14:creationId xmlns:p14="http://schemas.microsoft.com/office/powerpoint/2010/main" xmlns="" val="2151318961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73546" y="1988840"/>
            <a:ext cx="8229600" cy="4525962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en-GB" sz="2600" dirty="0" smtClean="0"/>
              <a:t>Consider the need to confirm or revise plans with clients if there are: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600" dirty="0" smtClean="0"/>
          </a:p>
          <a:p>
            <a:pPr>
              <a:defRPr/>
            </a:pPr>
            <a:r>
              <a:rPr lang="en-GB" sz="2600" dirty="0" smtClean="0"/>
              <a:t>Special requirements relating to the client</a:t>
            </a:r>
          </a:p>
          <a:p>
            <a:pPr>
              <a:defRPr/>
            </a:pPr>
            <a:r>
              <a:rPr lang="en-GB" sz="2600" dirty="0" smtClean="0"/>
              <a:t>Environmental constraints (e.g. busy gym floor)</a:t>
            </a:r>
          </a:p>
          <a:p>
            <a:pPr>
              <a:buFont typeface="Arial" pitchFamily="34" charset="0"/>
              <a:buNone/>
              <a:defRPr/>
            </a:pPr>
            <a:endParaRPr lang="en-GB" sz="2600" dirty="0" smtClean="0"/>
          </a:p>
          <a:p>
            <a:pPr marL="0" indent="0">
              <a:buFont typeface="Arial" pitchFamily="34" charset="0"/>
              <a:buNone/>
              <a:defRPr/>
            </a:pPr>
            <a:r>
              <a:rPr lang="en-GB" sz="2600" dirty="0" smtClean="0"/>
              <a:t>Provide alternatives where required if client objectives are not being met</a:t>
            </a:r>
          </a:p>
          <a:p>
            <a:pPr marL="0" indent="0">
              <a:defRPr/>
            </a:pPr>
            <a:endParaRPr lang="en-GB" sz="2600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49932" y="1201316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000" dirty="0" smtClean="0">
                <a:cs typeface="Arial" charset="0"/>
              </a:rPr>
              <a:t>Session Introduction</a:t>
            </a:r>
          </a:p>
        </p:txBody>
      </p:sp>
    </p:spTree>
    <p:extLst>
      <p:ext uri="{BB962C8B-B14F-4D97-AF65-F5344CB8AC3E}">
        <p14:creationId xmlns:p14="http://schemas.microsoft.com/office/powerpoint/2010/main" xmlns="" val="3008918323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28650" y="2132856"/>
            <a:ext cx="8229600" cy="3557587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en-GB" sz="2600" dirty="0" smtClean="0">
                <a:cs typeface="Arial" pitchFamily="34" charset="0"/>
              </a:rPr>
              <a:t>Advise clients of emergency procedures, to include:</a:t>
            </a:r>
          </a:p>
          <a:p>
            <a:pPr>
              <a:buFont typeface="Arial" pitchFamily="34" charset="0"/>
              <a:buNone/>
              <a:defRPr/>
            </a:pPr>
            <a:endParaRPr lang="en-GB" sz="26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First aid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Emergency exits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Evacuation policy</a:t>
            </a:r>
          </a:p>
          <a:p>
            <a:pPr marL="0" indent="0">
              <a:defRPr/>
            </a:pPr>
            <a:endParaRPr lang="en-GB" sz="2600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77738" y="1268760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Session Introduction</a:t>
            </a:r>
          </a:p>
        </p:txBody>
      </p:sp>
    </p:spTree>
    <p:extLst>
      <p:ext uri="{BB962C8B-B14F-4D97-AF65-F5344CB8AC3E}">
        <p14:creationId xmlns:p14="http://schemas.microsoft.com/office/powerpoint/2010/main" xmlns="" val="4196340733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7200" y="2132856"/>
            <a:ext cx="8229600" cy="381714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600" dirty="0" smtClean="0"/>
              <a:t>By the end of the session you will be able to:</a:t>
            </a:r>
          </a:p>
          <a:p>
            <a:pPr>
              <a:buFont typeface="Arial" charset="0"/>
              <a:buNone/>
            </a:pPr>
            <a:endParaRPr lang="en-GB" altLang="en-US" sz="2600" dirty="0" smtClean="0"/>
          </a:p>
          <a:p>
            <a:r>
              <a:rPr lang="en-GB" altLang="en-US" sz="2600" dirty="0" smtClean="0"/>
              <a:t>Select appropriate exercises to achieve the purpose of a warm up, to include:</a:t>
            </a:r>
          </a:p>
          <a:p>
            <a:pPr lvl="1"/>
            <a:r>
              <a:rPr lang="en-GB" altLang="en-US" sz="2600" dirty="0" smtClean="0"/>
              <a:t>Mobility and pulse raising</a:t>
            </a:r>
          </a:p>
          <a:p>
            <a:pPr lvl="1"/>
            <a:r>
              <a:rPr lang="en-GB" altLang="en-US" sz="2600" dirty="0" smtClean="0"/>
              <a:t>Preparatory stretching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57200" y="134076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 smtClean="0">
                <a:cs typeface="Arial" charset="0"/>
              </a:rPr>
              <a:t>Session Introduction</a:t>
            </a:r>
          </a:p>
        </p:txBody>
      </p:sp>
    </p:spTree>
    <p:extLst>
      <p:ext uri="{BB962C8B-B14F-4D97-AF65-F5344CB8AC3E}">
        <p14:creationId xmlns:p14="http://schemas.microsoft.com/office/powerpoint/2010/main" xmlns="" val="600404454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503882" y="2419772"/>
            <a:ext cx="8460605" cy="367352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600" dirty="0" smtClean="0">
                <a:cs typeface="Arial" charset="0"/>
              </a:rPr>
              <a:t>By the end of the session you will be able to:</a:t>
            </a:r>
          </a:p>
          <a:p>
            <a:pPr>
              <a:buFont typeface="Arial" charset="0"/>
              <a:buNone/>
            </a:pPr>
            <a:endParaRPr lang="en-GB" altLang="en-US" sz="26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Give explanations and demonstrations that are technically correct (with safe and effective alignment of exercise positions)</a:t>
            </a:r>
          </a:p>
          <a:p>
            <a:endParaRPr lang="en-GB" altLang="en-US" sz="26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Communicate as appropriate to client needs and the environment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523305" y="1268760"/>
            <a:ext cx="8229600" cy="1143000"/>
          </a:xfrm>
          <a:prstGeom prst="rect">
            <a:avLst/>
          </a:prstGeom>
        </p:spPr>
        <p:txBody>
          <a:bodyPr rtlCol="0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3000" dirty="0" smtClean="0">
                <a:cs typeface="Arial" charset="0"/>
              </a:rPr>
              <a:t>How to Instruct Gym-Based Exercise</a:t>
            </a:r>
            <a:br>
              <a:rPr lang="en-GB" sz="3000" dirty="0" smtClean="0">
                <a:cs typeface="Arial" charset="0"/>
              </a:rPr>
            </a:br>
            <a:r>
              <a:rPr lang="en-GB" sz="3000" dirty="0" smtClean="0">
                <a:cs typeface="Arial" charset="0"/>
              </a:rPr>
              <a:t>Guidelines to Teaching</a:t>
            </a:r>
          </a:p>
        </p:txBody>
      </p:sp>
    </p:spTree>
    <p:extLst>
      <p:ext uri="{BB962C8B-B14F-4D97-AF65-F5344CB8AC3E}">
        <p14:creationId xmlns:p14="http://schemas.microsoft.com/office/powerpoint/2010/main" xmlns="" val="4232076454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7200" y="1350963"/>
            <a:ext cx="8229600" cy="4525962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en-GB" sz="2600" dirty="0" smtClean="0">
                <a:cs typeface="Arial" pitchFamily="34" charset="0"/>
              </a:rPr>
              <a:t>Consider the following: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Demonstrate correct alignment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Demonstrate strong, clear movement quality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Describe and identify the correct muscles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Use IDEA where appropriate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Use NAMSIT where appropriate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Use any other logical teaching sequence where appropriate</a:t>
            </a:r>
          </a:p>
        </p:txBody>
      </p:sp>
    </p:spTree>
    <p:extLst>
      <p:ext uri="{BB962C8B-B14F-4D97-AF65-F5344CB8AC3E}">
        <p14:creationId xmlns:p14="http://schemas.microsoft.com/office/powerpoint/2010/main" xmlns="" val="313613179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85428" y="2204864"/>
            <a:ext cx="8229600" cy="370205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600" dirty="0" smtClean="0">
                <a:cs typeface="Arial" charset="0"/>
              </a:rPr>
              <a:t>Communication skills:</a:t>
            </a:r>
          </a:p>
          <a:p>
            <a:pPr>
              <a:buFont typeface="Arial" charset="0"/>
              <a:buNone/>
            </a:pPr>
            <a:endParaRPr lang="en-GB" altLang="en-US" sz="26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Appropriate level of technical language</a:t>
            </a:r>
          </a:p>
          <a:p>
            <a:r>
              <a:rPr lang="en-GB" altLang="en-US" sz="2600" dirty="0" smtClean="0">
                <a:cs typeface="Arial" charset="0"/>
              </a:rPr>
              <a:t>Volume, pitch and tone of voice</a:t>
            </a:r>
          </a:p>
          <a:p>
            <a:r>
              <a:rPr lang="en-GB" altLang="en-US" sz="2600" dirty="0" smtClean="0">
                <a:cs typeface="Arial" charset="0"/>
              </a:rPr>
              <a:t>Body language</a:t>
            </a:r>
          </a:p>
          <a:p>
            <a:r>
              <a:rPr lang="en-GB" altLang="en-US" sz="2600" dirty="0" smtClean="0">
                <a:cs typeface="Arial" charset="0"/>
              </a:rPr>
              <a:t>Awareness of diversity and equality</a:t>
            </a:r>
          </a:p>
          <a:p>
            <a:endParaRPr lang="en-GB" altLang="en-US" sz="2600" dirty="0" smtClean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48444" y="13192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000" dirty="0" smtClean="0">
                <a:cs typeface="Arial" charset="0"/>
              </a:rPr>
              <a:t>Guidelines to Teaching</a:t>
            </a:r>
          </a:p>
        </p:txBody>
      </p:sp>
    </p:spTree>
    <p:extLst>
      <p:ext uri="{BB962C8B-B14F-4D97-AF65-F5344CB8AC3E}">
        <p14:creationId xmlns:p14="http://schemas.microsoft.com/office/powerpoint/2010/main" xmlns="" val="2983560101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7200" y="2348880"/>
            <a:ext cx="8229600" cy="417646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600" dirty="0" smtClean="0">
                <a:cs typeface="Arial" charset="0"/>
              </a:rPr>
              <a:t>By the end of the session you will be able to:</a:t>
            </a:r>
          </a:p>
          <a:p>
            <a:pPr>
              <a:buFont typeface="Arial" charset="0"/>
              <a:buNone/>
            </a:pPr>
            <a:endParaRPr lang="en-GB" altLang="en-US" sz="26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Adopt appropriate positions to observe clients and respond to their needs</a:t>
            </a:r>
          </a:p>
          <a:p>
            <a:r>
              <a:rPr lang="en-GB" altLang="en-US" sz="2600" dirty="0" smtClean="0">
                <a:cs typeface="Arial" charset="0"/>
              </a:rPr>
              <a:t>Monitor the safety and intensity of exercise</a:t>
            </a:r>
          </a:p>
          <a:p>
            <a:r>
              <a:rPr lang="en-GB" altLang="en-US" sz="2600" dirty="0" smtClean="0">
                <a:cs typeface="Arial" charset="0"/>
              </a:rPr>
              <a:t>Provide feedback and instructing points which are timely, clear and motivational</a:t>
            </a:r>
          </a:p>
          <a:p>
            <a:r>
              <a:rPr lang="en-GB" altLang="en-US" sz="2600" dirty="0" smtClean="0">
                <a:cs typeface="Arial" charset="0"/>
              </a:rPr>
              <a:t>Adapt exercises with suitable progressions and regressions according to client needs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85800" y="1258268"/>
            <a:ext cx="8229600" cy="1143000"/>
          </a:xfrm>
          <a:prstGeom prst="rect">
            <a:avLst/>
          </a:prstGeom>
        </p:spPr>
        <p:txBody>
          <a:bodyPr rtlCol="0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3000" dirty="0" smtClean="0">
                <a:cs typeface="Arial" charset="0"/>
              </a:rPr>
              <a:t>How to Instruct Gym-Based Exercise</a:t>
            </a:r>
            <a:br>
              <a:rPr lang="en-GB" sz="3000" dirty="0" smtClean="0">
                <a:cs typeface="Arial" charset="0"/>
              </a:rPr>
            </a:br>
            <a:r>
              <a:rPr lang="en-GB" sz="3000" dirty="0" smtClean="0">
                <a:cs typeface="Arial" charset="0"/>
              </a:rPr>
              <a:t>Supervising Clients</a:t>
            </a:r>
          </a:p>
        </p:txBody>
      </p:sp>
    </p:spTree>
    <p:extLst>
      <p:ext uri="{BB962C8B-B14F-4D97-AF65-F5344CB8AC3E}">
        <p14:creationId xmlns:p14="http://schemas.microsoft.com/office/powerpoint/2010/main" xmlns="" val="757226647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64096" y="1624236"/>
            <a:ext cx="8686800" cy="5760541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600" dirty="0" smtClean="0">
                <a:cs typeface="Arial" charset="0"/>
              </a:rPr>
              <a:t>Effective instructing includes the following skills:</a:t>
            </a:r>
          </a:p>
          <a:p>
            <a:pPr>
              <a:buFont typeface="Arial" charset="0"/>
              <a:buNone/>
            </a:pPr>
            <a:endParaRPr lang="en-GB" altLang="en-US" sz="8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Aiming to observe clients from all angles where possible</a:t>
            </a:r>
          </a:p>
          <a:p>
            <a:r>
              <a:rPr lang="en-GB" altLang="en-US" sz="2600" dirty="0" smtClean="0">
                <a:cs typeface="Arial" charset="0"/>
              </a:rPr>
              <a:t>Using mirrors where available</a:t>
            </a:r>
          </a:p>
          <a:p>
            <a:r>
              <a:rPr lang="en-GB" altLang="en-US" sz="2600" dirty="0" smtClean="0">
                <a:cs typeface="Arial" charset="0"/>
              </a:rPr>
              <a:t>Working at client level (when working on the floor)</a:t>
            </a:r>
          </a:p>
          <a:p>
            <a:r>
              <a:rPr lang="en-GB" altLang="en-US" sz="2600" dirty="0" smtClean="0">
                <a:cs typeface="Arial" charset="0"/>
              </a:rPr>
              <a:t>Adapting teaching position where required (e.g. lack of space)</a:t>
            </a:r>
          </a:p>
          <a:p>
            <a:r>
              <a:rPr lang="en-GB" altLang="en-US" sz="2600" dirty="0" smtClean="0">
                <a:cs typeface="Arial" charset="0"/>
              </a:rPr>
              <a:t>Understanding the safety aspects of machines and free weights</a:t>
            </a:r>
          </a:p>
          <a:p>
            <a:r>
              <a:rPr lang="en-GB" altLang="en-US" sz="2600" dirty="0" smtClean="0">
                <a:cs typeface="Arial" charset="0"/>
              </a:rPr>
              <a:t>Using recognised methods of monitoring exercise intensity</a:t>
            </a:r>
          </a:p>
          <a:p>
            <a:endParaRPr lang="en-GB" altLang="en-US" sz="2600" dirty="0" smtClean="0"/>
          </a:p>
          <a:p>
            <a:endParaRPr lang="en-GB" altLang="en-US" sz="2600" dirty="0" smtClean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2930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000" dirty="0" smtClean="0">
                <a:cs typeface="Arial" charset="0"/>
              </a:rPr>
              <a:t>Supervising Clients</a:t>
            </a:r>
          </a:p>
        </p:txBody>
      </p:sp>
    </p:spTree>
    <p:extLst>
      <p:ext uri="{BB962C8B-B14F-4D97-AF65-F5344CB8AC3E}">
        <p14:creationId xmlns:p14="http://schemas.microsoft.com/office/powerpoint/2010/main" xmlns="" val="126985407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5340" y="2060847"/>
            <a:ext cx="8229600" cy="4060825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en-GB" sz="2600" dirty="0" smtClean="0">
                <a:cs typeface="Arial" pitchFamily="34" charset="0"/>
              </a:rPr>
              <a:t>Effective instructing includes the following skills:</a:t>
            </a:r>
          </a:p>
          <a:p>
            <a:pPr>
              <a:buFont typeface="Arial" pitchFamily="34" charset="0"/>
              <a:buNone/>
              <a:defRPr/>
            </a:pPr>
            <a:endParaRPr lang="en-GB" sz="26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Recognising and responding to signs of over exertion</a:t>
            </a:r>
          </a:p>
          <a:p>
            <a:pPr>
              <a:defRPr/>
            </a:pPr>
            <a:endParaRPr lang="en-GB" sz="26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Monitoring the client’s performance throughout the session</a:t>
            </a:r>
          </a:p>
          <a:p>
            <a:pPr>
              <a:defRPr/>
            </a:pPr>
            <a:endParaRPr lang="en-GB" sz="2600" dirty="0" smtClean="0"/>
          </a:p>
          <a:p>
            <a:pPr>
              <a:defRPr/>
            </a:pPr>
            <a:endParaRPr lang="en-GB" sz="2600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79326" y="1196752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000" dirty="0" smtClean="0">
                <a:cs typeface="Arial" charset="0"/>
              </a:rPr>
              <a:t>Supervising Clients</a:t>
            </a:r>
          </a:p>
        </p:txBody>
      </p:sp>
    </p:spTree>
    <p:extLst>
      <p:ext uri="{BB962C8B-B14F-4D97-AF65-F5344CB8AC3E}">
        <p14:creationId xmlns:p14="http://schemas.microsoft.com/office/powerpoint/2010/main" xmlns="" val="1303956196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91902" y="2060848"/>
            <a:ext cx="8229600" cy="424847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600" dirty="0" smtClean="0">
                <a:cs typeface="Arial" charset="0"/>
              </a:rPr>
              <a:t>Monitoring the client includes:</a:t>
            </a:r>
          </a:p>
          <a:p>
            <a:pPr>
              <a:buFont typeface="Arial" charset="0"/>
              <a:buNone/>
            </a:pPr>
            <a:endParaRPr lang="en-GB" altLang="en-US" sz="9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Observation to identify errors and correct performance</a:t>
            </a:r>
          </a:p>
          <a:p>
            <a:r>
              <a:rPr lang="en-GB" altLang="en-US" sz="2600" dirty="0" smtClean="0">
                <a:cs typeface="Arial" charset="0"/>
              </a:rPr>
              <a:t>Changes of teaching position</a:t>
            </a:r>
          </a:p>
          <a:p>
            <a:r>
              <a:rPr lang="en-GB" altLang="en-US" sz="2600" dirty="0" smtClean="0">
                <a:cs typeface="Arial" charset="0"/>
              </a:rPr>
              <a:t>Teaching points to improve technique</a:t>
            </a:r>
          </a:p>
          <a:p>
            <a:r>
              <a:rPr lang="en-GB" altLang="en-US" sz="2600" dirty="0" smtClean="0">
                <a:cs typeface="Arial" charset="0"/>
              </a:rPr>
              <a:t>Motivation and encouragement</a:t>
            </a:r>
          </a:p>
          <a:p>
            <a:r>
              <a:rPr lang="en-GB" altLang="en-US" sz="2600" dirty="0" smtClean="0">
                <a:cs typeface="Arial" charset="0"/>
              </a:rPr>
              <a:t>Working within agreed timescales</a:t>
            </a:r>
          </a:p>
          <a:p>
            <a:r>
              <a:rPr lang="en-GB" altLang="en-US" sz="2600" dirty="0" smtClean="0">
                <a:cs typeface="Arial" charset="0"/>
              </a:rPr>
              <a:t>Applying safe lifting and handling procedures</a:t>
            </a:r>
          </a:p>
          <a:p>
            <a:endParaRPr lang="en-GB" altLang="en-US" sz="2600" dirty="0" smtClean="0"/>
          </a:p>
          <a:p>
            <a:endParaRPr lang="en-GB" altLang="en-US" sz="2600" dirty="0" smtClean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93862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000" dirty="0" smtClean="0">
                <a:cs typeface="Arial" charset="0"/>
              </a:rPr>
              <a:t>Supervising Clients</a:t>
            </a:r>
          </a:p>
        </p:txBody>
      </p:sp>
    </p:spTree>
    <p:extLst>
      <p:ext uri="{BB962C8B-B14F-4D97-AF65-F5344CB8AC3E}">
        <p14:creationId xmlns:p14="http://schemas.microsoft.com/office/powerpoint/2010/main" xmlns="" val="3662200282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7200" y="2132856"/>
            <a:ext cx="8229600" cy="420528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600" dirty="0" smtClean="0">
                <a:cs typeface="Arial" charset="0"/>
              </a:rPr>
              <a:t>Monitoring the client includes:</a:t>
            </a:r>
          </a:p>
          <a:p>
            <a:pPr>
              <a:buFont typeface="Arial" charset="0"/>
              <a:buNone/>
            </a:pPr>
            <a:endParaRPr lang="en-GB" altLang="en-US" sz="26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Deadlift/manual handling</a:t>
            </a:r>
          </a:p>
          <a:p>
            <a:endParaRPr lang="en-GB" altLang="en-US" sz="26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Spotting (self spotting, use of spotter)</a:t>
            </a:r>
          </a:p>
          <a:p>
            <a:endParaRPr lang="en-GB" altLang="en-US" sz="26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Use of racks, Smith machine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58688" y="121999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000" dirty="0" smtClean="0">
                <a:cs typeface="Arial" charset="0"/>
              </a:rPr>
              <a:t>Supervising Clients</a:t>
            </a:r>
          </a:p>
        </p:txBody>
      </p:sp>
    </p:spTree>
    <p:extLst>
      <p:ext uri="{BB962C8B-B14F-4D97-AF65-F5344CB8AC3E}">
        <p14:creationId xmlns:p14="http://schemas.microsoft.com/office/powerpoint/2010/main" xmlns="" val="3605416503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85378" y="2060848"/>
            <a:ext cx="8229600" cy="410368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600" dirty="0" smtClean="0">
                <a:cs typeface="Arial" charset="0"/>
              </a:rPr>
              <a:t>Monitoring exercise intensity:</a:t>
            </a:r>
          </a:p>
          <a:p>
            <a:pPr>
              <a:buFont typeface="Arial" charset="0"/>
              <a:buNone/>
            </a:pPr>
            <a:endParaRPr lang="en-GB" altLang="en-US" sz="26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Observation</a:t>
            </a:r>
          </a:p>
          <a:p>
            <a:r>
              <a:rPr lang="en-GB" altLang="en-US" sz="2600" dirty="0" smtClean="0">
                <a:cs typeface="Arial" charset="0"/>
              </a:rPr>
              <a:t>Talk test</a:t>
            </a:r>
          </a:p>
          <a:p>
            <a:r>
              <a:rPr lang="en-GB" altLang="en-US" sz="2600" dirty="0" smtClean="0">
                <a:cs typeface="Arial" charset="0"/>
              </a:rPr>
              <a:t>Rating of Perceived Exertion (RPE)</a:t>
            </a:r>
          </a:p>
          <a:p>
            <a:r>
              <a:rPr lang="en-GB" altLang="en-US" sz="2600" dirty="0" smtClean="0">
                <a:cs typeface="Arial" charset="0"/>
              </a:rPr>
              <a:t>Heart rate</a:t>
            </a:r>
          </a:p>
          <a:p>
            <a:r>
              <a:rPr lang="en-GB" altLang="en-US" sz="2600" dirty="0" smtClean="0">
                <a:cs typeface="Arial" charset="0"/>
              </a:rPr>
              <a:t>Combination of methods (if appropriate)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524594" y="1205880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000" dirty="0" smtClean="0">
                <a:cs typeface="Arial" charset="0"/>
              </a:rPr>
              <a:t>Supervising Clients</a:t>
            </a:r>
          </a:p>
        </p:txBody>
      </p:sp>
    </p:spTree>
    <p:extLst>
      <p:ext uri="{BB962C8B-B14F-4D97-AF65-F5344CB8AC3E}">
        <p14:creationId xmlns:p14="http://schemas.microsoft.com/office/powerpoint/2010/main" xmlns="" val="3375560459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71806171"/>
              </p:ext>
            </p:extLst>
          </p:nvPr>
        </p:nvGraphicFramePr>
        <p:xfrm>
          <a:off x="2559968" y="2132856"/>
          <a:ext cx="4176464" cy="4371870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2087877"/>
                <a:gridCol w="2088587"/>
              </a:tblGrid>
              <a:tr h="283231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6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No exertion at all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</a:tr>
              <a:tr h="283231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7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Extremely light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</a:tr>
              <a:tr h="283231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8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  <a:tc>
                  <a:txBody>
                    <a:bodyPr/>
                    <a:lstStyle/>
                    <a:p>
                      <a:pPr fontAlgn="auto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</a:tr>
              <a:tr h="283231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latin typeface="+mn-lt"/>
                          <a:cs typeface="Arial" pitchFamily="34" charset="0"/>
                        </a:rPr>
                        <a:t>9</a:t>
                      </a:r>
                      <a:endParaRPr lang="en-GB" sz="120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Very light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</a:tr>
              <a:tr h="283231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latin typeface="+mn-lt"/>
                          <a:cs typeface="Arial" pitchFamily="34" charset="0"/>
                        </a:rPr>
                        <a:t>10</a:t>
                      </a:r>
                      <a:endParaRPr lang="en-GB" sz="120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  <a:tc>
                  <a:txBody>
                    <a:bodyPr/>
                    <a:lstStyle/>
                    <a:p>
                      <a:pPr fontAlgn="auto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</a:tr>
              <a:tr h="283231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latin typeface="+mn-lt"/>
                          <a:cs typeface="Arial" pitchFamily="34" charset="0"/>
                        </a:rPr>
                        <a:t>11</a:t>
                      </a:r>
                      <a:endParaRPr lang="en-GB" sz="120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Light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</a:tr>
              <a:tr h="283231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latin typeface="+mn-lt"/>
                          <a:cs typeface="Arial" pitchFamily="34" charset="0"/>
                        </a:rPr>
                        <a:t>12</a:t>
                      </a:r>
                      <a:endParaRPr lang="en-GB" sz="120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  <a:tc>
                  <a:txBody>
                    <a:bodyPr/>
                    <a:lstStyle/>
                    <a:p>
                      <a:pPr fontAlgn="auto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</a:tr>
              <a:tr h="283231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latin typeface="+mn-lt"/>
                          <a:cs typeface="Arial" pitchFamily="34" charset="0"/>
                        </a:rPr>
                        <a:t>13</a:t>
                      </a:r>
                      <a:endParaRPr lang="en-GB" sz="120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Somewhat hard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</a:tr>
              <a:tr h="283231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latin typeface="+mn-lt"/>
                          <a:cs typeface="Arial" pitchFamily="34" charset="0"/>
                        </a:rPr>
                        <a:t>14</a:t>
                      </a:r>
                      <a:endParaRPr lang="en-GB" sz="120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  <a:tc>
                  <a:txBody>
                    <a:bodyPr/>
                    <a:lstStyle/>
                    <a:p>
                      <a:pPr fontAlgn="auto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</a:tr>
              <a:tr h="283231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latin typeface="+mn-lt"/>
                          <a:cs typeface="Arial" pitchFamily="34" charset="0"/>
                        </a:rPr>
                        <a:t>15</a:t>
                      </a:r>
                      <a:endParaRPr lang="en-GB" sz="120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Hard (heavy)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</a:tr>
              <a:tr h="283231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latin typeface="+mn-lt"/>
                          <a:cs typeface="Arial" pitchFamily="34" charset="0"/>
                        </a:rPr>
                        <a:t>16</a:t>
                      </a:r>
                      <a:endParaRPr lang="en-GB" sz="120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  <a:tc>
                  <a:txBody>
                    <a:bodyPr/>
                    <a:lstStyle/>
                    <a:p>
                      <a:pPr fontAlgn="auto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</a:tr>
              <a:tr h="283231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latin typeface="+mn-lt"/>
                          <a:cs typeface="Arial" pitchFamily="34" charset="0"/>
                        </a:rPr>
                        <a:t>17</a:t>
                      </a:r>
                      <a:endParaRPr lang="en-GB" sz="120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Very hard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</a:tr>
              <a:tr h="283231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latin typeface="+mn-lt"/>
                          <a:cs typeface="Arial" pitchFamily="34" charset="0"/>
                        </a:rPr>
                        <a:t>18</a:t>
                      </a:r>
                      <a:endParaRPr lang="en-GB" sz="120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  <a:tc>
                  <a:txBody>
                    <a:bodyPr/>
                    <a:lstStyle/>
                    <a:p>
                      <a:pPr fontAlgn="auto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</a:tr>
              <a:tr h="283231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latin typeface="+mn-lt"/>
                          <a:cs typeface="Arial" pitchFamily="34" charset="0"/>
                        </a:rPr>
                        <a:t>19</a:t>
                      </a:r>
                      <a:endParaRPr lang="en-GB" sz="120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Extremely hard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</a:tr>
              <a:tr h="283231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latin typeface="+mn-lt"/>
                          <a:cs typeface="Arial" pitchFamily="34" charset="0"/>
                        </a:rPr>
                        <a:t>20</a:t>
                      </a:r>
                      <a:endParaRPr lang="en-GB" sz="120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Maximal exertion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5995" marR="35995" marT="36001" marB="36001" anchor="ctr"/>
                </a:tc>
              </a:tr>
            </a:tbl>
          </a:graphicData>
        </a:graphic>
      </p:graphicFrame>
      <p:sp>
        <p:nvSpPr>
          <p:cNvPr id="3" name="Title 1"/>
          <p:cNvSpPr txBox="1">
            <a:spLocks/>
          </p:cNvSpPr>
          <p:nvPr/>
        </p:nvSpPr>
        <p:spPr>
          <a:xfrm>
            <a:off x="533400" y="1060450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000" dirty="0" smtClean="0">
                <a:cs typeface="Arial" charset="0"/>
              </a:rPr>
              <a:t>Rating of Perceived Exertion (RPE)</a:t>
            </a:r>
            <a:br>
              <a:rPr lang="en-GB" altLang="en-US" sz="3000" dirty="0" smtClean="0">
                <a:cs typeface="Arial" charset="0"/>
              </a:rPr>
            </a:br>
            <a:r>
              <a:rPr lang="en-GB" altLang="en-US" sz="3000" dirty="0" smtClean="0">
                <a:cs typeface="Arial" charset="0"/>
              </a:rPr>
              <a:t>The Borg (RPE) Scale</a:t>
            </a:r>
          </a:p>
        </p:txBody>
      </p:sp>
    </p:spTree>
    <p:extLst>
      <p:ext uri="{BB962C8B-B14F-4D97-AF65-F5344CB8AC3E}">
        <p14:creationId xmlns:p14="http://schemas.microsoft.com/office/powerpoint/2010/main" xmlns="" val="2837844235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36186974"/>
              </p:ext>
            </p:extLst>
          </p:nvPr>
        </p:nvGraphicFramePr>
        <p:xfrm>
          <a:off x="1979712" y="2240707"/>
          <a:ext cx="5184775" cy="4078550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2591945"/>
                <a:gridCol w="2592830"/>
              </a:tblGrid>
              <a:tr h="291424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0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6001" marR="36001" marT="35996" marB="35996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latin typeface="+mn-lt"/>
                          <a:cs typeface="Arial" pitchFamily="34" charset="0"/>
                        </a:rPr>
                        <a:t>Nothing at all</a:t>
                      </a:r>
                      <a:endParaRPr lang="en-GB" sz="120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6001" marR="36001" marT="35996" marB="35996" anchor="ctr"/>
                </a:tc>
              </a:tr>
              <a:tr h="436311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0.5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6001" marR="36001" marT="35996" marB="35996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latin typeface="+mn-lt"/>
                          <a:cs typeface="Arial" pitchFamily="34" charset="0"/>
                        </a:rPr>
                        <a:t>Extremely weak – just noticeable</a:t>
                      </a:r>
                      <a:endParaRPr lang="en-GB" sz="120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6001" marR="36001" marT="35996" marB="35996" anchor="ctr"/>
                </a:tc>
              </a:tr>
              <a:tr h="291424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1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6001" marR="36001" marT="35996" marB="35996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Very weak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6001" marR="36001" marT="35996" marB="35996" anchor="ctr"/>
                </a:tc>
              </a:tr>
              <a:tr h="291424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2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6001" marR="36001" marT="35996" marB="35996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Weak (light)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6001" marR="36001" marT="35996" marB="35996" anchor="ctr"/>
                </a:tc>
              </a:tr>
              <a:tr h="291424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3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6001" marR="36001" marT="35996" marB="35996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Moderate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6001" marR="36001" marT="35996" marB="35996" anchor="ctr"/>
                </a:tc>
              </a:tr>
              <a:tr h="291424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latin typeface="+mn-lt"/>
                          <a:cs typeface="Arial" pitchFamily="34" charset="0"/>
                        </a:rPr>
                        <a:t>4</a:t>
                      </a:r>
                      <a:endParaRPr lang="en-GB" sz="120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6001" marR="36001" marT="35996" marB="35996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Somewhat strong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6001" marR="36001" marT="35996" marB="35996" anchor="ctr"/>
                </a:tc>
              </a:tr>
              <a:tr h="291424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5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6001" marR="36001" marT="35996" marB="35996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Strong (heavy)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6001" marR="36001" marT="35996" marB="35996" anchor="ctr"/>
                </a:tc>
              </a:tr>
              <a:tr h="291424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latin typeface="+mn-lt"/>
                          <a:cs typeface="Arial" pitchFamily="34" charset="0"/>
                        </a:rPr>
                        <a:t>6</a:t>
                      </a:r>
                      <a:endParaRPr lang="en-GB" sz="120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6001" marR="36001" marT="35996" marB="35996" anchor="ctr"/>
                </a:tc>
                <a:tc>
                  <a:txBody>
                    <a:bodyPr/>
                    <a:lstStyle/>
                    <a:p>
                      <a:pPr fontAlgn="auto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6001" marR="36001" marT="35996" marB="35996" anchor="ctr"/>
                </a:tc>
              </a:tr>
              <a:tr h="291424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latin typeface="+mn-lt"/>
                          <a:cs typeface="Arial" pitchFamily="34" charset="0"/>
                        </a:rPr>
                        <a:t>7</a:t>
                      </a:r>
                      <a:endParaRPr lang="en-GB" sz="120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6001" marR="36001" marT="35996" marB="35996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Very strong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6001" marR="36001" marT="35996" marB="35996" anchor="ctr"/>
                </a:tc>
              </a:tr>
              <a:tr h="291424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latin typeface="+mn-lt"/>
                          <a:cs typeface="Arial" pitchFamily="34" charset="0"/>
                        </a:rPr>
                        <a:t>8</a:t>
                      </a:r>
                      <a:endParaRPr lang="en-GB" sz="120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6001" marR="36001" marT="35996" marB="35996" anchor="ctr"/>
                </a:tc>
                <a:tc>
                  <a:txBody>
                    <a:bodyPr/>
                    <a:lstStyle/>
                    <a:p>
                      <a:pPr fontAlgn="auto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6001" marR="36001" marT="35996" marB="35996" anchor="ctr"/>
                </a:tc>
              </a:tr>
              <a:tr h="291424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latin typeface="+mn-lt"/>
                          <a:cs typeface="Arial" pitchFamily="34" charset="0"/>
                        </a:rPr>
                        <a:t>9</a:t>
                      </a:r>
                      <a:endParaRPr lang="en-GB" sz="120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6001" marR="36001" marT="35996" marB="35996" anchor="ctr"/>
                </a:tc>
                <a:tc>
                  <a:txBody>
                    <a:bodyPr/>
                    <a:lstStyle/>
                    <a:p>
                      <a:pPr fontAlgn="auto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6001" marR="36001" marT="35996" marB="35996" anchor="ctr"/>
                </a:tc>
              </a:tr>
              <a:tr h="436311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latin typeface="+mn-lt"/>
                          <a:cs typeface="Arial" pitchFamily="34" charset="0"/>
                        </a:rPr>
                        <a:t>10</a:t>
                      </a:r>
                      <a:endParaRPr lang="en-GB" sz="120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6001" marR="36001" marT="35996" marB="35996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Extremely strong (almost maximal)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6001" marR="36001" marT="35996" marB="35996" anchor="ctr"/>
                </a:tc>
              </a:tr>
              <a:tr h="291424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latin typeface="+mn-lt"/>
                          <a:cs typeface="Arial" pitchFamily="34" charset="0"/>
                        </a:rPr>
                        <a:t>*</a:t>
                      </a:r>
                      <a:endParaRPr lang="en-GB" sz="120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6001" marR="36001" marT="35996" marB="35996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Maximal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36001" marR="36001" marT="35996" marB="35996" anchor="ctr"/>
                </a:tc>
              </a:tr>
            </a:tbl>
          </a:graphicData>
        </a:graphic>
      </p:graphicFrame>
      <p:sp>
        <p:nvSpPr>
          <p:cNvPr id="3" name="Title 1"/>
          <p:cNvSpPr txBox="1">
            <a:spLocks/>
          </p:cNvSpPr>
          <p:nvPr/>
        </p:nvSpPr>
        <p:spPr>
          <a:xfrm>
            <a:off x="331540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000" dirty="0" smtClean="0">
                <a:cs typeface="Arial" charset="0"/>
              </a:rPr>
              <a:t>Rating of Perceived Exertion (RPE)</a:t>
            </a:r>
            <a:br>
              <a:rPr lang="en-GB" altLang="en-US" sz="3000" dirty="0" smtClean="0">
                <a:cs typeface="Arial" charset="0"/>
              </a:rPr>
            </a:br>
            <a:r>
              <a:rPr lang="en-GB" altLang="en-US" sz="3000" dirty="0" smtClean="0">
                <a:cs typeface="Arial" charset="0"/>
              </a:rPr>
              <a:t>The Borg CR10 Scale</a:t>
            </a:r>
          </a:p>
        </p:txBody>
      </p:sp>
    </p:spTree>
    <p:extLst>
      <p:ext uri="{BB962C8B-B14F-4D97-AF65-F5344CB8AC3E}">
        <p14:creationId xmlns:p14="http://schemas.microsoft.com/office/powerpoint/2010/main" xmlns="" val="4125967134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50825708"/>
              </p:ext>
            </p:extLst>
          </p:nvPr>
        </p:nvGraphicFramePr>
        <p:xfrm>
          <a:off x="1691680" y="2196912"/>
          <a:ext cx="6264696" cy="4210000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3132664"/>
                <a:gridCol w="3132032"/>
              </a:tblGrid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Very, very light / no problem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0778" marR="100778" marT="100772" marB="100772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latin typeface="+mn-lt"/>
                          <a:cs typeface="Arial" pitchFamily="34" charset="0"/>
                        </a:rPr>
                        <a:t>1</a:t>
                      </a:r>
                      <a:endParaRPr lang="en-GB" sz="120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0778" marR="100778" marT="100772" marB="100772"/>
                </a:tc>
              </a:tr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Very light / very easy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0778" marR="100778" marT="100772" marB="100772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2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0778" marR="100778" marT="100772" marB="100772"/>
                </a:tc>
              </a:tr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Fairly light / easy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0778" marR="100778" marT="100772" marB="100772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3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0778" marR="100778" marT="100772" marB="100772"/>
                </a:tc>
              </a:tr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Moderate / beginning to feel puffed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0778" marR="100778" marT="100772" marB="100772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4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0778" marR="100778" marT="100772" marB="100772"/>
                </a:tc>
              </a:tr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Fairly hard / feeling a bit puffed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0778" marR="100778" marT="100772" marB="100772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5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0778" marR="100778" marT="100772" marB="100772"/>
                </a:tc>
              </a:tr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latin typeface="+mn-lt"/>
                          <a:cs typeface="Arial" pitchFamily="34" charset="0"/>
                        </a:rPr>
                        <a:t>Hard / feeling puffed</a:t>
                      </a:r>
                      <a:endParaRPr lang="en-GB" sz="120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0778" marR="100778" marT="100772" marB="100772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6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0778" marR="100778" marT="100772" marB="100772"/>
                </a:tc>
              </a:tr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latin typeface="+mn-lt"/>
                          <a:cs typeface="Arial" pitchFamily="34" charset="0"/>
                        </a:rPr>
                        <a:t>Very hard / tiring</a:t>
                      </a:r>
                      <a:endParaRPr lang="en-GB" sz="120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0778" marR="100778" marT="100772" marB="100772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7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0778" marR="100778" marT="100772" marB="100772"/>
                </a:tc>
              </a:tr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latin typeface="+mn-lt"/>
                          <a:cs typeface="Arial" pitchFamily="34" charset="0"/>
                        </a:rPr>
                        <a:t>Very, very hard / very tiring</a:t>
                      </a:r>
                      <a:endParaRPr lang="en-GB" sz="120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0778" marR="100778" marT="100772" marB="100772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8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0778" marR="100778" marT="100772" marB="100772"/>
                </a:tc>
              </a:tr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latin typeface="+mn-lt"/>
                          <a:cs typeface="Arial" pitchFamily="34" charset="0"/>
                        </a:rPr>
                        <a:t>Exhausted / out of breath – shattered</a:t>
                      </a:r>
                      <a:endParaRPr lang="en-GB" sz="120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0778" marR="100778" marT="100772" marB="100772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9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0778" marR="100778" marT="100772" marB="100772"/>
                </a:tc>
              </a:tr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latin typeface="+mn-lt"/>
                          <a:cs typeface="Arial" pitchFamily="34" charset="0"/>
                        </a:rPr>
                        <a:t>Maximum / exhausted</a:t>
                      </a:r>
                      <a:endParaRPr lang="en-GB" sz="120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0778" marR="100778" marT="100772" marB="100772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+mn-lt"/>
                          <a:cs typeface="Arial" pitchFamily="34" charset="0"/>
                        </a:rPr>
                        <a:t>10</a:t>
                      </a:r>
                      <a:endParaRPr lang="en-GB" sz="12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0778" marR="100778" marT="100772" marB="100772"/>
                </a:tc>
              </a:tr>
            </a:tbl>
          </a:graphicData>
        </a:graphic>
      </p:graphicFrame>
      <p:sp>
        <p:nvSpPr>
          <p:cNvPr id="3" name="Title 1"/>
          <p:cNvSpPr txBox="1">
            <a:spLocks/>
          </p:cNvSpPr>
          <p:nvPr/>
        </p:nvSpPr>
        <p:spPr>
          <a:xfrm>
            <a:off x="487288" y="1053912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000" dirty="0" smtClean="0">
                <a:cs typeface="Arial" charset="0"/>
              </a:rPr>
              <a:t>Rating of Perceived Exertion (RPE)</a:t>
            </a:r>
            <a:br>
              <a:rPr lang="en-GB" altLang="en-US" sz="3000" dirty="0" smtClean="0">
                <a:cs typeface="Arial" charset="0"/>
              </a:rPr>
            </a:br>
            <a:r>
              <a:rPr lang="en-GB" altLang="en-US" sz="3000" dirty="0" smtClean="0">
                <a:cs typeface="Arial" charset="0"/>
              </a:rPr>
              <a:t>The ‘How it feels’ scale</a:t>
            </a:r>
          </a:p>
        </p:txBody>
      </p:sp>
    </p:spTree>
    <p:extLst>
      <p:ext uri="{BB962C8B-B14F-4D97-AF65-F5344CB8AC3E}">
        <p14:creationId xmlns:p14="http://schemas.microsoft.com/office/powerpoint/2010/main" xmlns="" val="2776309049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7200" y="2339752"/>
            <a:ext cx="8229600" cy="31242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600" dirty="0" smtClean="0">
                <a:cs typeface="Arial" charset="0"/>
              </a:rPr>
              <a:t>Excessive breathlessness</a:t>
            </a:r>
          </a:p>
          <a:p>
            <a:endParaRPr lang="en-GB" altLang="en-US" sz="26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Pain</a:t>
            </a:r>
          </a:p>
          <a:p>
            <a:endParaRPr lang="en-GB" altLang="en-US" sz="26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Changes in skin colour</a:t>
            </a:r>
          </a:p>
          <a:p>
            <a:endParaRPr lang="en-GB" altLang="en-US" sz="2600" dirty="0" smtClean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57200" y="1196752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000" dirty="0" smtClean="0">
                <a:cs typeface="Arial" charset="0"/>
              </a:rPr>
              <a:t>Signs of Over Exertion</a:t>
            </a:r>
          </a:p>
        </p:txBody>
      </p:sp>
    </p:spTree>
    <p:extLst>
      <p:ext uri="{BB962C8B-B14F-4D97-AF65-F5344CB8AC3E}">
        <p14:creationId xmlns:p14="http://schemas.microsoft.com/office/powerpoint/2010/main" xmlns="" val="644046899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113719" y="2267742"/>
            <a:ext cx="9030281" cy="3238367"/>
          </a:xfrm>
          <a:prstGeom prst="rect">
            <a:avLst/>
          </a:prstGeom>
        </p:spPr>
        <p:txBody>
          <a:bodyPr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600" dirty="0" smtClean="0">
                <a:cs typeface="Arial" charset="0"/>
              </a:rPr>
              <a:t>Allow sufficient time according to client’s level of experience</a:t>
            </a:r>
          </a:p>
          <a:p>
            <a:pPr>
              <a:defRPr/>
            </a:pPr>
            <a:r>
              <a:rPr lang="en-GB" sz="2600" dirty="0" smtClean="0">
                <a:cs typeface="Arial" charset="0"/>
              </a:rPr>
              <a:t>Use cool down activities that are safe and effective</a:t>
            </a:r>
          </a:p>
          <a:p>
            <a:pPr>
              <a:defRPr/>
            </a:pPr>
            <a:r>
              <a:rPr lang="en-GB" sz="2600" dirty="0" smtClean="0">
                <a:cs typeface="Arial" charset="0"/>
              </a:rPr>
              <a:t>Give clients an accurate summary of feedback on the session</a:t>
            </a:r>
          </a:p>
          <a:p>
            <a:pPr>
              <a:defRPr/>
            </a:pPr>
            <a:r>
              <a:rPr lang="en-GB" sz="2600" dirty="0" smtClean="0">
                <a:cs typeface="Arial" charset="0"/>
              </a:rPr>
              <a:t>Give clients the opportunity to ask questions</a:t>
            </a:r>
          </a:p>
          <a:p>
            <a:pPr>
              <a:defRPr/>
            </a:pPr>
            <a:r>
              <a:rPr lang="en-GB" sz="2600" dirty="0" smtClean="0">
                <a:cs typeface="Arial" charset="0"/>
              </a:rPr>
              <a:t>Make sure the clients understand how to continue their programme of gym-based exercise without supervision</a:t>
            </a:r>
          </a:p>
          <a:p>
            <a:pPr>
              <a:defRPr/>
            </a:pPr>
            <a:r>
              <a:rPr lang="en-GB" sz="2600" dirty="0" smtClean="0">
                <a:cs typeface="Arial" charset="0"/>
              </a:rPr>
              <a:t>Leave the environment in an acceptable condition for future use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39332" y="1124744"/>
            <a:ext cx="8229600" cy="1143000"/>
          </a:xfrm>
          <a:prstGeom prst="rect">
            <a:avLst/>
          </a:prstGeom>
        </p:spPr>
        <p:txBody>
          <a:bodyPr rtlCol="0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3200" dirty="0" smtClean="0">
                <a:cs typeface="Arial" pitchFamily="34" charset="0"/>
              </a:rPr>
              <a:t>How to Bring a Gym-Based Exercise Session to an End</a:t>
            </a:r>
            <a:endParaRPr lang="en-GB" sz="3200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45994316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27290" y="2132856"/>
            <a:ext cx="8229600" cy="398938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600" dirty="0" smtClean="0">
                <a:cs typeface="Arial" charset="0"/>
              </a:rPr>
              <a:t>Cool down:</a:t>
            </a:r>
          </a:p>
          <a:p>
            <a:pPr>
              <a:buFont typeface="Arial" charset="0"/>
              <a:buNone/>
            </a:pPr>
            <a:endParaRPr lang="en-GB" altLang="en-US" sz="26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Select appropriate exercises to achieve the purpose of a cool down, to include:</a:t>
            </a:r>
          </a:p>
          <a:p>
            <a:pPr lvl="1"/>
            <a:r>
              <a:rPr lang="en-GB" altLang="en-US" sz="2600" dirty="0" smtClean="0">
                <a:cs typeface="Arial" charset="0"/>
              </a:rPr>
              <a:t>Pulse lowering (CV machines), or</a:t>
            </a:r>
          </a:p>
          <a:p>
            <a:pPr lvl="1"/>
            <a:r>
              <a:rPr lang="en-GB" altLang="en-US" sz="2600" dirty="0" smtClean="0">
                <a:cs typeface="Arial" charset="0"/>
              </a:rPr>
              <a:t>Re-warm  (if leading on from FW)</a:t>
            </a:r>
          </a:p>
          <a:p>
            <a:pPr lvl="1"/>
            <a:r>
              <a:rPr lang="en-GB" altLang="en-US" sz="2600" dirty="0" smtClean="0">
                <a:cs typeface="Arial" charset="0"/>
              </a:rPr>
              <a:t>Stretching (maintenance and developmental)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27290" y="130717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000" dirty="0" smtClean="0">
                <a:cs typeface="Arial" charset="0"/>
              </a:rPr>
              <a:t>Ending the Session </a:t>
            </a:r>
            <a:endParaRPr lang="en-GB" altLang="en-US" sz="3000" b="1" dirty="0" smtClean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33361491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480361" y="1955223"/>
            <a:ext cx="8229600" cy="4221435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en-GB" sz="2600" dirty="0" smtClean="0">
                <a:cs typeface="Arial" pitchFamily="34" charset="0"/>
              </a:rPr>
              <a:t>Leave the environment in an acceptable condition for future use: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600" dirty="0" smtClean="0">
              <a:cs typeface="Arial" pitchFamily="34" charset="0"/>
            </a:endParaRP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Report any maintenance needs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Replace mats and stacking equipment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Ensure equipment is hygienic for future use</a:t>
            </a:r>
          </a:p>
          <a:p>
            <a:pPr>
              <a:defRPr/>
            </a:pPr>
            <a:r>
              <a:rPr lang="en-GB" sz="2600" dirty="0" smtClean="0">
                <a:cs typeface="Arial" pitchFamily="34" charset="0"/>
              </a:rPr>
              <a:t>Store free weights securely</a:t>
            </a:r>
            <a:endParaRPr lang="en-GB" sz="2600" dirty="0">
              <a:cs typeface="Arial" pitchFamily="34" charset="0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79512" y="1304925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000" dirty="0" smtClean="0">
                <a:cs typeface="Arial" charset="0"/>
              </a:rPr>
              <a:t>Ending the Session</a:t>
            </a:r>
          </a:p>
        </p:txBody>
      </p:sp>
    </p:spTree>
    <p:extLst>
      <p:ext uri="{BB962C8B-B14F-4D97-AF65-F5344CB8AC3E}">
        <p14:creationId xmlns:p14="http://schemas.microsoft.com/office/powerpoint/2010/main" xmlns="" val="2101436011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7200" y="2349500"/>
            <a:ext cx="8229600" cy="31670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600" dirty="0" smtClean="0">
                <a:cs typeface="Arial" charset="0"/>
              </a:rPr>
              <a:t>By the end of the session you will be able to:</a:t>
            </a:r>
          </a:p>
          <a:p>
            <a:pPr>
              <a:buFont typeface="Arial" charset="0"/>
              <a:buNone/>
            </a:pPr>
            <a:endParaRPr lang="en-GB" altLang="en-US" sz="26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Review the outcomes of working with clients and client feedback</a:t>
            </a:r>
          </a:p>
          <a:p>
            <a:r>
              <a:rPr lang="en-GB" altLang="en-US" sz="2600" dirty="0" smtClean="0">
                <a:cs typeface="Arial" charset="0"/>
              </a:rPr>
              <a:t>Identify how to improve personal practice</a:t>
            </a:r>
          </a:p>
          <a:p>
            <a:r>
              <a:rPr lang="en-GB" altLang="en-US" sz="2600" dirty="0" smtClean="0">
                <a:cs typeface="Arial" charset="0"/>
              </a:rPr>
              <a:t>Explain the value of reflective practice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542663" y="1177781"/>
            <a:ext cx="8229600" cy="1143000"/>
          </a:xfrm>
          <a:prstGeom prst="rect">
            <a:avLst/>
          </a:prstGeom>
        </p:spPr>
        <p:txBody>
          <a:bodyPr rtlCol="0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3000" dirty="0" smtClean="0">
                <a:cs typeface="Arial" charset="0"/>
              </a:rPr>
              <a:t>How to Review the Outcomes of Working with Clients and Client Feedback</a:t>
            </a:r>
          </a:p>
        </p:txBody>
      </p:sp>
    </p:spTree>
    <p:extLst>
      <p:ext uri="{BB962C8B-B14F-4D97-AF65-F5344CB8AC3E}">
        <p14:creationId xmlns:p14="http://schemas.microsoft.com/office/powerpoint/2010/main" xmlns="" val="2219337051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30591" y="1771506"/>
            <a:ext cx="8686800" cy="532859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600" dirty="0" smtClean="0">
                <a:cs typeface="Arial" charset="0"/>
              </a:rPr>
              <a:t>Consider the following:</a:t>
            </a:r>
          </a:p>
          <a:p>
            <a:pPr>
              <a:buFont typeface="Arial" charset="0"/>
              <a:buNone/>
            </a:pPr>
            <a:endParaRPr lang="en-GB" altLang="en-US" sz="26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How well the exercises met client needs</a:t>
            </a:r>
          </a:p>
          <a:p>
            <a:r>
              <a:rPr lang="en-GB" altLang="en-US" sz="2600" dirty="0" smtClean="0">
                <a:cs typeface="Arial" charset="0"/>
              </a:rPr>
              <a:t>How effective the planned activities were</a:t>
            </a:r>
          </a:p>
          <a:p>
            <a:r>
              <a:rPr lang="en-GB" altLang="en-US" sz="2600" dirty="0" smtClean="0">
                <a:cs typeface="Arial" charset="0"/>
              </a:rPr>
              <a:t>How effective and motivational the relationship with the client was</a:t>
            </a:r>
          </a:p>
          <a:p>
            <a:r>
              <a:rPr lang="en-GB" altLang="en-US" sz="2600" dirty="0" smtClean="0">
                <a:cs typeface="Arial" charset="0"/>
              </a:rPr>
              <a:t>How well the instructing style matched client needs</a:t>
            </a:r>
          </a:p>
          <a:p>
            <a:r>
              <a:rPr lang="en-GB" altLang="en-US" sz="2600" dirty="0" smtClean="0">
                <a:cs typeface="Arial" charset="0"/>
              </a:rPr>
              <a:t>Effectiveness of teaching methods</a:t>
            </a:r>
          </a:p>
          <a:p>
            <a:r>
              <a:rPr lang="en-GB" altLang="en-US" sz="2600" dirty="0" smtClean="0">
                <a:cs typeface="Arial" charset="0"/>
              </a:rPr>
              <a:t>Safety and effectiveness of content and structure</a:t>
            </a:r>
          </a:p>
          <a:p>
            <a:r>
              <a:rPr lang="en-GB" altLang="en-US" sz="2600" dirty="0" smtClean="0">
                <a:cs typeface="Arial" charset="0"/>
              </a:rPr>
              <a:t>Client responses and feedback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30591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000" dirty="0" smtClean="0">
                <a:cs typeface="Arial" charset="0"/>
              </a:rPr>
              <a:t>Reflect on the Session</a:t>
            </a:r>
          </a:p>
        </p:txBody>
      </p:sp>
    </p:spTree>
    <p:extLst>
      <p:ext uri="{BB962C8B-B14F-4D97-AF65-F5344CB8AC3E}">
        <p14:creationId xmlns:p14="http://schemas.microsoft.com/office/powerpoint/2010/main" xmlns="" val="1909600757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7200" y="2310377"/>
            <a:ext cx="8229600" cy="3629025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600" dirty="0" smtClean="0">
                <a:cs typeface="Arial" charset="0"/>
              </a:rPr>
              <a:t>Consider how to improve personal practice – for example:</a:t>
            </a:r>
          </a:p>
          <a:p>
            <a:pPr lvl="1"/>
            <a:r>
              <a:rPr lang="en-GB" altLang="en-US" sz="2600" dirty="0" smtClean="0">
                <a:cs typeface="Arial" charset="0"/>
              </a:rPr>
              <a:t>Request feedback from clients, peers, supervisors and managers</a:t>
            </a:r>
          </a:p>
          <a:p>
            <a:pPr lvl="1"/>
            <a:r>
              <a:rPr lang="en-GB" altLang="en-US" sz="2600" dirty="0" smtClean="0">
                <a:cs typeface="Arial" charset="0"/>
              </a:rPr>
              <a:t>Improve personal coaching and future sessions</a:t>
            </a:r>
          </a:p>
          <a:p>
            <a:pPr lvl="1"/>
            <a:r>
              <a:rPr lang="en-GB" altLang="en-US" sz="2600" dirty="0" smtClean="0">
                <a:cs typeface="Arial" charset="0"/>
              </a:rPr>
              <a:t>Create personal action plans and set goals</a:t>
            </a:r>
          </a:p>
          <a:p>
            <a:pPr lvl="1"/>
            <a:r>
              <a:rPr lang="en-GB" altLang="en-US" sz="2600" dirty="0" smtClean="0">
                <a:cs typeface="Arial" charset="0"/>
              </a:rPr>
              <a:t>Identify CPD needs</a:t>
            </a:r>
          </a:p>
          <a:p>
            <a:pPr lvl="1"/>
            <a:r>
              <a:rPr lang="en-GB" altLang="en-US" sz="2600" dirty="0" smtClean="0">
                <a:cs typeface="Arial" charset="0"/>
              </a:rPr>
              <a:t>Keep up to date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57200" y="1196752"/>
            <a:ext cx="8229600" cy="1143000"/>
          </a:xfrm>
          <a:prstGeom prst="rect">
            <a:avLst/>
          </a:prstGeom>
        </p:spPr>
        <p:txBody>
          <a:bodyPr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3000" dirty="0" smtClean="0">
                <a:cs typeface="Arial" charset="0"/>
              </a:rPr>
              <a:t>Continuing Professional Development </a:t>
            </a:r>
            <a:br>
              <a:rPr lang="en-GB" sz="3000" dirty="0" smtClean="0">
                <a:cs typeface="Arial" charset="0"/>
              </a:rPr>
            </a:br>
            <a:r>
              <a:rPr lang="en-GB" sz="3000" dirty="0" smtClean="0">
                <a:cs typeface="Arial" charset="0"/>
              </a:rPr>
              <a:t>(CPD)</a:t>
            </a:r>
          </a:p>
        </p:txBody>
      </p:sp>
    </p:spTree>
    <p:extLst>
      <p:ext uri="{BB962C8B-B14F-4D97-AF65-F5344CB8AC3E}">
        <p14:creationId xmlns:p14="http://schemas.microsoft.com/office/powerpoint/2010/main" xmlns="" val="903574977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36028" y="1988840"/>
            <a:ext cx="8229600" cy="3629025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600" dirty="0" smtClean="0">
                <a:cs typeface="Arial" charset="0"/>
              </a:rPr>
              <a:t>Questionnaires, comment slips, verbal</a:t>
            </a:r>
          </a:p>
          <a:p>
            <a:pPr>
              <a:buFont typeface="Arial" charset="0"/>
              <a:buNone/>
            </a:pPr>
            <a:endParaRPr lang="en-GB" altLang="en-US" sz="26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Self, client, supervisors, peers</a:t>
            </a:r>
          </a:p>
          <a:p>
            <a:pPr>
              <a:buFont typeface="Arial" charset="0"/>
              <a:buNone/>
            </a:pPr>
            <a:endParaRPr lang="en-GB" altLang="en-US" sz="2600" dirty="0" smtClean="0">
              <a:cs typeface="Arial" charset="0"/>
            </a:endParaRPr>
          </a:p>
          <a:p>
            <a:r>
              <a:rPr lang="en-GB" altLang="en-US" sz="2600" dirty="0" smtClean="0">
                <a:cs typeface="Arial" charset="0"/>
              </a:rPr>
              <a:t>Discussion of information with relevant personnel (gym/line manager)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51233" y="1133872"/>
            <a:ext cx="8229600" cy="1143000"/>
          </a:xfrm>
          <a:prstGeom prst="rect">
            <a:avLst/>
          </a:prstGeom>
        </p:spPr>
        <p:txBody>
          <a:bodyPr rtlCol="0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3000" dirty="0" smtClean="0">
                <a:cs typeface="Arial" pitchFamily="34" charset="0"/>
              </a:rPr>
              <a:t>Sources for Gathering Information</a:t>
            </a:r>
            <a:endParaRPr lang="en-GB" sz="3000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45290149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79369" y="2420888"/>
            <a:ext cx="8229600" cy="2981325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600" dirty="0" smtClean="0">
                <a:cs typeface="Arial" charset="0"/>
              </a:rPr>
              <a:t>Present a positive image of self and organisation to clients</a:t>
            </a:r>
          </a:p>
          <a:p>
            <a:r>
              <a:rPr lang="en-GB" altLang="en-US" sz="2600" dirty="0" smtClean="0">
                <a:cs typeface="Arial" charset="0"/>
              </a:rPr>
              <a:t>Establish an effective working relationship with clients</a:t>
            </a:r>
          </a:p>
          <a:p>
            <a:r>
              <a:rPr lang="en-GB" altLang="en-US" sz="2600" dirty="0" smtClean="0">
                <a:cs typeface="Arial" charset="0"/>
              </a:rPr>
              <a:t>Communicate with clients in a way that makes them feel valued</a:t>
            </a:r>
          </a:p>
          <a:p>
            <a:r>
              <a:rPr lang="en-GB" altLang="en-US" sz="2600" dirty="0" smtClean="0">
                <a:cs typeface="Arial" charset="0"/>
              </a:rPr>
              <a:t>Use motivational styles appropriate to the client and the exercise format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38835" y="1277888"/>
            <a:ext cx="8229600" cy="1143000"/>
          </a:xfrm>
          <a:prstGeom prst="rect">
            <a:avLst/>
          </a:prstGeom>
        </p:spPr>
        <p:txBody>
          <a:bodyPr rtlCol="0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3000" dirty="0" smtClean="0">
                <a:cs typeface="Arial" pitchFamily="34" charset="0"/>
              </a:rPr>
              <a:t>How to Support Clients Taking Part in Gym-Based Exercise</a:t>
            </a:r>
            <a:endParaRPr lang="en-GB" sz="3000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98182015"/>
      </p:ext>
    </p:extLst>
  </p:cSld>
  <p:clrMapOvr>
    <a:masterClrMapping/>
  </p:clrMapOvr>
</p:sld>
</file>

<file path=ppt/theme/theme1.xml><?xml version="1.0" encoding="utf-8"?>
<a:theme xmlns:a="http://schemas.openxmlformats.org/drawingml/2006/main" name="End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Intro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451</TotalTime>
  <Words>2645</Words>
  <Application>Microsoft Office PowerPoint</Application>
  <PresentationFormat>On-screen Show (4:3)</PresentationFormat>
  <Paragraphs>730</Paragraphs>
  <Slides>107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107</vt:i4>
      </vt:variant>
    </vt:vector>
  </HeadingPairs>
  <TitlesOfParts>
    <vt:vector size="110" baseType="lpstr">
      <vt:lpstr>End slide</vt:lpstr>
      <vt:lpstr>Intro Slide</vt:lpstr>
      <vt:lpstr>Inner slide</vt:lpstr>
      <vt:lpstr>Central YMCA Qualifications (CYQ)     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  <vt:lpstr>Slide 33</vt:lpstr>
      <vt:lpstr>Slide 34</vt:lpstr>
      <vt:lpstr>Slide 35</vt:lpstr>
      <vt:lpstr>Slide 36</vt:lpstr>
      <vt:lpstr>Slide 37</vt:lpstr>
      <vt:lpstr>Slide 38</vt:lpstr>
      <vt:lpstr>Slide 39</vt:lpstr>
      <vt:lpstr>Slide 40</vt:lpstr>
      <vt:lpstr>Slide 41</vt:lpstr>
      <vt:lpstr>Slide 42</vt:lpstr>
      <vt:lpstr>Slide 43</vt:lpstr>
      <vt:lpstr>Slide 44</vt:lpstr>
      <vt:lpstr>Slide 45</vt:lpstr>
      <vt:lpstr>Slide 46</vt:lpstr>
      <vt:lpstr>Slide 47</vt:lpstr>
      <vt:lpstr>Slide 48</vt:lpstr>
      <vt:lpstr>Slide 49</vt:lpstr>
      <vt:lpstr>Slide 50</vt:lpstr>
      <vt:lpstr>Slide 51</vt:lpstr>
      <vt:lpstr>Slide 52</vt:lpstr>
      <vt:lpstr>Slide 53</vt:lpstr>
      <vt:lpstr>Slide 54</vt:lpstr>
      <vt:lpstr>Slide 55</vt:lpstr>
      <vt:lpstr>Slide 56</vt:lpstr>
      <vt:lpstr>Slide 57</vt:lpstr>
      <vt:lpstr>Slide 58</vt:lpstr>
      <vt:lpstr>Slide 59</vt:lpstr>
      <vt:lpstr>Slide 60</vt:lpstr>
      <vt:lpstr>Slide 61</vt:lpstr>
      <vt:lpstr>Slide 62</vt:lpstr>
      <vt:lpstr>Slide 63</vt:lpstr>
      <vt:lpstr>Slide 64</vt:lpstr>
      <vt:lpstr>Slide 65</vt:lpstr>
      <vt:lpstr>Slide 66</vt:lpstr>
      <vt:lpstr>Slide 67</vt:lpstr>
      <vt:lpstr>How to Provide Gym-Based Exercise   Exercise Technique – Teaching Strategies </vt:lpstr>
      <vt:lpstr>Slide 69</vt:lpstr>
      <vt:lpstr>Slide 70</vt:lpstr>
      <vt:lpstr>Slide 71</vt:lpstr>
      <vt:lpstr>Slide 72</vt:lpstr>
      <vt:lpstr>Slide 73</vt:lpstr>
      <vt:lpstr>Slide 74</vt:lpstr>
      <vt:lpstr>How to Prepare Self and Equipment for Gym-Based Exercise Session Preparation</vt:lpstr>
      <vt:lpstr>Slide 76</vt:lpstr>
      <vt:lpstr>Slide 77</vt:lpstr>
      <vt:lpstr>Slide 78</vt:lpstr>
      <vt:lpstr>Slide 79</vt:lpstr>
      <vt:lpstr>Slide 80</vt:lpstr>
      <vt:lpstr>Slide 81</vt:lpstr>
      <vt:lpstr>Slide 82</vt:lpstr>
      <vt:lpstr>Slide 83</vt:lpstr>
      <vt:lpstr>Slide 84</vt:lpstr>
      <vt:lpstr>Slide 85</vt:lpstr>
      <vt:lpstr>Slide 86</vt:lpstr>
      <vt:lpstr>Slide 87</vt:lpstr>
      <vt:lpstr>Slide 88</vt:lpstr>
      <vt:lpstr>Slide 89</vt:lpstr>
      <vt:lpstr>Slide 90</vt:lpstr>
      <vt:lpstr>Slide 91</vt:lpstr>
      <vt:lpstr>Slide 92</vt:lpstr>
      <vt:lpstr>Slide 93</vt:lpstr>
      <vt:lpstr>Slide 94</vt:lpstr>
      <vt:lpstr>Slide 95</vt:lpstr>
      <vt:lpstr>Slide 96</vt:lpstr>
      <vt:lpstr>Slide 97</vt:lpstr>
      <vt:lpstr>Slide 98</vt:lpstr>
      <vt:lpstr>Slide 99</vt:lpstr>
      <vt:lpstr>Slide 100</vt:lpstr>
      <vt:lpstr>Slide 101</vt:lpstr>
      <vt:lpstr>Slide 102</vt:lpstr>
      <vt:lpstr>Slide 103</vt:lpstr>
      <vt:lpstr>Slide 104</vt:lpstr>
      <vt:lpstr>Slide 105</vt:lpstr>
      <vt:lpstr>Slide 106</vt:lpstr>
      <vt:lpstr>Slide 107</vt:lpstr>
    </vt:vector>
  </TitlesOfParts>
  <Company>Central YMCA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Richardson</dc:creator>
  <cp:lastModifiedBy>j.prosser</cp:lastModifiedBy>
  <cp:revision>30</cp:revision>
  <dcterms:created xsi:type="dcterms:W3CDTF">2012-10-03T08:43:26Z</dcterms:created>
  <dcterms:modified xsi:type="dcterms:W3CDTF">2015-04-27T08:11:23Z</dcterms:modified>
</cp:coreProperties>
</file>