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7" r:id="rId1"/>
  </p:sldMasterIdLst>
  <p:notesMasterIdLst>
    <p:notesMasterId r:id="rId46"/>
  </p:notesMasterIdLst>
  <p:handoutMasterIdLst>
    <p:handoutMasterId r:id="rId47"/>
  </p:handoutMasterIdLst>
  <p:sldIdLst>
    <p:sldId id="277" r:id="rId2"/>
    <p:sldId id="257" r:id="rId3"/>
    <p:sldId id="312" r:id="rId4"/>
    <p:sldId id="258" r:id="rId5"/>
    <p:sldId id="259" r:id="rId6"/>
    <p:sldId id="321" r:id="rId7"/>
    <p:sldId id="261" r:id="rId8"/>
    <p:sldId id="260" r:id="rId9"/>
    <p:sldId id="280" r:id="rId10"/>
    <p:sldId id="283" r:id="rId11"/>
    <p:sldId id="323" r:id="rId12"/>
    <p:sldId id="274" r:id="rId13"/>
    <p:sldId id="287" r:id="rId14"/>
    <p:sldId id="288" r:id="rId15"/>
    <p:sldId id="289" r:id="rId16"/>
    <p:sldId id="290" r:id="rId17"/>
    <p:sldId id="263" r:id="rId18"/>
    <p:sldId id="264" r:id="rId19"/>
    <p:sldId id="262" r:id="rId20"/>
    <p:sldId id="322" r:id="rId21"/>
    <p:sldId id="325" r:id="rId22"/>
    <p:sldId id="265" r:id="rId23"/>
    <p:sldId id="315" r:id="rId24"/>
    <p:sldId id="295" r:id="rId25"/>
    <p:sldId id="296" r:id="rId26"/>
    <p:sldId id="297" r:id="rId27"/>
    <p:sldId id="298" r:id="rId28"/>
    <p:sldId id="299" r:id="rId29"/>
    <p:sldId id="300" r:id="rId30"/>
    <p:sldId id="301" r:id="rId31"/>
    <p:sldId id="314" r:id="rId32"/>
    <p:sldId id="302" r:id="rId33"/>
    <p:sldId id="303" r:id="rId34"/>
    <p:sldId id="304" r:id="rId35"/>
    <p:sldId id="305" r:id="rId36"/>
    <p:sldId id="306" r:id="rId37"/>
    <p:sldId id="307" r:id="rId38"/>
    <p:sldId id="316" r:id="rId39"/>
    <p:sldId id="317" r:id="rId40"/>
    <p:sldId id="318" r:id="rId41"/>
    <p:sldId id="319" r:id="rId42"/>
    <p:sldId id="324" r:id="rId43"/>
    <p:sldId id="270" r:id="rId44"/>
    <p:sldId id="320" r:id="rId45"/>
  </p:sldIdLst>
  <p:sldSz cx="9144000" cy="6858000" type="screen4x3"/>
  <p:notesSz cx="6746875" cy="9913938"/>
  <p:defaultTex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3123">
          <p15:clr>
            <a:srgbClr val="A4A3A4"/>
          </p15:clr>
        </p15:guide>
        <p15:guide id="2" pos="2125">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0C0C0"/>
    <a:srgbClr val="5F5F5F"/>
    <a:srgbClr val="80808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EB2AFFB-650C-8219-78B7-9B52EB6C740F}" v="425" dt="2023-11-07T18:20:32.793"/>
    <p1510:client id="{13283BF7-BCF0-79D2-A36B-B53CB9468F22}" v="256" dt="2023-11-06T20:37:24.934"/>
    <p1510:client id="{65135A2B-AA06-D7CC-6293-0533AC8C6A8B}" v="85" dt="2023-11-01T21:07:36.147"/>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980" autoAdjust="0"/>
    <p:restoredTop sz="95701" autoAdjust="0"/>
  </p:normalViewPr>
  <p:slideViewPr>
    <p:cSldViewPr>
      <p:cViewPr varScale="1">
        <p:scale>
          <a:sx n="114" d="100"/>
          <a:sy n="114" d="100"/>
        </p:scale>
        <p:origin x="1446" y="102"/>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140" d="100"/>
        <a:sy n="140" d="100"/>
      </p:scale>
      <p:origin x="0" y="0"/>
    </p:cViewPr>
  </p:sorterViewPr>
  <p:notesViewPr>
    <p:cSldViewPr>
      <p:cViewPr varScale="1">
        <p:scale>
          <a:sx n="61" d="100"/>
          <a:sy n="61" d="100"/>
        </p:scale>
        <p:origin x="-1698" y="-54"/>
      </p:cViewPr>
      <p:guideLst>
        <p:guide orient="horz" pos="3123"/>
        <p:guide pos="2125"/>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handoutMaster" Target="handoutMasters/handoutMaster1.xml"/><Relationship Id="rId50"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microsoft.com/office/2015/10/relationships/revisionInfo" Target="revisionInfo.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tableStyles" Target="tableStyle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notesMaster" Target="notesMasters/notesMaster1.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9570" name="Rectangle 2">
            <a:extLst>
              <a:ext uri="{FF2B5EF4-FFF2-40B4-BE49-F238E27FC236}">
                <a16:creationId xmlns:a16="http://schemas.microsoft.com/office/drawing/2014/main" id="{F0EB6418-8FDD-466E-B8FD-FDF8DFBBC145}"/>
              </a:ext>
            </a:extLst>
          </p:cNvPr>
          <p:cNvSpPr>
            <a:spLocks noGrp="1" noChangeArrowheads="1"/>
          </p:cNvSpPr>
          <p:nvPr>
            <p:ph type="hdr" sz="quarter"/>
          </p:nvPr>
        </p:nvSpPr>
        <p:spPr bwMode="auto">
          <a:xfrm>
            <a:off x="0" y="0"/>
            <a:ext cx="2924175" cy="495300"/>
          </a:xfrm>
          <a:prstGeom prst="rect">
            <a:avLst/>
          </a:prstGeom>
          <a:noFill/>
          <a:ln>
            <a:noFill/>
          </a:ln>
          <a:effectLst/>
        </p:spPr>
        <p:txBody>
          <a:bodyPr vert="horz" wrap="square" lIns="91440" tIns="45720" rIns="91440" bIns="45720" numCol="1" anchor="t" anchorCtr="0" compatLnSpc="1">
            <a:prstTxWarp prst="textNoShape">
              <a:avLst/>
            </a:prstTxWarp>
          </a:bodyPr>
          <a:lstStyle>
            <a:lvl1pPr eaLnBrk="1" hangingPunct="1">
              <a:defRPr sz="1200"/>
            </a:lvl1pPr>
          </a:lstStyle>
          <a:p>
            <a:pPr>
              <a:defRPr/>
            </a:pPr>
            <a:endParaRPr lang="en-GB" altLang="en-US"/>
          </a:p>
        </p:txBody>
      </p:sp>
      <p:sp>
        <p:nvSpPr>
          <p:cNvPr id="109571" name="Rectangle 3">
            <a:extLst>
              <a:ext uri="{FF2B5EF4-FFF2-40B4-BE49-F238E27FC236}">
                <a16:creationId xmlns:a16="http://schemas.microsoft.com/office/drawing/2014/main" id="{BC5B2C2D-F970-4BB5-8062-FD7A7A13823E}"/>
              </a:ext>
            </a:extLst>
          </p:cNvPr>
          <p:cNvSpPr>
            <a:spLocks noGrp="1" noChangeArrowheads="1"/>
          </p:cNvSpPr>
          <p:nvPr>
            <p:ph type="dt" sz="quarter" idx="1"/>
          </p:nvPr>
        </p:nvSpPr>
        <p:spPr bwMode="auto">
          <a:xfrm>
            <a:off x="3821113" y="0"/>
            <a:ext cx="2924175" cy="495300"/>
          </a:xfrm>
          <a:prstGeom prst="rect">
            <a:avLst/>
          </a:prstGeom>
          <a:noFill/>
          <a:ln>
            <a:noFill/>
          </a:ln>
          <a:effectLst/>
        </p:spPr>
        <p:txBody>
          <a:bodyPr vert="horz" wrap="square" lIns="91440" tIns="45720" rIns="91440" bIns="45720" numCol="1" anchor="t" anchorCtr="0" compatLnSpc="1">
            <a:prstTxWarp prst="textNoShape">
              <a:avLst/>
            </a:prstTxWarp>
          </a:bodyPr>
          <a:lstStyle>
            <a:lvl1pPr algn="r" eaLnBrk="1" hangingPunct="1">
              <a:defRPr sz="1200"/>
            </a:lvl1pPr>
          </a:lstStyle>
          <a:p>
            <a:pPr>
              <a:defRPr/>
            </a:pPr>
            <a:endParaRPr lang="en-GB" altLang="en-US"/>
          </a:p>
        </p:txBody>
      </p:sp>
      <p:sp>
        <p:nvSpPr>
          <p:cNvPr id="109572" name="Rectangle 4">
            <a:extLst>
              <a:ext uri="{FF2B5EF4-FFF2-40B4-BE49-F238E27FC236}">
                <a16:creationId xmlns:a16="http://schemas.microsoft.com/office/drawing/2014/main" id="{CD8B819E-DD5B-4E7E-A5AE-2D70C1A06E3F}"/>
              </a:ext>
            </a:extLst>
          </p:cNvPr>
          <p:cNvSpPr>
            <a:spLocks noGrp="1" noChangeArrowheads="1"/>
          </p:cNvSpPr>
          <p:nvPr>
            <p:ph type="ftr" sz="quarter" idx="2"/>
          </p:nvPr>
        </p:nvSpPr>
        <p:spPr bwMode="auto">
          <a:xfrm>
            <a:off x="0" y="9417050"/>
            <a:ext cx="2924175" cy="495300"/>
          </a:xfrm>
          <a:prstGeom prst="rect">
            <a:avLst/>
          </a:prstGeom>
          <a:noFill/>
          <a:ln>
            <a:noFill/>
          </a:ln>
          <a:effectLst/>
        </p:spPr>
        <p:txBody>
          <a:bodyPr vert="horz" wrap="square" lIns="91440" tIns="45720" rIns="91440" bIns="45720" numCol="1" anchor="b" anchorCtr="0" compatLnSpc="1">
            <a:prstTxWarp prst="textNoShape">
              <a:avLst/>
            </a:prstTxWarp>
          </a:bodyPr>
          <a:lstStyle>
            <a:lvl1pPr eaLnBrk="1" hangingPunct="1">
              <a:defRPr sz="1200"/>
            </a:lvl1pPr>
          </a:lstStyle>
          <a:p>
            <a:pPr>
              <a:defRPr/>
            </a:pPr>
            <a:endParaRPr lang="en-GB" altLang="en-US"/>
          </a:p>
        </p:txBody>
      </p:sp>
      <p:sp>
        <p:nvSpPr>
          <p:cNvPr id="109573" name="Rectangle 5">
            <a:extLst>
              <a:ext uri="{FF2B5EF4-FFF2-40B4-BE49-F238E27FC236}">
                <a16:creationId xmlns:a16="http://schemas.microsoft.com/office/drawing/2014/main" id="{2EE9221C-2C47-42A2-A54B-8B15A7474AD0}"/>
              </a:ext>
            </a:extLst>
          </p:cNvPr>
          <p:cNvSpPr>
            <a:spLocks noGrp="1" noChangeArrowheads="1"/>
          </p:cNvSpPr>
          <p:nvPr>
            <p:ph type="sldNum" sz="quarter" idx="3"/>
          </p:nvPr>
        </p:nvSpPr>
        <p:spPr bwMode="auto">
          <a:xfrm>
            <a:off x="3821113" y="9417050"/>
            <a:ext cx="2924175" cy="495300"/>
          </a:xfrm>
          <a:prstGeom prst="rect">
            <a:avLst/>
          </a:prstGeom>
          <a:noFill/>
          <a:ln>
            <a:noFill/>
          </a:ln>
          <a:effectLst/>
        </p:spPr>
        <p:txBody>
          <a:bodyPr vert="horz" wrap="square" lIns="91440" tIns="45720" rIns="91440" bIns="45720" numCol="1" anchor="b" anchorCtr="0" compatLnSpc="1">
            <a:prstTxWarp prst="textNoShape">
              <a:avLst/>
            </a:prstTxWarp>
          </a:bodyPr>
          <a:lstStyle>
            <a:lvl1pPr algn="r" eaLnBrk="1" hangingPunct="1">
              <a:defRPr sz="1200"/>
            </a:lvl1pPr>
          </a:lstStyle>
          <a:p>
            <a:pPr>
              <a:defRPr/>
            </a:pPr>
            <a:fld id="{F86EA57E-7559-4DAE-AFD8-64D135FAD36E}" type="slidenum">
              <a:rPr lang="en-GB" altLang="en-US"/>
              <a:pPr>
                <a:defRPr/>
              </a:pPr>
              <a:t>‹#›</a:t>
            </a:fld>
            <a:endParaRPr lang="en-GB" altLang="en-US"/>
          </a:p>
        </p:txBody>
      </p:sp>
    </p:spTree>
    <p:extLst>
      <p:ext uri="{BB962C8B-B14F-4D97-AF65-F5344CB8AC3E}">
        <p14:creationId xmlns:p14="http://schemas.microsoft.com/office/powerpoint/2010/main" val="1499858499"/>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7042" name="Rectangle 2">
            <a:extLst>
              <a:ext uri="{FF2B5EF4-FFF2-40B4-BE49-F238E27FC236}">
                <a16:creationId xmlns:a16="http://schemas.microsoft.com/office/drawing/2014/main" id="{9C99641F-E5E0-443F-857F-BBE9A90EED0F}"/>
              </a:ext>
            </a:extLst>
          </p:cNvPr>
          <p:cNvSpPr>
            <a:spLocks noGrp="1" noChangeArrowheads="1"/>
          </p:cNvSpPr>
          <p:nvPr>
            <p:ph type="hdr" sz="quarter"/>
          </p:nvPr>
        </p:nvSpPr>
        <p:spPr bwMode="auto">
          <a:xfrm>
            <a:off x="0" y="0"/>
            <a:ext cx="2924175" cy="495300"/>
          </a:xfrm>
          <a:prstGeom prst="rect">
            <a:avLst/>
          </a:prstGeom>
          <a:noFill/>
          <a:ln>
            <a:noFill/>
          </a:ln>
          <a:effectLst/>
        </p:spPr>
        <p:txBody>
          <a:bodyPr vert="horz" wrap="square" lIns="91440" tIns="45720" rIns="91440" bIns="45720" numCol="1" anchor="t" anchorCtr="0" compatLnSpc="1">
            <a:prstTxWarp prst="textNoShape">
              <a:avLst/>
            </a:prstTxWarp>
          </a:bodyPr>
          <a:lstStyle>
            <a:lvl1pPr eaLnBrk="1" hangingPunct="1">
              <a:defRPr sz="1200">
                <a:latin typeface="Verdana" panose="020B0604030504040204" pitchFamily="34" charset="0"/>
              </a:defRPr>
            </a:lvl1pPr>
          </a:lstStyle>
          <a:p>
            <a:pPr>
              <a:defRPr/>
            </a:pPr>
            <a:endParaRPr lang="en-GB" altLang="en-US"/>
          </a:p>
        </p:txBody>
      </p:sp>
      <p:sp>
        <p:nvSpPr>
          <p:cNvPr id="87043" name="Rectangle 3">
            <a:extLst>
              <a:ext uri="{FF2B5EF4-FFF2-40B4-BE49-F238E27FC236}">
                <a16:creationId xmlns:a16="http://schemas.microsoft.com/office/drawing/2014/main" id="{AA912BC5-7D06-4BA6-8CF6-4D1F038E722C}"/>
              </a:ext>
            </a:extLst>
          </p:cNvPr>
          <p:cNvSpPr>
            <a:spLocks noGrp="1" noChangeArrowheads="1"/>
          </p:cNvSpPr>
          <p:nvPr>
            <p:ph type="dt" idx="1"/>
          </p:nvPr>
        </p:nvSpPr>
        <p:spPr bwMode="auto">
          <a:xfrm>
            <a:off x="3822700" y="0"/>
            <a:ext cx="2924175" cy="495300"/>
          </a:xfrm>
          <a:prstGeom prst="rect">
            <a:avLst/>
          </a:prstGeom>
          <a:noFill/>
          <a:ln>
            <a:noFill/>
          </a:ln>
          <a:effectLst/>
        </p:spPr>
        <p:txBody>
          <a:bodyPr vert="horz" wrap="square" lIns="91440" tIns="45720" rIns="91440" bIns="45720" numCol="1" anchor="t" anchorCtr="0" compatLnSpc="1">
            <a:prstTxWarp prst="textNoShape">
              <a:avLst/>
            </a:prstTxWarp>
          </a:bodyPr>
          <a:lstStyle>
            <a:lvl1pPr algn="r" eaLnBrk="1" hangingPunct="1">
              <a:defRPr sz="1200">
                <a:latin typeface="Verdana" panose="020B0604030504040204" pitchFamily="34" charset="0"/>
              </a:defRPr>
            </a:lvl1pPr>
          </a:lstStyle>
          <a:p>
            <a:pPr>
              <a:defRPr/>
            </a:pPr>
            <a:endParaRPr lang="en-GB" altLang="en-US"/>
          </a:p>
        </p:txBody>
      </p:sp>
      <p:sp>
        <p:nvSpPr>
          <p:cNvPr id="4100" name="Rectangle 4">
            <a:extLst>
              <a:ext uri="{FF2B5EF4-FFF2-40B4-BE49-F238E27FC236}">
                <a16:creationId xmlns:a16="http://schemas.microsoft.com/office/drawing/2014/main" id="{A961BA8A-1466-4B71-9684-1ABCD7A83550}"/>
              </a:ext>
            </a:extLst>
          </p:cNvPr>
          <p:cNvSpPr>
            <a:spLocks noGrp="1" noRot="1" noChangeAspect="1" noChangeArrowheads="1" noTextEdit="1"/>
          </p:cNvSpPr>
          <p:nvPr>
            <p:ph type="sldImg" idx="2"/>
          </p:nvPr>
        </p:nvSpPr>
        <p:spPr bwMode="auto">
          <a:xfrm>
            <a:off x="895350" y="742950"/>
            <a:ext cx="4957763" cy="3717925"/>
          </a:xfrm>
          <a:prstGeom prst="rect">
            <a:avLst/>
          </a:prstGeom>
          <a:noFill/>
          <a:ln w="9525">
            <a:solidFill>
              <a:srgbClr val="00000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87045" name="Rectangle 5">
            <a:extLst>
              <a:ext uri="{FF2B5EF4-FFF2-40B4-BE49-F238E27FC236}">
                <a16:creationId xmlns:a16="http://schemas.microsoft.com/office/drawing/2014/main" id="{6483EBEB-5149-4757-BEAD-B8E4F3DB2558}"/>
              </a:ext>
            </a:extLst>
          </p:cNvPr>
          <p:cNvSpPr>
            <a:spLocks noGrp="1" noChangeArrowheads="1"/>
          </p:cNvSpPr>
          <p:nvPr>
            <p:ph type="body" sz="quarter" idx="3"/>
          </p:nvPr>
        </p:nvSpPr>
        <p:spPr bwMode="auto">
          <a:xfrm>
            <a:off x="900113" y="4708525"/>
            <a:ext cx="4946650" cy="4462463"/>
          </a:xfrm>
          <a:prstGeom prst="rect">
            <a:avLst/>
          </a:prstGeom>
          <a:noFill/>
          <a:ln>
            <a:noFill/>
          </a:ln>
          <a:effectLst/>
        </p:spPr>
        <p:txBody>
          <a:bodyPr vert="horz" wrap="square" lIns="91440" tIns="45720" rIns="91440" bIns="45720" numCol="1" anchor="t" anchorCtr="0" compatLnSpc="1">
            <a:prstTxWarp prst="textNoShape">
              <a:avLst/>
            </a:prstTxWarp>
          </a:bodyPr>
          <a:lstStyle/>
          <a:p>
            <a:pPr lvl="0"/>
            <a:r>
              <a:rPr lang="en-GB" altLang="en-US" noProof="0"/>
              <a:t>Click to edit Master text styles</a:t>
            </a:r>
          </a:p>
          <a:p>
            <a:pPr lvl="1"/>
            <a:r>
              <a:rPr lang="en-GB" altLang="en-US" noProof="0"/>
              <a:t>Second level</a:t>
            </a:r>
          </a:p>
          <a:p>
            <a:pPr lvl="2"/>
            <a:r>
              <a:rPr lang="en-GB" altLang="en-US" noProof="0"/>
              <a:t>Third level</a:t>
            </a:r>
          </a:p>
          <a:p>
            <a:pPr lvl="3"/>
            <a:r>
              <a:rPr lang="en-GB" altLang="en-US" noProof="0"/>
              <a:t>Fourth level</a:t>
            </a:r>
          </a:p>
          <a:p>
            <a:pPr lvl="4"/>
            <a:r>
              <a:rPr lang="en-GB" altLang="en-US" noProof="0"/>
              <a:t>Fifth level</a:t>
            </a:r>
          </a:p>
        </p:txBody>
      </p:sp>
      <p:sp>
        <p:nvSpPr>
          <p:cNvPr id="87046" name="Rectangle 6">
            <a:extLst>
              <a:ext uri="{FF2B5EF4-FFF2-40B4-BE49-F238E27FC236}">
                <a16:creationId xmlns:a16="http://schemas.microsoft.com/office/drawing/2014/main" id="{3A9BE34F-B3A4-4629-99CA-86E1DDFE22B8}"/>
              </a:ext>
            </a:extLst>
          </p:cNvPr>
          <p:cNvSpPr>
            <a:spLocks noGrp="1" noChangeArrowheads="1"/>
          </p:cNvSpPr>
          <p:nvPr>
            <p:ph type="ftr" sz="quarter" idx="4"/>
          </p:nvPr>
        </p:nvSpPr>
        <p:spPr bwMode="auto">
          <a:xfrm>
            <a:off x="0" y="9418638"/>
            <a:ext cx="2924175" cy="495300"/>
          </a:xfrm>
          <a:prstGeom prst="rect">
            <a:avLst/>
          </a:prstGeom>
          <a:noFill/>
          <a:ln>
            <a:noFill/>
          </a:ln>
          <a:effectLst/>
        </p:spPr>
        <p:txBody>
          <a:bodyPr vert="horz" wrap="square" lIns="91440" tIns="45720" rIns="91440" bIns="45720" numCol="1" anchor="b" anchorCtr="0" compatLnSpc="1">
            <a:prstTxWarp prst="textNoShape">
              <a:avLst/>
            </a:prstTxWarp>
          </a:bodyPr>
          <a:lstStyle>
            <a:lvl1pPr eaLnBrk="1" hangingPunct="1">
              <a:defRPr sz="1200">
                <a:latin typeface="Verdana" panose="020B0604030504040204" pitchFamily="34" charset="0"/>
              </a:defRPr>
            </a:lvl1pPr>
          </a:lstStyle>
          <a:p>
            <a:pPr>
              <a:defRPr/>
            </a:pPr>
            <a:endParaRPr lang="en-GB" altLang="en-US"/>
          </a:p>
        </p:txBody>
      </p:sp>
      <p:sp>
        <p:nvSpPr>
          <p:cNvPr id="87047" name="Rectangle 7">
            <a:extLst>
              <a:ext uri="{FF2B5EF4-FFF2-40B4-BE49-F238E27FC236}">
                <a16:creationId xmlns:a16="http://schemas.microsoft.com/office/drawing/2014/main" id="{192C74B4-6365-40F3-89E2-4588CE08B578}"/>
              </a:ext>
            </a:extLst>
          </p:cNvPr>
          <p:cNvSpPr>
            <a:spLocks noGrp="1" noChangeArrowheads="1"/>
          </p:cNvSpPr>
          <p:nvPr>
            <p:ph type="sldNum" sz="quarter" idx="5"/>
          </p:nvPr>
        </p:nvSpPr>
        <p:spPr bwMode="auto">
          <a:xfrm>
            <a:off x="3822700" y="9418638"/>
            <a:ext cx="2924175" cy="495300"/>
          </a:xfrm>
          <a:prstGeom prst="rect">
            <a:avLst/>
          </a:prstGeom>
          <a:noFill/>
          <a:ln>
            <a:noFill/>
          </a:ln>
          <a:effectLst/>
        </p:spPr>
        <p:txBody>
          <a:bodyPr vert="horz" wrap="square" lIns="91440" tIns="45720" rIns="91440" bIns="45720" numCol="1" anchor="b" anchorCtr="0" compatLnSpc="1">
            <a:prstTxWarp prst="textNoShape">
              <a:avLst/>
            </a:prstTxWarp>
          </a:bodyPr>
          <a:lstStyle>
            <a:lvl1pPr algn="r" eaLnBrk="1" hangingPunct="1">
              <a:defRPr sz="1200">
                <a:latin typeface="Verdana" panose="020B0604030504040204" pitchFamily="34" charset="0"/>
              </a:defRPr>
            </a:lvl1pPr>
          </a:lstStyle>
          <a:p>
            <a:pPr>
              <a:defRPr/>
            </a:pPr>
            <a:fld id="{5B246B08-1AD4-482A-B4E4-985B7039BB59}" type="slidenum">
              <a:rPr lang="en-GB" altLang="en-US"/>
              <a:pPr>
                <a:defRPr/>
              </a:pPr>
              <a:t>‹#›</a:t>
            </a:fld>
            <a:endParaRPr lang="en-GB" altLang="en-US"/>
          </a:p>
        </p:txBody>
      </p:sp>
    </p:spTree>
    <p:extLst>
      <p:ext uri="{BB962C8B-B14F-4D97-AF65-F5344CB8AC3E}">
        <p14:creationId xmlns:p14="http://schemas.microsoft.com/office/powerpoint/2010/main" val="764045016"/>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1pPr>
    <a:lvl2pPr marL="457200"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2pPr>
    <a:lvl3pPr marL="914400"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3pPr>
    <a:lvl4pPr marL="1371600"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4pPr>
    <a:lvl5pPr marL="1828800"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683568" y="1988840"/>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69368" y="3744615"/>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52FF8801-A67E-460E-A23D-F9656E9CF7AB}"/>
              </a:ext>
            </a:extLst>
          </p:cNvPr>
          <p:cNvSpPr>
            <a:spLocks noGrp="1"/>
          </p:cNvSpPr>
          <p:nvPr>
            <p:ph type="dt" sz="half" idx="10"/>
          </p:nvPr>
        </p:nvSpPr>
        <p:spPr>
          <a:xfrm>
            <a:off x="395288" y="6524625"/>
            <a:ext cx="971550" cy="219075"/>
          </a:xfrm>
        </p:spPr>
        <p:txBody>
          <a:bodyPr/>
          <a:lstStyle>
            <a:lvl1pPr>
              <a:defRPr/>
            </a:lvl1pPr>
          </a:lstStyle>
          <a:p>
            <a:pPr>
              <a:defRPr/>
            </a:pPr>
            <a:fld id="{8AA65A15-4643-4552-8F90-97D14597E7F3}" type="datetime1">
              <a:rPr lang="en-GB" altLang="en-US"/>
              <a:pPr>
                <a:defRPr/>
              </a:pPr>
              <a:t>08/11/2023</a:t>
            </a:fld>
            <a:endParaRPr lang="en-GB" altLang="en-US" dirty="0"/>
          </a:p>
        </p:txBody>
      </p:sp>
      <p:sp>
        <p:nvSpPr>
          <p:cNvPr id="5" name="Footer Placeholder 4">
            <a:extLst>
              <a:ext uri="{FF2B5EF4-FFF2-40B4-BE49-F238E27FC236}">
                <a16:creationId xmlns:a16="http://schemas.microsoft.com/office/drawing/2014/main" id="{998811F0-E39C-408A-B113-B14243C204C8}"/>
              </a:ext>
            </a:extLst>
          </p:cNvPr>
          <p:cNvSpPr>
            <a:spLocks noGrp="1"/>
          </p:cNvSpPr>
          <p:nvPr>
            <p:ph type="ftr" sz="quarter" idx="11"/>
          </p:nvPr>
        </p:nvSpPr>
        <p:spPr>
          <a:xfrm>
            <a:off x="4140200" y="6381750"/>
            <a:ext cx="2895600" cy="365125"/>
          </a:xfrm>
          <a:prstGeom prst="rect">
            <a:avLst/>
          </a:prstGeom>
        </p:spPr>
        <p:txBody>
          <a:bodyPr/>
          <a:lstStyle>
            <a:lvl1pPr eaLnBrk="1" fontAlgn="auto" hangingPunct="1">
              <a:spcBef>
                <a:spcPts val="0"/>
              </a:spcBef>
              <a:spcAft>
                <a:spcPts val="0"/>
              </a:spcAft>
              <a:defRPr>
                <a:latin typeface="+mn-lt"/>
                <a:cs typeface="+mn-cs"/>
              </a:defRPr>
            </a:lvl1pPr>
          </a:lstStyle>
          <a:p>
            <a:pPr>
              <a:defRPr/>
            </a:pPr>
            <a:endParaRPr lang="en-GB" altLang="en-US"/>
          </a:p>
        </p:txBody>
      </p:sp>
      <p:sp>
        <p:nvSpPr>
          <p:cNvPr id="6" name="Slide Number Placeholder 5">
            <a:extLst>
              <a:ext uri="{FF2B5EF4-FFF2-40B4-BE49-F238E27FC236}">
                <a16:creationId xmlns:a16="http://schemas.microsoft.com/office/drawing/2014/main" id="{37AE6BCA-4E53-4915-A4A1-76C3287FDDBB}"/>
              </a:ext>
            </a:extLst>
          </p:cNvPr>
          <p:cNvSpPr>
            <a:spLocks noGrp="1"/>
          </p:cNvSpPr>
          <p:nvPr>
            <p:ph type="sldNum" sz="quarter" idx="12"/>
          </p:nvPr>
        </p:nvSpPr>
        <p:spPr/>
        <p:txBody>
          <a:bodyPr/>
          <a:lstStyle>
            <a:lvl1pPr>
              <a:defRPr/>
            </a:lvl1pPr>
          </a:lstStyle>
          <a:p>
            <a:pPr>
              <a:defRPr/>
            </a:pPr>
            <a:fld id="{C3F56C83-2A10-4C25-A6FA-F2B04429D231}" type="slidenum">
              <a:rPr lang="en-GB" altLang="en-US"/>
              <a:pPr>
                <a:defRPr/>
              </a:pPr>
              <a:t>‹#›</a:t>
            </a:fld>
            <a:endParaRPr lang="en-GB" altLang="en-US"/>
          </a:p>
        </p:txBody>
      </p:sp>
    </p:spTree>
    <p:extLst>
      <p:ext uri="{BB962C8B-B14F-4D97-AF65-F5344CB8AC3E}">
        <p14:creationId xmlns:p14="http://schemas.microsoft.com/office/powerpoint/2010/main" val="332790621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457200" y="1600201"/>
            <a:ext cx="8229600" cy="391703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C56A3EC7-C446-42B9-9FA5-AA69720F8519}"/>
              </a:ext>
            </a:extLst>
          </p:cNvPr>
          <p:cNvSpPr>
            <a:spLocks noGrp="1"/>
          </p:cNvSpPr>
          <p:nvPr>
            <p:ph type="dt" sz="half" idx="10"/>
          </p:nvPr>
        </p:nvSpPr>
        <p:spPr/>
        <p:txBody>
          <a:bodyPr/>
          <a:lstStyle>
            <a:lvl1pPr>
              <a:defRPr/>
            </a:lvl1pPr>
          </a:lstStyle>
          <a:p>
            <a:pPr>
              <a:defRPr/>
            </a:pPr>
            <a:fld id="{71EB28F8-D49C-40F8-A70C-70C92CA0F5D8}" type="datetime1">
              <a:rPr lang="en-GB" altLang="en-US"/>
              <a:pPr>
                <a:defRPr/>
              </a:pPr>
              <a:t>08/11/2023</a:t>
            </a:fld>
            <a:endParaRPr lang="en-GB" altLang="en-US" dirty="0"/>
          </a:p>
        </p:txBody>
      </p:sp>
      <p:sp>
        <p:nvSpPr>
          <p:cNvPr id="5" name="Footer Placeholder 4">
            <a:extLst>
              <a:ext uri="{FF2B5EF4-FFF2-40B4-BE49-F238E27FC236}">
                <a16:creationId xmlns:a16="http://schemas.microsoft.com/office/drawing/2014/main" id="{77E845BB-B472-4515-9CB9-D6E408E4DE73}"/>
              </a:ext>
            </a:extLst>
          </p:cNvPr>
          <p:cNvSpPr>
            <a:spLocks noGrp="1"/>
          </p:cNvSpPr>
          <p:nvPr>
            <p:ph type="ftr" sz="quarter" idx="11"/>
          </p:nvPr>
        </p:nvSpPr>
        <p:spPr>
          <a:xfrm>
            <a:off x="3132138" y="6461125"/>
            <a:ext cx="2895600" cy="365125"/>
          </a:xfrm>
          <a:prstGeom prst="rect">
            <a:avLst/>
          </a:prstGeom>
        </p:spPr>
        <p:txBody>
          <a:bodyPr/>
          <a:lstStyle>
            <a:lvl1pPr eaLnBrk="1" fontAlgn="auto" hangingPunct="1">
              <a:spcBef>
                <a:spcPts val="0"/>
              </a:spcBef>
              <a:spcAft>
                <a:spcPts val="0"/>
              </a:spcAft>
              <a:defRPr>
                <a:latin typeface="+mn-lt"/>
                <a:cs typeface="+mn-cs"/>
              </a:defRPr>
            </a:lvl1pPr>
          </a:lstStyle>
          <a:p>
            <a:pPr>
              <a:defRPr/>
            </a:pPr>
            <a:endParaRPr lang="en-GB" altLang="en-US"/>
          </a:p>
        </p:txBody>
      </p:sp>
      <p:sp>
        <p:nvSpPr>
          <p:cNvPr id="6" name="Slide Number Placeholder 5">
            <a:extLst>
              <a:ext uri="{FF2B5EF4-FFF2-40B4-BE49-F238E27FC236}">
                <a16:creationId xmlns:a16="http://schemas.microsoft.com/office/drawing/2014/main" id="{83148EA9-8B48-4560-BAA3-D5F1BD92C3D9}"/>
              </a:ext>
            </a:extLst>
          </p:cNvPr>
          <p:cNvSpPr>
            <a:spLocks noGrp="1"/>
          </p:cNvSpPr>
          <p:nvPr>
            <p:ph type="sldNum" sz="quarter" idx="12"/>
          </p:nvPr>
        </p:nvSpPr>
        <p:spPr/>
        <p:txBody>
          <a:bodyPr/>
          <a:lstStyle>
            <a:lvl1pPr>
              <a:defRPr/>
            </a:lvl1pPr>
          </a:lstStyle>
          <a:p>
            <a:pPr>
              <a:defRPr/>
            </a:pPr>
            <a:fld id="{1D396EF7-AE92-4D90-B2A9-1448F92B1D6B}" type="slidenum">
              <a:rPr lang="en-GB" altLang="en-US"/>
              <a:pPr>
                <a:defRPr/>
              </a:pPr>
              <a:t>‹#›</a:t>
            </a:fld>
            <a:endParaRPr lang="en-GB" altLang="en-US"/>
          </a:p>
        </p:txBody>
      </p:sp>
    </p:spTree>
    <p:extLst>
      <p:ext uri="{BB962C8B-B14F-4D97-AF65-F5344CB8AC3E}">
        <p14:creationId xmlns:p14="http://schemas.microsoft.com/office/powerpoint/2010/main" val="7614291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83568" y="3993083"/>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683568" y="2492896"/>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48625594-0AC5-4DD0-97DE-4EFC8E053962}"/>
              </a:ext>
            </a:extLst>
          </p:cNvPr>
          <p:cNvSpPr>
            <a:spLocks noGrp="1"/>
          </p:cNvSpPr>
          <p:nvPr>
            <p:ph type="dt" sz="half" idx="10"/>
          </p:nvPr>
        </p:nvSpPr>
        <p:spPr/>
        <p:txBody>
          <a:bodyPr/>
          <a:lstStyle>
            <a:lvl1pPr>
              <a:defRPr/>
            </a:lvl1pPr>
          </a:lstStyle>
          <a:p>
            <a:pPr>
              <a:defRPr/>
            </a:pPr>
            <a:fld id="{B533CEFF-2EF9-464F-B34D-2E646DADFB7B}" type="datetime1">
              <a:rPr lang="en-GB" altLang="en-US"/>
              <a:pPr>
                <a:defRPr/>
              </a:pPr>
              <a:t>08/11/2023</a:t>
            </a:fld>
            <a:endParaRPr lang="en-GB" altLang="en-US" dirty="0"/>
          </a:p>
        </p:txBody>
      </p:sp>
      <p:sp>
        <p:nvSpPr>
          <p:cNvPr id="5" name="Slide Number Placeholder 5">
            <a:extLst>
              <a:ext uri="{FF2B5EF4-FFF2-40B4-BE49-F238E27FC236}">
                <a16:creationId xmlns:a16="http://schemas.microsoft.com/office/drawing/2014/main" id="{3DBDAE5B-8D29-4FD7-AFED-345839CE885D}"/>
              </a:ext>
            </a:extLst>
          </p:cNvPr>
          <p:cNvSpPr>
            <a:spLocks noGrp="1"/>
          </p:cNvSpPr>
          <p:nvPr>
            <p:ph type="sldNum" sz="quarter" idx="11"/>
          </p:nvPr>
        </p:nvSpPr>
        <p:spPr/>
        <p:txBody>
          <a:bodyPr/>
          <a:lstStyle>
            <a:lvl1pPr>
              <a:defRPr/>
            </a:lvl1pPr>
          </a:lstStyle>
          <a:p>
            <a:pPr>
              <a:defRPr/>
            </a:pPr>
            <a:fld id="{4D224A48-2731-4941-96AB-511A9B756959}" type="slidenum">
              <a:rPr lang="en-GB" altLang="en-US"/>
              <a:pPr>
                <a:defRPr/>
              </a:pPr>
              <a:t>‹#›</a:t>
            </a:fld>
            <a:endParaRPr lang="en-GB" altLang="en-US"/>
          </a:p>
        </p:txBody>
      </p:sp>
    </p:spTree>
    <p:extLst>
      <p:ext uri="{BB962C8B-B14F-4D97-AF65-F5344CB8AC3E}">
        <p14:creationId xmlns:p14="http://schemas.microsoft.com/office/powerpoint/2010/main" val="281833525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3">
            <a:extLst>
              <a:ext uri="{FF2B5EF4-FFF2-40B4-BE49-F238E27FC236}">
                <a16:creationId xmlns:a16="http://schemas.microsoft.com/office/drawing/2014/main" id="{777964C1-95DB-4576-BAAD-4B6AB0656C97}"/>
              </a:ext>
            </a:extLst>
          </p:cNvPr>
          <p:cNvSpPr>
            <a:spLocks noGrp="1"/>
          </p:cNvSpPr>
          <p:nvPr>
            <p:ph type="dt" sz="half" idx="10"/>
          </p:nvPr>
        </p:nvSpPr>
        <p:spPr/>
        <p:txBody>
          <a:bodyPr/>
          <a:lstStyle>
            <a:lvl1pPr>
              <a:defRPr/>
            </a:lvl1pPr>
          </a:lstStyle>
          <a:p>
            <a:pPr>
              <a:defRPr/>
            </a:pPr>
            <a:fld id="{88717AE2-FA40-484A-902D-662F5BA3F74B}" type="datetime1">
              <a:rPr lang="en-GB" altLang="en-US"/>
              <a:pPr>
                <a:defRPr/>
              </a:pPr>
              <a:t>08/11/2023</a:t>
            </a:fld>
            <a:endParaRPr lang="en-GB" altLang="en-US" dirty="0"/>
          </a:p>
        </p:txBody>
      </p:sp>
      <p:sp>
        <p:nvSpPr>
          <p:cNvPr id="6" name="Slide Number Placeholder 5">
            <a:extLst>
              <a:ext uri="{FF2B5EF4-FFF2-40B4-BE49-F238E27FC236}">
                <a16:creationId xmlns:a16="http://schemas.microsoft.com/office/drawing/2014/main" id="{8AB2DA24-186D-465B-9899-C78622EA4FC2}"/>
              </a:ext>
            </a:extLst>
          </p:cNvPr>
          <p:cNvSpPr>
            <a:spLocks noGrp="1"/>
          </p:cNvSpPr>
          <p:nvPr>
            <p:ph type="sldNum" sz="quarter" idx="11"/>
          </p:nvPr>
        </p:nvSpPr>
        <p:spPr/>
        <p:txBody>
          <a:bodyPr/>
          <a:lstStyle>
            <a:lvl1pPr>
              <a:defRPr/>
            </a:lvl1pPr>
          </a:lstStyle>
          <a:p>
            <a:pPr>
              <a:defRPr/>
            </a:pPr>
            <a:fld id="{40E677B1-F9DB-4437-9AD9-21D98A2099D0}" type="slidenum">
              <a:rPr lang="en-GB" altLang="en-US"/>
              <a:pPr>
                <a:defRPr/>
              </a:pPr>
              <a:t>‹#›</a:t>
            </a:fld>
            <a:endParaRPr lang="en-GB" altLang="en-US"/>
          </a:p>
        </p:txBody>
      </p:sp>
    </p:spTree>
    <p:extLst>
      <p:ext uri="{BB962C8B-B14F-4D97-AF65-F5344CB8AC3E}">
        <p14:creationId xmlns:p14="http://schemas.microsoft.com/office/powerpoint/2010/main" val="45620522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457200" y="2174875"/>
            <a:ext cx="4040188"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45025" y="2174875"/>
            <a:ext cx="4041775"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3">
            <a:extLst>
              <a:ext uri="{FF2B5EF4-FFF2-40B4-BE49-F238E27FC236}">
                <a16:creationId xmlns:a16="http://schemas.microsoft.com/office/drawing/2014/main" id="{4FEF8432-D5D0-455B-AC1B-B97D272E646C}"/>
              </a:ext>
            </a:extLst>
          </p:cNvPr>
          <p:cNvSpPr>
            <a:spLocks noGrp="1"/>
          </p:cNvSpPr>
          <p:nvPr>
            <p:ph type="dt" sz="half" idx="10"/>
          </p:nvPr>
        </p:nvSpPr>
        <p:spPr/>
        <p:txBody>
          <a:bodyPr/>
          <a:lstStyle>
            <a:lvl1pPr>
              <a:defRPr/>
            </a:lvl1pPr>
          </a:lstStyle>
          <a:p>
            <a:pPr>
              <a:defRPr/>
            </a:pPr>
            <a:fld id="{C8C89332-F353-4450-8467-666D1436348A}" type="datetime1">
              <a:rPr lang="en-GB" altLang="en-US"/>
              <a:pPr>
                <a:defRPr/>
              </a:pPr>
              <a:t>08/11/2023</a:t>
            </a:fld>
            <a:endParaRPr lang="en-GB" altLang="en-US" dirty="0"/>
          </a:p>
        </p:txBody>
      </p:sp>
      <p:sp>
        <p:nvSpPr>
          <p:cNvPr id="8" name="Slide Number Placeholder 5">
            <a:extLst>
              <a:ext uri="{FF2B5EF4-FFF2-40B4-BE49-F238E27FC236}">
                <a16:creationId xmlns:a16="http://schemas.microsoft.com/office/drawing/2014/main" id="{E5EF987A-0E49-4E71-80FD-82B7BC7182AC}"/>
              </a:ext>
            </a:extLst>
          </p:cNvPr>
          <p:cNvSpPr>
            <a:spLocks noGrp="1"/>
          </p:cNvSpPr>
          <p:nvPr>
            <p:ph type="sldNum" sz="quarter" idx="11"/>
          </p:nvPr>
        </p:nvSpPr>
        <p:spPr/>
        <p:txBody>
          <a:bodyPr/>
          <a:lstStyle>
            <a:lvl1pPr>
              <a:defRPr/>
            </a:lvl1pPr>
          </a:lstStyle>
          <a:p>
            <a:pPr>
              <a:defRPr/>
            </a:pPr>
            <a:fld id="{6EDBA449-5323-4299-8715-0E73A961260F}" type="slidenum">
              <a:rPr lang="en-GB" altLang="en-US"/>
              <a:pPr>
                <a:defRPr/>
              </a:pPr>
              <a:t>‹#›</a:t>
            </a:fld>
            <a:endParaRPr lang="en-GB" altLang="en-US"/>
          </a:p>
        </p:txBody>
      </p:sp>
    </p:spTree>
    <p:extLst>
      <p:ext uri="{BB962C8B-B14F-4D97-AF65-F5344CB8AC3E}">
        <p14:creationId xmlns:p14="http://schemas.microsoft.com/office/powerpoint/2010/main" val="144576174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3">
            <a:extLst>
              <a:ext uri="{FF2B5EF4-FFF2-40B4-BE49-F238E27FC236}">
                <a16:creationId xmlns:a16="http://schemas.microsoft.com/office/drawing/2014/main" id="{92B79F4F-9FC9-4B07-83FB-9F5DFAF75B0B}"/>
              </a:ext>
            </a:extLst>
          </p:cNvPr>
          <p:cNvSpPr>
            <a:spLocks noGrp="1"/>
          </p:cNvSpPr>
          <p:nvPr>
            <p:ph type="dt" sz="half" idx="10"/>
          </p:nvPr>
        </p:nvSpPr>
        <p:spPr/>
        <p:txBody>
          <a:bodyPr/>
          <a:lstStyle>
            <a:lvl1pPr>
              <a:defRPr/>
            </a:lvl1pPr>
          </a:lstStyle>
          <a:p>
            <a:pPr>
              <a:defRPr/>
            </a:pPr>
            <a:fld id="{4345051C-A59A-4500-AA9E-DA70D4EF499F}" type="datetime1">
              <a:rPr lang="en-GB" altLang="en-US"/>
              <a:pPr>
                <a:defRPr/>
              </a:pPr>
              <a:t>08/11/2023</a:t>
            </a:fld>
            <a:endParaRPr lang="en-GB" altLang="en-US" dirty="0"/>
          </a:p>
        </p:txBody>
      </p:sp>
      <p:sp>
        <p:nvSpPr>
          <p:cNvPr id="4" name="Slide Number Placeholder 5">
            <a:extLst>
              <a:ext uri="{FF2B5EF4-FFF2-40B4-BE49-F238E27FC236}">
                <a16:creationId xmlns:a16="http://schemas.microsoft.com/office/drawing/2014/main" id="{C1051687-CB72-4E52-893F-DC773A6B2B7D}"/>
              </a:ext>
            </a:extLst>
          </p:cNvPr>
          <p:cNvSpPr>
            <a:spLocks noGrp="1"/>
          </p:cNvSpPr>
          <p:nvPr>
            <p:ph type="sldNum" sz="quarter" idx="11"/>
          </p:nvPr>
        </p:nvSpPr>
        <p:spPr/>
        <p:txBody>
          <a:bodyPr/>
          <a:lstStyle>
            <a:lvl1pPr>
              <a:defRPr/>
            </a:lvl1pPr>
          </a:lstStyle>
          <a:p>
            <a:pPr>
              <a:defRPr/>
            </a:pPr>
            <a:fld id="{84EC1271-C517-415B-A460-3FC2A2D7FC95}" type="slidenum">
              <a:rPr lang="en-GB" altLang="en-US"/>
              <a:pPr>
                <a:defRPr/>
              </a:pPr>
              <a:t>‹#›</a:t>
            </a:fld>
            <a:endParaRPr lang="en-GB" altLang="en-US"/>
          </a:p>
        </p:txBody>
      </p:sp>
    </p:spTree>
    <p:extLst>
      <p:ext uri="{BB962C8B-B14F-4D97-AF65-F5344CB8AC3E}">
        <p14:creationId xmlns:p14="http://schemas.microsoft.com/office/powerpoint/2010/main" val="386683767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a:extLst>
              <a:ext uri="{FF2B5EF4-FFF2-40B4-BE49-F238E27FC236}">
                <a16:creationId xmlns:a16="http://schemas.microsoft.com/office/drawing/2014/main" id="{1E37194E-F66E-40C4-B647-1FF786750CF0}"/>
              </a:ext>
            </a:extLst>
          </p:cNvPr>
          <p:cNvSpPr>
            <a:spLocks noGrp="1"/>
          </p:cNvSpPr>
          <p:nvPr>
            <p:ph type="dt" sz="half" idx="10"/>
          </p:nvPr>
        </p:nvSpPr>
        <p:spPr/>
        <p:txBody>
          <a:bodyPr/>
          <a:lstStyle>
            <a:lvl1pPr>
              <a:defRPr/>
            </a:lvl1pPr>
          </a:lstStyle>
          <a:p>
            <a:pPr>
              <a:defRPr/>
            </a:pPr>
            <a:fld id="{7981BD80-14F2-4BEC-AD3E-E6C4E60725FA}" type="datetime1">
              <a:rPr lang="en-GB" altLang="en-US"/>
              <a:pPr>
                <a:defRPr/>
              </a:pPr>
              <a:t>08/11/2023</a:t>
            </a:fld>
            <a:endParaRPr lang="en-GB" altLang="en-US" dirty="0"/>
          </a:p>
        </p:txBody>
      </p:sp>
      <p:sp>
        <p:nvSpPr>
          <p:cNvPr id="3" name="Slide Number Placeholder 5">
            <a:extLst>
              <a:ext uri="{FF2B5EF4-FFF2-40B4-BE49-F238E27FC236}">
                <a16:creationId xmlns:a16="http://schemas.microsoft.com/office/drawing/2014/main" id="{57859585-F801-4F84-8548-0FE9EE52DC92}"/>
              </a:ext>
            </a:extLst>
          </p:cNvPr>
          <p:cNvSpPr>
            <a:spLocks noGrp="1"/>
          </p:cNvSpPr>
          <p:nvPr>
            <p:ph type="sldNum" sz="quarter" idx="11"/>
          </p:nvPr>
        </p:nvSpPr>
        <p:spPr/>
        <p:txBody>
          <a:bodyPr/>
          <a:lstStyle>
            <a:lvl1pPr>
              <a:defRPr/>
            </a:lvl1pPr>
          </a:lstStyle>
          <a:p>
            <a:pPr>
              <a:defRPr/>
            </a:pPr>
            <a:fld id="{08892F27-087C-4F8F-B1B2-9EFFCAF90AC3}" type="slidenum">
              <a:rPr lang="en-GB" altLang="en-US"/>
              <a:pPr>
                <a:defRPr/>
              </a:pPr>
              <a:t>‹#›</a:t>
            </a:fld>
            <a:endParaRPr lang="en-GB" altLang="en-US"/>
          </a:p>
        </p:txBody>
      </p:sp>
    </p:spTree>
    <p:extLst>
      <p:ext uri="{BB962C8B-B14F-4D97-AF65-F5344CB8AC3E}">
        <p14:creationId xmlns:p14="http://schemas.microsoft.com/office/powerpoint/2010/main" val="338580799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17217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02989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3">
            <a:extLst>
              <a:ext uri="{FF2B5EF4-FFF2-40B4-BE49-F238E27FC236}">
                <a16:creationId xmlns:a16="http://schemas.microsoft.com/office/drawing/2014/main" id="{63D2F872-22A3-4012-8F81-C65AC000F8EC}"/>
              </a:ext>
            </a:extLst>
          </p:cNvPr>
          <p:cNvSpPr>
            <a:spLocks noGrp="1"/>
          </p:cNvSpPr>
          <p:nvPr>
            <p:ph type="dt" sz="half" idx="10"/>
          </p:nvPr>
        </p:nvSpPr>
        <p:spPr/>
        <p:txBody>
          <a:bodyPr/>
          <a:lstStyle>
            <a:lvl1pPr>
              <a:defRPr/>
            </a:lvl1pPr>
          </a:lstStyle>
          <a:p>
            <a:pPr>
              <a:defRPr/>
            </a:pPr>
            <a:fld id="{429DD2BB-61B0-4C6A-AD75-E8C1A8CEEE30}" type="datetime1">
              <a:rPr lang="en-GB" altLang="en-US"/>
              <a:pPr>
                <a:defRPr/>
              </a:pPr>
              <a:t>08/11/2023</a:t>
            </a:fld>
            <a:endParaRPr lang="en-GB" altLang="en-US" dirty="0"/>
          </a:p>
        </p:txBody>
      </p:sp>
      <p:sp>
        <p:nvSpPr>
          <p:cNvPr id="6" name="Slide Number Placeholder 5">
            <a:extLst>
              <a:ext uri="{FF2B5EF4-FFF2-40B4-BE49-F238E27FC236}">
                <a16:creationId xmlns:a16="http://schemas.microsoft.com/office/drawing/2014/main" id="{DDDB2BAD-8D92-46FD-B021-AB942E0418CC}"/>
              </a:ext>
            </a:extLst>
          </p:cNvPr>
          <p:cNvSpPr>
            <a:spLocks noGrp="1"/>
          </p:cNvSpPr>
          <p:nvPr>
            <p:ph type="sldNum" sz="quarter" idx="11"/>
          </p:nvPr>
        </p:nvSpPr>
        <p:spPr/>
        <p:txBody>
          <a:bodyPr/>
          <a:lstStyle>
            <a:lvl1pPr>
              <a:defRPr/>
            </a:lvl1pPr>
          </a:lstStyle>
          <a:p>
            <a:pPr>
              <a:defRPr/>
            </a:pPr>
            <a:fld id="{E313E82D-B435-4822-9C38-E056EFFF558D}" type="slidenum">
              <a:rPr lang="en-GB" altLang="en-US"/>
              <a:pPr>
                <a:defRPr/>
              </a:pPr>
              <a:t>‹#›</a:t>
            </a:fld>
            <a:endParaRPr lang="en-GB" altLang="en-US"/>
          </a:p>
        </p:txBody>
      </p:sp>
    </p:spTree>
    <p:extLst>
      <p:ext uri="{BB962C8B-B14F-4D97-AF65-F5344CB8AC3E}">
        <p14:creationId xmlns:p14="http://schemas.microsoft.com/office/powerpoint/2010/main" val="2718918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509120"/>
            <a:ext cx="5486400" cy="566738"/>
          </a:xfrm>
        </p:spPr>
        <p:txBody>
          <a:bodyPr anchor="b"/>
          <a:lstStyle>
            <a:lvl1pPr algn="l">
              <a:defRPr sz="2000" b="1"/>
            </a:lvl1pPr>
          </a:lstStyle>
          <a:p>
            <a:r>
              <a:rPr lang="en-US"/>
              <a:t>Click to edit Master title style</a:t>
            </a:r>
            <a:endParaRPr lang="en-GB" dirty="0"/>
          </a:p>
        </p:txBody>
      </p:sp>
      <p:sp>
        <p:nvSpPr>
          <p:cNvPr id="3" name="Picture Placeholder 2"/>
          <p:cNvSpPr>
            <a:spLocks noGrp="1"/>
          </p:cNvSpPr>
          <p:nvPr>
            <p:ph type="pic" idx="1"/>
          </p:nvPr>
        </p:nvSpPr>
        <p:spPr>
          <a:xfrm>
            <a:off x="1792288" y="612775"/>
            <a:ext cx="5486400" cy="3824337"/>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dirty="0"/>
              <a:t>Click icon to add picture</a:t>
            </a:r>
            <a:endParaRPr lang="en-GB" noProof="0" dirty="0"/>
          </a:p>
        </p:txBody>
      </p:sp>
      <p:sp>
        <p:nvSpPr>
          <p:cNvPr id="4" name="Text Placeholder 3"/>
          <p:cNvSpPr>
            <a:spLocks noGrp="1"/>
          </p:cNvSpPr>
          <p:nvPr>
            <p:ph type="body" sz="half" idx="2"/>
          </p:nvPr>
        </p:nvSpPr>
        <p:spPr>
          <a:xfrm>
            <a:off x="1792288" y="5157192"/>
            <a:ext cx="5486400" cy="43204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3">
            <a:extLst>
              <a:ext uri="{FF2B5EF4-FFF2-40B4-BE49-F238E27FC236}">
                <a16:creationId xmlns:a16="http://schemas.microsoft.com/office/drawing/2014/main" id="{A6D7E7F3-8292-4743-8F56-931EBA42A88E}"/>
              </a:ext>
            </a:extLst>
          </p:cNvPr>
          <p:cNvSpPr>
            <a:spLocks noGrp="1"/>
          </p:cNvSpPr>
          <p:nvPr>
            <p:ph type="dt" sz="half" idx="10"/>
          </p:nvPr>
        </p:nvSpPr>
        <p:spPr/>
        <p:txBody>
          <a:bodyPr/>
          <a:lstStyle>
            <a:lvl1pPr>
              <a:defRPr/>
            </a:lvl1pPr>
          </a:lstStyle>
          <a:p>
            <a:pPr>
              <a:defRPr/>
            </a:pPr>
            <a:fld id="{02AC22A3-F4A0-488C-8A89-B9CA9E08C9DC}" type="datetime1">
              <a:rPr lang="en-GB" altLang="en-US"/>
              <a:pPr>
                <a:defRPr/>
              </a:pPr>
              <a:t>08/11/2023</a:t>
            </a:fld>
            <a:endParaRPr lang="en-GB" altLang="en-US" dirty="0"/>
          </a:p>
        </p:txBody>
      </p:sp>
      <p:sp>
        <p:nvSpPr>
          <p:cNvPr id="6" name="Slide Number Placeholder 5">
            <a:extLst>
              <a:ext uri="{FF2B5EF4-FFF2-40B4-BE49-F238E27FC236}">
                <a16:creationId xmlns:a16="http://schemas.microsoft.com/office/drawing/2014/main" id="{13FBBE40-EED1-464D-8CE2-B41FC657C0F6}"/>
              </a:ext>
            </a:extLst>
          </p:cNvPr>
          <p:cNvSpPr>
            <a:spLocks noGrp="1"/>
          </p:cNvSpPr>
          <p:nvPr>
            <p:ph type="sldNum" sz="quarter" idx="11"/>
          </p:nvPr>
        </p:nvSpPr>
        <p:spPr/>
        <p:txBody>
          <a:bodyPr/>
          <a:lstStyle>
            <a:lvl1pPr>
              <a:defRPr/>
            </a:lvl1pPr>
          </a:lstStyle>
          <a:p>
            <a:pPr>
              <a:defRPr/>
            </a:pPr>
            <a:fld id="{4705B2C5-48B7-4195-951A-16612829EF57}" type="slidenum">
              <a:rPr lang="en-GB" altLang="en-US"/>
              <a:pPr>
                <a:defRPr/>
              </a:pPr>
              <a:t>‹#›</a:t>
            </a:fld>
            <a:endParaRPr lang="en-GB" altLang="en-US"/>
          </a:p>
        </p:txBody>
      </p:sp>
    </p:spTree>
    <p:extLst>
      <p:ext uri="{BB962C8B-B14F-4D97-AF65-F5344CB8AC3E}">
        <p14:creationId xmlns:p14="http://schemas.microsoft.com/office/powerpoint/2010/main" val="330560373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E3B838F-138B-4049-A9D5-9F60E2F6CB9B}"/>
              </a:ext>
            </a:extLst>
          </p:cNvPr>
          <p:cNvSpPr>
            <a:spLocks noGrp="1"/>
          </p:cNvSpPr>
          <p:nvPr>
            <p:ph type="dt" sz="half" idx="10"/>
          </p:nvPr>
        </p:nvSpPr>
        <p:spPr/>
        <p:txBody>
          <a:bodyPr/>
          <a:lstStyle>
            <a:lvl1pPr>
              <a:defRPr/>
            </a:lvl1pPr>
          </a:lstStyle>
          <a:p>
            <a:pPr>
              <a:defRPr/>
            </a:pPr>
            <a:fld id="{B648769A-A26E-45D7-88BE-11B030ED59A2}" type="datetime1">
              <a:rPr lang="en-GB" altLang="en-US"/>
              <a:pPr>
                <a:defRPr/>
              </a:pPr>
              <a:t>08/11/2023</a:t>
            </a:fld>
            <a:endParaRPr lang="en-GB" altLang="en-US" dirty="0"/>
          </a:p>
        </p:txBody>
      </p:sp>
      <p:sp>
        <p:nvSpPr>
          <p:cNvPr id="5" name="Slide Number Placeholder 5">
            <a:extLst>
              <a:ext uri="{FF2B5EF4-FFF2-40B4-BE49-F238E27FC236}">
                <a16:creationId xmlns:a16="http://schemas.microsoft.com/office/drawing/2014/main" id="{FC998122-20B1-4857-A7D9-C9EF4FF3B2B4}"/>
              </a:ext>
            </a:extLst>
          </p:cNvPr>
          <p:cNvSpPr>
            <a:spLocks noGrp="1"/>
          </p:cNvSpPr>
          <p:nvPr>
            <p:ph type="sldNum" sz="quarter" idx="11"/>
          </p:nvPr>
        </p:nvSpPr>
        <p:spPr/>
        <p:txBody>
          <a:bodyPr/>
          <a:lstStyle>
            <a:lvl1pPr>
              <a:defRPr/>
            </a:lvl1pPr>
          </a:lstStyle>
          <a:p>
            <a:pPr>
              <a:defRPr/>
            </a:pPr>
            <a:fld id="{3054B569-EF36-436E-AA6A-F9D7FE8D6223}" type="slidenum">
              <a:rPr lang="en-GB" altLang="en-US"/>
              <a:pPr>
                <a:defRPr/>
              </a:pPr>
              <a:t>‹#›</a:t>
            </a:fld>
            <a:endParaRPr lang="en-GB" altLang="en-US"/>
          </a:p>
        </p:txBody>
      </p:sp>
    </p:spTree>
    <p:extLst>
      <p:ext uri="{BB962C8B-B14F-4D97-AF65-F5344CB8AC3E}">
        <p14:creationId xmlns:p14="http://schemas.microsoft.com/office/powerpoint/2010/main" val="420531817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9"/>
            <a:ext cx="2057400" cy="5242594"/>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9"/>
            <a:ext cx="6019800" cy="5242594"/>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134B45F-15C2-411D-9D0C-887C741305E6}"/>
              </a:ext>
            </a:extLst>
          </p:cNvPr>
          <p:cNvSpPr>
            <a:spLocks noGrp="1"/>
          </p:cNvSpPr>
          <p:nvPr>
            <p:ph type="dt" sz="half" idx="10"/>
          </p:nvPr>
        </p:nvSpPr>
        <p:spPr/>
        <p:txBody>
          <a:bodyPr/>
          <a:lstStyle>
            <a:lvl1pPr>
              <a:defRPr/>
            </a:lvl1pPr>
          </a:lstStyle>
          <a:p>
            <a:pPr>
              <a:defRPr/>
            </a:pPr>
            <a:fld id="{4E1EED17-7B7A-4E98-97B1-E27B578E50D5}" type="datetime1">
              <a:rPr lang="en-GB" altLang="en-US"/>
              <a:pPr>
                <a:defRPr/>
              </a:pPr>
              <a:t>08/11/2023</a:t>
            </a:fld>
            <a:endParaRPr lang="en-GB" altLang="en-US" dirty="0"/>
          </a:p>
        </p:txBody>
      </p:sp>
      <p:sp>
        <p:nvSpPr>
          <p:cNvPr id="5" name="Slide Number Placeholder 5">
            <a:extLst>
              <a:ext uri="{FF2B5EF4-FFF2-40B4-BE49-F238E27FC236}">
                <a16:creationId xmlns:a16="http://schemas.microsoft.com/office/drawing/2014/main" id="{EF55D52B-7736-4884-AA88-AED8E16E9D3D}"/>
              </a:ext>
            </a:extLst>
          </p:cNvPr>
          <p:cNvSpPr>
            <a:spLocks noGrp="1"/>
          </p:cNvSpPr>
          <p:nvPr>
            <p:ph type="sldNum" sz="quarter" idx="11"/>
          </p:nvPr>
        </p:nvSpPr>
        <p:spPr/>
        <p:txBody>
          <a:bodyPr/>
          <a:lstStyle>
            <a:lvl1pPr>
              <a:defRPr/>
            </a:lvl1pPr>
          </a:lstStyle>
          <a:p>
            <a:pPr>
              <a:defRPr/>
            </a:pPr>
            <a:fld id="{9BEA7E0C-D4C6-49F1-A387-9DCEECC35099}" type="slidenum">
              <a:rPr lang="en-GB" altLang="en-US"/>
              <a:pPr>
                <a:defRPr/>
              </a:pPr>
              <a:t>‹#›</a:t>
            </a:fld>
            <a:endParaRPr lang="en-GB" altLang="en-US"/>
          </a:p>
        </p:txBody>
      </p:sp>
    </p:spTree>
    <p:extLst>
      <p:ext uri="{BB962C8B-B14F-4D97-AF65-F5344CB8AC3E}">
        <p14:creationId xmlns:p14="http://schemas.microsoft.com/office/powerpoint/2010/main" val="297339386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1026" name="Title Placeholder 1">
            <a:extLst>
              <a:ext uri="{FF2B5EF4-FFF2-40B4-BE49-F238E27FC236}">
                <a16:creationId xmlns:a16="http://schemas.microsoft.com/office/drawing/2014/main" id="{B7FB36F6-C2EA-4506-BADA-C2B889F6D258}"/>
              </a:ext>
            </a:extLst>
          </p:cNvPr>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endParaRPr lang="en-GB" altLang="en-US"/>
          </a:p>
        </p:txBody>
      </p:sp>
      <p:sp>
        <p:nvSpPr>
          <p:cNvPr id="1027" name="Text Placeholder 2">
            <a:extLst>
              <a:ext uri="{FF2B5EF4-FFF2-40B4-BE49-F238E27FC236}">
                <a16:creationId xmlns:a16="http://schemas.microsoft.com/office/drawing/2014/main" id="{6D6E9468-6869-4BCB-9F53-95A9196C3396}"/>
              </a:ext>
            </a:extLst>
          </p:cNvPr>
          <p:cNvSpPr>
            <a:spLocks noGrp="1"/>
          </p:cNvSpPr>
          <p:nvPr>
            <p:ph type="body" idx="1"/>
          </p:nvPr>
        </p:nvSpPr>
        <p:spPr bwMode="auto">
          <a:xfrm>
            <a:off x="457200" y="1600200"/>
            <a:ext cx="8229600" cy="3916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endParaRPr lang="en-GB" altLang="en-US"/>
          </a:p>
        </p:txBody>
      </p:sp>
      <p:sp>
        <p:nvSpPr>
          <p:cNvPr id="4" name="Date Placeholder 3">
            <a:extLst>
              <a:ext uri="{FF2B5EF4-FFF2-40B4-BE49-F238E27FC236}">
                <a16:creationId xmlns:a16="http://schemas.microsoft.com/office/drawing/2014/main" id="{032ED074-8F07-4D67-B477-93C4310FE9EB}"/>
              </a:ext>
            </a:extLst>
          </p:cNvPr>
          <p:cNvSpPr>
            <a:spLocks noGrp="1"/>
          </p:cNvSpPr>
          <p:nvPr>
            <p:ph type="dt" sz="half" idx="2"/>
          </p:nvPr>
        </p:nvSpPr>
        <p:spPr>
          <a:xfrm>
            <a:off x="250825" y="6524625"/>
            <a:ext cx="971550" cy="219075"/>
          </a:xfrm>
          <a:prstGeom prst="rect">
            <a:avLst/>
          </a:prstGeom>
        </p:spPr>
        <p:txBody>
          <a:bodyPr vert="horz" lIns="91440" tIns="45720" rIns="91440" bIns="45720" rtlCol="0" anchor="ctr"/>
          <a:lstStyle>
            <a:lvl1pPr algn="ctr" eaLnBrk="1" fontAlgn="auto" hangingPunct="1">
              <a:spcBef>
                <a:spcPts val="0"/>
              </a:spcBef>
              <a:spcAft>
                <a:spcPts val="0"/>
              </a:spcAft>
              <a:defRPr sz="1050">
                <a:solidFill>
                  <a:schemeClr val="tx1">
                    <a:tint val="75000"/>
                  </a:schemeClr>
                </a:solidFill>
                <a:latin typeface="+mn-lt"/>
                <a:cs typeface="+mn-cs"/>
              </a:defRPr>
            </a:lvl1pPr>
          </a:lstStyle>
          <a:p>
            <a:pPr>
              <a:defRPr/>
            </a:pPr>
            <a:fld id="{79EE82B7-2B39-4A05-843F-6FA408CB7B2B}" type="datetime1">
              <a:rPr lang="en-GB" altLang="en-US"/>
              <a:pPr>
                <a:defRPr/>
              </a:pPr>
              <a:t>08/11/2023</a:t>
            </a:fld>
            <a:endParaRPr lang="en-GB" altLang="en-US" dirty="0"/>
          </a:p>
        </p:txBody>
      </p:sp>
      <p:sp>
        <p:nvSpPr>
          <p:cNvPr id="6" name="Slide Number Placeholder 5">
            <a:extLst>
              <a:ext uri="{FF2B5EF4-FFF2-40B4-BE49-F238E27FC236}">
                <a16:creationId xmlns:a16="http://schemas.microsoft.com/office/drawing/2014/main" id="{7FC10A32-5F07-43DC-B63F-F086F836EB92}"/>
              </a:ext>
            </a:extLst>
          </p:cNvPr>
          <p:cNvSpPr>
            <a:spLocks noGrp="1"/>
          </p:cNvSpPr>
          <p:nvPr>
            <p:ph type="sldNum" sz="quarter" idx="4"/>
          </p:nvPr>
        </p:nvSpPr>
        <p:spPr>
          <a:xfrm>
            <a:off x="7956550" y="6381750"/>
            <a:ext cx="730250" cy="3397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898989"/>
                </a:solidFill>
                <a:latin typeface="Myriad Pro"/>
              </a:defRPr>
            </a:lvl1pPr>
          </a:lstStyle>
          <a:p>
            <a:pPr>
              <a:defRPr/>
            </a:pPr>
            <a:fld id="{C8D1CE4C-B55E-4F21-A29C-68426D5E3431}" type="slidenum">
              <a:rPr lang="en-GB" altLang="en-US"/>
              <a:pPr>
                <a:defRPr/>
              </a:pPr>
              <a:t>‹#›</a:t>
            </a:fld>
            <a:endParaRPr lang="en-GB" altLang="en-US"/>
          </a:p>
        </p:txBody>
      </p:sp>
    </p:spTree>
  </p:cSld>
  <p:clrMap bg1="lt1" tx1="dk1" bg2="lt2" tx2="dk2" accent1="accent1" accent2="accent2" accent3="accent3" accent4="accent4" accent5="accent5" accent6="accent6" hlink="hlink" folHlink="folHlink"/>
  <p:sldLayoutIdLst>
    <p:sldLayoutId id="2147483921" r:id="rId1"/>
    <p:sldLayoutId id="2147483922" r:id="rId2"/>
    <p:sldLayoutId id="2147483912" r:id="rId3"/>
    <p:sldLayoutId id="2147483913" r:id="rId4"/>
    <p:sldLayoutId id="2147483914" r:id="rId5"/>
    <p:sldLayoutId id="2147483915" r:id="rId6"/>
    <p:sldLayoutId id="2147483916" r:id="rId7"/>
    <p:sldLayoutId id="2147483917" r:id="rId8"/>
    <p:sldLayoutId id="2147483918" r:id="rId9"/>
    <p:sldLayoutId id="2147483919" r:id="rId10"/>
    <p:sldLayoutId id="2147483920" r:id="rId11"/>
  </p:sldLayoutIdLs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grpId="0" nodeType="clickEffect">
                                  <p:stCondLst>
                                    <p:cond delay="0"/>
                                  </p:stCondLst>
                                  <p:childTnLst>
                                    <p:set>
                                      <p:cBhvr>
                                        <p:cTn id="6" dur="1" fill="hold">
                                          <p:stCondLst>
                                            <p:cond delay="0"/>
                                          </p:stCondLst>
                                        </p:cTn>
                                        <p:tgtEl>
                                          <p:spTgt spid="1027">
                                            <p:txEl>
                                              <p:pRg st="0" end="0"/>
                                            </p:txEl>
                                          </p:spTgt>
                                        </p:tgtEl>
                                        <p:attrNameLst>
                                          <p:attrName>style.visibility</p:attrName>
                                        </p:attrNameLst>
                                      </p:cBhvr>
                                      <p:to>
                                        <p:strVal val="visible"/>
                                      </p:to>
                                    </p:set>
                                    <p:anim calcmode="lin" valueType="num">
                                      <p:cBhvr additive="base">
                                        <p:cTn id="7" dur="500" fill="hold"/>
                                        <p:tgtEl>
                                          <p:spTgt spid="1027">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1027">
                                            <p:txEl>
                                              <p:pRg st="0" end="0"/>
                                            </p:txEl>
                                          </p:spTgt>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1027">
                                            <p:txEl>
                                              <p:pRg st="1" end="1"/>
                                            </p:txEl>
                                          </p:spTgt>
                                        </p:tgtEl>
                                        <p:attrNameLst>
                                          <p:attrName>style.visibility</p:attrName>
                                        </p:attrNameLst>
                                      </p:cBhvr>
                                      <p:to>
                                        <p:strVal val="visible"/>
                                      </p:to>
                                    </p:set>
                                    <p:anim calcmode="lin" valueType="num">
                                      <p:cBhvr additive="base">
                                        <p:cTn id="11" dur="500" fill="hold"/>
                                        <p:tgtEl>
                                          <p:spTgt spid="1027">
                                            <p:txEl>
                                              <p:pRg st="1" end="1"/>
                                            </p:txEl>
                                          </p:spTgt>
                                        </p:tgtEl>
                                        <p:attrNameLst>
                                          <p:attrName>ppt_x</p:attrName>
                                        </p:attrNameLst>
                                      </p:cBhvr>
                                      <p:tavLst>
                                        <p:tav tm="0">
                                          <p:val>
                                            <p:strVal val="0-#ppt_w/2"/>
                                          </p:val>
                                        </p:tav>
                                        <p:tav tm="100000">
                                          <p:val>
                                            <p:strVal val="#ppt_x"/>
                                          </p:val>
                                        </p:tav>
                                      </p:tavLst>
                                    </p:anim>
                                    <p:anim calcmode="lin" valueType="num">
                                      <p:cBhvr additive="base">
                                        <p:cTn id="12" dur="500" fill="hold"/>
                                        <p:tgtEl>
                                          <p:spTgt spid="1027">
                                            <p:txEl>
                                              <p:pRg st="1" end="1"/>
                                            </p:txEl>
                                          </p:spTgt>
                                        </p:tgtEl>
                                        <p:attrNameLst>
                                          <p:attrName>ppt_y</p:attrName>
                                        </p:attrNameLst>
                                      </p:cBhvr>
                                      <p:tavLst>
                                        <p:tav tm="0">
                                          <p:val>
                                            <p:strVal val="#ppt_y"/>
                                          </p:val>
                                        </p:tav>
                                        <p:tav tm="100000">
                                          <p:val>
                                            <p:strVal val="#ppt_y"/>
                                          </p:val>
                                        </p:tav>
                                      </p:tavLst>
                                    </p:anim>
                                  </p:childTnLst>
                                </p:cTn>
                              </p:par>
                              <p:par>
                                <p:cTn id="13" presetID="2" presetClass="entr" presetSubtype="8" fill="hold" grpId="0" nodeType="withEffect">
                                  <p:stCondLst>
                                    <p:cond delay="0"/>
                                  </p:stCondLst>
                                  <p:childTnLst>
                                    <p:set>
                                      <p:cBhvr>
                                        <p:cTn id="14" dur="1" fill="hold">
                                          <p:stCondLst>
                                            <p:cond delay="0"/>
                                          </p:stCondLst>
                                        </p:cTn>
                                        <p:tgtEl>
                                          <p:spTgt spid="1027">
                                            <p:txEl>
                                              <p:pRg st="2" end="2"/>
                                            </p:txEl>
                                          </p:spTgt>
                                        </p:tgtEl>
                                        <p:attrNameLst>
                                          <p:attrName>style.visibility</p:attrName>
                                        </p:attrNameLst>
                                      </p:cBhvr>
                                      <p:to>
                                        <p:strVal val="visible"/>
                                      </p:to>
                                    </p:set>
                                    <p:anim calcmode="lin" valueType="num">
                                      <p:cBhvr additive="base">
                                        <p:cTn id="15" dur="500" fill="hold"/>
                                        <p:tgtEl>
                                          <p:spTgt spid="1027">
                                            <p:txEl>
                                              <p:pRg st="2" end="2"/>
                                            </p:txEl>
                                          </p:spTgt>
                                        </p:tgtEl>
                                        <p:attrNameLst>
                                          <p:attrName>ppt_x</p:attrName>
                                        </p:attrNameLst>
                                      </p:cBhvr>
                                      <p:tavLst>
                                        <p:tav tm="0">
                                          <p:val>
                                            <p:strVal val="0-#ppt_w/2"/>
                                          </p:val>
                                        </p:tav>
                                        <p:tav tm="100000">
                                          <p:val>
                                            <p:strVal val="#ppt_x"/>
                                          </p:val>
                                        </p:tav>
                                      </p:tavLst>
                                    </p:anim>
                                    <p:anim calcmode="lin" valueType="num">
                                      <p:cBhvr additive="base">
                                        <p:cTn id="16" dur="500" fill="hold"/>
                                        <p:tgtEl>
                                          <p:spTgt spid="1027">
                                            <p:txEl>
                                              <p:pRg st="2" end="2"/>
                                            </p:txEl>
                                          </p:spTgt>
                                        </p:tgtEl>
                                        <p:attrNameLst>
                                          <p:attrName>ppt_y</p:attrName>
                                        </p:attrNameLst>
                                      </p:cBhvr>
                                      <p:tavLst>
                                        <p:tav tm="0">
                                          <p:val>
                                            <p:strVal val="#ppt_y"/>
                                          </p:val>
                                        </p:tav>
                                        <p:tav tm="100000">
                                          <p:val>
                                            <p:strVal val="#ppt_y"/>
                                          </p:val>
                                        </p:tav>
                                      </p:tavLst>
                                    </p:anim>
                                  </p:childTnLst>
                                </p:cTn>
                              </p:par>
                              <p:par>
                                <p:cTn id="17" presetID="2" presetClass="entr" presetSubtype="8" fill="hold" grpId="0" nodeType="withEffect">
                                  <p:stCondLst>
                                    <p:cond delay="0"/>
                                  </p:stCondLst>
                                  <p:childTnLst>
                                    <p:set>
                                      <p:cBhvr>
                                        <p:cTn id="18" dur="1" fill="hold">
                                          <p:stCondLst>
                                            <p:cond delay="0"/>
                                          </p:stCondLst>
                                        </p:cTn>
                                        <p:tgtEl>
                                          <p:spTgt spid="1027">
                                            <p:txEl>
                                              <p:pRg st="3" end="3"/>
                                            </p:txEl>
                                          </p:spTgt>
                                        </p:tgtEl>
                                        <p:attrNameLst>
                                          <p:attrName>style.visibility</p:attrName>
                                        </p:attrNameLst>
                                      </p:cBhvr>
                                      <p:to>
                                        <p:strVal val="visible"/>
                                      </p:to>
                                    </p:set>
                                    <p:anim calcmode="lin" valueType="num">
                                      <p:cBhvr additive="base">
                                        <p:cTn id="19" dur="500" fill="hold"/>
                                        <p:tgtEl>
                                          <p:spTgt spid="1027">
                                            <p:txEl>
                                              <p:pRg st="3" end="3"/>
                                            </p:tx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1027">
                                            <p:txEl>
                                              <p:pRg st="3" end="3"/>
                                            </p:txEl>
                                          </p:spTgt>
                                        </p:tgtEl>
                                        <p:attrNameLst>
                                          <p:attrName>ppt_y</p:attrName>
                                        </p:attrNameLst>
                                      </p:cBhvr>
                                      <p:tavLst>
                                        <p:tav tm="0">
                                          <p:val>
                                            <p:strVal val="#ppt_y"/>
                                          </p:val>
                                        </p:tav>
                                        <p:tav tm="100000">
                                          <p:val>
                                            <p:strVal val="#ppt_y"/>
                                          </p:val>
                                        </p:tav>
                                      </p:tavLst>
                                    </p:anim>
                                  </p:childTnLst>
                                </p:cTn>
                              </p:par>
                              <p:par>
                                <p:cTn id="21" presetID="2" presetClass="entr" presetSubtype="8" fill="hold" grpId="0" nodeType="withEffect">
                                  <p:stCondLst>
                                    <p:cond delay="0"/>
                                  </p:stCondLst>
                                  <p:childTnLst>
                                    <p:set>
                                      <p:cBhvr>
                                        <p:cTn id="22" dur="1" fill="hold">
                                          <p:stCondLst>
                                            <p:cond delay="0"/>
                                          </p:stCondLst>
                                        </p:cTn>
                                        <p:tgtEl>
                                          <p:spTgt spid="1027">
                                            <p:txEl>
                                              <p:pRg st="4" end="4"/>
                                            </p:txEl>
                                          </p:spTgt>
                                        </p:tgtEl>
                                        <p:attrNameLst>
                                          <p:attrName>style.visibility</p:attrName>
                                        </p:attrNameLst>
                                      </p:cBhvr>
                                      <p:to>
                                        <p:strVal val="visible"/>
                                      </p:to>
                                    </p:set>
                                    <p:anim calcmode="lin" valueType="num">
                                      <p:cBhvr additive="base">
                                        <p:cTn id="23" dur="500" fill="hold"/>
                                        <p:tgtEl>
                                          <p:spTgt spid="1027">
                                            <p:txEl>
                                              <p:pRg st="4" end="4"/>
                                            </p:txEl>
                                          </p:spTgt>
                                        </p:tgtEl>
                                        <p:attrNameLst>
                                          <p:attrName>ppt_x</p:attrName>
                                        </p:attrNameLst>
                                      </p:cBhvr>
                                      <p:tavLst>
                                        <p:tav tm="0">
                                          <p:val>
                                            <p:strVal val="0-#ppt_w/2"/>
                                          </p:val>
                                        </p:tav>
                                        <p:tav tm="100000">
                                          <p:val>
                                            <p:strVal val="#ppt_x"/>
                                          </p:val>
                                        </p:tav>
                                      </p:tavLst>
                                    </p:anim>
                                    <p:anim calcmode="lin" valueType="num">
                                      <p:cBhvr additive="base">
                                        <p:cTn id="24" dur="500" fill="hold"/>
                                        <p:tgtEl>
                                          <p:spTgt spid="1027">
                                            <p:txEl>
                                              <p:pRg st="4" end="4"/>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7" grpId="0" build="p" autoUpdateAnimBg="0">
        <p:tmplLst>
          <p:tmpl lvl="1">
            <p:tnLst>
              <p:par>
                <p:cTn presetID="2" presetClass="entr" presetSubtype="8" fill="hold" nodeType="click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additive="base">
                        <p:cTn dur="500" fill="hold"/>
                        <p:tgtEl>
                          <p:spTgt spid="1027"/>
                        </p:tgtEl>
                        <p:attrNameLst>
                          <p:attrName>ppt_x</p:attrName>
                        </p:attrNameLst>
                      </p:cBhvr>
                      <p:tavLst>
                        <p:tav tm="0">
                          <p:val>
                            <p:strVal val="0-#ppt_w/2"/>
                          </p:val>
                        </p:tav>
                        <p:tav tm="100000">
                          <p:val>
                            <p:strVal val="#ppt_x"/>
                          </p:val>
                        </p:tav>
                      </p:tavLst>
                    </p:anim>
                    <p:anim calcmode="lin" valueType="num">
                      <p:cBhvr additive="base">
                        <p:cTn dur="500" fill="hold"/>
                        <p:tgtEl>
                          <p:spTgt spid="1027"/>
                        </p:tgtEl>
                        <p:attrNameLst>
                          <p:attrName>ppt_y</p:attrName>
                        </p:attrNameLst>
                      </p:cBhvr>
                      <p:tavLst>
                        <p:tav tm="0">
                          <p:val>
                            <p:strVal val="#ppt_y"/>
                          </p:val>
                        </p:tav>
                        <p:tav tm="100000">
                          <p:val>
                            <p:strVal val="#ppt_y"/>
                          </p:val>
                        </p:tav>
                      </p:tavLst>
                    </p:anim>
                  </p:childTnLst>
                </p:cTn>
              </p:par>
            </p:tnLst>
          </p:tmpl>
          <p:tmpl lvl="2">
            <p:tnLst>
              <p:par>
                <p:cTn presetID="2" presetClass="entr" presetSubtype="8"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additive="base">
                        <p:cTn dur="500" fill="hold"/>
                        <p:tgtEl>
                          <p:spTgt spid="1027"/>
                        </p:tgtEl>
                        <p:attrNameLst>
                          <p:attrName>ppt_x</p:attrName>
                        </p:attrNameLst>
                      </p:cBhvr>
                      <p:tavLst>
                        <p:tav tm="0">
                          <p:val>
                            <p:strVal val="0-#ppt_w/2"/>
                          </p:val>
                        </p:tav>
                        <p:tav tm="100000">
                          <p:val>
                            <p:strVal val="#ppt_x"/>
                          </p:val>
                        </p:tav>
                      </p:tavLst>
                    </p:anim>
                    <p:anim calcmode="lin" valueType="num">
                      <p:cBhvr additive="base">
                        <p:cTn dur="500" fill="hold"/>
                        <p:tgtEl>
                          <p:spTgt spid="1027"/>
                        </p:tgtEl>
                        <p:attrNameLst>
                          <p:attrName>ppt_y</p:attrName>
                        </p:attrNameLst>
                      </p:cBhvr>
                      <p:tavLst>
                        <p:tav tm="0">
                          <p:val>
                            <p:strVal val="#ppt_y"/>
                          </p:val>
                        </p:tav>
                        <p:tav tm="100000">
                          <p:val>
                            <p:strVal val="#ppt_y"/>
                          </p:val>
                        </p:tav>
                      </p:tavLst>
                    </p:anim>
                  </p:childTnLst>
                </p:cTn>
              </p:par>
            </p:tnLst>
          </p:tmpl>
          <p:tmpl lvl="3">
            <p:tnLst>
              <p:par>
                <p:cTn presetID="2" presetClass="entr" presetSubtype="8"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additive="base">
                        <p:cTn dur="500" fill="hold"/>
                        <p:tgtEl>
                          <p:spTgt spid="1027"/>
                        </p:tgtEl>
                        <p:attrNameLst>
                          <p:attrName>ppt_x</p:attrName>
                        </p:attrNameLst>
                      </p:cBhvr>
                      <p:tavLst>
                        <p:tav tm="0">
                          <p:val>
                            <p:strVal val="0-#ppt_w/2"/>
                          </p:val>
                        </p:tav>
                        <p:tav tm="100000">
                          <p:val>
                            <p:strVal val="#ppt_x"/>
                          </p:val>
                        </p:tav>
                      </p:tavLst>
                    </p:anim>
                    <p:anim calcmode="lin" valueType="num">
                      <p:cBhvr additive="base">
                        <p:cTn dur="500" fill="hold"/>
                        <p:tgtEl>
                          <p:spTgt spid="1027"/>
                        </p:tgtEl>
                        <p:attrNameLst>
                          <p:attrName>ppt_y</p:attrName>
                        </p:attrNameLst>
                      </p:cBhvr>
                      <p:tavLst>
                        <p:tav tm="0">
                          <p:val>
                            <p:strVal val="#ppt_y"/>
                          </p:val>
                        </p:tav>
                        <p:tav tm="100000">
                          <p:val>
                            <p:strVal val="#ppt_y"/>
                          </p:val>
                        </p:tav>
                      </p:tavLst>
                    </p:anim>
                  </p:childTnLst>
                </p:cTn>
              </p:par>
            </p:tnLst>
          </p:tmpl>
          <p:tmpl lvl="4">
            <p:tnLst>
              <p:par>
                <p:cTn presetID="2" presetClass="entr" presetSubtype="8"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additive="base">
                        <p:cTn dur="500" fill="hold"/>
                        <p:tgtEl>
                          <p:spTgt spid="1027"/>
                        </p:tgtEl>
                        <p:attrNameLst>
                          <p:attrName>ppt_x</p:attrName>
                        </p:attrNameLst>
                      </p:cBhvr>
                      <p:tavLst>
                        <p:tav tm="0">
                          <p:val>
                            <p:strVal val="0-#ppt_w/2"/>
                          </p:val>
                        </p:tav>
                        <p:tav tm="100000">
                          <p:val>
                            <p:strVal val="#ppt_x"/>
                          </p:val>
                        </p:tav>
                      </p:tavLst>
                    </p:anim>
                    <p:anim calcmode="lin" valueType="num">
                      <p:cBhvr additive="base">
                        <p:cTn dur="500" fill="hold"/>
                        <p:tgtEl>
                          <p:spTgt spid="1027"/>
                        </p:tgtEl>
                        <p:attrNameLst>
                          <p:attrName>ppt_y</p:attrName>
                        </p:attrNameLst>
                      </p:cBhvr>
                      <p:tavLst>
                        <p:tav tm="0">
                          <p:val>
                            <p:strVal val="#ppt_y"/>
                          </p:val>
                        </p:tav>
                        <p:tav tm="100000">
                          <p:val>
                            <p:strVal val="#ppt_y"/>
                          </p:val>
                        </p:tav>
                      </p:tavLst>
                    </p:anim>
                  </p:childTnLst>
                </p:cTn>
              </p:par>
            </p:tnLst>
          </p:tmpl>
          <p:tmpl lvl="5">
            <p:tnLst>
              <p:par>
                <p:cTn presetID="2" presetClass="entr" presetSubtype="8"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additive="base">
                        <p:cTn dur="500" fill="hold"/>
                        <p:tgtEl>
                          <p:spTgt spid="1027"/>
                        </p:tgtEl>
                        <p:attrNameLst>
                          <p:attrName>ppt_x</p:attrName>
                        </p:attrNameLst>
                      </p:cBhvr>
                      <p:tavLst>
                        <p:tav tm="0">
                          <p:val>
                            <p:strVal val="0-#ppt_w/2"/>
                          </p:val>
                        </p:tav>
                        <p:tav tm="100000">
                          <p:val>
                            <p:strVal val="#ppt_x"/>
                          </p:val>
                        </p:tav>
                      </p:tavLst>
                    </p:anim>
                    <p:anim calcmode="lin" valueType="num">
                      <p:cBhvr additive="base">
                        <p:cTn dur="500" fill="hold"/>
                        <p:tgtEl>
                          <p:spTgt spid="1027"/>
                        </p:tgtEl>
                        <p:attrNameLst>
                          <p:attrName>ppt_y</p:attrName>
                        </p:attrNameLst>
                      </p:cBhvr>
                      <p:tavLst>
                        <p:tav tm="0">
                          <p:val>
                            <p:strVal val="#ppt_y"/>
                          </p:val>
                        </p:tav>
                        <p:tav tm="100000">
                          <p:val>
                            <p:strVal val="#ppt_y"/>
                          </p:val>
                        </p:tav>
                      </p:tavLst>
                    </p:anim>
                  </p:childTnLst>
                </p:cTn>
              </p:par>
            </p:tnLst>
          </p:tmpl>
        </p:tmplLst>
      </p:bldP>
    </p:bldLst>
  </p:timing>
  <p:hf hdr="0" ftr="0"/>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Myriad Pro"/>
        </a:defRPr>
      </a:lvl2pPr>
      <a:lvl3pPr algn="ctr" rtl="0" eaLnBrk="0" fontAlgn="base" hangingPunct="0">
        <a:spcBef>
          <a:spcPct val="0"/>
        </a:spcBef>
        <a:spcAft>
          <a:spcPct val="0"/>
        </a:spcAft>
        <a:defRPr sz="4400">
          <a:solidFill>
            <a:schemeClr val="tx1"/>
          </a:solidFill>
          <a:latin typeface="Myriad Pro"/>
        </a:defRPr>
      </a:lvl3pPr>
      <a:lvl4pPr algn="ctr" rtl="0" eaLnBrk="0" fontAlgn="base" hangingPunct="0">
        <a:spcBef>
          <a:spcPct val="0"/>
        </a:spcBef>
        <a:spcAft>
          <a:spcPct val="0"/>
        </a:spcAft>
        <a:defRPr sz="4400">
          <a:solidFill>
            <a:schemeClr val="tx1"/>
          </a:solidFill>
          <a:latin typeface="Myriad Pro"/>
        </a:defRPr>
      </a:lvl4pPr>
      <a:lvl5pPr algn="ctr" rtl="0" eaLnBrk="0" fontAlgn="base" hangingPunct="0">
        <a:spcBef>
          <a:spcPct val="0"/>
        </a:spcBef>
        <a:spcAft>
          <a:spcPct val="0"/>
        </a:spcAft>
        <a:defRPr sz="4400">
          <a:solidFill>
            <a:schemeClr val="tx1"/>
          </a:solidFill>
          <a:latin typeface="Myriad Pro"/>
        </a:defRPr>
      </a:lvl5pPr>
      <a:lvl6pPr marL="457200" algn="ctr" rtl="0" eaLnBrk="1" fontAlgn="base" hangingPunct="1">
        <a:spcBef>
          <a:spcPct val="0"/>
        </a:spcBef>
        <a:spcAft>
          <a:spcPct val="0"/>
        </a:spcAft>
        <a:defRPr sz="4400">
          <a:solidFill>
            <a:schemeClr val="tx1"/>
          </a:solidFill>
          <a:latin typeface="Myriad Pro"/>
        </a:defRPr>
      </a:lvl6pPr>
      <a:lvl7pPr marL="914400" algn="ctr" rtl="0" eaLnBrk="1" fontAlgn="base" hangingPunct="1">
        <a:spcBef>
          <a:spcPct val="0"/>
        </a:spcBef>
        <a:spcAft>
          <a:spcPct val="0"/>
        </a:spcAft>
        <a:defRPr sz="4400">
          <a:solidFill>
            <a:schemeClr val="tx1"/>
          </a:solidFill>
          <a:latin typeface="Myriad Pro"/>
        </a:defRPr>
      </a:lvl7pPr>
      <a:lvl8pPr marL="1371600" algn="ctr" rtl="0" eaLnBrk="1" fontAlgn="base" hangingPunct="1">
        <a:spcBef>
          <a:spcPct val="0"/>
        </a:spcBef>
        <a:spcAft>
          <a:spcPct val="0"/>
        </a:spcAft>
        <a:defRPr sz="4400">
          <a:solidFill>
            <a:schemeClr val="tx1"/>
          </a:solidFill>
          <a:latin typeface="Myriad Pro"/>
        </a:defRPr>
      </a:lvl8pPr>
      <a:lvl9pPr marL="1828800" algn="ctr" rtl="0" eaLnBrk="1" fontAlgn="base" hangingPunct="1">
        <a:spcBef>
          <a:spcPct val="0"/>
        </a:spcBef>
        <a:spcAft>
          <a:spcPct val="0"/>
        </a:spcAft>
        <a:defRPr sz="4400">
          <a:solidFill>
            <a:schemeClr val="tx1"/>
          </a:solidFill>
          <a:latin typeface="Myriad Pro"/>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hyperlink" Target="https://www.healthandcarelearning.wales/resources/gcse-hsc-childcare-double-award-unit-1-211-human-development-across-the-lifecycle/" TargetMode="Externa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hyperlink" Target="https://eur01.safelinks.protection.outlook.com/?url=https%3A%2F%2Fwww.youtube.com%2Fwatch%3Fv%3DAESkozhaT4s&amp;data=05%7C01%7Cp.ahmed%40uwtsd.ac.uk%7Cfe2286eda7f74a0055ff08dbdfb70ecf%7C4e0f11f9046e45059cb8db2152311e21%7C0%7C0%7C638349749540296021%7CUnknown%7CTWFpbGZsb3d8eyJWIjoiMC4wLjAwMDAiLCJQIjoiV2luMzIiLCJBTiI6Ik1haWwiLCJXVCI6Mn0%3D%7C3000%7C%7C%7C&amp;sdata=ef7inYcm1oTXrSM6b%2BtRpLd1xTyH03oxPpGDaoUpx8Y%3D&amp;reserved=0" TargetMode="Externa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hyperlink" Target="http://resource.download.wjec.co.uk.s3.amazonaws.com/vtc/2018-19/HSC18-19_1-2/_multi-lang/expected-milestones-of-growth-and-development/2-emotional-development.html" TargetMode="External"/><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hyperlink" Target="https://www.youtube.com/watch?v=IhcgYgx7aAA" TargetMode="Externa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2.xml"/><Relationship Id="rId4" Type="http://schemas.openxmlformats.org/officeDocument/2006/relationships/image" Target="../media/image13.png"/></Relationships>
</file>

<file path=ppt/slides/_rels/slide42.xml.rels><?xml version="1.0" encoding="UTF-8" standalone="yes"?>
<Relationships xmlns="http://schemas.openxmlformats.org/package/2006/relationships"><Relationship Id="rId2" Type="http://schemas.openxmlformats.org/officeDocument/2006/relationships/hyperlink" Target="https://eur01.safelinks.protection.outlook.com/?url=https%3A%2F%2Fwww.youtube.com%2Fwatch%3Fv%3DuV5u-Anf9Fc&amp;data=05%7C01%7Cp.ahmed%40uwtsd.ac.uk%7Cfe2286eda7f74a0055ff08dbdfb70ecf%7C4e0f11f9046e45059cb8db2152311e21%7C0%7C0%7C638349749540452274%7CUnknown%7CTWFpbGZsb3d8eyJWIjoiMC4wLjAwMDAiLCJQIjoiV2luMzIiLCJBTiI6Ik1haWwiLCJXVCI6Mn0%3D%7C3000%7C%7C%7C&amp;sdata=cWiUeNnWxqhSjDrgYowmaCZjkF7NK58lUdjuTzdb9TI%3D&amp;reserved=0" TargetMode="External"/><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3" Type="http://schemas.openxmlformats.org/officeDocument/2006/relationships/hyperlink" Target="https://www.pearsonschoolsandfecolleges.co.uk/FEAndVocational/HealthAndSocialCare/BTEC/BTECNationalsHealthandSocialCare2016/Samples/Student-Book-1/BTEC-National-in-Health-and-Social-Care-Unit-01-web-ready.pdf" TargetMode="External"/><Relationship Id="rId2" Type="http://schemas.openxmlformats.org/officeDocument/2006/relationships/hyperlink" Target="https://us.sagepub.com/sites/default/files/upm-assets/106359_book_item_106359.pdf" TargetMode="External"/><Relationship Id="rId1" Type="http://schemas.openxmlformats.org/officeDocument/2006/relationships/slideLayout" Target="../slideLayouts/slideLayout2.xml"/><Relationship Id="rId4" Type="http://schemas.openxmlformats.org/officeDocument/2006/relationships/hyperlink" Target="https://www.academia.edu/35548065/Theories_of_Human_Growth_and_Development_Developmental_Psychology" TargetMode="External"/></Relationships>
</file>

<file path=ppt/slides/_rels/slide44.xml.rels><?xml version="1.0" encoding="UTF-8" standalone="yes"?>
<Relationships xmlns="http://schemas.openxmlformats.org/package/2006/relationships"><Relationship Id="rId3" Type="http://schemas.openxmlformats.org/officeDocument/2006/relationships/hyperlink" Target="https://scholarworks.gvsu.edu/cgi/viewcontent.cgi?referer=https://www.google.com/&amp;httpsredir=1&amp;article=1120&amp;context=orpc" TargetMode="External"/><Relationship Id="rId7" Type="http://schemas.openxmlformats.org/officeDocument/2006/relationships/hyperlink" Target="http://www.ncbi.nlm.nih.gov/pmc/articles/PMC3683270" TargetMode="External"/><Relationship Id="rId2" Type="http://schemas.openxmlformats.org/officeDocument/2006/relationships/hyperlink" Target="http://www.indiana.edu/~famlygrf/units/ambiguous.html" TargetMode="External"/><Relationship Id="rId1" Type="http://schemas.openxmlformats.org/officeDocument/2006/relationships/slideLayout" Target="../slideLayouts/slideLayout2.xml"/><Relationship Id="rId6" Type="http://schemas.openxmlformats.org/officeDocument/2006/relationships/hyperlink" Target="http://www.dsm5.org/Documents/Bereavement%20Exclusion%20Fact%20Sheet.pdf" TargetMode="External"/><Relationship Id="rId5" Type="http://schemas.openxmlformats.org/officeDocument/2006/relationships/hyperlink" Target="https://www.apa.org/monitor/nov04/grief.aspx" TargetMode="External"/><Relationship Id="rId4" Type="http://schemas.openxmlformats.org/officeDocument/2006/relationships/hyperlink" Target="http://www.heart.org/HEARTORG/Conditions/More/Cardiomyopathy/Is-Broken-Heart-Syndrome-Real_UCM_448547_Article.jsp#.Ww3GkUgvyM8"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Title 1">
            <a:extLst>
              <a:ext uri="{FF2B5EF4-FFF2-40B4-BE49-F238E27FC236}">
                <a16:creationId xmlns:a16="http://schemas.microsoft.com/office/drawing/2014/main" id="{9D5676A9-2DC0-4BA6-96B8-229A91689DE3}"/>
              </a:ext>
            </a:extLst>
          </p:cNvPr>
          <p:cNvSpPr>
            <a:spLocks noGrp="1"/>
          </p:cNvSpPr>
          <p:nvPr>
            <p:ph type="ctrTitle"/>
          </p:nvPr>
        </p:nvSpPr>
        <p:spPr>
          <a:xfrm>
            <a:off x="684213" y="549275"/>
            <a:ext cx="7772400" cy="2016125"/>
          </a:xfrm>
          <a:ln w="25400">
            <a:noFill/>
          </a:ln>
        </p:spPr>
        <p:txBody>
          <a:bodyPr/>
          <a:lstStyle/>
          <a:p>
            <a:pPr eaLnBrk="1" hangingPunct="1"/>
            <a:r>
              <a:rPr lang="en-GB" altLang="en-US" sz="3200" b="1" dirty="0">
                <a:cs typeface="Arial" panose="020B0604020202020204" pitchFamily="34" charset="0"/>
              </a:rPr>
              <a:t>BMHP5016</a:t>
            </a:r>
            <a:br>
              <a:rPr lang="en-GB" altLang="en-US" sz="3600" b="1" dirty="0">
                <a:cs typeface="Arial" panose="020B0604020202020204" pitchFamily="34" charset="0"/>
              </a:rPr>
            </a:br>
            <a:r>
              <a:rPr lang="en-US" altLang="en-US" sz="3200" b="1" dirty="0">
                <a:cs typeface="Arial" panose="020B0604020202020204" pitchFamily="34" charset="0"/>
              </a:rPr>
              <a:t>Principles of Health &amp; Social Care</a:t>
            </a:r>
            <a:br>
              <a:rPr lang="en-GB" altLang="en-US" sz="3200" dirty="0">
                <a:cs typeface="Arial" panose="020B0604020202020204" pitchFamily="34" charset="0"/>
              </a:rPr>
            </a:br>
            <a:endParaRPr lang="en-GB" altLang="en-US" sz="3200" dirty="0">
              <a:cs typeface="Arial" panose="020B0604020202020204" pitchFamily="34" charset="0"/>
            </a:endParaRPr>
          </a:p>
        </p:txBody>
      </p:sp>
      <p:sp>
        <p:nvSpPr>
          <p:cNvPr id="6147" name="Subtitle 4">
            <a:extLst>
              <a:ext uri="{FF2B5EF4-FFF2-40B4-BE49-F238E27FC236}">
                <a16:creationId xmlns:a16="http://schemas.microsoft.com/office/drawing/2014/main" id="{52D8E05B-9B5B-48B6-9C27-06F8AF4E77F9}"/>
              </a:ext>
            </a:extLst>
          </p:cNvPr>
          <p:cNvSpPr>
            <a:spLocks noGrp="1"/>
          </p:cNvSpPr>
          <p:nvPr>
            <p:ph type="subTitle" idx="1"/>
          </p:nvPr>
        </p:nvSpPr>
        <p:spPr>
          <a:xfrm>
            <a:off x="544513" y="3213100"/>
            <a:ext cx="7912100" cy="2284413"/>
          </a:xfrm>
        </p:spPr>
        <p:txBody>
          <a:bodyPr/>
          <a:lstStyle/>
          <a:p>
            <a:pPr eaLnBrk="1" hangingPunct="1"/>
            <a:r>
              <a:rPr lang="en-GB" altLang="en-US" sz="2800" b="1" dirty="0">
                <a:solidFill>
                  <a:schemeClr val="tx1"/>
                </a:solidFill>
                <a:latin typeface="Arial" panose="020B0604020202020204" pitchFamily="34" charset="0"/>
                <a:cs typeface="Arial" panose="020B0604020202020204" pitchFamily="34" charset="0"/>
              </a:rPr>
              <a:t> </a:t>
            </a:r>
            <a:endParaRPr lang="en-GB" altLang="en-US" sz="2800" dirty="0">
              <a:solidFill>
                <a:schemeClr val="bg1"/>
              </a:solidFill>
            </a:endParaRPr>
          </a:p>
          <a:p>
            <a:endParaRPr lang="en-GB" altLang="en-US" sz="1800" dirty="0">
              <a:solidFill>
                <a:schemeClr val="tx1"/>
              </a:solidFill>
            </a:endParaRPr>
          </a:p>
          <a:p>
            <a:pPr eaLnBrk="1" hangingPunct="1"/>
            <a:endParaRPr lang="en-GB" altLang="en-US" dirty="0">
              <a:solidFill>
                <a:schemeClr val="tx1"/>
              </a:solidFill>
            </a:endParaRPr>
          </a:p>
          <a:p>
            <a:pPr eaLnBrk="1" hangingPunct="1"/>
            <a:r>
              <a:rPr lang="en-GB" altLang="en-US" dirty="0">
                <a:solidFill>
                  <a:schemeClr val="tx1"/>
                </a:solidFill>
              </a:rPr>
              <a:t> </a:t>
            </a:r>
          </a:p>
        </p:txBody>
      </p:sp>
      <p:sp>
        <p:nvSpPr>
          <p:cNvPr id="3" name="Date Placeholder 2">
            <a:extLst>
              <a:ext uri="{FF2B5EF4-FFF2-40B4-BE49-F238E27FC236}">
                <a16:creationId xmlns:a16="http://schemas.microsoft.com/office/drawing/2014/main" id="{57213288-7826-4B82-8886-CA0CEDDABA10}"/>
              </a:ext>
            </a:extLst>
          </p:cNvPr>
          <p:cNvSpPr>
            <a:spLocks noGrp="1"/>
          </p:cNvSpPr>
          <p:nvPr>
            <p:ph type="dt" sz="quarter" idx="10"/>
          </p:nvPr>
        </p:nvSpPr>
        <p:spPr/>
        <p:txBody>
          <a:bodyPr/>
          <a:lstStyle/>
          <a:p>
            <a:pPr>
              <a:defRPr/>
            </a:pPr>
            <a:fld id="{5EC0FA7E-6D3B-48D7-9F80-6C4D37659D9C}" type="datetime1">
              <a:rPr lang="en-GB" altLang="en-US"/>
              <a:pPr>
                <a:defRPr/>
              </a:pPr>
              <a:t>08/11/2023</a:t>
            </a:fld>
            <a:endParaRPr lang="en-GB" altLang="en-US" dirty="0"/>
          </a:p>
        </p:txBody>
      </p:sp>
      <p:sp>
        <p:nvSpPr>
          <p:cNvPr id="6149" name="Slide Number Placeholder 5">
            <a:extLst>
              <a:ext uri="{FF2B5EF4-FFF2-40B4-BE49-F238E27FC236}">
                <a16:creationId xmlns:a16="http://schemas.microsoft.com/office/drawing/2014/main" id="{925B4CEF-CDED-4098-8D3F-6C7D02A9818C}"/>
              </a:ext>
            </a:extLst>
          </p:cNvPr>
          <p:cNvSpPr>
            <a:spLocks noGrp="1" noChangeArrowheads="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Myriad Pro"/>
              </a:defRPr>
            </a:lvl1pPr>
            <a:lvl2pPr marL="742950" indent="-285750">
              <a:spcBef>
                <a:spcPct val="20000"/>
              </a:spcBef>
              <a:buFont typeface="Arial" panose="020B0604020202020204" pitchFamily="34" charset="0"/>
              <a:buChar char="–"/>
              <a:defRPr sz="2800">
                <a:solidFill>
                  <a:schemeClr val="tx1"/>
                </a:solidFill>
                <a:latin typeface="Myriad Pro"/>
              </a:defRPr>
            </a:lvl2pPr>
            <a:lvl3pPr marL="1143000" indent="-228600">
              <a:spcBef>
                <a:spcPct val="20000"/>
              </a:spcBef>
              <a:buFont typeface="Arial" panose="020B0604020202020204" pitchFamily="34" charset="0"/>
              <a:buChar char="•"/>
              <a:defRPr sz="2400">
                <a:solidFill>
                  <a:schemeClr val="tx1"/>
                </a:solidFill>
                <a:latin typeface="Myriad Pro"/>
              </a:defRPr>
            </a:lvl3pPr>
            <a:lvl4pPr marL="1600200" indent="-228600">
              <a:spcBef>
                <a:spcPct val="20000"/>
              </a:spcBef>
              <a:buFont typeface="Arial" panose="020B0604020202020204" pitchFamily="34" charset="0"/>
              <a:buChar char="–"/>
              <a:defRPr sz="2000">
                <a:solidFill>
                  <a:schemeClr val="tx1"/>
                </a:solidFill>
                <a:latin typeface="Myriad Pro"/>
              </a:defRPr>
            </a:lvl4pPr>
            <a:lvl5pPr marL="2057400" indent="-228600">
              <a:spcBef>
                <a:spcPct val="20000"/>
              </a:spcBef>
              <a:buFont typeface="Arial" panose="020B0604020202020204" pitchFamily="34" charset="0"/>
              <a:buChar char="»"/>
              <a:defRPr sz="2000">
                <a:solidFill>
                  <a:schemeClr val="tx1"/>
                </a:solidFill>
                <a:latin typeface="Myriad Pro"/>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9pPr>
          </a:lstStyle>
          <a:p>
            <a:pPr>
              <a:spcBef>
                <a:spcPct val="0"/>
              </a:spcBef>
              <a:buFontTx/>
              <a:buNone/>
            </a:pPr>
            <a:fld id="{B03BCB54-B0C9-46ED-98B8-DDCFE18D696C}" type="slidenum">
              <a:rPr lang="en-GB" altLang="en-US" sz="1200" smtClean="0">
                <a:solidFill>
                  <a:srgbClr val="898989"/>
                </a:solidFill>
              </a:rPr>
              <a:pPr>
                <a:spcBef>
                  <a:spcPct val="0"/>
                </a:spcBef>
                <a:buFontTx/>
                <a:buNone/>
              </a:pPr>
              <a:t>1</a:t>
            </a:fld>
            <a:endParaRPr lang="en-GB" altLang="en-US" sz="1200">
              <a:solidFill>
                <a:srgbClr val="898989"/>
              </a:solidFill>
            </a:endParaRPr>
          </a:p>
        </p:txBody>
      </p:sp>
      <p:sp>
        <p:nvSpPr>
          <p:cNvPr id="4" name="TextBox 3">
            <a:extLst>
              <a:ext uri="{FF2B5EF4-FFF2-40B4-BE49-F238E27FC236}">
                <a16:creationId xmlns:a16="http://schemas.microsoft.com/office/drawing/2014/main" id="{4EAD66E0-7C75-59D8-AB68-0A6C96229675}"/>
              </a:ext>
            </a:extLst>
          </p:cNvPr>
          <p:cNvSpPr txBox="1"/>
          <p:nvPr/>
        </p:nvSpPr>
        <p:spPr>
          <a:xfrm>
            <a:off x="1588039" y="2988823"/>
            <a:ext cx="5958191" cy="107721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GB" sz="3200" b="1" dirty="0"/>
              <a:t>Theories on Human Growth and Development</a:t>
            </a:r>
            <a:endParaRPr lang="en-US"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4F7C467-A6AD-49A5-9AC8-D08F8334547A}"/>
              </a:ext>
            </a:extLst>
          </p:cNvPr>
          <p:cNvSpPr>
            <a:spLocks noGrp="1"/>
          </p:cNvSpPr>
          <p:nvPr>
            <p:ph type="title"/>
          </p:nvPr>
        </p:nvSpPr>
        <p:spPr/>
        <p:txBody>
          <a:bodyPr/>
          <a:lstStyle/>
          <a:p>
            <a:r>
              <a:rPr lang="en-GB" b="1" dirty="0"/>
              <a:t>Growth and Development</a:t>
            </a:r>
            <a:r>
              <a:rPr lang="en-GB" dirty="0"/>
              <a:t> </a:t>
            </a:r>
          </a:p>
        </p:txBody>
      </p:sp>
      <p:sp>
        <p:nvSpPr>
          <p:cNvPr id="3" name="Content Placeholder 2">
            <a:extLst>
              <a:ext uri="{FF2B5EF4-FFF2-40B4-BE49-F238E27FC236}">
                <a16:creationId xmlns:a16="http://schemas.microsoft.com/office/drawing/2014/main" id="{B30E3ED1-55CC-40E2-91D2-250FC1044685}"/>
              </a:ext>
            </a:extLst>
          </p:cNvPr>
          <p:cNvSpPr>
            <a:spLocks noGrp="1"/>
          </p:cNvSpPr>
          <p:nvPr>
            <p:ph idx="1"/>
          </p:nvPr>
        </p:nvSpPr>
        <p:spPr/>
        <p:txBody>
          <a:bodyPr/>
          <a:lstStyle/>
          <a:p>
            <a:r>
              <a:rPr lang="en-GB" sz="2800" dirty="0">
                <a:solidFill>
                  <a:srgbClr val="374151"/>
                </a:solidFill>
                <a:ea typeface="+mn-lt"/>
                <a:cs typeface="+mn-lt"/>
              </a:rPr>
              <a:t>Human growth and development are important to the principles of health and social care because they provide a foundation for delivering personalized and effective care that addresses the specific needs of individuals at different stages of life. </a:t>
            </a:r>
            <a:endParaRPr lang="en-US"/>
          </a:p>
          <a:p>
            <a:r>
              <a:rPr lang="en-GB" sz="2800" dirty="0">
                <a:solidFill>
                  <a:srgbClr val="374151"/>
                </a:solidFill>
                <a:ea typeface="+mn-lt"/>
                <a:cs typeface="+mn-lt"/>
              </a:rPr>
              <a:t>This knowledge enables care providers to promote well-being, support independence, and enhance the overall quality of life for their clients.</a:t>
            </a:r>
            <a:endParaRPr lang="en-GB"/>
          </a:p>
          <a:p>
            <a:endParaRPr lang="en-GB" dirty="0"/>
          </a:p>
        </p:txBody>
      </p:sp>
    </p:spTree>
    <p:extLst>
      <p:ext uri="{BB962C8B-B14F-4D97-AF65-F5344CB8AC3E}">
        <p14:creationId xmlns:p14="http://schemas.microsoft.com/office/powerpoint/2010/main" val="179931935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4F7C467-A6AD-49A5-9AC8-D08F8334547A}"/>
              </a:ext>
            </a:extLst>
          </p:cNvPr>
          <p:cNvSpPr>
            <a:spLocks noGrp="1"/>
          </p:cNvSpPr>
          <p:nvPr>
            <p:ph type="title"/>
          </p:nvPr>
        </p:nvSpPr>
        <p:spPr/>
        <p:txBody>
          <a:bodyPr/>
          <a:lstStyle/>
          <a:p>
            <a:r>
              <a:rPr lang="en-GB" b="1" dirty="0"/>
              <a:t>Growth and Development</a:t>
            </a:r>
            <a:r>
              <a:rPr lang="en-GB" dirty="0"/>
              <a:t> </a:t>
            </a:r>
          </a:p>
        </p:txBody>
      </p:sp>
      <p:sp>
        <p:nvSpPr>
          <p:cNvPr id="3" name="Content Placeholder 2">
            <a:extLst>
              <a:ext uri="{FF2B5EF4-FFF2-40B4-BE49-F238E27FC236}">
                <a16:creationId xmlns:a16="http://schemas.microsoft.com/office/drawing/2014/main" id="{B30E3ED1-55CC-40E2-91D2-250FC1044685}"/>
              </a:ext>
            </a:extLst>
          </p:cNvPr>
          <p:cNvSpPr>
            <a:spLocks noGrp="1"/>
          </p:cNvSpPr>
          <p:nvPr>
            <p:ph idx="1"/>
          </p:nvPr>
        </p:nvSpPr>
        <p:spPr/>
        <p:txBody>
          <a:bodyPr/>
          <a:lstStyle/>
          <a:p>
            <a:r>
              <a:rPr lang="en-GB" dirty="0"/>
              <a:t>Growth and development occur across the life stages and focuses on the physical, intellectual, emotional and social changes that humans go through.</a:t>
            </a:r>
          </a:p>
        </p:txBody>
      </p:sp>
    </p:spTree>
    <p:extLst>
      <p:ext uri="{BB962C8B-B14F-4D97-AF65-F5344CB8AC3E}">
        <p14:creationId xmlns:p14="http://schemas.microsoft.com/office/powerpoint/2010/main" val="396518683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16F4A0-33B6-4278-9F52-0AE2F64A3DD7}"/>
              </a:ext>
            </a:extLst>
          </p:cNvPr>
          <p:cNvSpPr>
            <a:spLocks noGrp="1"/>
          </p:cNvSpPr>
          <p:nvPr>
            <p:ph type="title"/>
          </p:nvPr>
        </p:nvSpPr>
        <p:spPr>
          <a:xfrm>
            <a:off x="461784" y="0"/>
            <a:ext cx="8229600" cy="1143000"/>
          </a:xfrm>
        </p:spPr>
        <p:txBody>
          <a:bodyPr/>
          <a:lstStyle/>
          <a:p>
            <a:r>
              <a:rPr lang="en-GB" b="1" dirty="0"/>
              <a:t>GROWTH</a:t>
            </a:r>
          </a:p>
        </p:txBody>
      </p:sp>
      <p:sp>
        <p:nvSpPr>
          <p:cNvPr id="3" name="Content Placeholder 2">
            <a:extLst>
              <a:ext uri="{FF2B5EF4-FFF2-40B4-BE49-F238E27FC236}">
                <a16:creationId xmlns:a16="http://schemas.microsoft.com/office/drawing/2014/main" id="{A22CC5B8-C0DA-4C9B-869D-35B51266E640}"/>
              </a:ext>
            </a:extLst>
          </p:cNvPr>
          <p:cNvSpPr>
            <a:spLocks noGrp="1"/>
          </p:cNvSpPr>
          <p:nvPr>
            <p:ph idx="1"/>
          </p:nvPr>
        </p:nvSpPr>
        <p:spPr>
          <a:xfrm>
            <a:off x="395536" y="1268760"/>
            <a:ext cx="8640960" cy="4205063"/>
          </a:xfrm>
        </p:spPr>
        <p:txBody>
          <a:bodyPr/>
          <a:lstStyle/>
          <a:p>
            <a:r>
              <a:rPr lang="en-GB" sz="2400" b="1" dirty="0"/>
              <a:t>Growth</a:t>
            </a:r>
            <a:r>
              <a:rPr lang="en-GB" sz="2400" dirty="0"/>
              <a:t> predominately concentrates on the </a:t>
            </a:r>
            <a:r>
              <a:rPr lang="en-GB" sz="2400" b="1" dirty="0"/>
              <a:t>physical changes</a:t>
            </a:r>
            <a:r>
              <a:rPr lang="en-GB" sz="2400" dirty="0"/>
              <a:t> that take place across different parts of the body. </a:t>
            </a:r>
          </a:p>
          <a:p>
            <a:endParaRPr lang="en-GB" sz="2400" dirty="0"/>
          </a:p>
          <a:p>
            <a:r>
              <a:rPr lang="en-GB" sz="2400" b="1" dirty="0"/>
              <a:t>Growth</a:t>
            </a:r>
            <a:r>
              <a:rPr lang="en-GB" sz="2400" dirty="0"/>
              <a:t> is measured using a range of intervals such as height and weight. Centile charts are used to measure changes in growth. </a:t>
            </a:r>
          </a:p>
          <a:p>
            <a:endParaRPr lang="en-GB" sz="2400" dirty="0"/>
          </a:p>
          <a:p>
            <a:r>
              <a:rPr lang="en-GB" sz="2400" dirty="0"/>
              <a:t>Different centile charts are used to measure the height and weight of boys and girls because of the difference in growth patterns, for example, boys tend to be heavier and taller.</a:t>
            </a:r>
          </a:p>
        </p:txBody>
      </p:sp>
    </p:spTree>
    <p:extLst>
      <p:ext uri="{BB962C8B-B14F-4D97-AF65-F5344CB8AC3E}">
        <p14:creationId xmlns:p14="http://schemas.microsoft.com/office/powerpoint/2010/main" val="4658122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6636BD-E9D6-42A5-9DA0-C449334E696F}"/>
              </a:ext>
            </a:extLst>
          </p:cNvPr>
          <p:cNvSpPr>
            <a:spLocks noGrp="1"/>
          </p:cNvSpPr>
          <p:nvPr>
            <p:ph type="title"/>
          </p:nvPr>
        </p:nvSpPr>
        <p:spPr/>
        <p:txBody>
          <a:bodyPr/>
          <a:lstStyle/>
          <a:p>
            <a:r>
              <a:rPr lang="en-GB" b="1" dirty="0"/>
              <a:t>DEVELOPMENT</a:t>
            </a:r>
          </a:p>
        </p:txBody>
      </p:sp>
      <p:sp>
        <p:nvSpPr>
          <p:cNvPr id="3" name="Content Placeholder 2">
            <a:extLst>
              <a:ext uri="{FF2B5EF4-FFF2-40B4-BE49-F238E27FC236}">
                <a16:creationId xmlns:a16="http://schemas.microsoft.com/office/drawing/2014/main" id="{0169113F-34B9-4BD3-AF1E-44D79A05A971}"/>
              </a:ext>
            </a:extLst>
          </p:cNvPr>
          <p:cNvSpPr>
            <a:spLocks noGrp="1"/>
          </p:cNvSpPr>
          <p:nvPr>
            <p:ph idx="1"/>
          </p:nvPr>
        </p:nvSpPr>
        <p:spPr>
          <a:xfrm>
            <a:off x="323528" y="1340768"/>
            <a:ext cx="8229600" cy="3917032"/>
          </a:xfrm>
        </p:spPr>
        <p:txBody>
          <a:bodyPr/>
          <a:lstStyle/>
          <a:p>
            <a:r>
              <a:rPr lang="en-GB" b="1" dirty="0"/>
              <a:t>Development</a:t>
            </a:r>
            <a:r>
              <a:rPr lang="en-GB" dirty="0"/>
              <a:t> refers to the orders of sequence that humans follow and mainly focuses on the attainment of skills and abilities.</a:t>
            </a:r>
          </a:p>
          <a:p>
            <a:endParaRPr lang="en-GB" dirty="0"/>
          </a:p>
          <a:p>
            <a:r>
              <a:rPr lang="en-GB" dirty="0"/>
              <a:t>The main </a:t>
            </a:r>
            <a:r>
              <a:rPr lang="en-GB" b="1" dirty="0"/>
              <a:t>developmental milestones</a:t>
            </a:r>
            <a:r>
              <a:rPr lang="en-GB" dirty="0"/>
              <a:t> are physical, social, intellectual and emotional.</a:t>
            </a:r>
          </a:p>
          <a:p>
            <a:endParaRPr lang="en-GB" dirty="0"/>
          </a:p>
        </p:txBody>
      </p:sp>
    </p:spTree>
    <p:extLst>
      <p:ext uri="{BB962C8B-B14F-4D97-AF65-F5344CB8AC3E}">
        <p14:creationId xmlns:p14="http://schemas.microsoft.com/office/powerpoint/2010/main" val="20763891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6636BD-E9D6-42A5-9DA0-C449334E696F}"/>
              </a:ext>
            </a:extLst>
          </p:cNvPr>
          <p:cNvSpPr>
            <a:spLocks noGrp="1"/>
          </p:cNvSpPr>
          <p:nvPr>
            <p:ph type="title"/>
          </p:nvPr>
        </p:nvSpPr>
        <p:spPr/>
        <p:txBody>
          <a:bodyPr/>
          <a:lstStyle/>
          <a:p>
            <a:r>
              <a:rPr lang="en-GB" b="1" dirty="0"/>
              <a:t>Online Activity</a:t>
            </a:r>
          </a:p>
        </p:txBody>
      </p:sp>
      <p:sp>
        <p:nvSpPr>
          <p:cNvPr id="3" name="Content Placeholder 2">
            <a:extLst>
              <a:ext uri="{FF2B5EF4-FFF2-40B4-BE49-F238E27FC236}">
                <a16:creationId xmlns:a16="http://schemas.microsoft.com/office/drawing/2014/main" id="{0169113F-34B9-4BD3-AF1E-44D79A05A971}"/>
              </a:ext>
            </a:extLst>
          </p:cNvPr>
          <p:cNvSpPr>
            <a:spLocks noGrp="1"/>
          </p:cNvSpPr>
          <p:nvPr>
            <p:ph idx="1"/>
          </p:nvPr>
        </p:nvSpPr>
        <p:spPr>
          <a:xfrm>
            <a:off x="323528" y="1340768"/>
            <a:ext cx="8229600" cy="3917032"/>
          </a:xfrm>
        </p:spPr>
        <p:txBody>
          <a:bodyPr/>
          <a:lstStyle/>
          <a:p>
            <a:r>
              <a:rPr lang="en-GB" sz="2400" dirty="0"/>
              <a:t>Complete the online activities related to growth and development:</a:t>
            </a:r>
          </a:p>
          <a:p>
            <a:r>
              <a:rPr lang="en-GB" sz="2400" dirty="0">
                <a:ea typeface="+mn-lt"/>
                <a:cs typeface="+mn-lt"/>
                <a:hlinkClick r:id="rId2"/>
              </a:rPr>
              <a:t>https://www.healthandcarelearning.wales/resources/gcse-hsc-childcare-double-award-unit-1-211-human-development-across-the-lifecycle/</a:t>
            </a:r>
            <a:endParaRPr lang="en-GB" sz="2400" dirty="0"/>
          </a:p>
          <a:p>
            <a:endParaRPr lang="en-GB" dirty="0"/>
          </a:p>
          <a:p>
            <a:endParaRPr lang="en-GB" dirty="0"/>
          </a:p>
        </p:txBody>
      </p:sp>
      <p:pic>
        <p:nvPicPr>
          <p:cNvPr id="4" name="Picture 3" descr="A screenshot of a computer&#10;&#10;Description automatically generated">
            <a:extLst>
              <a:ext uri="{FF2B5EF4-FFF2-40B4-BE49-F238E27FC236}">
                <a16:creationId xmlns:a16="http://schemas.microsoft.com/office/drawing/2014/main" id="{6807149A-2E71-9493-3090-4963C6B549B9}"/>
              </a:ext>
            </a:extLst>
          </p:cNvPr>
          <p:cNvPicPr>
            <a:picLocks noChangeAspect="1"/>
          </p:cNvPicPr>
          <p:nvPr/>
        </p:nvPicPr>
        <p:blipFill>
          <a:blip r:embed="rId3"/>
          <a:stretch>
            <a:fillRect/>
          </a:stretch>
        </p:blipFill>
        <p:spPr>
          <a:xfrm>
            <a:off x="1439694" y="3690419"/>
            <a:ext cx="5573948" cy="1753434"/>
          </a:xfrm>
          <a:prstGeom prst="rect">
            <a:avLst/>
          </a:prstGeom>
        </p:spPr>
      </p:pic>
    </p:spTree>
    <p:extLst>
      <p:ext uri="{BB962C8B-B14F-4D97-AF65-F5344CB8AC3E}">
        <p14:creationId xmlns:p14="http://schemas.microsoft.com/office/powerpoint/2010/main" val="21189143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B5D816-A944-4E51-AA7D-4414AB71449A}"/>
              </a:ext>
            </a:extLst>
          </p:cNvPr>
          <p:cNvSpPr>
            <a:spLocks noGrp="1"/>
          </p:cNvSpPr>
          <p:nvPr>
            <p:ph type="title"/>
          </p:nvPr>
        </p:nvSpPr>
        <p:spPr/>
        <p:txBody>
          <a:bodyPr/>
          <a:lstStyle/>
          <a:p>
            <a:r>
              <a:rPr lang="en-GB" b="1" dirty="0"/>
              <a:t>Importance of Milestones</a:t>
            </a:r>
          </a:p>
        </p:txBody>
      </p:sp>
      <p:sp>
        <p:nvSpPr>
          <p:cNvPr id="3" name="Content Placeholder 2">
            <a:extLst>
              <a:ext uri="{FF2B5EF4-FFF2-40B4-BE49-F238E27FC236}">
                <a16:creationId xmlns:a16="http://schemas.microsoft.com/office/drawing/2014/main" id="{C0AA0FB1-E14E-45EA-B89E-EAAE7111EEE1}"/>
              </a:ext>
            </a:extLst>
          </p:cNvPr>
          <p:cNvSpPr>
            <a:spLocks noGrp="1"/>
          </p:cNvSpPr>
          <p:nvPr>
            <p:ph idx="1"/>
          </p:nvPr>
        </p:nvSpPr>
        <p:spPr>
          <a:xfrm>
            <a:off x="390364" y="1556792"/>
            <a:ext cx="8363272" cy="3845023"/>
          </a:xfrm>
        </p:spPr>
        <p:txBody>
          <a:bodyPr>
            <a:normAutofit/>
          </a:bodyPr>
          <a:lstStyle/>
          <a:p>
            <a:r>
              <a:rPr lang="en-GB" sz="2400" dirty="0"/>
              <a:t>Health and Social Care professionals use </a:t>
            </a:r>
            <a:r>
              <a:rPr lang="en-GB" sz="2400" b="1" dirty="0"/>
              <a:t>growth and developmental milestones</a:t>
            </a:r>
            <a:r>
              <a:rPr lang="en-GB" sz="2400" dirty="0"/>
              <a:t> in order to measure whether an individual is in line with the expectation of others at the same age. </a:t>
            </a:r>
          </a:p>
          <a:p>
            <a:endParaRPr lang="en-GB" sz="2100" dirty="0"/>
          </a:p>
          <a:p>
            <a:r>
              <a:rPr lang="en-GB" sz="2400" dirty="0"/>
              <a:t>If an infant or child is not meeting a specific milestone, such as an infant still not being able to sit up by 12 months, this may indicate a developmental condition that requires further investigation.</a:t>
            </a:r>
          </a:p>
        </p:txBody>
      </p:sp>
    </p:spTree>
    <p:extLst>
      <p:ext uri="{BB962C8B-B14F-4D97-AF65-F5344CB8AC3E}">
        <p14:creationId xmlns:p14="http://schemas.microsoft.com/office/powerpoint/2010/main" val="14133053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43EEDE-E852-47CA-AD73-5174A67B6681}"/>
              </a:ext>
            </a:extLst>
          </p:cNvPr>
          <p:cNvSpPr>
            <a:spLocks noGrp="1"/>
          </p:cNvSpPr>
          <p:nvPr>
            <p:ph type="title"/>
          </p:nvPr>
        </p:nvSpPr>
        <p:spPr>
          <a:xfrm>
            <a:off x="800100" y="476672"/>
            <a:ext cx="7543800" cy="750094"/>
          </a:xfrm>
        </p:spPr>
        <p:txBody>
          <a:bodyPr>
            <a:noAutofit/>
          </a:bodyPr>
          <a:lstStyle/>
          <a:p>
            <a:r>
              <a:rPr lang="en-GB" b="1" dirty="0"/>
              <a:t>Types of Development:</a:t>
            </a:r>
          </a:p>
        </p:txBody>
      </p:sp>
      <p:pic>
        <p:nvPicPr>
          <p:cNvPr id="2050" name="Picture 2">
            <a:extLst>
              <a:ext uri="{FF2B5EF4-FFF2-40B4-BE49-F238E27FC236}">
                <a16:creationId xmlns:a16="http://schemas.microsoft.com/office/drawing/2014/main" id="{B69A5BD5-331D-4B6B-9AA7-9FF0E0A72A0F}"/>
              </a:ext>
            </a:extLst>
          </p:cNvPr>
          <p:cNvPicPr>
            <a:picLocks noGrp="1" noChangeAspect="1" noChangeArrowheads="1"/>
          </p:cNvPicPr>
          <p:nvPr>
            <p:ph idx="1"/>
          </p:nvPr>
        </p:nvPicPr>
        <p:blipFill rotWithShape="1">
          <a:blip r:embed="rId2">
            <a:extLst>
              <a:ext uri="{28A0092B-C50C-407E-A947-70E740481C1C}">
                <a14:useLocalDpi xmlns:a14="http://schemas.microsoft.com/office/drawing/2010/main" val="0"/>
              </a:ext>
            </a:extLst>
          </a:blip>
          <a:srcRect l="3792" t="8533" r="5156" b="15724"/>
          <a:stretch/>
        </p:blipFill>
        <p:spPr bwMode="auto">
          <a:xfrm>
            <a:off x="800100" y="1586223"/>
            <a:ext cx="7881412" cy="368555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3685501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AB02FB3-BF93-441E-8349-FD05ED1F3AA8}"/>
              </a:ext>
            </a:extLst>
          </p:cNvPr>
          <p:cNvSpPr>
            <a:spLocks noGrp="1"/>
          </p:cNvSpPr>
          <p:nvPr>
            <p:ph type="title"/>
          </p:nvPr>
        </p:nvSpPr>
        <p:spPr>
          <a:xfrm>
            <a:off x="800100" y="210642"/>
            <a:ext cx="7543800" cy="975220"/>
          </a:xfrm>
        </p:spPr>
        <p:txBody>
          <a:bodyPr>
            <a:normAutofit fontScale="90000"/>
          </a:bodyPr>
          <a:lstStyle/>
          <a:p>
            <a:r>
              <a:rPr lang="en-GB" b="1" dirty="0"/>
              <a:t>Physical Development in Early Childhood (3-8 years)</a:t>
            </a:r>
            <a:endParaRPr lang="en-GB" dirty="0"/>
          </a:p>
        </p:txBody>
      </p:sp>
      <p:pic>
        <p:nvPicPr>
          <p:cNvPr id="5122" name="Picture 2">
            <a:extLst>
              <a:ext uri="{FF2B5EF4-FFF2-40B4-BE49-F238E27FC236}">
                <a16:creationId xmlns:a16="http://schemas.microsoft.com/office/drawing/2014/main" id="{03B5E622-1025-4984-8762-11DD30298395}"/>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378618" y="1412776"/>
            <a:ext cx="8386763" cy="428195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5453526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BB3D66-FD38-41E5-A493-2A3F0A03E519}"/>
              </a:ext>
            </a:extLst>
          </p:cNvPr>
          <p:cNvSpPr>
            <a:spLocks noGrp="1"/>
          </p:cNvSpPr>
          <p:nvPr>
            <p:ph type="title"/>
          </p:nvPr>
        </p:nvSpPr>
        <p:spPr>
          <a:xfrm>
            <a:off x="-1136" y="476672"/>
            <a:ext cx="9144000" cy="1088068"/>
          </a:xfrm>
        </p:spPr>
        <p:txBody>
          <a:bodyPr anchor="ctr">
            <a:normAutofit fontScale="90000"/>
          </a:bodyPr>
          <a:lstStyle/>
          <a:p>
            <a:r>
              <a:rPr lang="en-GB" b="1" dirty="0"/>
              <a:t>Physical Development in Adolescence</a:t>
            </a:r>
            <a:br>
              <a:rPr lang="en-GB" b="1" dirty="0"/>
            </a:br>
            <a:r>
              <a:rPr lang="en-GB" b="1" dirty="0"/>
              <a:t> (9-18 years) </a:t>
            </a:r>
          </a:p>
        </p:txBody>
      </p:sp>
      <p:pic>
        <p:nvPicPr>
          <p:cNvPr id="6146" name="Picture 2">
            <a:extLst>
              <a:ext uri="{FF2B5EF4-FFF2-40B4-BE49-F238E27FC236}">
                <a16:creationId xmlns:a16="http://schemas.microsoft.com/office/drawing/2014/main" id="{955FBFF1-08BA-4C10-AD01-066B2EFE8BD4}"/>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178593" y="1988840"/>
            <a:ext cx="8808244" cy="366901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2710951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BB3D66-FD38-41E5-A493-2A3F0A03E519}"/>
              </a:ext>
            </a:extLst>
          </p:cNvPr>
          <p:cNvSpPr>
            <a:spLocks noGrp="1"/>
          </p:cNvSpPr>
          <p:nvPr>
            <p:ph type="title"/>
          </p:nvPr>
        </p:nvSpPr>
        <p:spPr>
          <a:xfrm>
            <a:off x="-1136" y="476672"/>
            <a:ext cx="9144000" cy="1088068"/>
          </a:xfrm>
        </p:spPr>
        <p:txBody>
          <a:bodyPr anchor="ctr">
            <a:normAutofit/>
          </a:bodyPr>
          <a:lstStyle/>
          <a:p>
            <a:r>
              <a:rPr lang="en-GB" b="1" dirty="0"/>
              <a:t>When are you an adult?</a:t>
            </a:r>
          </a:p>
        </p:txBody>
      </p:sp>
      <p:sp>
        <p:nvSpPr>
          <p:cNvPr id="4" name="Content Placeholder 3">
            <a:extLst>
              <a:ext uri="{FF2B5EF4-FFF2-40B4-BE49-F238E27FC236}">
                <a16:creationId xmlns:a16="http://schemas.microsoft.com/office/drawing/2014/main" id="{CD7C094B-C9F4-98C8-A692-7D43931E2B0A}"/>
              </a:ext>
            </a:extLst>
          </p:cNvPr>
          <p:cNvSpPr>
            <a:spLocks noGrp="1"/>
          </p:cNvSpPr>
          <p:nvPr>
            <p:ph idx="1"/>
          </p:nvPr>
        </p:nvSpPr>
        <p:spPr>
          <a:xfrm>
            <a:off x="179512" y="1916832"/>
            <a:ext cx="8229600" cy="3917032"/>
          </a:xfrm>
        </p:spPr>
        <p:txBody>
          <a:bodyPr/>
          <a:lstStyle/>
          <a:p>
            <a:r>
              <a:rPr lang="en-US" dirty="0">
                <a:ea typeface="+mn-lt"/>
                <a:cs typeface="+mn-lt"/>
                <a:hlinkClick r:id="rId2"/>
              </a:rPr>
              <a:t>https://www.youtube.com/watch?v=AESkozhaT4s</a:t>
            </a:r>
            <a:endParaRPr lang="en-US" sz="2400" dirty="0"/>
          </a:p>
        </p:txBody>
      </p:sp>
    </p:spTree>
    <p:extLst>
      <p:ext uri="{BB962C8B-B14F-4D97-AF65-F5344CB8AC3E}">
        <p14:creationId xmlns:p14="http://schemas.microsoft.com/office/powerpoint/2010/main" val="258910310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BD1B9B-8449-42D9-8FCE-1CFD9912D3D0}"/>
              </a:ext>
            </a:extLst>
          </p:cNvPr>
          <p:cNvSpPr>
            <a:spLocks noGrp="1"/>
          </p:cNvSpPr>
          <p:nvPr>
            <p:ph type="title"/>
          </p:nvPr>
        </p:nvSpPr>
        <p:spPr>
          <a:xfrm>
            <a:off x="284688" y="476672"/>
            <a:ext cx="8867328" cy="1143000"/>
          </a:xfrm>
        </p:spPr>
        <p:txBody>
          <a:bodyPr>
            <a:normAutofit fontScale="90000"/>
          </a:bodyPr>
          <a:lstStyle/>
          <a:p>
            <a:r>
              <a:rPr lang="en-GB" b="1" dirty="0"/>
              <a:t>Physical Changes in Early Adulthood (19-45 years)</a:t>
            </a:r>
            <a:br>
              <a:rPr lang="en-GB" b="1" dirty="0"/>
            </a:br>
            <a:endParaRPr lang="en-GB" dirty="0"/>
          </a:p>
        </p:txBody>
      </p:sp>
      <p:sp>
        <p:nvSpPr>
          <p:cNvPr id="3" name="Content Placeholder 2">
            <a:extLst>
              <a:ext uri="{FF2B5EF4-FFF2-40B4-BE49-F238E27FC236}">
                <a16:creationId xmlns:a16="http://schemas.microsoft.com/office/drawing/2014/main" id="{015AC358-5B91-4DDD-A406-48FD4D57CF66}"/>
              </a:ext>
            </a:extLst>
          </p:cNvPr>
          <p:cNvSpPr>
            <a:spLocks noGrp="1"/>
          </p:cNvSpPr>
          <p:nvPr>
            <p:ph idx="1"/>
          </p:nvPr>
        </p:nvSpPr>
        <p:spPr>
          <a:xfrm>
            <a:off x="66360" y="1772816"/>
            <a:ext cx="9108504" cy="3900881"/>
          </a:xfrm>
        </p:spPr>
        <p:txBody>
          <a:bodyPr>
            <a:normAutofit fontScale="62500" lnSpcReduction="20000"/>
          </a:bodyPr>
          <a:lstStyle/>
          <a:p>
            <a:r>
              <a:rPr lang="en-GB" dirty="0"/>
              <a:t>During early adulthood stage an individual reaches physical maturity (by the age of 28). This is known as </a:t>
            </a:r>
            <a:r>
              <a:rPr lang="en-GB" b="1" dirty="0"/>
              <a:t>maturation</a:t>
            </a:r>
            <a:r>
              <a:rPr lang="en-GB" dirty="0"/>
              <a:t>. Adults have reached their peak level of physical strength and their full height and weight by this time. As the adult reaches the end of this life stage, stamina and strength start to slowly decline :(</a:t>
            </a:r>
            <a:br>
              <a:rPr lang="en-GB" dirty="0"/>
            </a:br>
            <a:br>
              <a:rPr lang="en-GB" dirty="0"/>
            </a:br>
            <a:r>
              <a:rPr lang="en-GB" b="1" dirty="0"/>
              <a:t>Characteristics of Physical Maturity During Early Adulthood include:</a:t>
            </a:r>
            <a:endParaRPr lang="en-GB" dirty="0"/>
          </a:p>
          <a:p>
            <a:r>
              <a:rPr lang="en-GB" dirty="0"/>
              <a:t>Hand-eye coordination is at its best</a:t>
            </a:r>
          </a:p>
          <a:p>
            <a:r>
              <a:rPr lang="en-GB" dirty="0"/>
              <a:t>Individuals have grown to full height</a:t>
            </a:r>
          </a:p>
          <a:p>
            <a:r>
              <a:rPr lang="en-GB" dirty="0"/>
              <a:t>Maximum physical strength and stamina have been reached</a:t>
            </a:r>
          </a:p>
          <a:p>
            <a:r>
              <a:rPr lang="en-GB" dirty="0"/>
              <a:t>Women are at their most fertile</a:t>
            </a:r>
          </a:p>
          <a:p>
            <a:r>
              <a:rPr lang="en-GB" dirty="0"/>
              <a:t>Later phase of early adulthood, perimenopause may occur</a:t>
            </a:r>
          </a:p>
        </p:txBody>
      </p:sp>
    </p:spTree>
    <p:extLst>
      <p:ext uri="{BB962C8B-B14F-4D97-AF65-F5344CB8AC3E}">
        <p14:creationId xmlns:p14="http://schemas.microsoft.com/office/powerpoint/2010/main" val="16748161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B980D8-70D2-429A-BAAE-C28598007C5E}"/>
              </a:ext>
            </a:extLst>
          </p:cNvPr>
          <p:cNvSpPr>
            <a:spLocks noGrp="1"/>
          </p:cNvSpPr>
          <p:nvPr>
            <p:ph type="title"/>
          </p:nvPr>
        </p:nvSpPr>
        <p:spPr>
          <a:xfrm>
            <a:off x="251520" y="731560"/>
            <a:ext cx="8229600" cy="1143000"/>
          </a:xfrm>
        </p:spPr>
        <p:txBody>
          <a:bodyPr>
            <a:normAutofit fontScale="90000"/>
          </a:bodyPr>
          <a:lstStyle/>
          <a:p>
            <a:r>
              <a:rPr lang="en-GB" b="1" dirty="0"/>
              <a:t>Physical Changes in Later Adulthood (65+ years)</a:t>
            </a:r>
            <a:br>
              <a:rPr lang="en-GB" b="1" dirty="0"/>
            </a:br>
            <a:endParaRPr lang="en-GB" dirty="0"/>
          </a:p>
        </p:txBody>
      </p:sp>
      <p:sp>
        <p:nvSpPr>
          <p:cNvPr id="3" name="Content Placeholder 2">
            <a:extLst>
              <a:ext uri="{FF2B5EF4-FFF2-40B4-BE49-F238E27FC236}">
                <a16:creationId xmlns:a16="http://schemas.microsoft.com/office/drawing/2014/main" id="{D2015ACF-95A4-4FDE-90C0-23816A22777F}"/>
              </a:ext>
            </a:extLst>
          </p:cNvPr>
          <p:cNvSpPr>
            <a:spLocks noGrp="1"/>
          </p:cNvSpPr>
          <p:nvPr>
            <p:ph idx="1"/>
          </p:nvPr>
        </p:nvSpPr>
        <p:spPr>
          <a:xfrm>
            <a:off x="462920" y="2204864"/>
            <a:ext cx="8229600" cy="3917032"/>
          </a:xfrm>
        </p:spPr>
        <p:txBody>
          <a:bodyPr>
            <a:normAutofit/>
          </a:bodyPr>
          <a:lstStyle/>
          <a:p>
            <a:r>
              <a:rPr lang="en-GB" sz="2400" dirty="0"/>
              <a:t>As individuals age, the likelihood of infections and diseases increases. This can be because of changes to organs such as the heart and the musculoskeletal system.</a:t>
            </a:r>
          </a:p>
          <a:p>
            <a:r>
              <a:rPr lang="en-GB" sz="2400" dirty="0"/>
              <a:t> Along with this stamina, strength and suppleness starts to decline, alongside mobility and use of </a:t>
            </a:r>
            <a:r>
              <a:rPr lang="en-GB" sz="2400" b="1" dirty="0"/>
              <a:t>fine motor skills</a:t>
            </a:r>
            <a:r>
              <a:rPr lang="en-GB" sz="2400" dirty="0"/>
              <a:t> that control coordination and dexterity</a:t>
            </a:r>
            <a:r>
              <a:rPr lang="en-GB" sz="2100" dirty="0"/>
              <a:t>.</a:t>
            </a:r>
          </a:p>
        </p:txBody>
      </p:sp>
    </p:spTree>
    <p:extLst>
      <p:ext uri="{BB962C8B-B14F-4D97-AF65-F5344CB8AC3E}">
        <p14:creationId xmlns:p14="http://schemas.microsoft.com/office/powerpoint/2010/main" val="24568334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B2D4D1-57EB-45F0-8E16-245F51113C98}"/>
              </a:ext>
            </a:extLst>
          </p:cNvPr>
          <p:cNvSpPr>
            <a:spLocks noGrp="1"/>
          </p:cNvSpPr>
          <p:nvPr>
            <p:ph type="title"/>
          </p:nvPr>
        </p:nvSpPr>
        <p:spPr/>
        <p:txBody>
          <a:bodyPr/>
          <a:lstStyle/>
          <a:p>
            <a:r>
              <a:rPr lang="en-GB" b="1" dirty="0"/>
              <a:t>Examples of Physical Change in Adults 65+</a:t>
            </a:r>
          </a:p>
        </p:txBody>
      </p:sp>
      <p:sp>
        <p:nvSpPr>
          <p:cNvPr id="3" name="Content Placeholder 2">
            <a:extLst>
              <a:ext uri="{FF2B5EF4-FFF2-40B4-BE49-F238E27FC236}">
                <a16:creationId xmlns:a16="http://schemas.microsoft.com/office/drawing/2014/main" id="{BA39511C-86CB-43EF-9932-FB5DE85952E8}"/>
              </a:ext>
            </a:extLst>
          </p:cNvPr>
          <p:cNvSpPr>
            <a:spLocks noGrp="1"/>
          </p:cNvSpPr>
          <p:nvPr>
            <p:ph idx="1"/>
          </p:nvPr>
        </p:nvSpPr>
        <p:spPr>
          <a:xfrm>
            <a:off x="683568" y="1988840"/>
            <a:ext cx="8229600" cy="3600400"/>
          </a:xfrm>
        </p:spPr>
        <p:txBody>
          <a:bodyPr>
            <a:normAutofit lnSpcReduction="10000"/>
          </a:bodyPr>
          <a:lstStyle/>
          <a:p>
            <a:r>
              <a:rPr lang="en-GB" sz="2000" dirty="0"/>
              <a:t>Stamina, strength and suppleness start to decline</a:t>
            </a:r>
          </a:p>
          <a:p>
            <a:r>
              <a:rPr lang="en-GB" sz="2000" dirty="0"/>
              <a:t>Mobility becomes more of a challenge</a:t>
            </a:r>
          </a:p>
          <a:p>
            <a:r>
              <a:rPr lang="en-GB" sz="2000" dirty="0"/>
              <a:t>Difficulties with fine motor skills that control coordination and dexterity</a:t>
            </a:r>
          </a:p>
          <a:p>
            <a:r>
              <a:rPr lang="en-GB" sz="2000" dirty="0"/>
              <a:t>Skin loses elasticity, resulting in wrinkles</a:t>
            </a:r>
          </a:p>
          <a:p>
            <a:r>
              <a:rPr lang="en-GB" sz="2000" dirty="0"/>
              <a:t>Hearing loss</a:t>
            </a:r>
          </a:p>
          <a:p>
            <a:r>
              <a:rPr lang="en-GB" sz="2000" dirty="0"/>
              <a:t>Greying and thinning of hair</a:t>
            </a:r>
          </a:p>
          <a:p>
            <a:r>
              <a:rPr lang="en-GB" sz="2000" dirty="0"/>
              <a:t>Eyesight deteriorates</a:t>
            </a:r>
          </a:p>
          <a:p>
            <a:r>
              <a:rPr lang="en-GB" sz="2000" dirty="0"/>
              <a:t>Hair loss.</a:t>
            </a:r>
          </a:p>
          <a:p>
            <a:r>
              <a:rPr lang="en-GB" sz="2000" dirty="0"/>
              <a:t>Difficulty with gross motor skills</a:t>
            </a:r>
          </a:p>
          <a:p>
            <a:endParaRPr lang="en-GB" dirty="0"/>
          </a:p>
        </p:txBody>
      </p:sp>
    </p:spTree>
    <p:extLst>
      <p:ext uri="{BB962C8B-B14F-4D97-AF65-F5344CB8AC3E}">
        <p14:creationId xmlns:p14="http://schemas.microsoft.com/office/powerpoint/2010/main" val="18145540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nodeType="clickEffect">
                                  <p:stCondLst>
                                    <p:cond delay="0"/>
                                  </p:stCondLst>
                                  <p:childTnLst>
                                    <p:set>
                                      <p:cBhvr>
                                        <p:cTn id="38"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DA836A-31EE-41D0-9600-65D65E016C56}"/>
              </a:ext>
            </a:extLst>
          </p:cNvPr>
          <p:cNvSpPr>
            <a:spLocks noGrp="1"/>
          </p:cNvSpPr>
          <p:nvPr>
            <p:ph type="title"/>
          </p:nvPr>
        </p:nvSpPr>
        <p:spPr>
          <a:xfrm>
            <a:off x="457200" y="641233"/>
            <a:ext cx="8229600" cy="1143000"/>
          </a:xfrm>
        </p:spPr>
        <p:txBody>
          <a:bodyPr/>
          <a:lstStyle/>
          <a:p>
            <a:r>
              <a:rPr lang="en-GB" b="1" dirty="0"/>
              <a:t>The Impact of Ageing</a:t>
            </a:r>
          </a:p>
        </p:txBody>
      </p:sp>
      <p:sp>
        <p:nvSpPr>
          <p:cNvPr id="3" name="Content Placeholder 2">
            <a:extLst>
              <a:ext uri="{FF2B5EF4-FFF2-40B4-BE49-F238E27FC236}">
                <a16:creationId xmlns:a16="http://schemas.microsoft.com/office/drawing/2014/main" id="{9EF27639-A0A0-4A8A-82A3-7D67F257C773}"/>
              </a:ext>
            </a:extLst>
          </p:cNvPr>
          <p:cNvSpPr>
            <a:spLocks noGrp="1"/>
          </p:cNvSpPr>
          <p:nvPr>
            <p:ph idx="1"/>
          </p:nvPr>
        </p:nvSpPr>
        <p:spPr>
          <a:xfrm>
            <a:off x="88084" y="1988840"/>
            <a:ext cx="9055916" cy="3206866"/>
          </a:xfrm>
        </p:spPr>
        <p:txBody>
          <a:bodyPr>
            <a:normAutofit fontScale="77500" lnSpcReduction="20000"/>
          </a:bodyPr>
          <a:lstStyle/>
          <a:p>
            <a:r>
              <a:rPr lang="en-GB" dirty="0"/>
              <a:t>During later adulthood, an individual may experience a deterioration in their cognitive ability. Ageing influences how the individual processes information which affects their memory and recall of information.</a:t>
            </a:r>
          </a:p>
          <a:p>
            <a:endParaRPr lang="en-GB" dirty="0"/>
          </a:p>
          <a:p>
            <a:r>
              <a:rPr lang="en-GB" dirty="0"/>
              <a:t>The older population are more likely to suffer falls because of a deterioration in mobility and balance. Senses also start to deteriorate which results in poor sight and hearing.</a:t>
            </a:r>
          </a:p>
          <a:p>
            <a:endParaRPr lang="en-GB" dirty="0"/>
          </a:p>
        </p:txBody>
      </p:sp>
    </p:spTree>
    <p:extLst>
      <p:ext uri="{BB962C8B-B14F-4D97-AF65-F5344CB8AC3E}">
        <p14:creationId xmlns:p14="http://schemas.microsoft.com/office/powerpoint/2010/main" val="35924488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DA836A-31EE-41D0-9600-65D65E016C56}"/>
              </a:ext>
            </a:extLst>
          </p:cNvPr>
          <p:cNvSpPr>
            <a:spLocks noGrp="1"/>
          </p:cNvSpPr>
          <p:nvPr>
            <p:ph type="title"/>
          </p:nvPr>
        </p:nvSpPr>
        <p:spPr>
          <a:xfrm>
            <a:off x="457200" y="476672"/>
            <a:ext cx="8229600" cy="1143000"/>
          </a:xfrm>
        </p:spPr>
        <p:txBody>
          <a:bodyPr/>
          <a:lstStyle/>
          <a:p>
            <a:r>
              <a:rPr lang="en-GB" b="1" dirty="0"/>
              <a:t>The Impact of Ageing</a:t>
            </a:r>
          </a:p>
        </p:txBody>
      </p:sp>
      <p:sp>
        <p:nvSpPr>
          <p:cNvPr id="3" name="Content Placeholder 2">
            <a:extLst>
              <a:ext uri="{FF2B5EF4-FFF2-40B4-BE49-F238E27FC236}">
                <a16:creationId xmlns:a16="http://schemas.microsoft.com/office/drawing/2014/main" id="{9EF27639-A0A0-4A8A-82A3-7D67F257C773}"/>
              </a:ext>
            </a:extLst>
          </p:cNvPr>
          <p:cNvSpPr>
            <a:spLocks noGrp="1"/>
          </p:cNvSpPr>
          <p:nvPr>
            <p:ph idx="1"/>
          </p:nvPr>
        </p:nvSpPr>
        <p:spPr>
          <a:xfrm>
            <a:off x="88084" y="1700808"/>
            <a:ext cx="9055916" cy="3494898"/>
          </a:xfrm>
        </p:spPr>
        <p:txBody>
          <a:bodyPr>
            <a:normAutofit fontScale="55000" lnSpcReduction="20000"/>
          </a:bodyPr>
          <a:lstStyle/>
          <a:p>
            <a:r>
              <a:rPr lang="en-GB" dirty="0"/>
              <a:t>However, there is an increase in the UK of people in later adulthood taking up gentle exercise to combat illness and keep in physical shape. Swimming and taking part in gentle circuit exercise can help maintain good heart health and coordination. </a:t>
            </a:r>
          </a:p>
          <a:p>
            <a:endParaRPr lang="en-GB" dirty="0"/>
          </a:p>
          <a:p>
            <a:r>
              <a:rPr lang="en-GB" dirty="0"/>
              <a:t>Exercise also improves positive mental health and increases social interaction.</a:t>
            </a:r>
          </a:p>
          <a:p>
            <a:endParaRPr lang="en-GB" dirty="0"/>
          </a:p>
          <a:p>
            <a:r>
              <a:rPr lang="en-GB" dirty="0"/>
              <a:t>The improved understanding, we now have about food and nutrition ensures that people within later adulthood can sustain a healthy lifestyle. The combination of exercise and diet can result in longevity.</a:t>
            </a:r>
          </a:p>
          <a:p>
            <a:endParaRPr lang="en-GB" dirty="0"/>
          </a:p>
          <a:p>
            <a:r>
              <a:rPr lang="en-GB" dirty="0">
                <a:highlight>
                  <a:srgbClr val="FFFF00"/>
                </a:highlight>
              </a:rPr>
              <a:t>Independently research a UK initiative that increases the health and well being of the elderly population</a:t>
            </a:r>
          </a:p>
          <a:p>
            <a:endParaRPr lang="en-GB" dirty="0"/>
          </a:p>
        </p:txBody>
      </p:sp>
    </p:spTree>
    <p:extLst>
      <p:ext uri="{BB962C8B-B14F-4D97-AF65-F5344CB8AC3E}">
        <p14:creationId xmlns:p14="http://schemas.microsoft.com/office/powerpoint/2010/main" val="8084258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E311EC-9182-43BD-A4ED-1FF9E39DC817}"/>
              </a:ext>
            </a:extLst>
          </p:cNvPr>
          <p:cNvSpPr>
            <a:spLocks noGrp="1"/>
          </p:cNvSpPr>
          <p:nvPr>
            <p:ph type="title"/>
          </p:nvPr>
        </p:nvSpPr>
        <p:spPr/>
        <p:txBody>
          <a:bodyPr/>
          <a:lstStyle/>
          <a:p>
            <a:r>
              <a:rPr lang="en-GB" b="1" dirty="0"/>
              <a:t>Intellectual Development</a:t>
            </a:r>
          </a:p>
        </p:txBody>
      </p:sp>
      <p:sp>
        <p:nvSpPr>
          <p:cNvPr id="3" name="Content Placeholder 2">
            <a:extLst>
              <a:ext uri="{FF2B5EF4-FFF2-40B4-BE49-F238E27FC236}">
                <a16:creationId xmlns:a16="http://schemas.microsoft.com/office/drawing/2014/main" id="{1713C34A-002B-41B0-8CA4-FB46ECEDFC0D}"/>
              </a:ext>
            </a:extLst>
          </p:cNvPr>
          <p:cNvSpPr>
            <a:spLocks noGrp="1"/>
          </p:cNvSpPr>
          <p:nvPr>
            <p:ph idx="1"/>
          </p:nvPr>
        </p:nvSpPr>
        <p:spPr/>
        <p:txBody>
          <a:bodyPr>
            <a:normAutofit fontScale="85000" lnSpcReduction="20000"/>
          </a:bodyPr>
          <a:lstStyle/>
          <a:p>
            <a:r>
              <a:rPr lang="en-GB" b="1" dirty="0"/>
              <a:t>Intellectual development</a:t>
            </a:r>
            <a:r>
              <a:rPr lang="en-GB" dirty="0"/>
              <a:t> refers to the development of language, memory and thinking skills.</a:t>
            </a:r>
          </a:p>
          <a:p>
            <a:pPr marL="0" indent="0">
              <a:buNone/>
            </a:pPr>
            <a:r>
              <a:rPr lang="en-GB" dirty="0"/>
              <a:t>There are a number of different types of intellectual development, they include:</a:t>
            </a:r>
          </a:p>
          <a:p>
            <a:r>
              <a:rPr lang="en-GB" dirty="0"/>
              <a:t>Memory</a:t>
            </a:r>
          </a:p>
          <a:p>
            <a:r>
              <a:rPr lang="en-GB" dirty="0"/>
              <a:t>Moral development</a:t>
            </a:r>
          </a:p>
          <a:p>
            <a:r>
              <a:rPr lang="en-GB" dirty="0"/>
              <a:t>Problem solving</a:t>
            </a:r>
          </a:p>
          <a:p>
            <a:r>
              <a:rPr lang="en-GB" dirty="0"/>
              <a:t>Language development</a:t>
            </a:r>
          </a:p>
          <a:p>
            <a:r>
              <a:rPr lang="en-GB" dirty="0"/>
              <a:t>Abstract thinking</a:t>
            </a:r>
          </a:p>
          <a:p>
            <a:endParaRPr lang="en-GB" dirty="0"/>
          </a:p>
        </p:txBody>
      </p:sp>
    </p:spTree>
    <p:extLst>
      <p:ext uri="{BB962C8B-B14F-4D97-AF65-F5344CB8AC3E}">
        <p14:creationId xmlns:p14="http://schemas.microsoft.com/office/powerpoint/2010/main" val="11198917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FD934C0-610C-4D21-8FD1-C717FB501205}"/>
              </a:ext>
            </a:extLst>
          </p:cNvPr>
          <p:cNvSpPr>
            <a:spLocks noGrp="1"/>
          </p:cNvSpPr>
          <p:nvPr>
            <p:ph type="title"/>
          </p:nvPr>
        </p:nvSpPr>
        <p:spPr>
          <a:xfrm>
            <a:off x="32008" y="548680"/>
            <a:ext cx="8856984" cy="842060"/>
          </a:xfrm>
        </p:spPr>
        <p:txBody>
          <a:bodyPr>
            <a:normAutofit fontScale="90000"/>
          </a:bodyPr>
          <a:lstStyle/>
          <a:p>
            <a:r>
              <a:rPr lang="en-GB" b="1" dirty="0"/>
              <a:t>Stages of Intellectual Development During Each Life Stage</a:t>
            </a:r>
            <a:endParaRPr lang="en-GB" dirty="0"/>
          </a:p>
        </p:txBody>
      </p:sp>
      <p:pic>
        <p:nvPicPr>
          <p:cNvPr id="4098" name="Picture 2">
            <a:extLst>
              <a:ext uri="{FF2B5EF4-FFF2-40B4-BE49-F238E27FC236}">
                <a16:creationId xmlns:a16="http://schemas.microsoft.com/office/drawing/2014/main" id="{1055FBA9-F395-4C33-B312-CDE84FD85AD2}"/>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448116" y="1700808"/>
            <a:ext cx="8459212" cy="388843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7263807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D196577-A0AC-4FED-A0BB-465AB0C30641}"/>
              </a:ext>
            </a:extLst>
          </p:cNvPr>
          <p:cNvSpPr>
            <a:spLocks noGrp="1"/>
          </p:cNvSpPr>
          <p:nvPr>
            <p:ph type="title"/>
          </p:nvPr>
        </p:nvSpPr>
        <p:spPr>
          <a:xfrm>
            <a:off x="780891" y="476672"/>
            <a:ext cx="7543800" cy="596683"/>
          </a:xfrm>
        </p:spPr>
        <p:txBody>
          <a:bodyPr/>
          <a:lstStyle/>
          <a:p>
            <a:r>
              <a:rPr lang="en-GB" b="1" dirty="0"/>
              <a:t>Emotional Development</a:t>
            </a:r>
          </a:p>
        </p:txBody>
      </p:sp>
      <p:pic>
        <p:nvPicPr>
          <p:cNvPr id="3074" name="Picture 2">
            <a:extLst>
              <a:ext uri="{FF2B5EF4-FFF2-40B4-BE49-F238E27FC236}">
                <a16:creationId xmlns:a16="http://schemas.microsoft.com/office/drawing/2014/main" id="{6575A398-095F-4275-904D-5EC4B0614ADC}"/>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299673" y="1340768"/>
            <a:ext cx="8544654" cy="424847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4251465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D196577-A0AC-4FED-A0BB-465AB0C30641}"/>
              </a:ext>
            </a:extLst>
          </p:cNvPr>
          <p:cNvSpPr>
            <a:spLocks noGrp="1"/>
          </p:cNvSpPr>
          <p:nvPr>
            <p:ph type="title"/>
          </p:nvPr>
        </p:nvSpPr>
        <p:spPr>
          <a:xfrm>
            <a:off x="780891" y="476672"/>
            <a:ext cx="7543800" cy="596683"/>
          </a:xfrm>
        </p:spPr>
        <p:txBody>
          <a:bodyPr/>
          <a:lstStyle/>
          <a:p>
            <a:r>
              <a:rPr lang="en-GB" b="1" dirty="0"/>
              <a:t>Understanding Child Brain Development</a:t>
            </a:r>
          </a:p>
        </p:txBody>
      </p:sp>
      <p:sp>
        <p:nvSpPr>
          <p:cNvPr id="4" name="Content Placeholder 3">
            <a:extLst>
              <a:ext uri="{FF2B5EF4-FFF2-40B4-BE49-F238E27FC236}">
                <a16:creationId xmlns:a16="http://schemas.microsoft.com/office/drawing/2014/main" id="{EDBD0EAD-1D7F-0984-A630-5BEF5A092DA8}"/>
              </a:ext>
            </a:extLst>
          </p:cNvPr>
          <p:cNvSpPr>
            <a:spLocks noGrp="1"/>
          </p:cNvSpPr>
          <p:nvPr>
            <p:ph idx="1"/>
          </p:nvPr>
        </p:nvSpPr>
        <p:spPr/>
        <p:txBody>
          <a:bodyPr/>
          <a:lstStyle/>
          <a:p>
            <a:br>
              <a:rPr lang="en-US" dirty="0"/>
            </a:br>
            <a:r>
              <a:rPr lang="en-US" sz="1200" u="sng" dirty="0">
                <a:solidFill>
                  <a:srgbClr val="0000EE"/>
                </a:solidFill>
                <a:ea typeface="+mn-lt"/>
                <a:cs typeface="+mn-lt"/>
              </a:rPr>
              <a:t>https://learning.nspcc.org.uk/child-health-development/childhood-trauma-brain-development</a:t>
            </a:r>
            <a:endParaRPr lang="en-US" dirty="0"/>
          </a:p>
        </p:txBody>
      </p:sp>
    </p:spTree>
    <p:extLst>
      <p:ext uri="{BB962C8B-B14F-4D97-AF65-F5344CB8AC3E}">
        <p14:creationId xmlns:p14="http://schemas.microsoft.com/office/powerpoint/2010/main" val="121950899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B5D816-A944-4E51-AA7D-4414AB71449A}"/>
              </a:ext>
            </a:extLst>
          </p:cNvPr>
          <p:cNvSpPr>
            <a:spLocks noGrp="1"/>
          </p:cNvSpPr>
          <p:nvPr>
            <p:ph type="title"/>
          </p:nvPr>
        </p:nvSpPr>
        <p:spPr/>
        <p:txBody>
          <a:bodyPr/>
          <a:lstStyle/>
          <a:p>
            <a:r>
              <a:rPr lang="en-GB" b="1" dirty="0"/>
              <a:t>Importance of Milestones</a:t>
            </a:r>
          </a:p>
        </p:txBody>
      </p:sp>
      <p:pic>
        <p:nvPicPr>
          <p:cNvPr id="5" name="Picture 4">
            <a:extLst>
              <a:ext uri="{FF2B5EF4-FFF2-40B4-BE49-F238E27FC236}">
                <a16:creationId xmlns:a16="http://schemas.microsoft.com/office/drawing/2014/main" id="{2231EB2F-A061-51F0-D543-E76411538F13}"/>
              </a:ext>
            </a:extLst>
          </p:cNvPr>
          <p:cNvPicPr>
            <a:picLocks noChangeAspect="1"/>
          </p:cNvPicPr>
          <p:nvPr/>
        </p:nvPicPr>
        <p:blipFill>
          <a:blip r:embed="rId2"/>
          <a:stretch>
            <a:fillRect/>
          </a:stretch>
        </p:blipFill>
        <p:spPr>
          <a:xfrm>
            <a:off x="1907704" y="3003716"/>
            <a:ext cx="4914292" cy="2426211"/>
          </a:xfrm>
          <a:prstGeom prst="rect">
            <a:avLst/>
          </a:prstGeom>
        </p:spPr>
      </p:pic>
      <p:sp>
        <p:nvSpPr>
          <p:cNvPr id="4" name="Content Placeholder 3">
            <a:extLst>
              <a:ext uri="{FF2B5EF4-FFF2-40B4-BE49-F238E27FC236}">
                <a16:creationId xmlns:a16="http://schemas.microsoft.com/office/drawing/2014/main" id="{5610C464-7AAD-FA83-0F3C-353E84E3F056}"/>
              </a:ext>
            </a:extLst>
          </p:cNvPr>
          <p:cNvSpPr>
            <a:spLocks noGrp="1"/>
          </p:cNvSpPr>
          <p:nvPr>
            <p:ph idx="1"/>
          </p:nvPr>
        </p:nvSpPr>
        <p:spPr>
          <a:xfrm>
            <a:off x="683568" y="1417638"/>
            <a:ext cx="8003232" cy="1656184"/>
          </a:xfrm>
        </p:spPr>
        <p:txBody>
          <a:bodyPr/>
          <a:lstStyle/>
          <a:p>
            <a:r>
              <a:rPr lang="en-GB" sz="2000" dirty="0"/>
              <a:t>Choose a milestones activity to complete – ensure you answer the questions</a:t>
            </a:r>
          </a:p>
          <a:p>
            <a:r>
              <a:rPr lang="en-GB" sz="2000" dirty="0"/>
              <a:t>Feedback some findings to the class</a:t>
            </a:r>
          </a:p>
          <a:p>
            <a:r>
              <a:rPr lang="en-GB" sz="1200" dirty="0">
                <a:hlinkClick r:id="rId3"/>
              </a:rPr>
              <a:t>Emotional Development | Human Development Across the Life Cycle (uk.s3.amazonaws.com)</a:t>
            </a:r>
            <a:endParaRPr lang="en-GB" sz="2000" dirty="0"/>
          </a:p>
        </p:txBody>
      </p:sp>
    </p:spTree>
    <p:extLst>
      <p:ext uri="{BB962C8B-B14F-4D97-AF65-F5344CB8AC3E}">
        <p14:creationId xmlns:p14="http://schemas.microsoft.com/office/powerpoint/2010/main" val="315578769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E4D277F-EDD3-49B0-8AB2-84A78054587E}"/>
              </a:ext>
            </a:extLst>
          </p:cNvPr>
          <p:cNvSpPr>
            <a:spLocks noGrp="1"/>
          </p:cNvSpPr>
          <p:nvPr>
            <p:ph type="title"/>
          </p:nvPr>
        </p:nvSpPr>
        <p:spPr/>
        <p:txBody>
          <a:bodyPr/>
          <a:lstStyle/>
          <a:p>
            <a:r>
              <a:rPr lang="en-GB" b="1" dirty="0"/>
              <a:t>Some </a:t>
            </a:r>
            <a:r>
              <a:rPr lang="en-GB" b="1" dirty="0">
                <a:solidFill>
                  <a:srgbClr val="0070C0"/>
                </a:solidFill>
              </a:rPr>
              <a:t>BIG</a:t>
            </a:r>
            <a:r>
              <a:rPr lang="en-GB" b="1" dirty="0"/>
              <a:t> Theories</a:t>
            </a:r>
          </a:p>
        </p:txBody>
      </p:sp>
      <p:sp>
        <p:nvSpPr>
          <p:cNvPr id="3" name="Content Placeholder 2">
            <a:extLst>
              <a:ext uri="{FF2B5EF4-FFF2-40B4-BE49-F238E27FC236}">
                <a16:creationId xmlns:a16="http://schemas.microsoft.com/office/drawing/2014/main" id="{A1B15885-2561-41B4-9D1C-1E3BD16543AD}"/>
              </a:ext>
            </a:extLst>
          </p:cNvPr>
          <p:cNvSpPr>
            <a:spLocks noGrp="1"/>
          </p:cNvSpPr>
          <p:nvPr>
            <p:ph idx="1"/>
          </p:nvPr>
        </p:nvSpPr>
        <p:spPr>
          <a:xfrm>
            <a:off x="822960" y="1700808"/>
            <a:ext cx="7543800" cy="3558261"/>
          </a:xfrm>
        </p:spPr>
        <p:txBody>
          <a:bodyPr vert="horz" wrap="square" lIns="91440" tIns="45720" rIns="91440" bIns="45720" numCol="1" anchor="t" anchorCtr="0" compatLnSpc="1">
            <a:prstTxWarp prst="textNoShape">
              <a:avLst/>
            </a:prstTxWarp>
            <a:noAutofit/>
          </a:bodyPr>
          <a:lstStyle/>
          <a:p>
            <a:r>
              <a:rPr lang="en-GB" sz="2400" dirty="0"/>
              <a:t>-</a:t>
            </a:r>
            <a:r>
              <a:rPr lang="en-GB" sz="2400" b="1" dirty="0"/>
              <a:t>Freud's Stages </a:t>
            </a:r>
            <a:r>
              <a:rPr lang="en-GB" sz="2400" dirty="0"/>
              <a:t>of Psychosexual Development</a:t>
            </a:r>
            <a:br>
              <a:rPr lang="en-GB" sz="2400" dirty="0"/>
            </a:br>
            <a:endParaRPr lang="en-GB" sz="2400" dirty="0"/>
          </a:p>
          <a:p>
            <a:r>
              <a:rPr lang="en-GB" sz="2400" dirty="0"/>
              <a:t>-</a:t>
            </a:r>
            <a:r>
              <a:rPr lang="en-GB" sz="2400" b="1" dirty="0"/>
              <a:t>Erik Erikson's </a:t>
            </a:r>
            <a:r>
              <a:rPr lang="en-GB" sz="2400" dirty="0"/>
              <a:t>Theory of Psychosocial Development</a:t>
            </a:r>
          </a:p>
          <a:p>
            <a:endParaRPr lang="en-GB" sz="2400" dirty="0"/>
          </a:p>
          <a:p>
            <a:r>
              <a:rPr lang="en-US" sz="2400" b="1" dirty="0">
                <a:solidFill>
                  <a:srgbClr val="0F0F0F"/>
                </a:solidFill>
              </a:rPr>
              <a:t>-Piaget's </a:t>
            </a:r>
            <a:r>
              <a:rPr lang="en-US" sz="2400" dirty="0">
                <a:solidFill>
                  <a:srgbClr val="0F0F0F"/>
                </a:solidFill>
              </a:rPr>
              <a:t>Theory of Cognitive Development</a:t>
            </a:r>
            <a:br>
              <a:rPr lang="en-GB" sz="2400" dirty="0"/>
            </a:br>
            <a:endParaRPr lang="en-GB" sz="2400"/>
          </a:p>
          <a:p>
            <a:r>
              <a:rPr lang="en-GB" sz="2400" dirty="0"/>
              <a:t>-</a:t>
            </a:r>
            <a:r>
              <a:rPr lang="en-GB" sz="2400" b="1" dirty="0"/>
              <a:t>Kohlberg’s</a:t>
            </a:r>
            <a:r>
              <a:rPr lang="en-GB" sz="2400" dirty="0"/>
              <a:t> Theory of Moral Development</a:t>
            </a:r>
          </a:p>
          <a:p>
            <a:endParaRPr lang="en-GB" sz="2400" dirty="0"/>
          </a:p>
          <a:p>
            <a:endParaRPr lang="en-GB" sz="2400" dirty="0">
              <a:solidFill>
                <a:srgbClr val="202124"/>
              </a:solidFill>
              <a:latin typeface="Google Sans"/>
            </a:endParaRPr>
          </a:p>
          <a:p>
            <a:endParaRPr lang="en-GB" dirty="0"/>
          </a:p>
          <a:p>
            <a:endParaRPr lang="en-GB" dirty="0"/>
          </a:p>
        </p:txBody>
      </p:sp>
    </p:spTree>
    <p:extLst>
      <p:ext uri="{BB962C8B-B14F-4D97-AF65-F5344CB8AC3E}">
        <p14:creationId xmlns:p14="http://schemas.microsoft.com/office/powerpoint/2010/main" val="24304287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E4D277F-EDD3-49B0-8AB2-84A78054587E}"/>
              </a:ext>
            </a:extLst>
          </p:cNvPr>
          <p:cNvSpPr>
            <a:spLocks noGrp="1"/>
          </p:cNvSpPr>
          <p:nvPr>
            <p:ph type="title"/>
          </p:nvPr>
        </p:nvSpPr>
        <p:spPr/>
        <p:txBody>
          <a:bodyPr/>
          <a:lstStyle/>
          <a:p>
            <a:r>
              <a:rPr lang="en-GB" b="1" dirty="0"/>
              <a:t>Research Activity</a:t>
            </a:r>
          </a:p>
        </p:txBody>
      </p:sp>
      <p:sp>
        <p:nvSpPr>
          <p:cNvPr id="3" name="Content Placeholder 2">
            <a:extLst>
              <a:ext uri="{FF2B5EF4-FFF2-40B4-BE49-F238E27FC236}">
                <a16:creationId xmlns:a16="http://schemas.microsoft.com/office/drawing/2014/main" id="{A1B15885-2561-41B4-9D1C-1E3BD16543AD}"/>
              </a:ext>
            </a:extLst>
          </p:cNvPr>
          <p:cNvSpPr>
            <a:spLocks noGrp="1"/>
          </p:cNvSpPr>
          <p:nvPr>
            <p:ph idx="1"/>
          </p:nvPr>
        </p:nvSpPr>
        <p:spPr>
          <a:xfrm>
            <a:off x="800100" y="1417638"/>
            <a:ext cx="7543800" cy="3558261"/>
          </a:xfrm>
        </p:spPr>
        <p:txBody>
          <a:bodyPr vert="horz" wrap="square" lIns="91440" tIns="45720" rIns="91440" bIns="45720" numCol="1" anchor="t" anchorCtr="0" compatLnSpc="1">
            <a:prstTxWarp prst="textNoShape">
              <a:avLst/>
            </a:prstTxWarp>
            <a:noAutofit/>
          </a:bodyPr>
          <a:lstStyle/>
          <a:p>
            <a:r>
              <a:rPr lang="en-GB" sz="2400" dirty="0"/>
              <a:t>-</a:t>
            </a:r>
            <a:r>
              <a:rPr lang="en-GB" sz="2400" b="1" dirty="0"/>
              <a:t>Freud's Stages </a:t>
            </a:r>
            <a:r>
              <a:rPr lang="en-GB" sz="2400" dirty="0"/>
              <a:t>of Psychosexual Development</a:t>
            </a:r>
            <a:br>
              <a:rPr lang="en-GB" sz="2400" dirty="0"/>
            </a:br>
            <a:endParaRPr lang="en-GB" sz="2400" dirty="0"/>
          </a:p>
          <a:p>
            <a:r>
              <a:rPr lang="en-GB" sz="2400" dirty="0"/>
              <a:t>-</a:t>
            </a:r>
            <a:r>
              <a:rPr lang="en-GB" sz="2400" b="1" dirty="0"/>
              <a:t>Erik Erikson's </a:t>
            </a:r>
            <a:r>
              <a:rPr lang="en-GB" sz="2400" dirty="0"/>
              <a:t>Theory of Psychosocial Development</a:t>
            </a:r>
          </a:p>
          <a:p>
            <a:r>
              <a:rPr lang="en-US" sz="4400" b="1" dirty="0">
                <a:solidFill>
                  <a:srgbClr val="0F0F0F"/>
                </a:solidFill>
                <a:ea typeface="+mn-lt"/>
                <a:cs typeface="+mn-lt"/>
              </a:rPr>
              <a:t>- </a:t>
            </a:r>
            <a:r>
              <a:rPr lang="en-US" sz="2400" b="1" dirty="0">
                <a:solidFill>
                  <a:srgbClr val="0F0F0F"/>
                </a:solidFill>
                <a:ea typeface="+mn-lt"/>
                <a:cs typeface="+mn-lt"/>
              </a:rPr>
              <a:t>Piaget's </a:t>
            </a:r>
            <a:r>
              <a:rPr lang="en-US" sz="2400" dirty="0">
                <a:solidFill>
                  <a:srgbClr val="0F0F0F"/>
                </a:solidFill>
                <a:ea typeface="+mn-lt"/>
                <a:cs typeface="+mn-lt"/>
              </a:rPr>
              <a:t>Theory of Cognitive Development</a:t>
            </a:r>
            <a:endParaRPr lang="en-GB" sz="2400" dirty="0"/>
          </a:p>
          <a:p>
            <a:r>
              <a:rPr lang="en-GB" sz="2400" dirty="0"/>
              <a:t>-</a:t>
            </a:r>
            <a:r>
              <a:rPr lang="en-GB" sz="2400" b="1" dirty="0"/>
              <a:t>Kohlberg’s</a:t>
            </a:r>
            <a:r>
              <a:rPr lang="en-GB" sz="2400" dirty="0"/>
              <a:t> Theory of Moral Development</a:t>
            </a:r>
          </a:p>
          <a:p>
            <a:endParaRPr lang="en-GB" sz="2400" dirty="0"/>
          </a:p>
          <a:p>
            <a:pPr marL="0" indent="0">
              <a:buNone/>
            </a:pPr>
            <a:r>
              <a:rPr lang="en-GB" sz="2400" dirty="0">
                <a:solidFill>
                  <a:srgbClr val="000000"/>
                </a:solidFill>
                <a:highlight>
                  <a:srgbClr val="FFFF00"/>
                </a:highlight>
                <a:latin typeface="Myriad Pro"/>
              </a:rPr>
              <a:t>Research how these theories can be used to inform health and social care practice</a:t>
            </a:r>
          </a:p>
          <a:p>
            <a:endParaRPr lang="en-GB" sz="2400" dirty="0"/>
          </a:p>
          <a:p>
            <a:endParaRPr lang="en-GB" sz="2400" dirty="0">
              <a:solidFill>
                <a:srgbClr val="202124"/>
              </a:solidFill>
              <a:latin typeface="Google Sans"/>
            </a:endParaRPr>
          </a:p>
          <a:p>
            <a:endParaRPr lang="en-GB" dirty="0"/>
          </a:p>
          <a:p>
            <a:endParaRPr lang="en-GB" dirty="0"/>
          </a:p>
        </p:txBody>
      </p:sp>
    </p:spTree>
    <p:extLst>
      <p:ext uri="{BB962C8B-B14F-4D97-AF65-F5344CB8AC3E}">
        <p14:creationId xmlns:p14="http://schemas.microsoft.com/office/powerpoint/2010/main" val="8152284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D05035-27E9-4593-B894-828892334FBD}"/>
              </a:ext>
            </a:extLst>
          </p:cNvPr>
          <p:cNvSpPr>
            <a:spLocks noGrp="1"/>
          </p:cNvSpPr>
          <p:nvPr>
            <p:ph type="title"/>
          </p:nvPr>
        </p:nvSpPr>
        <p:spPr/>
        <p:txBody>
          <a:bodyPr/>
          <a:lstStyle/>
          <a:p>
            <a:r>
              <a:rPr lang="en-GB" b="1" dirty="0"/>
              <a:t>Freud's Stages of Psychosexual Development</a:t>
            </a:r>
            <a:endParaRPr lang="en-GB" dirty="0"/>
          </a:p>
        </p:txBody>
      </p:sp>
      <p:sp>
        <p:nvSpPr>
          <p:cNvPr id="3" name="Content Placeholder 2">
            <a:extLst>
              <a:ext uri="{FF2B5EF4-FFF2-40B4-BE49-F238E27FC236}">
                <a16:creationId xmlns:a16="http://schemas.microsoft.com/office/drawing/2014/main" id="{FB45FF81-5A52-4C32-B557-41619EE32632}"/>
              </a:ext>
            </a:extLst>
          </p:cNvPr>
          <p:cNvSpPr>
            <a:spLocks noGrp="1"/>
          </p:cNvSpPr>
          <p:nvPr>
            <p:ph idx="1"/>
          </p:nvPr>
        </p:nvSpPr>
        <p:spPr>
          <a:xfrm>
            <a:off x="35496" y="1700808"/>
            <a:ext cx="9108504" cy="3917032"/>
          </a:xfrm>
        </p:spPr>
        <p:txBody>
          <a:bodyPr/>
          <a:lstStyle/>
          <a:p>
            <a:r>
              <a:rPr lang="en-GB" sz="2400" dirty="0"/>
              <a:t>Proposed by psychoanalyst Sigmund Freud(1856-1939), the theory of psychosexual development describes how personality develops during childhood. While the theory is well-known in psychology, it is also one of the most controversial. </a:t>
            </a:r>
          </a:p>
          <a:p>
            <a:r>
              <a:rPr lang="en-GB" sz="2400" dirty="0"/>
              <a:t>Freud believed that personality develops through a series of childhood stages in which the pleasure-seeking energies of the id become focused on certain erogenous areas. </a:t>
            </a:r>
          </a:p>
          <a:p>
            <a:r>
              <a:rPr lang="en-GB" sz="2400" dirty="0"/>
              <a:t>This psychosexual energy or libido (sexual drives or instincts) is described as the driving force behind behaviour.</a:t>
            </a:r>
            <a:br>
              <a:rPr lang="en-GB" dirty="0"/>
            </a:br>
            <a:br>
              <a:rPr lang="en-GB" dirty="0"/>
            </a:br>
            <a:endParaRPr lang="en-GB" dirty="0"/>
          </a:p>
        </p:txBody>
      </p:sp>
    </p:spTree>
    <p:extLst>
      <p:ext uri="{BB962C8B-B14F-4D97-AF65-F5344CB8AC3E}">
        <p14:creationId xmlns:p14="http://schemas.microsoft.com/office/powerpoint/2010/main" val="40930002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D05035-27E9-4593-B894-828892334FBD}"/>
              </a:ext>
            </a:extLst>
          </p:cNvPr>
          <p:cNvSpPr>
            <a:spLocks noGrp="1"/>
          </p:cNvSpPr>
          <p:nvPr>
            <p:ph type="title"/>
          </p:nvPr>
        </p:nvSpPr>
        <p:spPr/>
        <p:txBody>
          <a:bodyPr/>
          <a:lstStyle/>
          <a:p>
            <a:r>
              <a:rPr lang="en-GB" b="1" dirty="0"/>
              <a:t>Freud's Stages of Psychosexual Development</a:t>
            </a:r>
            <a:endParaRPr lang="en-GB" dirty="0"/>
          </a:p>
        </p:txBody>
      </p:sp>
      <p:sp>
        <p:nvSpPr>
          <p:cNvPr id="3" name="Content Placeholder 2">
            <a:extLst>
              <a:ext uri="{FF2B5EF4-FFF2-40B4-BE49-F238E27FC236}">
                <a16:creationId xmlns:a16="http://schemas.microsoft.com/office/drawing/2014/main" id="{FB45FF81-5A52-4C32-B557-41619EE32632}"/>
              </a:ext>
            </a:extLst>
          </p:cNvPr>
          <p:cNvSpPr>
            <a:spLocks noGrp="1"/>
          </p:cNvSpPr>
          <p:nvPr>
            <p:ph idx="1"/>
          </p:nvPr>
        </p:nvSpPr>
        <p:spPr>
          <a:xfrm>
            <a:off x="287524" y="1916832"/>
            <a:ext cx="8568952" cy="3917032"/>
          </a:xfrm>
        </p:spPr>
        <p:txBody>
          <a:bodyPr/>
          <a:lstStyle/>
          <a:p>
            <a:r>
              <a:rPr lang="en-GB" sz="2800" dirty="0"/>
              <a:t>These are called psychosexual stages because each stage represents the fixation of libido on a different area of the body.</a:t>
            </a:r>
          </a:p>
          <a:p>
            <a:r>
              <a:rPr lang="en-GB" sz="2800" dirty="0"/>
              <a:t>As a person grows physically certain areas of their body become important as sources of potential frustration (erogenous zones),pleasure or both.</a:t>
            </a:r>
          </a:p>
          <a:p>
            <a:endParaRPr lang="en-GB" dirty="0"/>
          </a:p>
        </p:txBody>
      </p:sp>
    </p:spTree>
    <p:extLst>
      <p:ext uri="{BB962C8B-B14F-4D97-AF65-F5344CB8AC3E}">
        <p14:creationId xmlns:p14="http://schemas.microsoft.com/office/powerpoint/2010/main" val="34470423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3FEEC52-CA69-430F-862F-950FB8F4ED3F}"/>
              </a:ext>
            </a:extLst>
          </p:cNvPr>
          <p:cNvSpPr>
            <a:spLocks noGrp="1"/>
          </p:cNvSpPr>
          <p:nvPr>
            <p:ph type="title"/>
          </p:nvPr>
        </p:nvSpPr>
        <p:spPr/>
        <p:txBody>
          <a:bodyPr/>
          <a:lstStyle/>
          <a:p>
            <a:r>
              <a:rPr lang="en-GB" b="1" dirty="0"/>
              <a:t>More Freud</a:t>
            </a:r>
          </a:p>
        </p:txBody>
      </p:sp>
      <p:sp>
        <p:nvSpPr>
          <p:cNvPr id="3" name="Content Placeholder 2">
            <a:extLst>
              <a:ext uri="{FF2B5EF4-FFF2-40B4-BE49-F238E27FC236}">
                <a16:creationId xmlns:a16="http://schemas.microsoft.com/office/drawing/2014/main" id="{B3F4DF9C-9EC4-4CE2-A56A-7398AFBB1C20}"/>
              </a:ext>
            </a:extLst>
          </p:cNvPr>
          <p:cNvSpPr>
            <a:spLocks noGrp="1"/>
          </p:cNvSpPr>
          <p:nvPr>
            <p:ph idx="1"/>
          </p:nvPr>
        </p:nvSpPr>
        <p:spPr>
          <a:xfrm>
            <a:off x="457200" y="1196752"/>
            <a:ext cx="8229600" cy="4680520"/>
          </a:xfrm>
        </p:spPr>
        <p:txBody>
          <a:bodyPr/>
          <a:lstStyle/>
          <a:p>
            <a:r>
              <a:rPr lang="en-GB" sz="1800" dirty="0"/>
              <a:t>Freud believed that life was built round tension and pleasure. He also believed that all tension was due to the build up of libido (sexual energy) and that all pleasure came from its discharge.</a:t>
            </a:r>
          </a:p>
          <a:p>
            <a:r>
              <a:rPr lang="en-GB" sz="1800" dirty="0"/>
              <a:t>Psychoanalytic theory suggested that personality is mostly established by the age of five. Early experiences play a large role in personality development and continue to influence behaviour later in life. If these psychosexual stages are completed successfully, the result is a healthy personality. </a:t>
            </a:r>
          </a:p>
          <a:p>
            <a:r>
              <a:rPr lang="en-GB" sz="1800" dirty="0"/>
              <a:t>If certain issues are not resolved at the appropriate stage, fixation can occur. A fixation is a persistent focus on an earlier psychosexual stage. </a:t>
            </a:r>
          </a:p>
          <a:p>
            <a:r>
              <a:rPr lang="en-GB" sz="1800" dirty="0"/>
              <a:t>Until this conflict is resolved, the individual will remain "stuck" in this stage. </a:t>
            </a:r>
          </a:p>
          <a:p>
            <a:r>
              <a:rPr lang="en-GB" sz="1800" dirty="0"/>
              <a:t>For example, a person who is fixated at the oral stage may be over-dependent on others and may seek oral stimulation through smoking, drinking, or eating.</a:t>
            </a:r>
          </a:p>
          <a:p>
            <a:endParaRPr lang="en-GB" sz="1800" dirty="0"/>
          </a:p>
        </p:txBody>
      </p:sp>
    </p:spTree>
    <p:extLst>
      <p:ext uri="{BB962C8B-B14F-4D97-AF65-F5344CB8AC3E}">
        <p14:creationId xmlns:p14="http://schemas.microsoft.com/office/powerpoint/2010/main" val="10547574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6CCDDE-5BC2-4D46-8378-D5A538102FF8}"/>
              </a:ext>
            </a:extLst>
          </p:cNvPr>
          <p:cNvSpPr>
            <a:spLocks noGrp="1"/>
          </p:cNvSpPr>
          <p:nvPr>
            <p:ph type="title"/>
          </p:nvPr>
        </p:nvSpPr>
        <p:spPr/>
        <p:txBody>
          <a:bodyPr/>
          <a:lstStyle/>
          <a:p>
            <a:r>
              <a:rPr lang="en-GB" b="1" dirty="0"/>
              <a:t>Erik Erikson's Theory of Psychosocial Development</a:t>
            </a:r>
            <a:endParaRPr lang="en-GB" dirty="0"/>
          </a:p>
        </p:txBody>
      </p:sp>
      <p:sp>
        <p:nvSpPr>
          <p:cNvPr id="3" name="Content Placeholder 2">
            <a:extLst>
              <a:ext uri="{FF2B5EF4-FFF2-40B4-BE49-F238E27FC236}">
                <a16:creationId xmlns:a16="http://schemas.microsoft.com/office/drawing/2014/main" id="{611F11C7-981D-4E13-9F96-892B476FBFA4}"/>
              </a:ext>
            </a:extLst>
          </p:cNvPr>
          <p:cNvSpPr>
            <a:spLocks noGrp="1"/>
          </p:cNvSpPr>
          <p:nvPr>
            <p:ph idx="1"/>
          </p:nvPr>
        </p:nvSpPr>
        <p:spPr>
          <a:xfrm>
            <a:off x="323528" y="1700808"/>
            <a:ext cx="8686800" cy="3917032"/>
          </a:xfrm>
        </p:spPr>
        <p:txBody>
          <a:bodyPr/>
          <a:lstStyle/>
          <a:p>
            <a:r>
              <a:rPr lang="en-GB" sz="2400" dirty="0"/>
              <a:t>Erik Erikson's (1902-1994) theory of psychosocial development is one of the best-known theories of personality in psychology.</a:t>
            </a:r>
          </a:p>
          <a:p>
            <a:r>
              <a:rPr lang="en-GB" sz="2400" dirty="0"/>
              <a:t>Much like Sigmund Freud, Erikson believed that personality develops in a series of stages. </a:t>
            </a:r>
          </a:p>
          <a:p>
            <a:r>
              <a:rPr lang="en-GB" sz="2400" dirty="0"/>
              <a:t>Unlike Freud's theory of psychosexual stages, Erikson's theory describes the impact of social experience across the whole lifespan</a:t>
            </a:r>
            <a:r>
              <a:rPr lang="en-GB" dirty="0"/>
              <a:t>.</a:t>
            </a:r>
          </a:p>
        </p:txBody>
      </p:sp>
    </p:spTree>
    <p:extLst>
      <p:ext uri="{BB962C8B-B14F-4D97-AF65-F5344CB8AC3E}">
        <p14:creationId xmlns:p14="http://schemas.microsoft.com/office/powerpoint/2010/main" val="3033715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6CCDDE-5BC2-4D46-8378-D5A538102FF8}"/>
              </a:ext>
            </a:extLst>
          </p:cNvPr>
          <p:cNvSpPr>
            <a:spLocks noGrp="1"/>
          </p:cNvSpPr>
          <p:nvPr>
            <p:ph type="title"/>
          </p:nvPr>
        </p:nvSpPr>
        <p:spPr/>
        <p:txBody>
          <a:bodyPr/>
          <a:lstStyle/>
          <a:p>
            <a:r>
              <a:rPr lang="en-GB" b="1" dirty="0"/>
              <a:t>Erik Erikson's Theory of Psychosocial Development</a:t>
            </a:r>
            <a:endParaRPr lang="en-GB" dirty="0"/>
          </a:p>
        </p:txBody>
      </p:sp>
      <p:sp>
        <p:nvSpPr>
          <p:cNvPr id="3" name="Content Placeholder 2">
            <a:extLst>
              <a:ext uri="{FF2B5EF4-FFF2-40B4-BE49-F238E27FC236}">
                <a16:creationId xmlns:a16="http://schemas.microsoft.com/office/drawing/2014/main" id="{611F11C7-981D-4E13-9F96-892B476FBFA4}"/>
              </a:ext>
            </a:extLst>
          </p:cNvPr>
          <p:cNvSpPr>
            <a:spLocks noGrp="1"/>
          </p:cNvSpPr>
          <p:nvPr>
            <p:ph idx="1"/>
          </p:nvPr>
        </p:nvSpPr>
        <p:spPr>
          <a:xfrm>
            <a:off x="434183" y="1916832"/>
            <a:ext cx="8229600" cy="3917032"/>
          </a:xfrm>
        </p:spPr>
        <p:txBody>
          <a:bodyPr/>
          <a:lstStyle/>
          <a:p>
            <a:r>
              <a:rPr lang="en-GB" sz="2400" dirty="0"/>
              <a:t>One of the main elements of Erikson's psychosocial stage theory is the development of ego identity. </a:t>
            </a:r>
          </a:p>
          <a:p>
            <a:endParaRPr lang="en-GB" sz="2400" dirty="0"/>
          </a:p>
          <a:p>
            <a:r>
              <a:rPr lang="en-GB" sz="2400" dirty="0"/>
              <a:t>Ego identity is the conscious sense of self that we develop through social interaction.</a:t>
            </a:r>
          </a:p>
          <a:p>
            <a:pPr marL="0" indent="0">
              <a:buNone/>
            </a:pPr>
            <a:endParaRPr lang="en-GB" sz="2400" dirty="0"/>
          </a:p>
          <a:p>
            <a:r>
              <a:rPr lang="en-GB" sz="2400" dirty="0"/>
              <a:t>According to Erikson, our ego identity is constantly changing due to new experiences and information we acquire in our daily interactions with others</a:t>
            </a:r>
          </a:p>
        </p:txBody>
      </p:sp>
    </p:spTree>
    <p:extLst>
      <p:ext uri="{BB962C8B-B14F-4D97-AF65-F5344CB8AC3E}">
        <p14:creationId xmlns:p14="http://schemas.microsoft.com/office/powerpoint/2010/main" val="30757334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62650FF-F505-439A-AC37-423C9655116D}"/>
              </a:ext>
            </a:extLst>
          </p:cNvPr>
          <p:cNvSpPr>
            <a:spLocks noGrp="1"/>
          </p:cNvSpPr>
          <p:nvPr>
            <p:ph type="title"/>
          </p:nvPr>
        </p:nvSpPr>
        <p:spPr>
          <a:xfrm>
            <a:off x="436228" y="457201"/>
            <a:ext cx="8229600" cy="1143000"/>
          </a:xfrm>
        </p:spPr>
        <p:txBody>
          <a:bodyPr/>
          <a:lstStyle/>
          <a:p>
            <a:r>
              <a:rPr lang="en-GB" b="1" dirty="0"/>
              <a:t>Erikson's Theory of Psychosocial Development </a:t>
            </a:r>
            <a:r>
              <a:rPr lang="en-GB" sz="3200" b="1" dirty="0" err="1"/>
              <a:t>Contd</a:t>
            </a:r>
            <a:r>
              <a:rPr lang="en-GB" sz="3200" b="1" dirty="0"/>
              <a:t>…</a:t>
            </a:r>
            <a:endParaRPr lang="en-GB" sz="3200" dirty="0"/>
          </a:p>
        </p:txBody>
      </p:sp>
      <p:sp>
        <p:nvSpPr>
          <p:cNvPr id="3" name="Content Placeholder 2">
            <a:extLst>
              <a:ext uri="{FF2B5EF4-FFF2-40B4-BE49-F238E27FC236}">
                <a16:creationId xmlns:a16="http://schemas.microsoft.com/office/drawing/2014/main" id="{1A98E26E-DE8B-45C2-A090-0D917D26852C}"/>
              </a:ext>
            </a:extLst>
          </p:cNvPr>
          <p:cNvSpPr>
            <a:spLocks noGrp="1"/>
          </p:cNvSpPr>
          <p:nvPr>
            <p:ph idx="1"/>
          </p:nvPr>
        </p:nvSpPr>
        <p:spPr>
          <a:xfrm>
            <a:off x="251520" y="2132856"/>
            <a:ext cx="8229600" cy="3917032"/>
          </a:xfrm>
        </p:spPr>
        <p:txBody>
          <a:bodyPr/>
          <a:lstStyle/>
          <a:p>
            <a:r>
              <a:rPr lang="en-GB" sz="2400" dirty="0"/>
              <a:t>In addition to ego identity, Erikson also believed that a sense of competence motivates behaviours and actions. Each stage in Erikson's theory is concerned with becoming competent in an area of life. </a:t>
            </a:r>
          </a:p>
          <a:p>
            <a:r>
              <a:rPr lang="en-GB" sz="2400" dirty="0"/>
              <a:t>If the stage is handled well, the person will  feel a sense of mastery, which is sometimes referred to as ego strength or ego quality. </a:t>
            </a:r>
          </a:p>
          <a:p>
            <a:r>
              <a:rPr lang="en-GB" sz="2400" dirty="0"/>
              <a:t>If the stage is managed poorly, the person will emerge with a sense of inadequacy.</a:t>
            </a:r>
          </a:p>
          <a:p>
            <a:endParaRPr lang="en-GB" dirty="0"/>
          </a:p>
          <a:p>
            <a:endParaRPr lang="en-GB" dirty="0"/>
          </a:p>
        </p:txBody>
      </p:sp>
    </p:spTree>
    <p:extLst>
      <p:ext uri="{BB962C8B-B14F-4D97-AF65-F5344CB8AC3E}">
        <p14:creationId xmlns:p14="http://schemas.microsoft.com/office/powerpoint/2010/main" val="4250449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AD23A2-BB62-421C-9FEC-8DFB16F4DE34}"/>
              </a:ext>
            </a:extLst>
          </p:cNvPr>
          <p:cNvSpPr>
            <a:spLocks noGrp="1"/>
          </p:cNvSpPr>
          <p:nvPr>
            <p:ph type="title"/>
          </p:nvPr>
        </p:nvSpPr>
        <p:spPr>
          <a:xfrm>
            <a:off x="289211" y="116632"/>
            <a:ext cx="8565578" cy="1282928"/>
          </a:xfrm>
        </p:spPr>
        <p:txBody>
          <a:bodyPr vert="horz" wrap="square" lIns="68580" tIns="34290" rIns="68580" bIns="34290" numCol="1" rtlCol="0" anchor="b" anchorCtr="0" compatLnSpc="1">
            <a:prstTxWarp prst="textNoShape">
              <a:avLst/>
            </a:prstTxWarp>
            <a:normAutofit fontScale="90000"/>
          </a:bodyPr>
          <a:lstStyle/>
          <a:p>
            <a:r>
              <a:rPr lang="en-US" b="1" dirty="0"/>
              <a:t>Erikson's Theory of Psychosocial Development</a:t>
            </a:r>
            <a:endParaRPr lang="en-US" dirty="0"/>
          </a:p>
        </p:txBody>
      </p:sp>
      <p:pic>
        <p:nvPicPr>
          <p:cNvPr id="8194" name="Picture 2">
            <a:extLst>
              <a:ext uri="{FF2B5EF4-FFF2-40B4-BE49-F238E27FC236}">
                <a16:creationId xmlns:a16="http://schemas.microsoft.com/office/drawing/2014/main" id="{5E6A8B98-FC9C-4603-A274-09DCBC7A6CB0}"/>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tretch>
            <a:fillRect/>
          </a:stretch>
        </p:blipFill>
        <p:spPr bwMode="auto">
          <a:xfrm>
            <a:off x="179512" y="1340768"/>
            <a:ext cx="8856984" cy="531064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8167081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AD23A2-BB62-421C-9FEC-8DFB16F4DE34}"/>
              </a:ext>
            </a:extLst>
          </p:cNvPr>
          <p:cNvSpPr>
            <a:spLocks noGrp="1"/>
          </p:cNvSpPr>
          <p:nvPr>
            <p:ph type="title"/>
          </p:nvPr>
        </p:nvSpPr>
        <p:spPr>
          <a:xfrm>
            <a:off x="240573" y="1031032"/>
            <a:ext cx="8565578" cy="1282928"/>
          </a:xfrm>
        </p:spPr>
        <p:txBody>
          <a:bodyPr vert="horz" wrap="square" lIns="68580" tIns="34290" rIns="68580" bIns="34290" numCol="1" rtlCol="0" anchor="b" anchorCtr="0" compatLnSpc="1">
            <a:prstTxWarp prst="textNoShape">
              <a:avLst/>
            </a:prstTxWarp>
            <a:noAutofit/>
          </a:bodyPr>
          <a:lstStyle/>
          <a:p>
            <a:r>
              <a:rPr lang="en-US" b="1" dirty="0">
                <a:solidFill>
                  <a:srgbClr val="0F0F0F"/>
                </a:solidFill>
              </a:rPr>
              <a:t>Piaget's Theory of Cognitive Development</a:t>
            </a:r>
            <a:endParaRPr lang="en-US" dirty="0"/>
          </a:p>
          <a:p>
            <a:endParaRPr lang="en-US" b="1" dirty="0"/>
          </a:p>
        </p:txBody>
      </p:sp>
      <p:sp>
        <p:nvSpPr>
          <p:cNvPr id="4" name="Content Placeholder 3">
            <a:extLst>
              <a:ext uri="{FF2B5EF4-FFF2-40B4-BE49-F238E27FC236}">
                <a16:creationId xmlns:a16="http://schemas.microsoft.com/office/drawing/2014/main" id="{7B16D5FB-ACFE-277D-1CB2-17D3839D7553}"/>
              </a:ext>
            </a:extLst>
          </p:cNvPr>
          <p:cNvSpPr>
            <a:spLocks noGrp="1"/>
          </p:cNvSpPr>
          <p:nvPr>
            <p:ph idx="1"/>
          </p:nvPr>
        </p:nvSpPr>
        <p:spPr>
          <a:xfrm>
            <a:off x="1089498" y="2271409"/>
            <a:ext cx="8229600" cy="3917032"/>
          </a:xfrm>
        </p:spPr>
        <p:txBody>
          <a:bodyPr/>
          <a:lstStyle/>
          <a:p>
            <a:r>
              <a:rPr lang="en-US" dirty="0">
                <a:ea typeface="+mn-lt"/>
                <a:cs typeface="+mn-lt"/>
                <a:hlinkClick r:id="rId2"/>
              </a:rPr>
              <a:t>https://www.youtube.com/watch?v=IhcgYgx7aAA</a:t>
            </a:r>
            <a:r>
              <a:rPr lang="en-US" dirty="0">
                <a:ea typeface="+mn-lt"/>
                <a:cs typeface="+mn-lt"/>
              </a:rPr>
              <a:t> </a:t>
            </a:r>
            <a:endParaRPr lang="en-US"/>
          </a:p>
        </p:txBody>
      </p:sp>
      <p:sp>
        <p:nvSpPr>
          <p:cNvPr id="5" name="TextBox 4">
            <a:extLst>
              <a:ext uri="{FF2B5EF4-FFF2-40B4-BE49-F238E27FC236}">
                <a16:creationId xmlns:a16="http://schemas.microsoft.com/office/drawing/2014/main" id="{6C7262B0-4F23-ABD8-DD01-D69056204BA2}"/>
              </a:ext>
            </a:extLst>
          </p:cNvPr>
          <p:cNvSpPr txBox="1"/>
          <p:nvPr/>
        </p:nvSpPr>
        <p:spPr>
          <a:xfrm>
            <a:off x="1094361" y="2225202"/>
            <a:ext cx="5933872"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endParaRPr lang="en-US" dirty="0"/>
          </a:p>
        </p:txBody>
      </p:sp>
    </p:spTree>
    <p:extLst>
      <p:ext uri="{BB962C8B-B14F-4D97-AF65-F5344CB8AC3E}">
        <p14:creationId xmlns:p14="http://schemas.microsoft.com/office/powerpoint/2010/main" val="100150051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AB140EC-9435-4E7C-84A9-61ECD01C0A50}"/>
              </a:ext>
            </a:extLst>
          </p:cNvPr>
          <p:cNvSpPr>
            <a:spLocks noGrp="1"/>
          </p:cNvSpPr>
          <p:nvPr>
            <p:ph type="title"/>
          </p:nvPr>
        </p:nvSpPr>
        <p:spPr/>
        <p:txBody>
          <a:bodyPr/>
          <a:lstStyle/>
          <a:p>
            <a:r>
              <a:rPr lang="en-GB" b="1" dirty="0"/>
              <a:t>Kohlberg's Theory of Moral Development</a:t>
            </a:r>
            <a:endParaRPr lang="en-GB" dirty="0"/>
          </a:p>
        </p:txBody>
      </p:sp>
      <p:sp>
        <p:nvSpPr>
          <p:cNvPr id="3" name="Content Placeholder 2">
            <a:extLst>
              <a:ext uri="{FF2B5EF4-FFF2-40B4-BE49-F238E27FC236}">
                <a16:creationId xmlns:a16="http://schemas.microsoft.com/office/drawing/2014/main" id="{1D258BD8-A955-4214-B310-FCBEAB6748C1}"/>
              </a:ext>
            </a:extLst>
          </p:cNvPr>
          <p:cNvSpPr>
            <a:spLocks noGrp="1"/>
          </p:cNvSpPr>
          <p:nvPr>
            <p:ph idx="1"/>
          </p:nvPr>
        </p:nvSpPr>
        <p:spPr>
          <a:xfrm>
            <a:off x="323528" y="1556792"/>
            <a:ext cx="8748464" cy="3917032"/>
          </a:xfrm>
        </p:spPr>
        <p:txBody>
          <a:bodyPr/>
          <a:lstStyle/>
          <a:p>
            <a:r>
              <a:rPr lang="en-GB" sz="2400" dirty="0"/>
              <a:t>Moral development is a major topic of interest in both psychology and education. One of the best known theories was developed by psychologist Lawrence Kohlberg(1927-1987) who modified and expanded upon Jean Piaget's work to form a theory that explained the </a:t>
            </a:r>
            <a:r>
              <a:rPr lang="en-GB" sz="2400" b="1" dirty="0"/>
              <a:t>development of moral reasoning.</a:t>
            </a:r>
          </a:p>
          <a:p>
            <a:r>
              <a:rPr lang="en-GB" sz="2400" dirty="0"/>
              <a:t>Kohlberg's theory of moral development outlined </a:t>
            </a:r>
            <a:r>
              <a:rPr lang="en-GB" sz="2400" b="1" dirty="0"/>
              <a:t>six stages within three different levels. </a:t>
            </a:r>
            <a:r>
              <a:rPr lang="en-GB" sz="2400" dirty="0"/>
              <a:t>Kohlberg extended Piaget's theory, proposing that moral development is a continual process that occurs throughout the lifespan.</a:t>
            </a:r>
          </a:p>
          <a:p>
            <a:endParaRPr lang="en-GB" sz="2000" dirty="0"/>
          </a:p>
          <a:p>
            <a:endParaRPr lang="en-GB" dirty="0"/>
          </a:p>
        </p:txBody>
      </p:sp>
    </p:spTree>
    <p:extLst>
      <p:ext uri="{BB962C8B-B14F-4D97-AF65-F5344CB8AC3E}">
        <p14:creationId xmlns:p14="http://schemas.microsoft.com/office/powerpoint/2010/main" val="20915396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D2F903-7817-40EC-9830-983432F98F56}"/>
              </a:ext>
            </a:extLst>
          </p:cNvPr>
          <p:cNvSpPr>
            <a:spLocks noGrp="1"/>
          </p:cNvSpPr>
          <p:nvPr>
            <p:ph type="title"/>
          </p:nvPr>
        </p:nvSpPr>
        <p:spPr/>
        <p:txBody>
          <a:bodyPr/>
          <a:lstStyle/>
          <a:p>
            <a:r>
              <a:rPr lang="en-GB" b="1" dirty="0"/>
              <a:t>"The Heinz Dilemma” (example)</a:t>
            </a:r>
            <a:endParaRPr lang="en-GB" dirty="0"/>
          </a:p>
        </p:txBody>
      </p:sp>
      <p:sp>
        <p:nvSpPr>
          <p:cNvPr id="3" name="Content Placeholder 2">
            <a:extLst>
              <a:ext uri="{FF2B5EF4-FFF2-40B4-BE49-F238E27FC236}">
                <a16:creationId xmlns:a16="http://schemas.microsoft.com/office/drawing/2014/main" id="{42C86B57-36AF-40C0-AB48-C444C2BBE31A}"/>
              </a:ext>
            </a:extLst>
          </p:cNvPr>
          <p:cNvSpPr>
            <a:spLocks noGrp="1"/>
          </p:cNvSpPr>
          <p:nvPr>
            <p:ph idx="1"/>
          </p:nvPr>
        </p:nvSpPr>
        <p:spPr>
          <a:xfrm>
            <a:off x="37750" y="1700808"/>
            <a:ext cx="9068499" cy="3847284"/>
          </a:xfrm>
        </p:spPr>
        <p:txBody>
          <a:bodyPr>
            <a:normAutofit fontScale="62500" lnSpcReduction="20000"/>
          </a:bodyPr>
          <a:lstStyle/>
          <a:p>
            <a:r>
              <a:rPr lang="en-GB" sz="2900" dirty="0"/>
              <a:t>A woman was near death from cancer. There was one drug that the doctors thought might save her. It was a form of radium that a chemist in the same town had recently discovered. The drug was expensive to make, but the chemist was charging ten times what the drug cost him to make. </a:t>
            </a:r>
          </a:p>
          <a:p>
            <a:endParaRPr lang="en-GB" sz="2900" dirty="0"/>
          </a:p>
          <a:p>
            <a:r>
              <a:rPr lang="en-GB" sz="2900" dirty="0"/>
              <a:t>He paid $200 for the radium and charged $2,000 for a small dose of the drug. The sick woman's husband, Heinz, went to everyone he knew to borrow the money, but he could only get together about $ 1,000 which is half of what it cost. He told the chemist that his wife was dying and asked him to sell it cheaper or let him pay later. But the chemist said: "No, I discovered the drug and I'm going to make money from it." So Heinz got desperate and broke into the man's store to steal the drug-for his wife. Should the husband have done that?" (Kohlberg, 1963).</a:t>
            </a:r>
          </a:p>
          <a:p>
            <a:pPr marL="0" indent="0">
              <a:buNone/>
            </a:pPr>
            <a:br>
              <a:rPr lang="en-GB" dirty="0"/>
            </a:br>
            <a:endParaRPr lang="en-GB" dirty="0"/>
          </a:p>
        </p:txBody>
      </p:sp>
    </p:spTree>
    <p:extLst>
      <p:ext uri="{BB962C8B-B14F-4D97-AF65-F5344CB8AC3E}">
        <p14:creationId xmlns:p14="http://schemas.microsoft.com/office/powerpoint/2010/main" val="521003395"/>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5E99BA-8AE9-4C9F-AD36-6AE4A18676F6}"/>
              </a:ext>
            </a:extLst>
          </p:cNvPr>
          <p:cNvSpPr>
            <a:spLocks noGrp="1"/>
          </p:cNvSpPr>
          <p:nvPr>
            <p:ph type="title"/>
          </p:nvPr>
        </p:nvSpPr>
        <p:spPr/>
        <p:txBody>
          <a:bodyPr/>
          <a:lstStyle/>
          <a:p>
            <a:r>
              <a:rPr lang="en-GB" b="1" dirty="0"/>
              <a:t>More Heinz</a:t>
            </a:r>
          </a:p>
        </p:txBody>
      </p:sp>
      <p:sp>
        <p:nvSpPr>
          <p:cNvPr id="3" name="Content Placeholder 2">
            <a:extLst>
              <a:ext uri="{FF2B5EF4-FFF2-40B4-BE49-F238E27FC236}">
                <a16:creationId xmlns:a16="http://schemas.microsoft.com/office/drawing/2014/main" id="{7CF3E30B-968B-4B2A-9B40-BE680A60C537}"/>
              </a:ext>
            </a:extLst>
          </p:cNvPr>
          <p:cNvSpPr>
            <a:spLocks noGrp="1"/>
          </p:cNvSpPr>
          <p:nvPr>
            <p:ph idx="1"/>
          </p:nvPr>
        </p:nvSpPr>
        <p:spPr>
          <a:xfrm>
            <a:off x="318356" y="1414078"/>
            <a:ext cx="8507288" cy="3917032"/>
          </a:xfrm>
        </p:spPr>
        <p:txBody>
          <a:bodyPr/>
          <a:lstStyle/>
          <a:p>
            <a:r>
              <a:rPr lang="en-GB" dirty="0"/>
              <a:t>Kohlberg was not interested so much in the answer to the question of whether Heinz was wrong or right, but in the </a:t>
            </a:r>
            <a:r>
              <a:rPr lang="en-GB" i="1" dirty="0"/>
              <a:t>reasoning </a:t>
            </a:r>
            <a:r>
              <a:rPr lang="en-GB" dirty="0"/>
              <a:t>for each participant's decision. </a:t>
            </a:r>
          </a:p>
          <a:p>
            <a:r>
              <a:rPr lang="en-GB" dirty="0"/>
              <a:t>The responses were then classified into various stages of reasoning in his theory of moral development.</a:t>
            </a:r>
          </a:p>
          <a:p>
            <a:endParaRPr lang="en-GB" dirty="0"/>
          </a:p>
          <a:p>
            <a:endParaRPr lang="en-GB" dirty="0"/>
          </a:p>
          <a:p>
            <a:endParaRPr lang="en-GB" dirty="0"/>
          </a:p>
        </p:txBody>
      </p:sp>
    </p:spTree>
    <p:extLst>
      <p:ext uri="{BB962C8B-B14F-4D97-AF65-F5344CB8AC3E}">
        <p14:creationId xmlns:p14="http://schemas.microsoft.com/office/powerpoint/2010/main" val="1528709013"/>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42CD0F-E918-4A91-80BA-CF485342B465}"/>
              </a:ext>
            </a:extLst>
          </p:cNvPr>
          <p:cNvSpPr>
            <a:spLocks noGrp="1"/>
          </p:cNvSpPr>
          <p:nvPr>
            <p:ph type="title"/>
          </p:nvPr>
        </p:nvSpPr>
        <p:spPr>
          <a:xfrm>
            <a:off x="800100" y="589746"/>
            <a:ext cx="7543800" cy="491385"/>
          </a:xfrm>
        </p:spPr>
        <p:txBody>
          <a:bodyPr>
            <a:normAutofit fontScale="90000"/>
          </a:bodyPr>
          <a:lstStyle/>
          <a:p>
            <a:r>
              <a:rPr lang="en-GB" b="1" dirty="0"/>
              <a:t>Level 1: Pre-conventional Morality</a:t>
            </a:r>
            <a:endParaRPr lang="en-GB" dirty="0"/>
          </a:p>
        </p:txBody>
      </p:sp>
      <p:sp>
        <p:nvSpPr>
          <p:cNvPr id="3" name="Content Placeholder 2">
            <a:extLst>
              <a:ext uri="{FF2B5EF4-FFF2-40B4-BE49-F238E27FC236}">
                <a16:creationId xmlns:a16="http://schemas.microsoft.com/office/drawing/2014/main" id="{5998EE02-281B-4B71-AC39-2F676C1B0D22}"/>
              </a:ext>
            </a:extLst>
          </p:cNvPr>
          <p:cNvSpPr>
            <a:spLocks noGrp="1"/>
          </p:cNvSpPr>
          <p:nvPr>
            <p:ph idx="1"/>
          </p:nvPr>
        </p:nvSpPr>
        <p:spPr>
          <a:xfrm>
            <a:off x="179512" y="1628800"/>
            <a:ext cx="8784976" cy="3922901"/>
          </a:xfrm>
        </p:spPr>
        <p:txBody>
          <a:bodyPr>
            <a:normAutofit fontScale="85000" lnSpcReduction="10000"/>
          </a:bodyPr>
          <a:lstStyle/>
          <a:p>
            <a:pPr marL="0" indent="0">
              <a:buNone/>
            </a:pPr>
            <a:r>
              <a:rPr lang="en-GB" sz="2400" b="1" dirty="0"/>
              <a:t>Stage one: Obedience and Punishment:</a:t>
            </a:r>
            <a:endParaRPr lang="en-GB" sz="2400" dirty="0"/>
          </a:p>
          <a:p>
            <a:r>
              <a:rPr lang="en-GB" sz="2400" dirty="0"/>
              <a:t>The earliest stage of moral development is especially common in young children, but adults are also capable of expressing this type of reasoning. At this stage, children see rules as fixed and absolute. Obeying the rules is important because it is a means to avoid punishment.</a:t>
            </a:r>
          </a:p>
          <a:p>
            <a:pPr marL="0" indent="0">
              <a:buNone/>
            </a:pPr>
            <a:endParaRPr lang="en-GB" sz="2400" dirty="0"/>
          </a:p>
          <a:p>
            <a:pPr marL="0" indent="0">
              <a:buNone/>
            </a:pPr>
            <a:r>
              <a:rPr lang="en-GB" sz="2400" b="1" dirty="0"/>
              <a:t>Stage 2 - Individualism and Exchange</a:t>
            </a:r>
            <a:endParaRPr lang="en-GB" sz="2400" dirty="0"/>
          </a:p>
          <a:p>
            <a:r>
              <a:rPr lang="en-GB" sz="2400" dirty="0"/>
              <a:t>At this stage of moral development, children account for individual points of view and judge actions based on how they serve individual needs. In the Heinz dilemma, children argued that the best course of action was the choice that best-served Heinz’s needs. Reciprocity is possible at this point in moral development, but only if it serves one's own </a:t>
            </a:r>
            <a:r>
              <a:rPr lang="en-GB" sz="2400" b="1" dirty="0"/>
              <a:t>interests.</a:t>
            </a:r>
            <a:endParaRPr lang="en-GB" sz="2400" dirty="0"/>
          </a:p>
          <a:p>
            <a:endParaRPr lang="en-GB" dirty="0"/>
          </a:p>
        </p:txBody>
      </p:sp>
    </p:spTree>
    <p:extLst>
      <p:ext uri="{BB962C8B-B14F-4D97-AF65-F5344CB8AC3E}">
        <p14:creationId xmlns:p14="http://schemas.microsoft.com/office/powerpoint/2010/main" val="1357814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3">
                                            <p:txEl>
                                              <p:pRg st="3" end="3"/>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C621864-5D79-4313-B21A-8E524B9E4D09}"/>
              </a:ext>
            </a:extLst>
          </p:cNvPr>
          <p:cNvSpPr>
            <a:spLocks noGrp="1"/>
          </p:cNvSpPr>
          <p:nvPr>
            <p:ph type="title"/>
          </p:nvPr>
        </p:nvSpPr>
        <p:spPr>
          <a:xfrm>
            <a:off x="286202" y="404664"/>
            <a:ext cx="8690108" cy="584099"/>
          </a:xfrm>
        </p:spPr>
        <p:txBody>
          <a:bodyPr/>
          <a:lstStyle/>
          <a:p>
            <a:r>
              <a:rPr lang="en-GB" b="1" dirty="0"/>
              <a:t>Level 2: Conventional Morality</a:t>
            </a:r>
            <a:endParaRPr lang="en-GB" dirty="0"/>
          </a:p>
        </p:txBody>
      </p:sp>
      <p:sp>
        <p:nvSpPr>
          <p:cNvPr id="3" name="Content Placeholder 2">
            <a:extLst>
              <a:ext uri="{FF2B5EF4-FFF2-40B4-BE49-F238E27FC236}">
                <a16:creationId xmlns:a16="http://schemas.microsoft.com/office/drawing/2014/main" id="{5434D028-4485-402F-99B0-3CD636621E0E}"/>
              </a:ext>
            </a:extLst>
          </p:cNvPr>
          <p:cNvSpPr>
            <a:spLocks noGrp="1"/>
          </p:cNvSpPr>
          <p:nvPr>
            <p:ph idx="1"/>
          </p:nvPr>
        </p:nvSpPr>
        <p:spPr>
          <a:xfrm>
            <a:off x="173586" y="1268760"/>
            <a:ext cx="8915340" cy="3338515"/>
          </a:xfrm>
        </p:spPr>
        <p:txBody>
          <a:bodyPr/>
          <a:lstStyle/>
          <a:p>
            <a:pPr marL="0" indent="0">
              <a:buNone/>
            </a:pPr>
            <a:r>
              <a:rPr lang="en-GB" sz="2400" b="1" dirty="0"/>
              <a:t>Stage 3: Interpersonal Relationships</a:t>
            </a:r>
            <a:endParaRPr lang="en-GB" sz="2400" dirty="0"/>
          </a:p>
          <a:p>
            <a:r>
              <a:rPr lang="en-GB" sz="2400" dirty="0"/>
              <a:t>Often referred to as the "good boy-good girl" orientation, this stage of moral development is focused on living up to social expectations and roles. There is an emphasis on conformity, being "nice," and consideration of how choices influence relationships.</a:t>
            </a:r>
          </a:p>
          <a:p>
            <a:pPr marL="0" indent="0">
              <a:buNone/>
            </a:pPr>
            <a:r>
              <a:rPr lang="en-GB" sz="2400" b="1" dirty="0"/>
              <a:t>Stage 4: Maintaining Social Order</a:t>
            </a:r>
            <a:endParaRPr lang="en-GB" sz="2400" dirty="0"/>
          </a:p>
          <a:p>
            <a:r>
              <a:rPr lang="en-GB" sz="2400" dirty="0"/>
              <a:t>At this stage of moral development, people begin to consider society as a whole when making judgments. The focus is on maintaining law and order by following the rules, doing one’s duty and respecting authority.</a:t>
            </a:r>
          </a:p>
          <a:p>
            <a:pPr marL="0" indent="0">
              <a:buNone/>
            </a:pPr>
            <a:r>
              <a:rPr lang="en-GB" dirty="0"/>
              <a:t> </a:t>
            </a:r>
          </a:p>
          <a:p>
            <a:endParaRPr lang="en-GB" dirty="0"/>
          </a:p>
        </p:txBody>
      </p:sp>
    </p:spTree>
    <p:extLst>
      <p:ext uri="{BB962C8B-B14F-4D97-AF65-F5344CB8AC3E}">
        <p14:creationId xmlns:p14="http://schemas.microsoft.com/office/powerpoint/2010/main" val="34938421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7FBE28-62F9-43BE-BD7A-16C5F773D5ED}"/>
              </a:ext>
            </a:extLst>
          </p:cNvPr>
          <p:cNvSpPr>
            <a:spLocks noGrp="1"/>
          </p:cNvSpPr>
          <p:nvPr>
            <p:ph type="title"/>
          </p:nvPr>
        </p:nvSpPr>
        <p:spPr>
          <a:xfrm>
            <a:off x="899592" y="548680"/>
            <a:ext cx="7543800" cy="653309"/>
          </a:xfrm>
        </p:spPr>
        <p:txBody>
          <a:bodyPr>
            <a:normAutofit fontScale="90000"/>
          </a:bodyPr>
          <a:lstStyle/>
          <a:p>
            <a:r>
              <a:rPr lang="en-GB" b="1" dirty="0"/>
              <a:t>Level 3: Post-conventional Morality</a:t>
            </a:r>
            <a:endParaRPr lang="en-GB" dirty="0"/>
          </a:p>
        </p:txBody>
      </p:sp>
      <p:sp>
        <p:nvSpPr>
          <p:cNvPr id="3" name="Content Placeholder 2">
            <a:extLst>
              <a:ext uri="{FF2B5EF4-FFF2-40B4-BE49-F238E27FC236}">
                <a16:creationId xmlns:a16="http://schemas.microsoft.com/office/drawing/2014/main" id="{8F13E5A5-EFFF-4FC6-93C2-B5B7C7702014}"/>
              </a:ext>
            </a:extLst>
          </p:cNvPr>
          <p:cNvSpPr>
            <a:spLocks noGrp="1"/>
          </p:cNvSpPr>
          <p:nvPr>
            <p:ph idx="1"/>
          </p:nvPr>
        </p:nvSpPr>
        <p:spPr>
          <a:xfrm>
            <a:off x="251520" y="1772816"/>
            <a:ext cx="8412420" cy="3917032"/>
          </a:xfrm>
        </p:spPr>
        <p:txBody>
          <a:bodyPr>
            <a:normAutofit fontScale="70000" lnSpcReduction="20000"/>
          </a:bodyPr>
          <a:lstStyle/>
          <a:p>
            <a:pPr marL="0" indent="0">
              <a:buNone/>
            </a:pPr>
            <a:r>
              <a:rPr lang="en-GB" sz="3400" b="1" dirty="0"/>
              <a:t>Stage 5: Social Contract and Individual Rights</a:t>
            </a:r>
            <a:endParaRPr lang="en-GB" sz="3400" dirty="0"/>
          </a:p>
          <a:p>
            <a:r>
              <a:rPr lang="en-GB" sz="3400" dirty="0"/>
              <a:t> At this stage, people begin to account for the differing values, opinions and beliefs of other people. Rules of law are important for maintaining a society, but members of the society should agree upon these standards.</a:t>
            </a:r>
          </a:p>
          <a:p>
            <a:pPr marL="0" indent="0">
              <a:buNone/>
            </a:pPr>
            <a:r>
              <a:rPr lang="en-GB" sz="3400" b="1" dirty="0"/>
              <a:t>Stage 6: Universal Principles</a:t>
            </a:r>
            <a:endParaRPr lang="en-GB" sz="3400" dirty="0"/>
          </a:p>
          <a:p>
            <a:r>
              <a:rPr lang="en-GB" sz="3400" dirty="0" err="1"/>
              <a:t>Kolhberg’s</a:t>
            </a:r>
            <a:r>
              <a:rPr lang="en-GB" sz="3400" dirty="0"/>
              <a:t> final level of moral reasoning is based upon universal ethical principles and abstract reasoning. At this stage, people follow these internalized principles of justice, even if they conflict with laws and rules.</a:t>
            </a:r>
          </a:p>
          <a:p>
            <a:pPr marL="0" indent="0">
              <a:buNone/>
            </a:pPr>
            <a:r>
              <a:rPr lang="en-GB" b="1" dirty="0"/>
              <a:t> </a:t>
            </a:r>
            <a:endParaRPr lang="en-GB" dirty="0"/>
          </a:p>
          <a:p>
            <a:endParaRPr lang="en-GB" dirty="0"/>
          </a:p>
        </p:txBody>
      </p:sp>
    </p:spTree>
    <p:extLst>
      <p:ext uri="{BB962C8B-B14F-4D97-AF65-F5344CB8AC3E}">
        <p14:creationId xmlns:p14="http://schemas.microsoft.com/office/powerpoint/2010/main" val="28929653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1" end="1"/>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E4D277F-EDD3-49B0-8AB2-84A78054587E}"/>
              </a:ext>
            </a:extLst>
          </p:cNvPr>
          <p:cNvSpPr>
            <a:spLocks noGrp="1"/>
          </p:cNvSpPr>
          <p:nvPr>
            <p:ph type="title"/>
          </p:nvPr>
        </p:nvSpPr>
        <p:spPr/>
        <p:txBody>
          <a:bodyPr/>
          <a:lstStyle/>
          <a:p>
            <a:r>
              <a:rPr lang="en-GB" b="1" dirty="0"/>
              <a:t>The final stage of human development</a:t>
            </a:r>
          </a:p>
        </p:txBody>
      </p:sp>
      <p:sp>
        <p:nvSpPr>
          <p:cNvPr id="3" name="Content Placeholder 2">
            <a:extLst>
              <a:ext uri="{FF2B5EF4-FFF2-40B4-BE49-F238E27FC236}">
                <a16:creationId xmlns:a16="http://schemas.microsoft.com/office/drawing/2014/main" id="{A1B15885-2561-41B4-9D1C-1E3BD16543AD}"/>
              </a:ext>
            </a:extLst>
          </p:cNvPr>
          <p:cNvSpPr>
            <a:spLocks noGrp="1"/>
          </p:cNvSpPr>
          <p:nvPr>
            <p:ph idx="1"/>
          </p:nvPr>
        </p:nvSpPr>
        <p:spPr>
          <a:xfrm>
            <a:off x="822960" y="1700808"/>
            <a:ext cx="7543800" cy="3558261"/>
          </a:xfrm>
        </p:spPr>
        <p:txBody>
          <a:bodyPr vert="horz" wrap="square" lIns="91440" tIns="45720" rIns="91440" bIns="45720" numCol="1" anchor="t" anchorCtr="0" compatLnSpc="1">
            <a:prstTxWarp prst="textNoShape">
              <a:avLst/>
            </a:prstTxWarp>
            <a:noAutofit/>
          </a:bodyPr>
          <a:lstStyle/>
          <a:p>
            <a:r>
              <a:rPr lang="en-GB" sz="2800" dirty="0">
                <a:solidFill>
                  <a:srgbClr val="374151"/>
                </a:solidFill>
                <a:ea typeface="+mn-lt"/>
                <a:cs typeface="+mn-lt"/>
              </a:rPr>
              <a:t>Dying is a natural part of the human life cycle and human development. Human development encompasses the entire lifespan, from birth to death, and each stage in this cycle has its unique characteristics, challenges, and milestones. Dying is the final stage of human development, representing the end of life.</a:t>
            </a:r>
            <a:endParaRPr lang="en-GB" sz="2800" dirty="0"/>
          </a:p>
          <a:p>
            <a:endParaRPr lang="en-GB" sz="2400" dirty="0"/>
          </a:p>
          <a:p>
            <a:endParaRPr lang="en-GB" sz="2400" dirty="0">
              <a:solidFill>
                <a:srgbClr val="202124"/>
              </a:solidFill>
              <a:latin typeface="Google Sans"/>
            </a:endParaRPr>
          </a:p>
          <a:p>
            <a:endParaRPr lang="en-GB" dirty="0"/>
          </a:p>
          <a:p>
            <a:endParaRPr lang="en-GB" dirty="0"/>
          </a:p>
        </p:txBody>
      </p:sp>
    </p:spTree>
    <p:extLst>
      <p:ext uri="{BB962C8B-B14F-4D97-AF65-F5344CB8AC3E}">
        <p14:creationId xmlns:p14="http://schemas.microsoft.com/office/powerpoint/2010/main" val="22248915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E4D277F-EDD3-49B0-8AB2-84A78054587E}"/>
              </a:ext>
            </a:extLst>
          </p:cNvPr>
          <p:cNvSpPr>
            <a:spLocks noGrp="1"/>
          </p:cNvSpPr>
          <p:nvPr>
            <p:ph type="title"/>
          </p:nvPr>
        </p:nvSpPr>
        <p:spPr/>
        <p:txBody>
          <a:bodyPr/>
          <a:lstStyle/>
          <a:p>
            <a:r>
              <a:rPr lang="en-GB" b="1" dirty="0"/>
              <a:t>Coping with grief and loss</a:t>
            </a:r>
          </a:p>
        </p:txBody>
      </p:sp>
      <p:sp>
        <p:nvSpPr>
          <p:cNvPr id="3" name="Content Placeholder 2">
            <a:extLst>
              <a:ext uri="{FF2B5EF4-FFF2-40B4-BE49-F238E27FC236}">
                <a16:creationId xmlns:a16="http://schemas.microsoft.com/office/drawing/2014/main" id="{A1B15885-2561-41B4-9D1C-1E3BD16543AD}"/>
              </a:ext>
            </a:extLst>
          </p:cNvPr>
          <p:cNvSpPr>
            <a:spLocks noGrp="1"/>
          </p:cNvSpPr>
          <p:nvPr>
            <p:ph idx="1"/>
          </p:nvPr>
        </p:nvSpPr>
        <p:spPr>
          <a:xfrm>
            <a:off x="822960" y="1700808"/>
            <a:ext cx="7543800" cy="3558261"/>
          </a:xfrm>
        </p:spPr>
        <p:txBody>
          <a:bodyPr vert="horz" wrap="square" lIns="91440" tIns="45720" rIns="91440" bIns="45720" numCol="1" anchor="t" anchorCtr="0" compatLnSpc="1">
            <a:prstTxWarp prst="textNoShape">
              <a:avLst/>
            </a:prstTxWarp>
            <a:noAutofit/>
          </a:bodyPr>
          <a:lstStyle/>
          <a:p>
            <a:pPr>
              <a:lnSpc>
                <a:spcPct val="111000"/>
              </a:lnSpc>
              <a:spcBef>
                <a:spcPts val="930"/>
              </a:spcBef>
              <a:spcAft>
                <a:spcPts val="0"/>
              </a:spcAft>
              <a:buFont typeface="Wingdings,Sans-Serif" panose="020B0604020202020204" pitchFamily="34" charset="0"/>
              <a:buChar char="Ø"/>
            </a:pPr>
            <a:r>
              <a:rPr lang="en-GB" sz="2000" dirty="0">
                <a:latin typeface="Calibri"/>
                <a:cs typeface="Calibri"/>
              </a:rPr>
              <a:t>Grief is a subjective state of emotional, physical and social responses to the loss of a valued entity. </a:t>
            </a:r>
            <a:endParaRPr lang="en-US" sz="2000">
              <a:latin typeface="Calibri"/>
              <a:cs typeface="Calibri"/>
            </a:endParaRPr>
          </a:p>
          <a:p>
            <a:pPr>
              <a:lnSpc>
                <a:spcPct val="111000"/>
              </a:lnSpc>
              <a:spcBef>
                <a:spcPts val="930"/>
              </a:spcBef>
              <a:spcAft>
                <a:spcPts val="0"/>
              </a:spcAft>
              <a:buFont typeface="Wingdings,Sans-Serif" panose="020B0604020202020204" pitchFamily="34" charset="0"/>
              <a:buChar char="Ø"/>
            </a:pPr>
            <a:r>
              <a:rPr lang="en-GB" sz="2000" dirty="0">
                <a:latin typeface="Calibri"/>
                <a:cs typeface="Calibri"/>
              </a:rPr>
              <a:t>The loss may be real e.g. death of a loved one, loss of personal possessions or it may be perceived by the individual alone, unable to be shared by others or identified by others.</a:t>
            </a:r>
            <a:endParaRPr lang="en-US" sz="2000">
              <a:latin typeface="Calibri"/>
              <a:cs typeface="Calibri"/>
            </a:endParaRPr>
          </a:p>
          <a:p>
            <a:pPr>
              <a:lnSpc>
                <a:spcPct val="111000"/>
              </a:lnSpc>
              <a:spcBef>
                <a:spcPts val="930"/>
              </a:spcBef>
              <a:spcAft>
                <a:spcPts val="0"/>
              </a:spcAft>
              <a:buFont typeface="Wingdings,Sans-Serif" panose="020B0604020202020204" pitchFamily="34" charset="0"/>
              <a:buChar char="Ø"/>
            </a:pPr>
            <a:r>
              <a:rPr lang="en-GB" sz="2000" dirty="0">
                <a:latin typeface="Calibri"/>
                <a:cs typeface="Calibri"/>
              </a:rPr>
              <a:t>However, grief can be expressed by people very differently. </a:t>
            </a:r>
            <a:endParaRPr lang="en-US" sz="2000">
              <a:latin typeface="Calibri"/>
              <a:cs typeface="Calibri"/>
            </a:endParaRPr>
          </a:p>
          <a:p>
            <a:pPr>
              <a:lnSpc>
                <a:spcPct val="111000"/>
              </a:lnSpc>
              <a:spcBef>
                <a:spcPts val="930"/>
              </a:spcBef>
              <a:spcAft>
                <a:spcPts val="0"/>
              </a:spcAft>
              <a:buFont typeface="Wingdings,Sans-Serif" panose="020B0604020202020204" pitchFamily="34" charset="0"/>
              <a:buChar char="Ø"/>
            </a:pPr>
            <a:r>
              <a:rPr lang="en-GB" sz="2000" dirty="0">
                <a:latin typeface="Calibri"/>
                <a:cs typeface="Calibri"/>
              </a:rPr>
              <a:t>Some people do not experience an intense reaction while others can develop a complex grief reaction.</a:t>
            </a:r>
            <a:endParaRPr lang="en-US" sz="2000">
              <a:latin typeface="Calibri"/>
              <a:cs typeface="Calibri"/>
            </a:endParaRPr>
          </a:p>
          <a:p>
            <a:pPr>
              <a:lnSpc>
                <a:spcPct val="111000"/>
              </a:lnSpc>
              <a:spcBef>
                <a:spcPts val="930"/>
              </a:spcBef>
              <a:spcAft>
                <a:spcPts val="0"/>
              </a:spcAft>
              <a:buFont typeface="Wingdings,Sans-Serif" panose="020B0604020202020204" pitchFamily="34" charset="0"/>
              <a:buChar char="Ø"/>
            </a:pPr>
            <a:r>
              <a:rPr lang="en-GB" sz="2000" dirty="0">
                <a:latin typeface="Calibri"/>
                <a:cs typeface="Calibri"/>
              </a:rPr>
              <a:t>Most people experience fluctuating reactions for a period of time</a:t>
            </a:r>
            <a:endParaRPr lang="en-GB" sz="1600"/>
          </a:p>
          <a:p>
            <a:endParaRPr lang="en-GB" sz="2400" dirty="0"/>
          </a:p>
          <a:p>
            <a:endParaRPr lang="en-GB" sz="2400" dirty="0">
              <a:solidFill>
                <a:srgbClr val="202124"/>
              </a:solidFill>
              <a:latin typeface="Google Sans"/>
            </a:endParaRPr>
          </a:p>
          <a:p>
            <a:endParaRPr lang="en-GB" dirty="0"/>
          </a:p>
          <a:p>
            <a:endParaRPr lang="en-GB" dirty="0"/>
          </a:p>
        </p:txBody>
      </p:sp>
    </p:spTree>
    <p:extLst>
      <p:ext uri="{BB962C8B-B14F-4D97-AF65-F5344CB8AC3E}">
        <p14:creationId xmlns:p14="http://schemas.microsoft.com/office/powerpoint/2010/main" val="33332812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E4D277F-EDD3-49B0-8AB2-84A78054587E}"/>
              </a:ext>
            </a:extLst>
          </p:cNvPr>
          <p:cNvSpPr>
            <a:spLocks noGrp="1"/>
          </p:cNvSpPr>
          <p:nvPr>
            <p:ph type="title"/>
          </p:nvPr>
        </p:nvSpPr>
        <p:spPr/>
        <p:txBody>
          <a:bodyPr/>
          <a:lstStyle/>
          <a:p>
            <a:r>
              <a:rPr lang="en-GB" b="1" dirty="0"/>
              <a:t>5 Stages of Grief: Kubler-Ross Model</a:t>
            </a:r>
          </a:p>
        </p:txBody>
      </p:sp>
      <p:sp>
        <p:nvSpPr>
          <p:cNvPr id="3" name="Content Placeholder 2">
            <a:extLst>
              <a:ext uri="{FF2B5EF4-FFF2-40B4-BE49-F238E27FC236}">
                <a16:creationId xmlns:a16="http://schemas.microsoft.com/office/drawing/2014/main" id="{A1B15885-2561-41B4-9D1C-1E3BD16543AD}"/>
              </a:ext>
            </a:extLst>
          </p:cNvPr>
          <p:cNvSpPr>
            <a:spLocks noGrp="1"/>
          </p:cNvSpPr>
          <p:nvPr>
            <p:ph idx="1"/>
          </p:nvPr>
        </p:nvSpPr>
        <p:spPr>
          <a:xfrm>
            <a:off x="1338526" y="2128825"/>
            <a:ext cx="7543800" cy="3558261"/>
          </a:xfrm>
        </p:spPr>
        <p:txBody>
          <a:bodyPr vert="horz" wrap="square" lIns="91440" tIns="45720" rIns="91440" bIns="45720" numCol="1" anchor="t" anchorCtr="0" compatLnSpc="1">
            <a:prstTxWarp prst="textNoShape">
              <a:avLst/>
            </a:prstTxWarp>
            <a:noAutofit/>
          </a:bodyPr>
          <a:lstStyle/>
          <a:p>
            <a:r>
              <a:rPr lang="en-GB" sz="2800" dirty="0">
                <a:solidFill>
                  <a:srgbClr val="374151"/>
                </a:solidFill>
                <a:ea typeface="+mn-lt"/>
                <a:cs typeface="+mn-lt"/>
              </a:rPr>
              <a:t>https://www.youtube.com/watch?v=Q2BJsOQypuw</a:t>
            </a:r>
          </a:p>
          <a:p>
            <a:endParaRPr lang="en-GB" sz="2400" dirty="0"/>
          </a:p>
          <a:p>
            <a:endParaRPr lang="en-GB" sz="2400" dirty="0">
              <a:solidFill>
                <a:srgbClr val="202124"/>
              </a:solidFill>
              <a:latin typeface="Google Sans"/>
            </a:endParaRPr>
          </a:p>
          <a:p>
            <a:endParaRPr lang="en-GB" dirty="0"/>
          </a:p>
          <a:p>
            <a:endParaRPr lang="en-GB" dirty="0"/>
          </a:p>
        </p:txBody>
      </p:sp>
    </p:spTree>
    <p:extLst>
      <p:ext uri="{BB962C8B-B14F-4D97-AF65-F5344CB8AC3E}">
        <p14:creationId xmlns:p14="http://schemas.microsoft.com/office/powerpoint/2010/main" val="32171080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E4D277F-EDD3-49B0-8AB2-84A78054587E}"/>
              </a:ext>
            </a:extLst>
          </p:cNvPr>
          <p:cNvSpPr>
            <a:spLocks noGrp="1"/>
          </p:cNvSpPr>
          <p:nvPr>
            <p:ph type="title"/>
          </p:nvPr>
        </p:nvSpPr>
        <p:spPr/>
        <p:txBody>
          <a:bodyPr/>
          <a:lstStyle/>
          <a:p>
            <a:r>
              <a:rPr lang="en-GB" b="1" dirty="0"/>
              <a:t>Available Support</a:t>
            </a:r>
          </a:p>
        </p:txBody>
      </p:sp>
      <p:sp>
        <p:nvSpPr>
          <p:cNvPr id="3" name="Content Placeholder 2">
            <a:extLst>
              <a:ext uri="{FF2B5EF4-FFF2-40B4-BE49-F238E27FC236}">
                <a16:creationId xmlns:a16="http://schemas.microsoft.com/office/drawing/2014/main" id="{A1B15885-2561-41B4-9D1C-1E3BD16543AD}"/>
              </a:ext>
            </a:extLst>
          </p:cNvPr>
          <p:cNvSpPr>
            <a:spLocks noGrp="1"/>
          </p:cNvSpPr>
          <p:nvPr>
            <p:ph idx="1"/>
          </p:nvPr>
        </p:nvSpPr>
        <p:spPr>
          <a:xfrm>
            <a:off x="822960" y="1700808"/>
            <a:ext cx="7543800" cy="3558261"/>
          </a:xfrm>
        </p:spPr>
        <p:txBody>
          <a:bodyPr vert="horz" wrap="square" lIns="91440" tIns="45720" rIns="91440" bIns="45720" numCol="1" anchor="t" anchorCtr="0" compatLnSpc="1">
            <a:prstTxWarp prst="textNoShape">
              <a:avLst/>
            </a:prstTxWarp>
            <a:noAutofit/>
          </a:bodyPr>
          <a:lstStyle/>
          <a:p>
            <a:r>
              <a:rPr lang="en-GB" sz="1600" dirty="0">
                <a:solidFill>
                  <a:srgbClr val="374151"/>
                </a:solidFill>
                <a:ea typeface="+mn-lt"/>
                <a:cs typeface="+mn-lt"/>
              </a:rPr>
              <a:t>NHS Bereavement Services</a:t>
            </a:r>
            <a:endParaRPr lang="en-GB" sz="3600">
              <a:solidFill>
                <a:srgbClr val="374151"/>
              </a:solidFill>
              <a:ea typeface="+mn-lt"/>
              <a:cs typeface="+mn-lt"/>
            </a:endParaRPr>
          </a:p>
          <a:p>
            <a:r>
              <a:rPr lang="en-GB" sz="1600" dirty="0">
                <a:solidFill>
                  <a:srgbClr val="374151"/>
                </a:solidFill>
                <a:ea typeface="+mn-lt"/>
                <a:cs typeface="+mn-lt"/>
              </a:rPr>
              <a:t>Cruse Bereavement Care</a:t>
            </a:r>
            <a:endParaRPr lang="en-GB" sz="4000"/>
          </a:p>
          <a:p>
            <a:r>
              <a:rPr lang="en-GB" sz="1600" dirty="0">
                <a:solidFill>
                  <a:srgbClr val="374151"/>
                </a:solidFill>
                <a:ea typeface="+mn-lt"/>
                <a:cs typeface="+mn-lt"/>
              </a:rPr>
              <a:t>Samaritans</a:t>
            </a:r>
            <a:endParaRPr lang="en-GB" sz="4000"/>
          </a:p>
          <a:p>
            <a:r>
              <a:rPr lang="en-GB" sz="1600" dirty="0">
                <a:solidFill>
                  <a:srgbClr val="374151"/>
                </a:solidFill>
                <a:ea typeface="+mn-lt"/>
                <a:cs typeface="+mn-lt"/>
              </a:rPr>
              <a:t>Child Bereavement UK</a:t>
            </a:r>
            <a:endParaRPr lang="en-GB" sz="4000"/>
          </a:p>
          <a:p>
            <a:r>
              <a:rPr lang="en-GB" sz="1600" dirty="0">
                <a:solidFill>
                  <a:srgbClr val="374151"/>
                </a:solidFill>
                <a:ea typeface="+mn-lt"/>
                <a:cs typeface="+mn-lt"/>
              </a:rPr>
              <a:t>Local Hospices</a:t>
            </a:r>
            <a:endParaRPr lang="en-GB" sz="4000"/>
          </a:p>
          <a:p>
            <a:r>
              <a:rPr lang="en-GB" sz="1600" dirty="0">
                <a:solidFill>
                  <a:srgbClr val="374151"/>
                </a:solidFill>
                <a:ea typeface="+mn-lt"/>
                <a:cs typeface="+mn-lt"/>
              </a:rPr>
              <a:t>Bereavement Counselling Services</a:t>
            </a:r>
            <a:endParaRPr lang="en-GB" sz="4000"/>
          </a:p>
          <a:p>
            <a:r>
              <a:rPr lang="en-GB" sz="1600" dirty="0">
                <a:solidFill>
                  <a:srgbClr val="374151"/>
                </a:solidFill>
                <a:ea typeface="+mn-lt"/>
                <a:cs typeface="+mn-lt"/>
              </a:rPr>
              <a:t>Funeral Directors and Registrars</a:t>
            </a:r>
            <a:endParaRPr lang="en-GB" sz="4000" dirty="0"/>
          </a:p>
          <a:p>
            <a:r>
              <a:rPr lang="en-GB" sz="1600" err="1">
                <a:solidFill>
                  <a:srgbClr val="374151"/>
                </a:solidFill>
                <a:ea typeface="+mn-lt"/>
                <a:cs typeface="+mn-lt"/>
              </a:rPr>
              <a:t>GriefChat</a:t>
            </a:r>
            <a:endParaRPr lang="en-GB" sz="4000"/>
          </a:p>
          <a:p>
            <a:r>
              <a:rPr lang="en-GB" sz="1600" dirty="0">
                <a:solidFill>
                  <a:srgbClr val="374151"/>
                </a:solidFill>
                <a:ea typeface="+mn-lt"/>
                <a:cs typeface="+mn-lt"/>
              </a:rPr>
              <a:t>Support Groups</a:t>
            </a:r>
            <a:endParaRPr lang="en-GB" sz="4000"/>
          </a:p>
          <a:p>
            <a:r>
              <a:rPr lang="en-GB" sz="1600" dirty="0">
                <a:solidFill>
                  <a:srgbClr val="374151"/>
                </a:solidFill>
                <a:ea typeface="+mn-lt"/>
                <a:cs typeface="+mn-lt"/>
              </a:rPr>
              <a:t>Online Resources</a:t>
            </a:r>
            <a:endParaRPr lang="en-GB" sz="4000"/>
          </a:p>
          <a:p>
            <a:r>
              <a:rPr lang="en-GB" sz="1600" dirty="0">
                <a:solidFill>
                  <a:srgbClr val="374151"/>
                </a:solidFill>
                <a:ea typeface="+mn-lt"/>
                <a:cs typeface="+mn-lt"/>
              </a:rPr>
              <a:t>Employee Assistance Programs (EAPs)</a:t>
            </a:r>
            <a:endParaRPr lang="en-GB" sz="4000" dirty="0"/>
          </a:p>
          <a:p>
            <a:r>
              <a:rPr lang="en-GB" sz="1600" dirty="0">
                <a:solidFill>
                  <a:srgbClr val="374151"/>
                </a:solidFill>
                <a:ea typeface="+mn-lt"/>
                <a:cs typeface="+mn-lt"/>
              </a:rPr>
              <a:t>Religious and Faith-Based Support</a:t>
            </a:r>
            <a:endParaRPr lang="en-GB" dirty="0"/>
          </a:p>
          <a:p>
            <a:endParaRPr lang="en-GB" sz="2800" dirty="0">
              <a:solidFill>
                <a:srgbClr val="374151"/>
              </a:solidFill>
            </a:endParaRPr>
          </a:p>
          <a:p>
            <a:endParaRPr lang="en-GB" sz="2400" dirty="0"/>
          </a:p>
          <a:p>
            <a:endParaRPr lang="en-GB" sz="2400" dirty="0">
              <a:solidFill>
                <a:srgbClr val="202124"/>
              </a:solidFill>
              <a:latin typeface="Google Sans"/>
            </a:endParaRPr>
          </a:p>
          <a:p>
            <a:endParaRPr lang="en-GB" dirty="0"/>
          </a:p>
          <a:p>
            <a:endParaRPr lang="en-GB" dirty="0"/>
          </a:p>
        </p:txBody>
      </p:sp>
      <p:pic>
        <p:nvPicPr>
          <p:cNvPr id="4" name="Picture 3" descr="Home - Cruse Bereavement Support">
            <a:extLst>
              <a:ext uri="{FF2B5EF4-FFF2-40B4-BE49-F238E27FC236}">
                <a16:creationId xmlns:a16="http://schemas.microsoft.com/office/drawing/2014/main" id="{684A2163-5BCD-9B9B-C1CB-B468B4474BE8}"/>
              </a:ext>
            </a:extLst>
          </p:cNvPr>
          <p:cNvPicPr>
            <a:picLocks noChangeAspect="1"/>
          </p:cNvPicPr>
          <p:nvPr/>
        </p:nvPicPr>
        <p:blipFill>
          <a:blip r:embed="rId2"/>
          <a:stretch>
            <a:fillRect/>
          </a:stretch>
        </p:blipFill>
        <p:spPr>
          <a:xfrm>
            <a:off x="6267146" y="1385989"/>
            <a:ext cx="2524125" cy="1809750"/>
          </a:xfrm>
          <a:prstGeom prst="rect">
            <a:avLst/>
          </a:prstGeom>
        </p:spPr>
      </p:pic>
      <p:pic>
        <p:nvPicPr>
          <p:cNvPr id="5" name="Picture 4" descr="Samaritans - NSPA">
            <a:extLst>
              <a:ext uri="{FF2B5EF4-FFF2-40B4-BE49-F238E27FC236}">
                <a16:creationId xmlns:a16="http://schemas.microsoft.com/office/drawing/2014/main" id="{745CD39D-8F67-B751-97D2-402D6711D1C1}"/>
              </a:ext>
            </a:extLst>
          </p:cNvPr>
          <p:cNvPicPr>
            <a:picLocks noChangeAspect="1"/>
          </p:cNvPicPr>
          <p:nvPr/>
        </p:nvPicPr>
        <p:blipFill>
          <a:blip r:embed="rId3"/>
          <a:stretch>
            <a:fillRect/>
          </a:stretch>
        </p:blipFill>
        <p:spPr>
          <a:xfrm>
            <a:off x="6700331" y="3555054"/>
            <a:ext cx="1881492" cy="1314045"/>
          </a:xfrm>
          <a:prstGeom prst="rect">
            <a:avLst/>
          </a:prstGeom>
        </p:spPr>
      </p:pic>
      <p:pic>
        <p:nvPicPr>
          <p:cNvPr id="6" name="Picture 5" descr="GriefChat - Transforming Access to Bereavement Counselling">
            <a:extLst>
              <a:ext uri="{FF2B5EF4-FFF2-40B4-BE49-F238E27FC236}">
                <a16:creationId xmlns:a16="http://schemas.microsoft.com/office/drawing/2014/main" id="{8EB294BE-998A-6BB1-5189-74CE3B4AFE92}"/>
              </a:ext>
            </a:extLst>
          </p:cNvPr>
          <p:cNvPicPr>
            <a:picLocks noChangeAspect="1"/>
          </p:cNvPicPr>
          <p:nvPr/>
        </p:nvPicPr>
        <p:blipFill>
          <a:blip r:embed="rId4"/>
          <a:stretch>
            <a:fillRect/>
          </a:stretch>
        </p:blipFill>
        <p:spPr>
          <a:xfrm>
            <a:off x="4936179" y="2969267"/>
            <a:ext cx="1324178" cy="1240480"/>
          </a:xfrm>
          <a:prstGeom prst="rect">
            <a:avLst/>
          </a:prstGeom>
        </p:spPr>
      </p:pic>
    </p:spTree>
    <p:extLst>
      <p:ext uri="{BB962C8B-B14F-4D97-AF65-F5344CB8AC3E}">
        <p14:creationId xmlns:p14="http://schemas.microsoft.com/office/powerpoint/2010/main" val="14736566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11" end="1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0" end="1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9" end="9"/>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nodeType="clickEffect">
                                  <p:stCondLst>
                                    <p:cond delay="0"/>
                                  </p:stCondLst>
                                  <p:childTnLst>
                                    <p:set>
                                      <p:cBhvr>
                                        <p:cTn id="3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nodeType="clickEffect">
                                  <p:stCondLst>
                                    <p:cond delay="0"/>
                                  </p:stCondLst>
                                  <p:childTnLst>
                                    <p:set>
                                      <p:cBhvr>
                                        <p:cTn id="42"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nodeType="clickEffect">
                                  <p:stCondLst>
                                    <p:cond delay="0"/>
                                  </p:stCondLst>
                                  <p:childTnLst>
                                    <p:set>
                                      <p:cBhvr>
                                        <p:cTn id="46"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47" fill="hold">
                      <p:stCondLst>
                        <p:cond delay="indefinite"/>
                      </p:stCondLst>
                      <p:childTnLst>
                        <p:par>
                          <p:cTn id="48" fill="hold">
                            <p:stCondLst>
                              <p:cond delay="0"/>
                            </p:stCondLst>
                            <p:childTnLst>
                              <p:par>
                                <p:cTn id="49" presetID="1" presetClass="entr" presetSubtype="0" fill="hold" nodeType="clickEffect">
                                  <p:stCondLst>
                                    <p:cond delay="0"/>
                                  </p:stCondLst>
                                  <p:childTnLst>
                                    <p:set>
                                      <p:cBhvr>
                                        <p:cTn id="50"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E4D277F-EDD3-49B0-8AB2-84A78054587E}"/>
              </a:ext>
            </a:extLst>
          </p:cNvPr>
          <p:cNvSpPr>
            <a:spLocks noGrp="1"/>
          </p:cNvSpPr>
          <p:nvPr>
            <p:ph type="title"/>
          </p:nvPr>
        </p:nvSpPr>
        <p:spPr/>
        <p:txBody>
          <a:bodyPr/>
          <a:lstStyle/>
          <a:p>
            <a:r>
              <a:rPr lang="en-GB" b="1" dirty="0"/>
              <a:t>Essay Support and Academic Feedback</a:t>
            </a:r>
          </a:p>
        </p:txBody>
      </p:sp>
      <p:sp>
        <p:nvSpPr>
          <p:cNvPr id="3" name="Content Placeholder 2">
            <a:extLst>
              <a:ext uri="{FF2B5EF4-FFF2-40B4-BE49-F238E27FC236}">
                <a16:creationId xmlns:a16="http://schemas.microsoft.com/office/drawing/2014/main" id="{A1B15885-2561-41B4-9D1C-1E3BD16543AD}"/>
              </a:ext>
            </a:extLst>
          </p:cNvPr>
          <p:cNvSpPr>
            <a:spLocks noGrp="1"/>
          </p:cNvSpPr>
          <p:nvPr>
            <p:ph idx="1"/>
          </p:nvPr>
        </p:nvSpPr>
        <p:spPr>
          <a:xfrm>
            <a:off x="822960" y="1700808"/>
            <a:ext cx="7543800" cy="3558261"/>
          </a:xfrm>
        </p:spPr>
        <p:txBody>
          <a:bodyPr vert="horz" wrap="square" lIns="91440" tIns="45720" rIns="91440" bIns="45720" numCol="1" anchor="t" anchorCtr="0" compatLnSpc="1">
            <a:prstTxWarp prst="textNoShape">
              <a:avLst/>
            </a:prstTxWarp>
            <a:noAutofit/>
          </a:bodyPr>
          <a:lstStyle/>
          <a:p>
            <a:r>
              <a:rPr lang="en-GB" sz="1800" dirty="0">
                <a:ea typeface="+mn-lt"/>
                <a:cs typeface="+mn-lt"/>
              </a:rPr>
              <a:t>Ensure your reference are relevant to what you are writing about</a:t>
            </a:r>
            <a:endParaRPr lang="en-GB" sz="1800" dirty="0"/>
          </a:p>
          <a:p>
            <a:r>
              <a:rPr lang="en-GB" sz="1800" dirty="0"/>
              <a:t>Limit the word 'the' where not necessary e.g. 'the partnership working is important because'</a:t>
            </a:r>
          </a:p>
          <a:p>
            <a:r>
              <a:rPr lang="en-GB" sz="1800" dirty="0"/>
              <a:t>Use link words effectively – on the other hand is to show an alternative or different view/perspective. Moreover, or furthermore builds upon an argument </a:t>
            </a:r>
          </a:p>
          <a:p>
            <a:r>
              <a:rPr lang="en-GB" sz="1800" dirty="0"/>
              <a:t>Tips on writing a powerful conclusion </a:t>
            </a:r>
            <a:r>
              <a:rPr lang="en-GB" sz="1800" dirty="0">
                <a:ea typeface="+mn-lt"/>
                <a:cs typeface="+mn-lt"/>
                <a:hlinkClick r:id="rId2">
                  <a:extLst>
                    <a:ext uri="{A12FA001-AC4F-418D-AE19-62706E023703}">
                      <ahyp:hlinkClr xmlns:ahyp="http://schemas.microsoft.com/office/drawing/2018/hyperlinkcolor" val="tx"/>
                    </a:ext>
                  </a:extLst>
                </a:hlinkClick>
              </a:rPr>
              <a:t>https://www.youtube.com/watch?v=uV5u-Anf9Fc</a:t>
            </a:r>
            <a:endParaRPr lang="en-GB" sz="1800" dirty="0">
              <a:hlinkClick r:id="rId2">
                <a:extLst>
                  <a:ext uri="{A12FA001-AC4F-418D-AE19-62706E023703}">
                    <ahyp:hlinkClr xmlns:ahyp="http://schemas.microsoft.com/office/drawing/2018/hyperlinkcolor" val="tx"/>
                  </a:ext>
                </a:extLst>
              </a:hlinkClick>
            </a:endParaRPr>
          </a:p>
          <a:p>
            <a:r>
              <a:rPr lang="en-GB" sz="1800" dirty="0">
                <a:latin typeface="Myriad Pro"/>
              </a:rPr>
              <a:t>All points or opinions expressed must be backed up by credible literature</a:t>
            </a:r>
          </a:p>
          <a:p>
            <a:r>
              <a:rPr lang="en-GB" sz="1800" dirty="0">
                <a:latin typeface="Myriad Pro"/>
              </a:rPr>
              <a:t>Try to show alternative perspectives, criticality, and other opinions</a:t>
            </a:r>
          </a:p>
          <a:p>
            <a:r>
              <a:rPr lang="en-GB" sz="1800" dirty="0">
                <a:solidFill>
                  <a:srgbClr val="000000"/>
                </a:solidFill>
                <a:latin typeface="Myriad Pro"/>
              </a:rPr>
              <a:t>Consider the use of technology – It is the future!</a:t>
            </a:r>
          </a:p>
          <a:p>
            <a:endParaRPr lang="en-GB" sz="2800" dirty="0">
              <a:solidFill>
                <a:srgbClr val="374151"/>
              </a:solidFill>
              <a:latin typeface="Myriad Pro"/>
            </a:endParaRPr>
          </a:p>
          <a:p>
            <a:endParaRPr lang="en-GB" sz="2400" dirty="0">
              <a:solidFill>
                <a:srgbClr val="000000"/>
              </a:solidFill>
              <a:latin typeface="Myriad Pro"/>
            </a:endParaRPr>
          </a:p>
          <a:p>
            <a:endParaRPr lang="en-GB" sz="2400" dirty="0">
              <a:solidFill>
                <a:srgbClr val="202124"/>
              </a:solidFill>
              <a:latin typeface="Google Sans"/>
            </a:endParaRPr>
          </a:p>
          <a:p>
            <a:endParaRPr lang="en-GB" dirty="0"/>
          </a:p>
          <a:p>
            <a:endParaRPr lang="en-GB" dirty="0"/>
          </a:p>
        </p:txBody>
      </p:sp>
    </p:spTree>
    <p:extLst>
      <p:ext uri="{BB962C8B-B14F-4D97-AF65-F5344CB8AC3E}">
        <p14:creationId xmlns:p14="http://schemas.microsoft.com/office/powerpoint/2010/main" val="36758453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A61937E8-5E42-4DEB-86D7-11CE46C447B7}"/>
              </a:ext>
            </a:extLst>
          </p:cNvPr>
          <p:cNvSpPr>
            <a:spLocks noGrp="1"/>
          </p:cNvSpPr>
          <p:nvPr>
            <p:ph idx="1"/>
          </p:nvPr>
        </p:nvSpPr>
        <p:spPr>
          <a:xfrm>
            <a:off x="457200" y="476672"/>
            <a:ext cx="8229600" cy="3917032"/>
          </a:xfrm>
        </p:spPr>
        <p:txBody>
          <a:bodyPr/>
          <a:lstStyle/>
          <a:p>
            <a:r>
              <a:rPr lang="en-GB" sz="2400" dirty="0">
                <a:hlinkClick r:id="rId2"/>
              </a:rPr>
              <a:t>https://us.sagepub.com/sites/default/files/upm-assets/106359_book_item_106359.pdf</a:t>
            </a:r>
            <a:endParaRPr lang="en-GB" sz="2400" dirty="0"/>
          </a:p>
          <a:p>
            <a:r>
              <a:rPr lang="en-GB" sz="2400" dirty="0">
                <a:hlinkClick r:id="rId3"/>
              </a:rPr>
              <a:t>https://www.pearsonschoolsandfecolleges.co.uk/FEAndVocational/HealthAndSocialCare/BTEC/BTECNationalsHealthandSocialCare2016/Samples/Student-Book-1/BTEC-National-in-Health-and-Social-Care-Unit-01-web-ready.pdf</a:t>
            </a:r>
            <a:endParaRPr lang="en-GB" sz="2400" dirty="0"/>
          </a:p>
          <a:p>
            <a:r>
              <a:rPr lang="en-GB" sz="2400" dirty="0">
                <a:hlinkClick r:id="rId4"/>
              </a:rPr>
              <a:t>https://www.academia.edu/35548065/Theories_of_Human_Growth_and_Development_Developmental_Psychology</a:t>
            </a:r>
            <a:endParaRPr lang="en-GB" sz="2400" dirty="0"/>
          </a:p>
          <a:p>
            <a:r>
              <a:rPr lang="en-GB" sz="2400" dirty="0">
                <a:hlinkClick r:id="rId4"/>
              </a:rPr>
              <a:t>https://www.academia.edu/35548065/Theories_of_Human_Growth_and_Development_Developmental_Psychology</a:t>
            </a:r>
            <a:endParaRPr lang="en-GB" sz="2400" dirty="0"/>
          </a:p>
        </p:txBody>
      </p:sp>
    </p:spTree>
    <p:extLst>
      <p:ext uri="{BB962C8B-B14F-4D97-AF65-F5344CB8AC3E}">
        <p14:creationId xmlns:p14="http://schemas.microsoft.com/office/powerpoint/2010/main" val="2456155446"/>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A61937E8-5E42-4DEB-86D7-11CE46C447B7}"/>
              </a:ext>
            </a:extLst>
          </p:cNvPr>
          <p:cNvSpPr>
            <a:spLocks noGrp="1"/>
          </p:cNvSpPr>
          <p:nvPr>
            <p:ph idx="1"/>
          </p:nvPr>
        </p:nvSpPr>
        <p:spPr>
          <a:xfrm>
            <a:off x="457200" y="476672"/>
            <a:ext cx="8229600" cy="3917032"/>
          </a:xfrm>
        </p:spPr>
        <p:txBody>
          <a:bodyPr/>
          <a:lstStyle/>
          <a:p>
            <a:pPr>
              <a:lnSpc>
                <a:spcPct val="111000"/>
              </a:lnSpc>
              <a:spcBef>
                <a:spcPts val="930"/>
              </a:spcBef>
              <a:spcAft>
                <a:spcPts val="0"/>
              </a:spcAft>
            </a:pPr>
            <a:r>
              <a:rPr lang="en-GB" sz="1050" dirty="0">
                <a:solidFill>
                  <a:srgbClr val="474B57"/>
                </a:solidFill>
                <a:latin typeface="Calibri"/>
                <a:cs typeface="Calibri"/>
              </a:rPr>
              <a:t>Doka, K. (2002). Disenfranchised Grief. In K. J. Doka (Ed.),</a:t>
            </a:r>
            <a:r>
              <a:rPr lang="en-GB" sz="1050" i="1" dirty="0">
                <a:solidFill>
                  <a:srgbClr val="474B57"/>
                </a:solidFill>
                <a:latin typeface="Calibri"/>
                <a:cs typeface="Calibri"/>
              </a:rPr>
              <a:t> Living with Grief: Loss in Later Life </a:t>
            </a:r>
            <a:r>
              <a:rPr lang="en-GB" sz="1050" dirty="0">
                <a:solidFill>
                  <a:srgbClr val="474B57"/>
                </a:solidFill>
                <a:latin typeface="Calibri"/>
                <a:cs typeface="Calibri"/>
              </a:rPr>
              <a:t>(pp. 159-168). Washington, D.C.: The Hospice Foundation of America.</a:t>
            </a:r>
            <a:endParaRPr lang="en-US" sz="1050" dirty="0">
              <a:solidFill>
                <a:srgbClr val="474B57"/>
              </a:solidFill>
              <a:latin typeface="Calibri"/>
              <a:cs typeface="Calibri"/>
            </a:endParaRPr>
          </a:p>
          <a:p>
            <a:pPr>
              <a:lnSpc>
                <a:spcPct val="111000"/>
              </a:lnSpc>
              <a:spcBef>
                <a:spcPts val="930"/>
              </a:spcBef>
              <a:spcAft>
                <a:spcPts val="0"/>
              </a:spcAft>
            </a:pPr>
            <a:r>
              <a:rPr lang="en-GB" sz="1050" dirty="0">
                <a:solidFill>
                  <a:srgbClr val="474B57"/>
                </a:solidFill>
                <a:latin typeface="Calibri"/>
                <a:cs typeface="Calibri"/>
              </a:rPr>
              <a:t>Gilbert, K. (2007, August 26). </a:t>
            </a:r>
            <a:r>
              <a:rPr lang="en-GB" sz="1050" i="1" dirty="0">
                <a:solidFill>
                  <a:srgbClr val="474B57"/>
                </a:solidFill>
                <a:latin typeface="Calibri"/>
                <a:cs typeface="Calibri"/>
              </a:rPr>
              <a:t>HPER F460/F450: Ambiguous Loss and Disenfranchised Grief, unit 9 notes</a:t>
            </a:r>
            <a:r>
              <a:rPr lang="en-GB" sz="1050" dirty="0">
                <a:solidFill>
                  <a:srgbClr val="474B57"/>
                </a:solidFill>
                <a:latin typeface="Calibri"/>
                <a:cs typeface="Calibri"/>
              </a:rPr>
              <a:t>. Retrieved from </a:t>
            </a:r>
            <a:r>
              <a:rPr lang="en-GB" sz="1050" dirty="0">
                <a:solidFill>
                  <a:srgbClr val="474B57"/>
                </a:solidFill>
                <a:latin typeface="Calibri"/>
                <a:cs typeface="Calibri"/>
                <a:hlinkClick r:id="rId2"/>
              </a:rPr>
              <a:t>http://www.indiana.edu/~famlygrf/units/ambiguous.html</a:t>
            </a:r>
            <a:endParaRPr lang="en-US" sz="1050">
              <a:solidFill>
                <a:srgbClr val="474B57"/>
              </a:solidFill>
              <a:latin typeface="Calibri"/>
              <a:cs typeface="Calibri"/>
            </a:endParaRPr>
          </a:p>
          <a:p>
            <a:pPr>
              <a:lnSpc>
                <a:spcPct val="111000"/>
              </a:lnSpc>
              <a:spcBef>
                <a:spcPts val="930"/>
              </a:spcBef>
              <a:spcAft>
                <a:spcPts val="0"/>
              </a:spcAft>
            </a:pPr>
            <a:r>
              <a:rPr lang="en-GB" sz="1050" dirty="0">
                <a:solidFill>
                  <a:srgbClr val="474B57"/>
                </a:solidFill>
                <a:latin typeface="Calibri"/>
                <a:cs typeface="Calibri"/>
              </a:rPr>
              <a:t>Gire, J. (2014). How Death Imitates Life: Cultural Influences on Conceptions of Death and Dying. </a:t>
            </a:r>
            <a:r>
              <a:rPr lang="en-GB" sz="1050" i="1" dirty="0">
                <a:solidFill>
                  <a:srgbClr val="474B57"/>
                </a:solidFill>
                <a:latin typeface="Calibri"/>
                <a:cs typeface="Calibri"/>
              </a:rPr>
              <a:t>Online Readings in Psychology and Cultur</a:t>
            </a:r>
            <a:r>
              <a:rPr lang="en-GB" sz="1050" dirty="0">
                <a:solidFill>
                  <a:srgbClr val="474B57"/>
                </a:solidFill>
                <a:latin typeface="Calibri"/>
                <a:cs typeface="Calibri"/>
              </a:rPr>
              <a:t>e</a:t>
            </a:r>
            <a:r>
              <a:rPr lang="en-GB" sz="1050" i="1" dirty="0">
                <a:solidFill>
                  <a:srgbClr val="474B57"/>
                </a:solidFill>
                <a:latin typeface="Calibri"/>
                <a:cs typeface="Calibri"/>
              </a:rPr>
              <a:t>, 6</a:t>
            </a:r>
            <a:r>
              <a:rPr lang="en-GB" sz="1050" dirty="0">
                <a:solidFill>
                  <a:srgbClr val="474B57"/>
                </a:solidFill>
                <a:latin typeface="Calibri"/>
                <a:cs typeface="Calibri"/>
              </a:rPr>
              <a:t>(2). Retrieved from </a:t>
            </a:r>
            <a:r>
              <a:rPr lang="en-GB" sz="1050" dirty="0">
                <a:solidFill>
                  <a:srgbClr val="474B57"/>
                </a:solidFill>
                <a:latin typeface="Calibri"/>
                <a:cs typeface="Calibri"/>
                <a:hlinkClick r:id="rId3"/>
              </a:rPr>
              <a:t>https://scholarworks.gvsu.edu/cgi/viewcontent.cgi?referer=https://www.google.com/&amp;httpsredir=1&amp;article=1120&amp;context=orpc</a:t>
            </a:r>
            <a:endParaRPr lang="en-US" sz="1050">
              <a:solidFill>
                <a:srgbClr val="474B57"/>
              </a:solidFill>
              <a:latin typeface="Calibri"/>
              <a:cs typeface="Calibri"/>
            </a:endParaRPr>
          </a:p>
          <a:p>
            <a:pPr>
              <a:lnSpc>
                <a:spcPct val="111000"/>
              </a:lnSpc>
              <a:spcBef>
                <a:spcPts val="930"/>
              </a:spcBef>
              <a:spcAft>
                <a:spcPts val="0"/>
              </a:spcAft>
            </a:pPr>
            <a:r>
              <a:rPr lang="en-GB" sz="1050" dirty="0">
                <a:solidFill>
                  <a:srgbClr val="474B57"/>
                </a:solidFill>
                <a:latin typeface="Calibri"/>
                <a:cs typeface="Calibri"/>
              </a:rPr>
              <a:t>Is broken heart syndrome real? (2017, December 12). American Heart Association. Retrieved from </a:t>
            </a:r>
            <a:r>
              <a:rPr lang="en-GB" sz="1050" dirty="0">
                <a:solidFill>
                  <a:srgbClr val="474B57"/>
                </a:solidFill>
                <a:latin typeface="Calibri"/>
                <a:cs typeface="Calibri"/>
                <a:hlinkClick r:id="rId4"/>
              </a:rPr>
              <a:t>http://www.heart.org/HEARTORG/Conditions/More/Cardiomyopathy/Is-Broken-Heart-Syndrome-Real_UCM_448547_Article.jsp#.Ww3GkUgvyM8</a:t>
            </a:r>
            <a:endParaRPr lang="en-US" sz="1050">
              <a:solidFill>
                <a:srgbClr val="474B57"/>
              </a:solidFill>
              <a:latin typeface="Calibri"/>
              <a:cs typeface="Calibri"/>
            </a:endParaRPr>
          </a:p>
          <a:p>
            <a:pPr>
              <a:lnSpc>
                <a:spcPct val="111000"/>
              </a:lnSpc>
              <a:spcBef>
                <a:spcPts val="930"/>
              </a:spcBef>
              <a:spcAft>
                <a:spcPts val="0"/>
              </a:spcAft>
            </a:pPr>
            <a:r>
              <a:rPr lang="en-GB" sz="1050" dirty="0">
                <a:solidFill>
                  <a:srgbClr val="474B57"/>
                </a:solidFill>
                <a:latin typeface="Calibri"/>
                <a:cs typeface="Calibri"/>
              </a:rPr>
              <a:t>Kersting, K. (2004, November). A New Approach to Complicated Grief. </a:t>
            </a:r>
            <a:r>
              <a:rPr lang="en-GB" sz="1050" i="1" dirty="0">
                <a:solidFill>
                  <a:srgbClr val="474B57"/>
                </a:solidFill>
                <a:latin typeface="Calibri"/>
                <a:cs typeface="Calibri"/>
              </a:rPr>
              <a:t>Monitor on Psychology, 35</a:t>
            </a:r>
            <a:r>
              <a:rPr lang="en-GB" sz="1050" dirty="0">
                <a:solidFill>
                  <a:srgbClr val="474B57"/>
                </a:solidFill>
                <a:latin typeface="Calibri"/>
                <a:cs typeface="Calibri"/>
              </a:rPr>
              <a:t>(10). Retrieved from </a:t>
            </a:r>
            <a:r>
              <a:rPr lang="en-GB" sz="1050" dirty="0">
                <a:solidFill>
                  <a:srgbClr val="474B57"/>
                </a:solidFill>
                <a:latin typeface="Calibri"/>
                <a:cs typeface="Calibri"/>
                <a:hlinkClick r:id="rId5"/>
              </a:rPr>
              <a:t>https://www.apa.org/monitor/nov04/grief.aspx</a:t>
            </a:r>
            <a:endParaRPr lang="en-US" sz="1050">
              <a:solidFill>
                <a:srgbClr val="474B57"/>
              </a:solidFill>
              <a:latin typeface="Calibri"/>
              <a:cs typeface="Calibri"/>
            </a:endParaRPr>
          </a:p>
          <a:p>
            <a:pPr>
              <a:lnSpc>
                <a:spcPct val="111000"/>
              </a:lnSpc>
              <a:spcBef>
                <a:spcPts val="930"/>
              </a:spcBef>
              <a:spcAft>
                <a:spcPts val="0"/>
              </a:spcAft>
            </a:pPr>
            <a:r>
              <a:rPr lang="en-GB" sz="1050" dirty="0">
                <a:solidFill>
                  <a:srgbClr val="474B57"/>
                </a:solidFill>
                <a:latin typeface="Calibri"/>
                <a:cs typeface="Calibri"/>
              </a:rPr>
              <a:t>Klass, D., Silverman, P. R., &amp; Nickman, S. L. (1996). </a:t>
            </a:r>
            <a:r>
              <a:rPr lang="en-GB" sz="1050" i="1" dirty="0">
                <a:solidFill>
                  <a:srgbClr val="474B57"/>
                </a:solidFill>
                <a:latin typeface="Calibri"/>
                <a:cs typeface="Calibri"/>
              </a:rPr>
              <a:t>Continuing bonds: New understandings of grief.</a:t>
            </a:r>
            <a:r>
              <a:rPr lang="en-GB" sz="1050" dirty="0">
                <a:solidFill>
                  <a:srgbClr val="474B57"/>
                </a:solidFill>
                <a:latin typeface="Calibri"/>
                <a:cs typeface="Calibri"/>
              </a:rPr>
              <a:t> Philadelphia, PA: Taylor &amp; Francis.</a:t>
            </a:r>
            <a:endParaRPr lang="en-US" sz="1050">
              <a:solidFill>
                <a:srgbClr val="474B57"/>
              </a:solidFill>
              <a:latin typeface="Calibri"/>
              <a:cs typeface="Calibri"/>
            </a:endParaRPr>
          </a:p>
          <a:p>
            <a:pPr>
              <a:lnSpc>
                <a:spcPct val="111000"/>
              </a:lnSpc>
              <a:spcBef>
                <a:spcPts val="930"/>
              </a:spcBef>
              <a:spcAft>
                <a:spcPts val="0"/>
              </a:spcAft>
            </a:pPr>
            <a:r>
              <a:rPr lang="en-GB" sz="1050" dirty="0">
                <a:solidFill>
                  <a:srgbClr val="474B57"/>
                </a:solidFill>
                <a:latin typeface="Calibri"/>
                <a:cs typeface="Calibri"/>
              </a:rPr>
              <a:t>Major Depressive Disorder and the “Bereavement Exclusion”. (n.d.) American Psychiatric Association. Retrieved from </a:t>
            </a:r>
            <a:r>
              <a:rPr lang="en-GB" sz="1050" dirty="0">
                <a:solidFill>
                  <a:srgbClr val="474B57"/>
                </a:solidFill>
                <a:latin typeface="Calibri"/>
                <a:cs typeface="Calibri"/>
                <a:hlinkClick r:id="rId6"/>
              </a:rPr>
              <a:t>http://www.dsm5.org/Documents/Bereavement%20Exclusion%20Fact%20Sheet.pdf</a:t>
            </a:r>
            <a:endParaRPr lang="en-US" sz="1050">
              <a:solidFill>
                <a:srgbClr val="474B57"/>
              </a:solidFill>
              <a:latin typeface="Calibri"/>
              <a:cs typeface="Calibri"/>
            </a:endParaRPr>
          </a:p>
          <a:p>
            <a:pPr>
              <a:lnSpc>
                <a:spcPct val="111000"/>
              </a:lnSpc>
              <a:spcBef>
                <a:spcPts val="930"/>
              </a:spcBef>
              <a:spcAft>
                <a:spcPts val="0"/>
              </a:spcAft>
            </a:pPr>
            <a:r>
              <a:rPr lang="en-GB" sz="1050" dirty="0">
                <a:solidFill>
                  <a:srgbClr val="474B57"/>
                </a:solidFill>
                <a:latin typeface="Calibri"/>
                <a:cs typeface="Calibri"/>
              </a:rPr>
              <a:t>Wakefield, J. C. (2013). DSM-5 grief scorecard: Assessment and outcomes of proposals to pathologize grief. </a:t>
            </a:r>
            <a:r>
              <a:rPr lang="en-GB" sz="1050" i="1" dirty="0">
                <a:solidFill>
                  <a:srgbClr val="474B57"/>
                </a:solidFill>
                <a:latin typeface="Calibri"/>
                <a:cs typeface="Calibri"/>
              </a:rPr>
              <a:t>World Psychiatr</a:t>
            </a:r>
            <a:r>
              <a:rPr lang="en-GB" sz="1050" dirty="0">
                <a:solidFill>
                  <a:srgbClr val="474B57"/>
                </a:solidFill>
                <a:latin typeface="Calibri"/>
                <a:cs typeface="Calibri"/>
              </a:rPr>
              <a:t>y. Retrieved from </a:t>
            </a:r>
            <a:r>
              <a:rPr lang="en-GB" sz="1050" dirty="0">
                <a:solidFill>
                  <a:srgbClr val="474B57"/>
                </a:solidFill>
                <a:latin typeface="Calibri"/>
                <a:cs typeface="Calibri"/>
                <a:hlinkClick r:id="rId7"/>
              </a:rPr>
              <a:t>http://www.ncbi.nlm.nih.gov/pmc/articles/PMC3683270</a:t>
            </a:r>
            <a:endParaRPr lang="en-US" sz="1050">
              <a:solidFill>
                <a:srgbClr val="474B57"/>
              </a:solidFill>
              <a:latin typeface="Calibri"/>
              <a:cs typeface="Calibri"/>
            </a:endParaRPr>
          </a:p>
          <a:p>
            <a:pPr>
              <a:lnSpc>
                <a:spcPct val="111000"/>
              </a:lnSpc>
              <a:spcBef>
                <a:spcPts val="930"/>
              </a:spcBef>
              <a:spcAft>
                <a:spcPts val="0"/>
              </a:spcAft>
            </a:pPr>
            <a:r>
              <a:rPr lang="en-GB" sz="1050" dirty="0">
                <a:solidFill>
                  <a:srgbClr val="474B57"/>
                </a:solidFill>
                <a:latin typeface="Calibri"/>
                <a:cs typeface="Calibri"/>
              </a:rPr>
              <a:t>Why we need to take pet loss seriously. (2018, May 22). </a:t>
            </a:r>
            <a:r>
              <a:rPr lang="en-GB" sz="1050" i="1" dirty="0">
                <a:solidFill>
                  <a:srgbClr val="474B57"/>
                </a:solidFill>
                <a:latin typeface="Calibri"/>
                <a:cs typeface="Calibri"/>
              </a:rPr>
              <a:t>Scientific American</a:t>
            </a:r>
            <a:r>
              <a:rPr lang="en-GB" sz="1050" dirty="0">
                <a:solidFill>
                  <a:srgbClr val="474B57"/>
                </a:solidFill>
                <a:latin typeface="Calibri"/>
                <a:cs typeface="Calibri"/>
              </a:rPr>
              <a:t>. Retrieved from Dishttps://www.scientificamerican.com/article/why-we-need-to-take-pet-loss-seriously</a:t>
            </a:r>
            <a:endParaRPr lang="en-US" sz="1050">
              <a:solidFill>
                <a:srgbClr val="474B57"/>
              </a:solidFill>
              <a:latin typeface="Calibri"/>
              <a:cs typeface="Calibri"/>
            </a:endParaRPr>
          </a:p>
          <a:p>
            <a:pPr>
              <a:lnSpc>
                <a:spcPct val="111000"/>
              </a:lnSpc>
              <a:spcBef>
                <a:spcPts val="930"/>
              </a:spcBef>
              <a:spcAft>
                <a:spcPts val="0"/>
              </a:spcAft>
            </a:pPr>
            <a:r>
              <a:rPr lang="en-GB" sz="1050" dirty="0">
                <a:solidFill>
                  <a:srgbClr val="323232"/>
                </a:solidFill>
                <a:latin typeface="Times New Roman"/>
                <a:cs typeface="Times New Roman"/>
              </a:rPr>
              <a:t>Stroebe, S.M. (2008) </a:t>
            </a:r>
            <a:r>
              <a:rPr lang="en-GB" sz="1050" i="1" dirty="0">
                <a:solidFill>
                  <a:srgbClr val="323232"/>
                </a:solidFill>
                <a:latin typeface="Times New Roman"/>
                <a:cs typeface="Times New Roman"/>
              </a:rPr>
              <a:t>Handbook of Bereavement Research and Practice: Advances in Theory and Intervention</a:t>
            </a:r>
            <a:r>
              <a:rPr lang="en-GB" sz="1050" dirty="0">
                <a:solidFill>
                  <a:srgbClr val="323232"/>
                </a:solidFill>
                <a:latin typeface="Times New Roman"/>
                <a:cs typeface="Times New Roman"/>
              </a:rPr>
              <a:t>. Washington (D.C.): American psychological Association.</a:t>
            </a:r>
            <a:endParaRPr lang="en-US" sz="1050">
              <a:solidFill>
                <a:srgbClr val="323232"/>
              </a:solidFill>
              <a:latin typeface="Times New Roman"/>
              <a:cs typeface="Times New Roman"/>
            </a:endParaRPr>
          </a:p>
          <a:p>
            <a:pPr>
              <a:lnSpc>
                <a:spcPct val="111000"/>
              </a:lnSpc>
              <a:spcBef>
                <a:spcPts val="930"/>
              </a:spcBef>
              <a:spcAft>
                <a:spcPts val="0"/>
              </a:spcAft>
            </a:pPr>
            <a:r>
              <a:rPr lang="en-GB" sz="1050" dirty="0">
                <a:solidFill>
                  <a:srgbClr val="303030"/>
                </a:solidFill>
                <a:latin typeface="Times New Roman"/>
                <a:cs typeface="Times New Roman"/>
              </a:rPr>
              <a:t>Jacobs, S (1993) Pathologic Grief: Maladaptation to Loss. Washington, DC: American Psychiatric Press.</a:t>
            </a:r>
            <a:endParaRPr lang="en-GB" sz="1050"/>
          </a:p>
        </p:txBody>
      </p:sp>
    </p:spTree>
    <p:extLst>
      <p:ext uri="{BB962C8B-B14F-4D97-AF65-F5344CB8AC3E}">
        <p14:creationId xmlns:p14="http://schemas.microsoft.com/office/powerpoint/2010/main" val="3569717773"/>
      </p:ext>
    </p:extLst>
  </p:cSld>
  <p:clrMapOvr>
    <a:masterClrMapping/>
  </p:clrMapOvr>
</p:sld>
</file>

<file path=ppt/theme/theme1.xml><?xml version="1.0" encoding="utf-8"?>
<a:theme xmlns:a="http://schemas.openxmlformats.org/drawingml/2006/main" name="20140311PresentationUWTSDTemplate">
  <a:themeElements>
    <a:clrScheme name="Custom 1">
      <a:dk1>
        <a:sysClr val="windowText" lastClr="000000"/>
      </a:dk1>
      <a:lt1>
        <a:sysClr val="window" lastClr="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fontScheme name="UWTSD">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466</TotalTime>
  <Words>3027</Words>
  <Application>Microsoft Office PowerPoint</Application>
  <PresentationFormat>On-screen Show (4:3)</PresentationFormat>
  <Paragraphs>218</Paragraphs>
  <Slides>44</Slides>
  <Notes>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44</vt:i4>
      </vt:variant>
    </vt:vector>
  </HeadingPairs>
  <TitlesOfParts>
    <vt:vector size="52" baseType="lpstr">
      <vt:lpstr>Google Sans</vt:lpstr>
      <vt:lpstr>Myriad Pro</vt:lpstr>
      <vt:lpstr>Wingdings,Sans-Serif</vt:lpstr>
      <vt:lpstr>Arial</vt:lpstr>
      <vt:lpstr>Calibri</vt:lpstr>
      <vt:lpstr>Times New Roman</vt:lpstr>
      <vt:lpstr>Verdana</vt:lpstr>
      <vt:lpstr>20140311PresentationUWTSDTemplate</vt:lpstr>
      <vt:lpstr>BMHP5016 Principles of Health &amp; Social Care </vt:lpstr>
      <vt:lpstr>Growth and Development </vt:lpstr>
      <vt:lpstr>Growth and Development </vt:lpstr>
      <vt:lpstr>GROWTH</vt:lpstr>
      <vt:lpstr>DEVELOPMENT</vt:lpstr>
      <vt:lpstr>Online Activity</vt:lpstr>
      <vt:lpstr>Importance of Milestones</vt:lpstr>
      <vt:lpstr>Types of Development:</vt:lpstr>
      <vt:lpstr>Physical Development in Early Childhood (3-8 years)</vt:lpstr>
      <vt:lpstr>Physical Development in Adolescence  (9-18 years) </vt:lpstr>
      <vt:lpstr>When are you an adult?</vt:lpstr>
      <vt:lpstr>Physical Changes in Early Adulthood (19-45 years) </vt:lpstr>
      <vt:lpstr>Physical Changes in Later Adulthood (65+ years) </vt:lpstr>
      <vt:lpstr>Examples of Physical Change in Adults 65+</vt:lpstr>
      <vt:lpstr>The Impact of Ageing</vt:lpstr>
      <vt:lpstr>The Impact of Ageing</vt:lpstr>
      <vt:lpstr>Intellectual Development</vt:lpstr>
      <vt:lpstr>Stages of Intellectual Development During Each Life Stage</vt:lpstr>
      <vt:lpstr>Emotional Development</vt:lpstr>
      <vt:lpstr>Understanding Child Brain Development</vt:lpstr>
      <vt:lpstr>Importance of Milestones</vt:lpstr>
      <vt:lpstr>Some BIG Theories</vt:lpstr>
      <vt:lpstr>Research Activity</vt:lpstr>
      <vt:lpstr>Freud's Stages of Psychosexual Development</vt:lpstr>
      <vt:lpstr>Freud's Stages of Psychosexual Development</vt:lpstr>
      <vt:lpstr>More Freud</vt:lpstr>
      <vt:lpstr>Erik Erikson's Theory of Psychosocial Development</vt:lpstr>
      <vt:lpstr>Erik Erikson's Theory of Psychosocial Development</vt:lpstr>
      <vt:lpstr>Erikson's Theory of Psychosocial Development Contd…</vt:lpstr>
      <vt:lpstr>Erikson's Theory of Psychosocial Development</vt:lpstr>
      <vt:lpstr>Piaget's Theory of Cognitive Development </vt:lpstr>
      <vt:lpstr>Kohlberg's Theory of Moral Development</vt:lpstr>
      <vt:lpstr>"The Heinz Dilemma” (example)</vt:lpstr>
      <vt:lpstr>More Heinz</vt:lpstr>
      <vt:lpstr>Level 1: Pre-conventional Morality</vt:lpstr>
      <vt:lpstr>Level 2: Conventional Morality</vt:lpstr>
      <vt:lpstr>Level 3: Post-conventional Morality</vt:lpstr>
      <vt:lpstr>The final stage of human development</vt:lpstr>
      <vt:lpstr>Coping with grief and loss</vt:lpstr>
      <vt:lpstr>5 Stages of Grief: Kubler-Ross Model</vt:lpstr>
      <vt:lpstr>Available Support</vt:lpstr>
      <vt:lpstr>Essay Support and Academic Feedback</vt:lpstr>
      <vt:lpstr>PowerPoint Presentation</vt:lpstr>
      <vt:lpstr>PowerPoint Presentation</vt:lpstr>
    </vt:vector>
  </TitlesOfParts>
  <Company>University of Wales Lampeter</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Personal Management Skills I</dc:title>
  <dc:creator>Venus</dc:creator>
  <cp:lastModifiedBy>Parese Ahmed</cp:lastModifiedBy>
  <cp:revision>342</cp:revision>
  <cp:lastPrinted>1601-01-01T00:00:00Z</cp:lastPrinted>
  <dcterms:created xsi:type="dcterms:W3CDTF">2002-10-07T19:43:58Z</dcterms:created>
  <dcterms:modified xsi:type="dcterms:W3CDTF">2023-11-08T08:45:02Z</dcterms:modified>
</cp:coreProperties>
</file>