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455" r:id="rId3"/>
    <p:sldId id="404" r:id="rId4"/>
    <p:sldId id="405" r:id="rId5"/>
    <p:sldId id="406" r:id="rId6"/>
    <p:sldId id="447" r:id="rId7"/>
    <p:sldId id="418" r:id="rId8"/>
    <p:sldId id="408" r:id="rId9"/>
    <p:sldId id="419" r:id="rId10"/>
    <p:sldId id="453" r:id="rId11"/>
    <p:sldId id="454" r:id="rId12"/>
    <p:sldId id="457" r:id="rId13"/>
    <p:sldId id="448" r:id="rId14"/>
    <p:sldId id="44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35" autoAdjust="0"/>
    <p:restoredTop sz="94660"/>
  </p:normalViewPr>
  <p:slideViewPr>
    <p:cSldViewPr snapToGrid="0">
      <p:cViewPr varScale="1">
        <p:scale>
          <a:sx n="101" d="100"/>
          <a:sy n="101" d="100"/>
        </p:scale>
        <p:origin x="10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A155A-BD38-26C1-4247-924017C4ED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9480CD-4446-22C7-53E4-FCD35F555F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8E7A72-E17F-C0C9-7B77-682DC28FC1F1}"/>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5" name="Footer Placeholder 4">
            <a:extLst>
              <a:ext uri="{FF2B5EF4-FFF2-40B4-BE49-F238E27FC236}">
                <a16:creationId xmlns:a16="http://schemas.microsoft.com/office/drawing/2014/main" id="{700451AC-7B67-582D-0B55-4F39DFE386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2FAF9-EE60-9E3B-1824-F007AA4546AD}"/>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2506807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010D-FB95-BAF6-83C4-ED2895E8F4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F04E6F-023B-AF30-FFF0-0308067FA6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AC3C8-C935-FF1D-E748-1904F5FC1B33}"/>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5" name="Footer Placeholder 4">
            <a:extLst>
              <a:ext uri="{FF2B5EF4-FFF2-40B4-BE49-F238E27FC236}">
                <a16:creationId xmlns:a16="http://schemas.microsoft.com/office/drawing/2014/main" id="{F6454701-3E1B-DE17-A637-7DB8CC7A5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09A7BE-BD9F-74B7-D174-DA1D6D473B5A}"/>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2640002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5B355-E2F9-A482-37FF-21D90AB0EA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8396D7-1338-97B2-BE8C-2CCBFEF790D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696355-B28D-D072-10E3-83B85807F641}"/>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5" name="Footer Placeholder 4">
            <a:extLst>
              <a:ext uri="{FF2B5EF4-FFF2-40B4-BE49-F238E27FC236}">
                <a16:creationId xmlns:a16="http://schemas.microsoft.com/office/drawing/2014/main" id="{6E1E6030-7F6D-C197-B4F5-B975E8F22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F36F1-1C21-9F95-FF07-E6B81A99D9AE}"/>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67411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D7861-1145-37BD-4583-2ED571CEC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930027-0D6E-AA0C-1F57-690F3422A6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61F805-85BC-DAD7-753E-CEF53EF8B0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EF65E8-3E49-96CB-C1DA-C9BBBC73F5CF}"/>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6" name="Footer Placeholder 5">
            <a:extLst>
              <a:ext uri="{FF2B5EF4-FFF2-40B4-BE49-F238E27FC236}">
                <a16:creationId xmlns:a16="http://schemas.microsoft.com/office/drawing/2014/main" id="{7D918901-6D38-73FE-FB07-891829EA07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4A0782-D97F-9BB9-3593-303B3EDA2185}"/>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1317871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E728E-4E7D-5463-F323-877F22C425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74F682-BD49-FDA9-20FD-13A1D0604C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344084-F6F0-E26F-0433-4C5DD7EF3D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E663A8-62A5-0B03-9E40-F3D0BB2DA9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990695-DF49-6396-698A-E096351DDD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DB7BFC-4C7D-9933-4D22-074D20FB88B3}"/>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8" name="Footer Placeholder 7">
            <a:extLst>
              <a:ext uri="{FF2B5EF4-FFF2-40B4-BE49-F238E27FC236}">
                <a16:creationId xmlns:a16="http://schemas.microsoft.com/office/drawing/2014/main" id="{B311C5A9-F284-5CF3-B620-FE564DBF5D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1E7151-2692-8B11-5781-1613E396A2FC}"/>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3193999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0F02A-EF09-1E7F-C174-559A3AC1FF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14701E-8DE2-A61D-6647-F73EF063011A}"/>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4" name="Footer Placeholder 3">
            <a:extLst>
              <a:ext uri="{FF2B5EF4-FFF2-40B4-BE49-F238E27FC236}">
                <a16:creationId xmlns:a16="http://schemas.microsoft.com/office/drawing/2014/main" id="{1C40F4E0-518A-C12A-17C8-19447036A5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2B6252-9E0C-EA77-6D5F-7D9CE52C8169}"/>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697557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25A0FC-7E1A-F996-4144-1EB3CCD17EAC}"/>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3" name="Footer Placeholder 2">
            <a:extLst>
              <a:ext uri="{FF2B5EF4-FFF2-40B4-BE49-F238E27FC236}">
                <a16:creationId xmlns:a16="http://schemas.microsoft.com/office/drawing/2014/main" id="{4B08C2FC-6F79-20D4-1B40-44F13F96C5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3C89AD-8EF7-F1FE-5E77-674ADD99166F}"/>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2111517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DCEC4-65DF-7478-95F1-89C95BB484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71672C-8B6C-A91A-C1E7-255DD5AB98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73C75A-F306-3B88-AA8F-63B0E5965C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5C0F5D-4B5F-34F4-50D2-5B0390D82CED}"/>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6" name="Footer Placeholder 5">
            <a:extLst>
              <a:ext uri="{FF2B5EF4-FFF2-40B4-BE49-F238E27FC236}">
                <a16:creationId xmlns:a16="http://schemas.microsoft.com/office/drawing/2014/main" id="{B3692116-B77A-ACCA-43CF-C22FE45174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DD1F6B-E09F-48F7-27CB-B010B55D8917}"/>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4154973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A89DC-3240-DE4E-B447-F1952FFE3E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B42658-7B5C-4D6E-9E6A-85AD62F906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183E2-312D-3561-9276-B07D8E3BB3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13A1C6-E920-F968-2E9D-9DF11F905098}"/>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6" name="Footer Placeholder 5">
            <a:extLst>
              <a:ext uri="{FF2B5EF4-FFF2-40B4-BE49-F238E27FC236}">
                <a16:creationId xmlns:a16="http://schemas.microsoft.com/office/drawing/2014/main" id="{8729902D-F2BB-F32E-C04E-C6C86B0D6B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1AD422-90B8-231A-13FC-AD9F76BA73C8}"/>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1220294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540C0-DDE1-F790-3DE4-946E0DC3D2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DD2B0B-A1FF-B1BB-3833-7DD107ED62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F9627D-25CF-0A14-43FF-6247452C18A8}"/>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5" name="Footer Placeholder 4">
            <a:extLst>
              <a:ext uri="{FF2B5EF4-FFF2-40B4-BE49-F238E27FC236}">
                <a16:creationId xmlns:a16="http://schemas.microsoft.com/office/drawing/2014/main" id="{5A3A8259-2E79-90DA-DDB8-1C608AEDA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BB959A-655D-6B62-1373-72A369B3D1E7}"/>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2308844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0B1E35-02DB-CB95-4AF0-26DE79803C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5278DF-88C2-2C35-A0D9-3657BBECC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54942E-38EB-4A44-6C9F-A742CEEF9D42}"/>
              </a:ext>
            </a:extLst>
          </p:cNvPr>
          <p:cNvSpPr>
            <a:spLocks noGrp="1"/>
          </p:cNvSpPr>
          <p:nvPr>
            <p:ph type="dt" sz="half" idx="10"/>
          </p:nvPr>
        </p:nvSpPr>
        <p:spPr/>
        <p:txBody>
          <a:bodyPr/>
          <a:lstStyle/>
          <a:p>
            <a:fld id="{03C35ABA-2D10-42D9-93FE-26F5C9AE4C67}" type="datetimeFigureOut">
              <a:rPr lang="en-GB" smtClean="0"/>
              <a:t>04/11/2024</a:t>
            </a:fld>
            <a:endParaRPr lang="en-GB"/>
          </a:p>
        </p:txBody>
      </p:sp>
      <p:sp>
        <p:nvSpPr>
          <p:cNvPr id="5" name="Footer Placeholder 4">
            <a:extLst>
              <a:ext uri="{FF2B5EF4-FFF2-40B4-BE49-F238E27FC236}">
                <a16:creationId xmlns:a16="http://schemas.microsoft.com/office/drawing/2014/main" id="{B7F35B65-DFA3-D1BF-5710-52D72EC0A9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FB3047-58B7-E2C7-44E0-24FFCAB44FF1}"/>
              </a:ext>
            </a:extLst>
          </p:cNvPr>
          <p:cNvSpPr>
            <a:spLocks noGrp="1"/>
          </p:cNvSpPr>
          <p:nvPr>
            <p:ph type="sldNum" sz="quarter" idx="12"/>
          </p:nvPr>
        </p:nvSpPr>
        <p:spPr/>
        <p:txBody>
          <a:bodyPr/>
          <a:lstStyle/>
          <a:p>
            <a:fld id="{08FA91A8-6F13-4532-9336-164D32D888C8}" type="slidenum">
              <a:rPr lang="en-GB" smtClean="0"/>
              <a:t>‹#›</a:t>
            </a:fld>
            <a:endParaRPr lang="en-GB"/>
          </a:p>
        </p:txBody>
      </p:sp>
    </p:spTree>
    <p:extLst>
      <p:ext uri="{BB962C8B-B14F-4D97-AF65-F5344CB8AC3E}">
        <p14:creationId xmlns:p14="http://schemas.microsoft.com/office/powerpoint/2010/main" val="1174595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609600" y="6245225"/>
            <a:ext cx="2844800" cy="47625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pPr>
              <a:defRPr/>
            </a:pPr>
            <a:fld id="{E5DDA34A-28E7-43AC-BA1B-6C44527ED8FF}" type="slidenum">
              <a:rPr lang="en-US"/>
              <a:pPr>
                <a:defRPr/>
              </a:pPr>
              <a:t>‹#›</a:t>
            </a:fld>
            <a:endParaRPr lang="en-US"/>
          </a:p>
        </p:txBody>
      </p:sp>
    </p:spTree>
    <p:extLst>
      <p:ext uri="{BB962C8B-B14F-4D97-AF65-F5344CB8AC3E}">
        <p14:creationId xmlns:p14="http://schemas.microsoft.com/office/powerpoint/2010/main" val="4120645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E9D3FE-893F-2F34-A3BB-4D34B04939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5AE905-3025-B28F-E8C0-F4D864434A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3CA951-BC8A-57FA-46F1-7EDAEEDCB8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C35ABA-2D10-42D9-93FE-26F5C9AE4C67}" type="datetimeFigureOut">
              <a:rPr lang="en-GB" smtClean="0"/>
              <a:t>04/11/2024</a:t>
            </a:fld>
            <a:endParaRPr lang="en-GB"/>
          </a:p>
        </p:txBody>
      </p:sp>
      <p:sp>
        <p:nvSpPr>
          <p:cNvPr id="5" name="Footer Placeholder 4">
            <a:extLst>
              <a:ext uri="{FF2B5EF4-FFF2-40B4-BE49-F238E27FC236}">
                <a16:creationId xmlns:a16="http://schemas.microsoft.com/office/drawing/2014/main" id="{87481E58-4BE3-5DF2-9EFD-FC3AA02196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4E6A50-44C4-0520-9004-D84F47ECA2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FA91A8-6F13-4532-9336-164D32D888C8}" type="slidenum">
              <a:rPr lang="en-GB" smtClean="0"/>
              <a:t>‹#›</a:t>
            </a:fld>
            <a:endParaRPr lang="en-GB"/>
          </a:p>
        </p:txBody>
      </p:sp>
    </p:spTree>
    <p:extLst>
      <p:ext uri="{BB962C8B-B14F-4D97-AF65-F5344CB8AC3E}">
        <p14:creationId xmlns:p14="http://schemas.microsoft.com/office/powerpoint/2010/main" val="1599713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academia.edu/125284848/Enchantment_and_the_Awe_of_the_Heaven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g"/><Relationship Id="rId1" Type="http://schemas.openxmlformats.org/officeDocument/2006/relationships/slideLayout" Target="../slideLayouts/slideLayout12.xml"/><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8E25C-13AE-D1AA-EDE8-C78E3D869449}"/>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5696AD34-AB56-992D-276C-7317D084EAA2}"/>
              </a:ext>
            </a:extLst>
          </p:cNvPr>
          <p:cNvSpPr>
            <a:spLocks noGrp="1"/>
          </p:cNvSpPr>
          <p:nvPr>
            <p:ph type="subTitle" idx="1"/>
          </p:nvPr>
        </p:nvSpPr>
        <p:spPr/>
        <p:txBody>
          <a:bodyPr>
            <a:normAutofit fontScale="92500" lnSpcReduction="20000"/>
          </a:bodyPr>
          <a:lstStyle/>
          <a:p>
            <a:endParaRPr lang="en-US" sz="2800"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endParaRPr>
          </a:p>
          <a:p>
            <a:r>
              <a:rPr lang="en-US" sz="2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Nicholas Campion</a:t>
            </a:r>
          </a:p>
          <a:p>
            <a:r>
              <a:rPr lang="en-US" sz="2800"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Thoughts on Awe</a:t>
            </a:r>
          </a:p>
          <a:p>
            <a:r>
              <a:rPr lang="en-US" sz="2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November 2024</a:t>
            </a:r>
          </a:p>
          <a:p>
            <a:endParaRPr lang="en-GB" sz="2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5" name="Picture 4" descr="A black and white text&#10;&#10;Description automatically generated">
            <a:extLst>
              <a:ext uri="{FF2B5EF4-FFF2-40B4-BE49-F238E27FC236}">
                <a16:creationId xmlns:a16="http://schemas.microsoft.com/office/drawing/2014/main" id="{ACB87868-57BB-8795-558D-19B269FC47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8441" y="1457325"/>
            <a:ext cx="5397071" cy="1047936"/>
          </a:xfrm>
          <a:prstGeom prst="rect">
            <a:avLst/>
          </a:prstGeom>
        </p:spPr>
      </p:pic>
    </p:spTree>
    <p:extLst>
      <p:ext uri="{BB962C8B-B14F-4D97-AF65-F5344CB8AC3E}">
        <p14:creationId xmlns:p14="http://schemas.microsoft.com/office/powerpoint/2010/main" val="2683719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ED9D5-725A-07B1-E3A7-7D4BC7A07A57}"/>
              </a:ext>
            </a:extLst>
          </p:cNvPr>
          <p:cNvSpPr>
            <a:spLocks noGrp="1"/>
          </p:cNvSpPr>
          <p:nvPr>
            <p:ph type="title"/>
          </p:nvPr>
        </p:nvSpPr>
        <p:spPr/>
        <p:txBody>
          <a:bodyPr/>
          <a:lstStyle/>
          <a:p>
            <a:r>
              <a:rPr lang="en-GB" dirty="0"/>
              <a:t>Also see</a:t>
            </a:r>
          </a:p>
        </p:txBody>
      </p:sp>
      <p:sp>
        <p:nvSpPr>
          <p:cNvPr id="3" name="Content Placeholder 2">
            <a:extLst>
              <a:ext uri="{FF2B5EF4-FFF2-40B4-BE49-F238E27FC236}">
                <a16:creationId xmlns:a16="http://schemas.microsoft.com/office/drawing/2014/main" id="{CD465209-9255-44C9-B0DD-E7A8B1A9F4AC}"/>
              </a:ext>
            </a:extLst>
          </p:cNvPr>
          <p:cNvSpPr>
            <a:spLocks noGrp="1"/>
          </p:cNvSpPr>
          <p:nvPr>
            <p:ph idx="1"/>
          </p:nvPr>
        </p:nvSpPr>
        <p:spPr/>
        <p:txBody>
          <a:bodyPr/>
          <a:lstStyle/>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Week 7</a:t>
            </a:r>
          </a:p>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Nick power point on enchantment 2017</a:t>
            </a:r>
          </a:p>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Nick notes on enchantment 2013</a:t>
            </a:r>
          </a:p>
          <a:p>
            <a:pPr marL="0" indent="0">
              <a:lnSpc>
                <a:spcPct val="115000"/>
              </a:lnSpc>
              <a:spcAft>
                <a:spcPts val="1000"/>
              </a:spcAft>
              <a:buNone/>
            </a:pPr>
            <a:r>
              <a:rPr lang="en-GB" sz="2000" dirty="0">
                <a:effectLst/>
                <a:latin typeface="Calibri Light" panose="020F0302020204030204" pitchFamily="34" charset="0"/>
                <a:ea typeface="Calibri Light" panose="020F0302020204030204" pitchFamily="34" charset="0"/>
                <a:cs typeface="Calibri Light" panose="020F0302020204030204" pitchFamily="34" charset="0"/>
              </a:rPr>
              <a:t>Nicholas Campion: ‘Enchantment and the Awe of the Heavens’, in Enrico Maria Corsini (ed.), </a:t>
            </a:r>
            <a:r>
              <a:rPr lang="en-GB" sz="2000" i="1" dirty="0">
                <a:effectLst/>
                <a:latin typeface="Calibri Light" panose="020F0302020204030204" pitchFamily="34" charset="0"/>
                <a:ea typeface="Calibri Light" panose="020F0302020204030204" pitchFamily="34" charset="0"/>
                <a:cs typeface="Calibri Light" panose="020F0302020204030204" pitchFamily="34" charset="0"/>
              </a:rPr>
              <a:t>The Inspiration of Astronomical Phenomena VI</a:t>
            </a:r>
            <a:r>
              <a:rPr lang="en-GB" sz="2000" dirty="0">
                <a:effectLst/>
                <a:latin typeface="Calibri Light" panose="020F0302020204030204" pitchFamily="34" charset="0"/>
                <a:ea typeface="Calibri Light" panose="020F0302020204030204" pitchFamily="34" charset="0"/>
                <a:cs typeface="Calibri Light" panose="020F0302020204030204" pitchFamily="34" charset="0"/>
              </a:rPr>
              <a:t>, Astronomical Society of the Pacific Conference Series Vol. 441, (2011), pp. 415-22.</a:t>
            </a:r>
          </a:p>
          <a:p>
            <a:pPr marL="0" indent="0">
              <a:lnSpc>
                <a:spcPct val="115000"/>
              </a:lnSpc>
              <a:spcAft>
                <a:spcPts val="1000"/>
              </a:spcAft>
              <a:buNone/>
            </a:pPr>
            <a:r>
              <a:rPr lang="en-GB" sz="2000" u="sng" dirty="0">
                <a:solidFill>
                  <a:srgbClr val="0000FF"/>
                </a:solidFill>
                <a:effectLst/>
                <a:latin typeface="Calibri Light" panose="020F0302020204030204" pitchFamily="34" charset="0"/>
                <a:ea typeface="Calibri Light" panose="020F0302020204030204" pitchFamily="34" charset="0"/>
                <a:cs typeface="Calibri Light" panose="020F0302020204030204" pitchFamily="34" charset="0"/>
                <a:hlinkClick r:id="rId2"/>
              </a:rPr>
              <a:t>https://www.academia.edu/125284848/Enchantment_and_the_Awe_of_the_Heavens</a:t>
            </a:r>
            <a:endParaRPr lang="en-GB" sz="20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GB" dirty="0"/>
          </a:p>
        </p:txBody>
      </p:sp>
    </p:spTree>
    <p:extLst>
      <p:ext uri="{BB962C8B-B14F-4D97-AF65-F5344CB8AC3E}">
        <p14:creationId xmlns:p14="http://schemas.microsoft.com/office/powerpoint/2010/main" val="3712877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67E5-6F77-4C6E-29E5-9272B6E6FCFF}"/>
              </a:ext>
            </a:extLst>
          </p:cNvPr>
          <p:cNvSpPr>
            <a:spLocks noGrp="1"/>
          </p:cNvSpPr>
          <p:nvPr>
            <p:ph type="title"/>
          </p:nvPr>
        </p:nvSpPr>
        <p:spPr/>
        <p:txBody>
          <a:bodyPr/>
          <a:lstStyle/>
          <a:p>
            <a:r>
              <a:rPr lang="en-US" sz="44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The assignment has three key, interlocking requirements.</a:t>
            </a:r>
            <a:endParaRPr lang="en-GB" dirty="0"/>
          </a:p>
        </p:txBody>
      </p:sp>
      <p:sp>
        <p:nvSpPr>
          <p:cNvPr id="3" name="Content Placeholder 2">
            <a:extLst>
              <a:ext uri="{FF2B5EF4-FFF2-40B4-BE49-F238E27FC236}">
                <a16:creationId xmlns:a16="http://schemas.microsoft.com/office/drawing/2014/main" id="{4B112BA2-C497-DBC4-AAA8-31E332BECD37}"/>
              </a:ext>
            </a:extLst>
          </p:cNvPr>
          <p:cNvSpPr>
            <a:spLocks noGrp="1"/>
          </p:cNvSpPr>
          <p:nvPr>
            <p:ph sz="half" idx="1"/>
          </p:nvPr>
        </p:nvSpPr>
        <p:spPr/>
        <p:txBody>
          <a:bodyPr/>
          <a:lstStyle/>
          <a:p>
            <a:pPr marL="0" indent="0">
              <a:spcBef>
                <a:spcPts val="600"/>
              </a:spcBef>
              <a:buNone/>
            </a:pPr>
            <a:r>
              <a:rPr lang="en-US" sz="1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Students: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457200">
              <a:spcBef>
                <a:spcPts val="600"/>
              </a:spcBef>
              <a:spcAft>
                <a:spcPts val="0"/>
              </a:spcAft>
            </a:pPr>
            <a:r>
              <a:rPr lang="en-US" sz="1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1.observe one feature of the sky for a month,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457200">
              <a:spcBef>
                <a:spcPts val="600"/>
              </a:spcBef>
              <a:spcAft>
                <a:spcPts val="0"/>
              </a:spcAft>
            </a:pPr>
            <a:r>
              <a:rPr lang="en-US" sz="1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2.compile a personal journal consisting of </a:t>
            </a: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reflexive records of their observations, including photographs, drawings, items of text, or poems that they produce. In so doing, they observe the sky, create artwork, and then report critically on both.</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457200">
              <a:spcBef>
                <a:spcPts val="600"/>
              </a:spcBef>
              <a:spcAft>
                <a:spcPts val="0"/>
              </a:spcAft>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3.use their journal this as a primary source which they write up within an academic framework, using additional primary and secondary sources in order to critically examine their own experience.</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sp>
        <p:nvSpPr>
          <p:cNvPr id="4" name="Content Placeholder 3">
            <a:extLst>
              <a:ext uri="{FF2B5EF4-FFF2-40B4-BE49-F238E27FC236}">
                <a16:creationId xmlns:a16="http://schemas.microsoft.com/office/drawing/2014/main" id="{F0894564-A13A-3446-2403-49E0E050E715}"/>
              </a:ext>
            </a:extLst>
          </p:cNvPr>
          <p:cNvSpPr>
            <a:spLocks noGrp="1"/>
          </p:cNvSpPr>
          <p:nvPr>
            <p:ph sz="half" idx="2"/>
          </p:nvPr>
        </p:nvSpPr>
        <p:spPr/>
        <p:txBody>
          <a:bodyPr/>
          <a:lstStyle/>
          <a:p>
            <a:pPr marL="0" indent="0">
              <a:buNone/>
            </a:pPr>
            <a:r>
              <a:rPr lang="en-US" sz="2400" dirty="0"/>
              <a:t>Nick Campion, Corfu, 18.51 </a:t>
            </a:r>
            <a:r>
              <a:rPr lang="en-US" sz="2400" dirty="0" err="1"/>
              <a:t>hrs</a:t>
            </a:r>
            <a:r>
              <a:rPr lang="en-US" sz="2400" dirty="0"/>
              <a:t>, 20 May 2024</a:t>
            </a:r>
          </a:p>
          <a:p>
            <a:endParaRPr lang="en-GB" dirty="0"/>
          </a:p>
        </p:txBody>
      </p:sp>
      <p:pic>
        <p:nvPicPr>
          <p:cNvPr id="6" name="Picture 5" descr="A group of cars parked on a street&#10;&#10;Description automatically generated">
            <a:extLst>
              <a:ext uri="{FF2B5EF4-FFF2-40B4-BE49-F238E27FC236}">
                <a16:creationId xmlns:a16="http://schemas.microsoft.com/office/drawing/2014/main" id="{B3111E05-68FA-3C2A-8AD5-6A30D5782F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2687" y="2948483"/>
            <a:ext cx="4445229" cy="3333922"/>
          </a:xfrm>
          <a:prstGeom prst="rect">
            <a:avLst/>
          </a:prstGeom>
        </p:spPr>
      </p:pic>
    </p:spTree>
    <p:extLst>
      <p:ext uri="{BB962C8B-B14F-4D97-AF65-F5344CB8AC3E}">
        <p14:creationId xmlns:p14="http://schemas.microsoft.com/office/powerpoint/2010/main" val="3424204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6874-343D-87CA-BD7D-782B0BAE6FBB}"/>
              </a:ext>
            </a:extLst>
          </p:cNvPr>
          <p:cNvSpPr>
            <a:spLocks noGrp="1"/>
          </p:cNvSpPr>
          <p:nvPr>
            <p:ph type="title"/>
          </p:nvPr>
        </p:nvSpPr>
        <p:spPr/>
        <p:txBody>
          <a:bodyPr>
            <a:normAutofit fontScale="90000"/>
          </a:bodyPr>
          <a:lstStyle/>
          <a:p>
            <a:br>
              <a:rPr lang="en-US" sz="4400" dirty="0">
                <a:solidFill>
                  <a:srgbClr val="000000"/>
                </a:solidFill>
                <a:effectLst/>
                <a:latin typeface="Cambria" panose="02040503050406030204" pitchFamily="18" charset="0"/>
                <a:ea typeface="Times New Roman" panose="02020603050405020304" pitchFamily="18" charset="0"/>
                <a:cs typeface="Arial" panose="020B0604020202020204" pitchFamily="34" charset="0"/>
              </a:rPr>
            </a:br>
            <a:r>
              <a:rPr lang="en-US" sz="44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These are the official directions for the first phase, observation:</a:t>
            </a:r>
            <a:br>
              <a:rPr lang="en-GB" sz="4400" dirty="0">
                <a:effectLst/>
                <a:latin typeface="Calibri Light" panose="020F0302020204030204" pitchFamily="34" charset="0"/>
                <a:ea typeface="Calibri Light" panose="020F0302020204030204" pitchFamily="34" charset="0"/>
                <a:cs typeface="Calibri Light" panose="020F0302020204030204" pitchFamily="34" charset="0"/>
              </a:rPr>
            </a:b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76C18C09-7F79-E056-9425-41F773E2CCE7}"/>
              </a:ext>
            </a:extLst>
          </p:cNvPr>
          <p:cNvSpPr>
            <a:spLocks noGrp="1"/>
          </p:cNvSpPr>
          <p:nvPr>
            <p:ph idx="1"/>
          </p:nvPr>
        </p:nvSpPr>
        <p:spPr/>
        <p:txBody>
          <a:bodyPr>
            <a:normAutofit/>
          </a:bodyPr>
          <a:lstStyle/>
          <a:p>
            <a:endParaRPr lang="en-GB" sz="1800" dirty="0">
              <a:effectLst/>
              <a:latin typeface="Times New Roman" panose="02020603050405020304" pitchFamily="18" charset="0"/>
              <a:ea typeface="Times New Roman" panose="02020603050405020304" pitchFamily="18" charset="0"/>
            </a:endParaRPr>
          </a:p>
          <a:p>
            <a:pPr indent="0">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A Sky Journal is a piece of research using the sky as the primary document. You will observe the sky for a</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indent="0">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month and focus on one or several particular features recorded either by drawing or photographing the</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indent="0">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changes in these sky features or sky and landscape features. For example:</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indent="0">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342900" lvl="0" indent="-342900">
              <a:lnSpc>
                <a:spcPct val="106000"/>
              </a:lnSpc>
              <a:buFont typeface="+mj-lt"/>
              <a:buAutoNum type="romanLcPeriod"/>
            </a:pPr>
            <a:r>
              <a:rPr lang="en-GB" sz="18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The moon and its phases, and or its rising and setting positions </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342900" lvl="0" indent="-342900">
              <a:lnSpc>
                <a:spcPct val="106000"/>
              </a:lnSpc>
              <a:buFont typeface="+mj-lt"/>
              <a:buAutoNum type="romanLcPeriod"/>
            </a:pPr>
            <a:r>
              <a:rPr lang="en-GB" sz="18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The visibility of planets and their movement against the stars or their rising and settings. </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342900" lvl="0" indent="-342900">
              <a:lnSpc>
                <a:spcPct val="106000"/>
              </a:lnSpc>
              <a:buFont typeface="+mj-lt"/>
              <a:buAutoNum type="romanLcPeriod"/>
            </a:pPr>
            <a:r>
              <a:rPr lang="en-GB" sz="18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Sun rises or sun sets – nature, colour and visibility and/or horizon location. </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342900" lvl="0" indent="-342900">
              <a:lnSpc>
                <a:spcPct val="106000"/>
              </a:lnSpc>
              <a:buFont typeface="+mj-lt"/>
              <a:buAutoNum type="romanLcPeriod"/>
            </a:pPr>
            <a:r>
              <a:rPr lang="en-GB" sz="18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The observation of one or more constellations and their shift from one night to the next.</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342900" lvl="0" indent="-342900">
              <a:lnSpc>
                <a:spcPct val="106000"/>
              </a:lnSpc>
              <a:spcAft>
                <a:spcPts val="800"/>
              </a:spcAft>
              <a:buFont typeface="+mj-lt"/>
              <a:buAutoNum type="romanLcPeriod"/>
            </a:pPr>
            <a:r>
              <a:rPr lang="en-GB" sz="1800" kern="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The sky's relationship to a landscape. </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4" name="Picture 3" descr="A group of cars parked on a street&#10;&#10;Description automatically generated">
            <a:extLst>
              <a:ext uri="{FF2B5EF4-FFF2-40B4-BE49-F238E27FC236}">
                <a16:creationId xmlns:a16="http://schemas.microsoft.com/office/drawing/2014/main" id="{E30D6CC3-DB1B-16AF-6521-CE61946D6C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92132" y="5291322"/>
            <a:ext cx="1714733" cy="1286050"/>
          </a:xfrm>
          <a:prstGeom prst="rect">
            <a:avLst/>
          </a:prstGeom>
        </p:spPr>
      </p:pic>
    </p:spTree>
    <p:extLst>
      <p:ext uri="{BB962C8B-B14F-4D97-AF65-F5344CB8AC3E}">
        <p14:creationId xmlns:p14="http://schemas.microsoft.com/office/powerpoint/2010/main" val="502551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D700B-76A5-32BB-3B5E-3EC6512993F9}"/>
              </a:ext>
            </a:extLst>
          </p:cNvPr>
          <p:cNvSpPr>
            <a:spLocks noGrp="1"/>
          </p:cNvSpPr>
          <p:nvPr>
            <p:ph type="title"/>
          </p:nvPr>
        </p:nvSpPr>
        <p:spPr/>
        <p:txBody>
          <a:bodyPr/>
          <a:lstStyle/>
          <a:p>
            <a:r>
              <a:rPr lang="en-US" sz="44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 third stage, critical analysis</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F067FD41-595A-ACC6-6EA0-37F10D8FE38E}"/>
              </a:ext>
            </a:extLst>
          </p:cNvPr>
          <p:cNvSpPr>
            <a:spLocks noGrp="1"/>
          </p:cNvSpPr>
          <p:nvPr>
            <p:ph sz="half" idx="1"/>
          </p:nvPr>
        </p:nvSpPr>
        <p:spPr/>
        <p:txBody>
          <a:bodyPr>
            <a:normAutofit fontScale="92500" lnSpcReduction="10000"/>
          </a:bodyPr>
          <a:lstStyle/>
          <a:p>
            <a:pPr marL="0" indent="0" algn="just">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 third stage, critical analysis, is framed within quotes from two primary sources. The directions read:</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lgn="just">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Rather than merely reporting on or </a:t>
            </a:r>
            <a:r>
              <a:rPr lang="en-US" sz="180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summarising</a:t>
            </a: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this data, you are required to </a:t>
            </a:r>
            <a:r>
              <a:rPr lang="en-US" sz="180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analyse</a:t>
            </a: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it and consider its significance in relation to ONE of the following quotations:</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lgn="just">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‘To think is to walk among clouds.’ (Alexandra Harris, </a:t>
            </a:r>
            <a:r>
              <a:rPr lang="en-US" sz="1800" i="1"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Weatherland</a:t>
            </a:r>
            <a:r>
              <a:rPr lang="en-US" sz="1800" i="1"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Writers &amp; Artists under English Skies</a:t>
            </a: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(London: Thames &amp; Hudson, 2015), p.245).</a:t>
            </a:r>
          </a:p>
          <a:p>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OR</a:t>
            </a:r>
            <a:b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b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algn="just"/>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‘Be clearly aware of the stars and infinity on high. Then life seems almost enchanted after all’. (Vincent van Gogh, and Ronald de Leeuw. </a:t>
            </a:r>
            <a:r>
              <a:rPr lang="en-US" sz="1800" i="1"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 Letters of Vincent Van Gogh</a:t>
            </a: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(London: Penguin Books, 1997), p.392).</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6" name="Content Placeholder 5" descr="A book cover with blue and white clouds&#10;&#10;Description automatically generated">
            <a:extLst>
              <a:ext uri="{FF2B5EF4-FFF2-40B4-BE49-F238E27FC236}">
                <a16:creationId xmlns:a16="http://schemas.microsoft.com/office/drawing/2014/main" id="{92ADF9EE-E8E7-F433-7EE2-F3FE52DC705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65350" y="1779956"/>
            <a:ext cx="2174158" cy="3298088"/>
          </a:xfrm>
        </p:spPr>
      </p:pic>
      <p:pic>
        <p:nvPicPr>
          <p:cNvPr id="8" name="Picture 7" descr="A selfie of a person with a beard&#10;&#10;Description automatically generated">
            <a:extLst>
              <a:ext uri="{FF2B5EF4-FFF2-40B4-BE49-F238E27FC236}">
                <a16:creationId xmlns:a16="http://schemas.microsoft.com/office/drawing/2014/main" id="{2DFAC047-AEF0-8ECC-6F0D-9779B3CEED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9638" y="2969141"/>
            <a:ext cx="2389344" cy="3523734"/>
          </a:xfrm>
          <a:prstGeom prst="rect">
            <a:avLst/>
          </a:prstGeom>
        </p:spPr>
      </p:pic>
    </p:spTree>
    <p:extLst>
      <p:ext uri="{BB962C8B-B14F-4D97-AF65-F5344CB8AC3E}">
        <p14:creationId xmlns:p14="http://schemas.microsoft.com/office/powerpoint/2010/main" val="1976524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D8C8-DCF3-9C59-36E8-FFF8A50F261A}"/>
              </a:ext>
            </a:extLst>
          </p:cNvPr>
          <p:cNvSpPr>
            <a:spLocks noGrp="1"/>
          </p:cNvSpPr>
          <p:nvPr>
            <p:ph type="title"/>
          </p:nvPr>
        </p:nvSpPr>
        <p:spPr/>
        <p:txBody>
          <a:bodyPr/>
          <a:lstStyle/>
          <a:p>
            <a:r>
              <a:rPr lang="en-US" dirty="0"/>
              <a:t>Awe</a:t>
            </a:r>
            <a:endParaRPr lang="en-GB" dirty="0"/>
          </a:p>
        </p:txBody>
      </p:sp>
      <p:sp>
        <p:nvSpPr>
          <p:cNvPr id="3" name="Content Placeholder 2">
            <a:extLst>
              <a:ext uri="{FF2B5EF4-FFF2-40B4-BE49-F238E27FC236}">
                <a16:creationId xmlns:a16="http://schemas.microsoft.com/office/drawing/2014/main" id="{3A9F2FBE-CC4D-2E86-B9A0-AB043192C297}"/>
              </a:ext>
            </a:extLst>
          </p:cNvPr>
          <p:cNvSpPr>
            <a:spLocks noGrp="1"/>
          </p:cNvSpPr>
          <p:nvPr>
            <p:ph sz="half" idx="1"/>
          </p:nvPr>
        </p:nvSpPr>
        <p:spPr/>
        <p:txBody>
          <a:bodyPr/>
          <a:lstStyle/>
          <a:p>
            <a:pPr marL="0" indent="0">
              <a:buNone/>
            </a:pPr>
            <a:r>
              <a:rPr lang="en-US" sz="1800" dirty="0">
                <a:latin typeface="Calibri Light" panose="020F0302020204030204" pitchFamily="34" charset="0"/>
                <a:ea typeface="Calibri Light" panose="020F0302020204030204" pitchFamily="34" charset="0"/>
                <a:cs typeface="Calibri Light" panose="020F0302020204030204" pitchFamily="34" charset="0"/>
              </a:rPr>
              <a:t>INSAPVI conference, Venice, 20009</a:t>
            </a:r>
          </a:p>
          <a:p>
            <a:pPr marL="0" indent="0">
              <a:buNone/>
            </a:pPr>
            <a:endParaRPr lang="en-US"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Campion, Nicholas , ‘Enchantment and the Awe of the Heavens’, in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Corsini</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Enrico, (ed.),</a:t>
            </a:r>
            <a:r>
              <a:rPr lang="en-US" sz="1800" i="1" dirty="0">
                <a:effectLst/>
                <a:latin typeface="Calibri Light" panose="020F0302020204030204" pitchFamily="34" charset="0"/>
                <a:ea typeface="Calibri Light" panose="020F0302020204030204" pitchFamily="34" charset="0"/>
                <a:cs typeface="Calibri Light" panose="020F0302020204030204" pitchFamily="34" charset="0"/>
              </a:rPr>
              <a:t>Proceedings of the sixth conference on the Inspiration of Astronomical Phenomena</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Venice,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Istituto</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Veneto di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Scienze</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Lettere</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ed Arti, with the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Dipartimento</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di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Astronomia</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Università</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di Padova INAF,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Osservatorio</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Astronomico</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di Padova and the Vatican Observatory, 18-23 October 2009, </a:t>
            </a: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Prvo</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Utah: Astronomical Society of the Pacific, 2011, pp. 415-22.</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sp>
        <p:nvSpPr>
          <p:cNvPr id="5" name="Content Placeholder 4">
            <a:extLst>
              <a:ext uri="{FF2B5EF4-FFF2-40B4-BE49-F238E27FC236}">
                <a16:creationId xmlns:a16="http://schemas.microsoft.com/office/drawing/2014/main" id="{DC1B4644-1E53-9175-E973-DD8C99745915}"/>
              </a:ext>
            </a:extLst>
          </p:cNvPr>
          <p:cNvSpPr>
            <a:spLocks noGrp="1"/>
          </p:cNvSpPr>
          <p:nvPr>
            <p:ph sz="half" idx="2"/>
          </p:nvPr>
        </p:nvSpPr>
        <p:spPr/>
        <p:txBody>
          <a:bodyPr/>
          <a:lstStyle/>
          <a:p>
            <a:pPr marL="0" indent="0">
              <a:buNone/>
            </a:pPr>
            <a:r>
              <a:rPr lang="en-US" sz="18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Awe has recently become a topic of psychological and sociological research, beginning with the 2003 paper by </a:t>
            </a:r>
            <a:r>
              <a:rPr lang="en-US" sz="1800" kern="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Dacher</a:t>
            </a:r>
            <a:r>
              <a:rPr lang="en-US" sz="18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Keltner and Jonathan Haidt.</a:t>
            </a:r>
            <a:r>
              <a:rPr lang="en-US"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p>
          <a:p>
            <a:pPr marL="0" indent="0">
              <a:buNone/>
            </a:pPr>
            <a:r>
              <a:rPr lang="x-none" sz="1800" kern="100" dirty="0">
                <a:effectLst/>
                <a:latin typeface="Calibri Light" panose="020F0302020204030204" pitchFamily="34" charset="0"/>
                <a:ea typeface="Calibri Light" panose="020F0302020204030204" pitchFamily="34" charset="0"/>
                <a:cs typeface="Calibri Light" panose="020F0302020204030204" pitchFamily="34" charset="0"/>
              </a:rPr>
              <a:t>Dacher Keltner and Jonathan Haidt, ‘Approaching awe: a moral, spiritual, and aesthetic emotion’, Cognition and Emotion’, Vol 17 no 2 (2003), pp. 297-314.</a:t>
            </a:r>
            <a:endParaRPr lang="en-GB" sz="1800" kern="1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spTree>
    <p:extLst>
      <p:ext uri="{BB962C8B-B14F-4D97-AF65-F5344CB8AC3E}">
        <p14:creationId xmlns:p14="http://schemas.microsoft.com/office/powerpoint/2010/main" val="1530392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18D8BA-EA47-74A7-445A-AAC09775A110}"/>
              </a:ext>
            </a:extLst>
          </p:cNvPr>
          <p:cNvSpPr>
            <a:spLocks noGrp="1"/>
          </p:cNvSpPr>
          <p:nvPr>
            <p:ph type="title"/>
          </p:nvPr>
        </p:nvSpPr>
        <p:spPr/>
        <p:txBody>
          <a:bodyPr/>
          <a:lstStyle/>
          <a:p>
            <a:r>
              <a:rPr lang="en-US" dirty="0"/>
              <a:t>Varieties of Awe</a:t>
            </a:r>
            <a:endParaRPr lang="en-GB" dirty="0"/>
          </a:p>
        </p:txBody>
      </p:sp>
      <p:sp>
        <p:nvSpPr>
          <p:cNvPr id="3" name="Content Placeholder 2">
            <a:extLst>
              <a:ext uri="{FF2B5EF4-FFF2-40B4-BE49-F238E27FC236}">
                <a16:creationId xmlns:a16="http://schemas.microsoft.com/office/drawing/2014/main" id="{926575A8-33FC-E6F2-DC05-16D21075D209}"/>
              </a:ext>
            </a:extLst>
          </p:cNvPr>
          <p:cNvSpPr>
            <a:spLocks noGrp="1"/>
          </p:cNvSpPr>
          <p:nvPr>
            <p:ph sz="half" idx="1"/>
          </p:nvPr>
        </p:nvSpPr>
        <p:spPr/>
        <p:txBody>
          <a:bodyPr/>
          <a:lstStyle/>
          <a:p>
            <a:pPr marL="0" indent="0">
              <a:buNone/>
            </a:pP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 2018 paper by Summer Allen, prepared for the John Templeton Foundation, set out to examine the Awe, recognising that, while we can acknowledge that it has a central meaning, it can have a range of manifestations based on individual conditions, as in psychological predispositions, or social and collective, as in culture.’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Allen, Summer, ‘The Science of Awe’, Greater Good Science Centre, UC Berkley and John Templeton Foundation, September 2018.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3074" name="Picture 2">
            <a:extLst>
              <a:ext uri="{FF2B5EF4-FFF2-40B4-BE49-F238E27FC236}">
                <a16:creationId xmlns:a16="http://schemas.microsoft.com/office/drawing/2014/main" id="{7F89F3A0-83C7-FB2A-E570-1AFC80E97B6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740610" y="2446297"/>
            <a:ext cx="5181600" cy="2195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928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313F55-99F4-3119-EEB1-638B10A9BC86}"/>
              </a:ext>
            </a:extLst>
          </p:cNvPr>
          <p:cNvSpPr>
            <a:spLocks noGrp="1"/>
          </p:cNvSpPr>
          <p:nvPr>
            <p:ph type="title"/>
          </p:nvPr>
        </p:nvSpPr>
        <p:spPr/>
        <p:txBody>
          <a:bodyPr/>
          <a:lstStyle/>
          <a:p>
            <a:r>
              <a:rPr lang="en-US" dirty="0">
                <a:latin typeface="Calibri Light" panose="020F0302020204030204" pitchFamily="34" charset="0"/>
                <a:ea typeface="Calibri Light" panose="020F0302020204030204" pitchFamily="34" charset="0"/>
                <a:cs typeface="Calibri Light" panose="020F0302020204030204" pitchFamily="34" charset="0"/>
              </a:rPr>
              <a:t>Defining Awe</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D9F7B4D0-2709-8F7B-0B12-A2AB45B5BFE0}"/>
              </a:ext>
            </a:extLst>
          </p:cNvPr>
          <p:cNvSpPr>
            <a:spLocks noGrp="1"/>
          </p:cNvSpPr>
          <p:nvPr>
            <p:ph sz="half" idx="1"/>
          </p:nvPr>
        </p:nvSpPr>
        <p:spPr/>
        <p:txBody>
          <a:bodyPr/>
          <a:lstStyle/>
          <a:p>
            <a:pPr marL="0" indent="0">
              <a:lnSpc>
                <a:spcPct val="90000"/>
              </a:lnSpc>
              <a:spcBef>
                <a:spcPts val="1000"/>
              </a:spcBef>
              <a:buNone/>
            </a:pP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Megan P. </a:t>
            </a:r>
            <a:r>
              <a:rPr lang="en-GB" sz="1800" kern="120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Cuzzolino</a:t>
            </a: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p>
          <a:p>
            <a:pPr marL="0" indent="0">
              <a:lnSpc>
                <a:spcPct val="90000"/>
              </a:lnSpc>
              <a:spcBef>
                <a:spcPts val="1000"/>
              </a:spcBef>
              <a:buNone/>
            </a:pP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conducted interviews with scientists who used words such as astonishment, amazement, reverence and wonder, and described experiences of the vastness of the universe, of being ‘in flow’, as ‘a reaction to something deeply profound or significant’.  </a:t>
            </a:r>
            <a:r>
              <a:rPr lang="en-GB" dirty="0">
                <a:effectLst/>
                <a:latin typeface="Calibri Light" panose="020F0302020204030204" pitchFamily="34" charset="0"/>
                <a:ea typeface="Calibri Light" panose="020F0302020204030204" pitchFamily="34" charset="0"/>
                <a:cs typeface="Calibri Light" panose="020F0302020204030204" pitchFamily="34" charset="0"/>
              </a:rPr>
              <a:t> </a:t>
            </a:r>
          </a:p>
          <a:p>
            <a:pPr marL="0" indent="0">
              <a:lnSpc>
                <a:spcPct val="90000"/>
              </a:lnSpc>
              <a:spcBef>
                <a:spcPts val="1000"/>
              </a:spcBef>
              <a:buNone/>
            </a:pP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Megan P. </a:t>
            </a:r>
            <a:r>
              <a:rPr lang="en-GB" sz="1800" kern="1200" dirty="0" err="1">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Cuzzolino</a:t>
            </a: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a:t>
            </a:r>
            <a:r>
              <a:rPr lang="en-GB" sz="1800" i="1"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The Awe is in the Process</a:t>
            </a: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The nature and impact of professional scientists’ experiences of awe’, </a:t>
            </a:r>
            <a:r>
              <a:rPr lang="en-GB" sz="1800" i="1"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Science Learning in Everyday Life</a:t>
            </a:r>
            <a:r>
              <a:rPr lang="en-GB" sz="18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2021, Vol. 105, pp. 681-706 (p. 691).</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t> </a:t>
            </a:r>
          </a:p>
          <a:p>
            <a:endParaRPr lang="en-GB" dirty="0"/>
          </a:p>
        </p:txBody>
      </p:sp>
      <p:pic>
        <p:nvPicPr>
          <p:cNvPr id="4098" name="Picture 2">
            <a:extLst>
              <a:ext uri="{FF2B5EF4-FFF2-40B4-BE49-F238E27FC236}">
                <a16:creationId xmlns:a16="http://schemas.microsoft.com/office/drawing/2014/main" id="{30EA52FA-08DF-9318-EA2B-FC53B5E5B8F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48167" y="2001795"/>
            <a:ext cx="5078665" cy="28567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293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C2DE-F660-6280-EB86-AB31F284610C}"/>
              </a:ext>
            </a:extLst>
          </p:cNvPr>
          <p:cNvSpPr>
            <a:spLocks noGrp="1"/>
          </p:cNvSpPr>
          <p:nvPr>
            <p:ph type="title"/>
          </p:nvPr>
        </p:nvSpPr>
        <p:spPr/>
        <p:txBody>
          <a:bodyPr/>
          <a:lstStyle/>
          <a:p>
            <a:r>
              <a:rPr lang="en-US" dirty="0"/>
              <a:t>Non-awe responses to the sky</a:t>
            </a:r>
            <a:endParaRPr lang="en-GB" dirty="0"/>
          </a:p>
        </p:txBody>
      </p:sp>
      <p:sp>
        <p:nvSpPr>
          <p:cNvPr id="3" name="Content Placeholder 2">
            <a:extLst>
              <a:ext uri="{FF2B5EF4-FFF2-40B4-BE49-F238E27FC236}">
                <a16:creationId xmlns:a16="http://schemas.microsoft.com/office/drawing/2014/main" id="{B52D2FCF-E4B8-7B14-1403-9D6CC656CE71}"/>
              </a:ext>
            </a:extLst>
          </p:cNvPr>
          <p:cNvSpPr>
            <a:spLocks noGrp="1"/>
          </p:cNvSpPr>
          <p:nvPr>
            <p:ph sz="half" idx="1"/>
          </p:nvPr>
        </p:nvSpPr>
        <p:spPr/>
        <p:txBody>
          <a:bodyPr>
            <a:normAutofit fontScale="77500" lnSpcReduction="20000"/>
          </a:bodyPr>
          <a:lstStyle/>
          <a:p>
            <a:pPr marL="0" indent="0">
              <a:lnSpc>
                <a:spcPct val="90000"/>
              </a:lnSpc>
              <a:spcBef>
                <a:spcPts val="1000"/>
              </a:spcBef>
              <a:buNone/>
            </a:pPr>
            <a:r>
              <a:rPr lang="en-US" sz="21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Daniel Silva Luna and Jesse M. Bering considered responses to that they call ‘evocative science subjects’. </a:t>
            </a:r>
          </a:p>
          <a:p>
            <a:pPr marL="0" indent="0">
              <a:lnSpc>
                <a:spcPct val="90000"/>
              </a:lnSpc>
              <a:spcBef>
                <a:spcPts val="1000"/>
              </a:spcBef>
              <a:buNone/>
            </a:pPr>
            <a:endParaRPr lang="en-US" sz="21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lnSpc>
                <a:spcPct val="90000"/>
              </a:lnSpc>
              <a:spcBef>
                <a:spcPts val="1000"/>
              </a:spcBef>
              <a:buNone/>
            </a:pPr>
            <a:r>
              <a:rPr lang="en-US" sz="21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Luna and Bering studied attendees at a science communication event and noticed that, while the professional science communicators believed that attendees </a:t>
            </a:r>
            <a:r>
              <a:rPr lang="en-US" sz="2100" b="1" i="1"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should </a:t>
            </a:r>
            <a:r>
              <a:rPr lang="en-US" sz="21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express awe, they actually expressed </a:t>
            </a:r>
          </a:p>
          <a:p>
            <a:pPr marL="0" indent="0">
              <a:lnSpc>
                <a:spcPct val="90000"/>
              </a:lnSpc>
              <a:spcBef>
                <a:spcPts val="1000"/>
              </a:spcBef>
              <a:buNone/>
            </a:pPr>
            <a:r>
              <a:rPr lang="en-US" sz="2100" kern="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This breadth of responses, Luna and Bering concluded, were ‘products of one’s unique situational and sociocultural experiences…not just push-button reactions’. </a:t>
            </a:r>
          </a:p>
          <a:p>
            <a:pPr marL="0" indent="0">
              <a:buNone/>
            </a:pPr>
            <a:endParaRPr lang="en-GB" sz="21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21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Daniel Silva Luna and Jess M Bering, ‘The construction of awe in science communication’, </a:t>
            </a:r>
            <a:r>
              <a:rPr lang="en-GB" sz="2100" i="1"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Public Understanding of Science</a:t>
            </a:r>
            <a:r>
              <a:rPr lang="en-GB" sz="2100" kern="12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 2021, Vol 30, no 1, pp. 2-15 (p. 10).</a:t>
            </a:r>
            <a:endParaRPr lang="en-GB" sz="21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1800" kern="100" dirty="0">
                <a:effectLst/>
                <a:latin typeface="Calibri Light" panose="020F0302020204030204" pitchFamily="34" charset="0"/>
                <a:ea typeface="Calibri Light" panose="020F0302020204030204" pitchFamily="34" charset="0"/>
                <a:cs typeface="Calibri Light" panose="020F0302020204030204" pitchFamily="34" charset="0"/>
              </a:rPr>
              <a:t> </a:t>
            </a:r>
          </a:p>
          <a:p>
            <a:pPr marL="0" indent="0">
              <a:lnSpc>
                <a:spcPct val="90000"/>
              </a:lnSpc>
              <a:spcBef>
                <a:spcPts val="1000"/>
              </a:spcBef>
              <a:buNone/>
            </a:pPr>
            <a:endParaRPr lang="en-GB" sz="1800" dirty="0">
              <a:solidFill>
                <a:srgbClr val="000000"/>
              </a:solidFill>
              <a:latin typeface="Cambria" panose="02040503050406030204" pitchFamily="18" charset="0"/>
              <a:ea typeface="Times New Roman" panose="02020603050405020304" pitchFamily="18" charset="0"/>
              <a:cs typeface="Times New Roman" panose="02020603050405020304" pitchFamily="18" charset="0"/>
            </a:endParaRPr>
          </a:p>
          <a:p>
            <a:pPr marL="0" indent="0">
              <a:lnSpc>
                <a:spcPct val="90000"/>
              </a:lnSpc>
              <a:spcBef>
                <a:spcPts val="1000"/>
              </a:spcBef>
              <a:buNone/>
            </a:pP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Content Placeholder 3">
            <a:extLst>
              <a:ext uri="{FF2B5EF4-FFF2-40B4-BE49-F238E27FC236}">
                <a16:creationId xmlns:a16="http://schemas.microsoft.com/office/drawing/2014/main" id="{487A9D3C-5DDD-F8F7-F980-A41F0DCEDF15}"/>
              </a:ext>
            </a:extLst>
          </p:cNvPr>
          <p:cNvSpPr>
            <a:spLocks noGrp="1"/>
          </p:cNvSpPr>
          <p:nvPr>
            <p:ph sz="half" idx="2"/>
          </p:nvPr>
        </p:nvSpPr>
        <p:spPr/>
        <p:txBody>
          <a:bodyPr>
            <a:normAutofit fontScale="77500" lnSpcReduction="20000"/>
          </a:bodyPr>
          <a:lstStyle/>
          <a:p>
            <a:pPr marL="0" indent="0">
              <a:buNone/>
            </a:pPr>
            <a:r>
              <a:rPr lang="en-US" sz="210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UWTSD students, in line with phenomenological methodology, are therefore encouraged to express whatever they feel. They typically report experiences of awe and enchantment but might also relate their observations to whatever other mundane experiences dominate their days.</a:t>
            </a:r>
            <a:endParaRPr lang="en-GB" sz="2100" dirty="0">
              <a:effectLst/>
              <a:latin typeface="Calibri Light" panose="020F0302020204030204" pitchFamily="34" charset="0"/>
              <a:ea typeface="Calibri Light" panose="020F0302020204030204" pitchFamily="34" charset="0"/>
              <a:cs typeface="Calibri Light" panose="020F0302020204030204" pitchFamily="34" charset="0"/>
            </a:endParaRPr>
          </a:p>
          <a:p>
            <a:endParaRPr lang="en-GB" dirty="0"/>
          </a:p>
        </p:txBody>
      </p:sp>
      <p:pic>
        <p:nvPicPr>
          <p:cNvPr id="5" name="Picture 4" descr="A group of cars parked on a street&#10;&#10;Description automatically generated">
            <a:extLst>
              <a:ext uri="{FF2B5EF4-FFF2-40B4-BE49-F238E27FC236}">
                <a16:creationId xmlns:a16="http://schemas.microsoft.com/office/drawing/2014/main" id="{B89A3559-FDE2-73B4-E478-004242105C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2557" y="4123741"/>
            <a:ext cx="3022423" cy="2266817"/>
          </a:xfrm>
          <a:prstGeom prst="rect">
            <a:avLst/>
          </a:prstGeom>
        </p:spPr>
      </p:pic>
    </p:spTree>
    <p:extLst>
      <p:ext uri="{BB962C8B-B14F-4D97-AF65-F5344CB8AC3E}">
        <p14:creationId xmlns:p14="http://schemas.microsoft.com/office/powerpoint/2010/main" val="1720621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3E82E2-913D-117E-E9AD-1BFF4F58E406}"/>
              </a:ext>
            </a:extLst>
          </p:cNvPr>
          <p:cNvSpPr>
            <a:spLocks noGrp="1"/>
          </p:cNvSpPr>
          <p:nvPr>
            <p:ph type="title"/>
          </p:nvPr>
        </p:nvSpPr>
        <p:spPr/>
        <p:txBody>
          <a:bodyPr/>
          <a:lstStyle/>
          <a:p>
            <a:r>
              <a:rPr lang="en-GB" dirty="0" err="1"/>
              <a:t>Dacher</a:t>
            </a:r>
            <a:r>
              <a:rPr lang="en-GB" dirty="0"/>
              <a:t> Keltner</a:t>
            </a:r>
          </a:p>
        </p:txBody>
      </p:sp>
      <p:sp>
        <p:nvSpPr>
          <p:cNvPr id="5" name="Content Placeholder 4">
            <a:extLst>
              <a:ext uri="{FF2B5EF4-FFF2-40B4-BE49-F238E27FC236}">
                <a16:creationId xmlns:a16="http://schemas.microsoft.com/office/drawing/2014/main" id="{782DCE4F-B2E6-C770-7FBA-F47BF0FA01CB}"/>
              </a:ext>
            </a:extLst>
          </p:cNvPr>
          <p:cNvSpPr>
            <a:spLocks noGrp="1"/>
          </p:cNvSpPr>
          <p:nvPr>
            <p:ph sz="half" idx="1"/>
          </p:nvPr>
        </p:nvSpPr>
        <p:spPr/>
        <p:txBody>
          <a:bodyPr>
            <a:normAutofit fontScale="70000" lnSpcReduction="20000"/>
          </a:bodyPr>
          <a:lstStyle/>
          <a:p>
            <a:pPr marL="0" indent="0">
              <a:lnSpc>
                <a:spcPct val="107000"/>
              </a:lnSpc>
              <a:spcAft>
                <a:spcPts val="800"/>
              </a:spcAft>
              <a:buNone/>
            </a:pP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Psychologist University of California, Berkeley</a:t>
            </a:r>
          </a:p>
          <a:p>
            <a:pPr marL="0" indent="0">
              <a:lnSpc>
                <a:spcPct val="107000"/>
              </a:lnSpc>
              <a:spcAft>
                <a:spcPts val="800"/>
              </a:spcAft>
              <a:buNone/>
            </a:pP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Awe is familiar and everyday – patterns of light, ordinary people doing amazing things, goodness.</a:t>
            </a:r>
          </a:p>
          <a:p>
            <a:pPr marL="0" indent="0">
              <a:lnSpc>
                <a:spcPct val="107000"/>
              </a:lnSpc>
              <a:spcAft>
                <a:spcPts val="800"/>
              </a:spcAft>
              <a:buNone/>
            </a:pPr>
            <a:r>
              <a:rPr lang="en-GB" sz="1800" kern="100" dirty="0" err="1">
                <a:effectLst/>
                <a:latin typeface="Calibri Light" panose="020F0302020204030204" pitchFamily="34" charset="0"/>
                <a:ea typeface="Aptos" panose="020B0004020202020204" pitchFamily="34" charset="0"/>
                <a:cs typeface="Times New Roman" panose="02020603050405020304" pitchFamily="18" charset="0"/>
              </a:rPr>
              <a:t>Dacher</a:t>
            </a: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 Keltner, </a:t>
            </a:r>
            <a:r>
              <a:rPr lang="en-GB" sz="1800" i="1" kern="100" dirty="0">
                <a:effectLst/>
                <a:latin typeface="Calibri Light" panose="020F0302020204030204" pitchFamily="34" charset="0"/>
                <a:ea typeface="Aptos" panose="020B0004020202020204" pitchFamily="34" charset="0"/>
                <a:cs typeface="Times New Roman" panose="02020603050405020304" pitchFamily="18" charset="0"/>
              </a:rPr>
              <a:t>Awe: The Transformative Power of Everyday Wonder </a:t>
            </a: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(London: Penguin,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There are many You Tube videos with </a:t>
            </a:r>
            <a:r>
              <a:rPr lang="en-GB" sz="1800" kern="100" dirty="0" err="1">
                <a:effectLst/>
                <a:latin typeface="Calibri Light" panose="020F0302020204030204" pitchFamily="34" charset="0"/>
                <a:ea typeface="Aptos" panose="020B0004020202020204" pitchFamily="34" charset="0"/>
                <a:cs typeface="Times New Roman" panose="02020603050405020304" pitchFamily="18" charset="0"/>
              </a:rPr>
              <a:t>Dacher</a:t>
            </a: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 Keltner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800" dirty="0" err="1">
                <a:solidFill>
                  <a:srgbClr val="0F0F0F"/>
                </a:solidFill>
                <a:effectLst/>
                <a:latin typeface="Calibri Light" panose="020F0302020204030204" pitchFamily="34" charset="0"/>
                <a:ea typeface="Times New Roman" panose="02020603050405020304" pitchFamily="18" charset="0"/>
                <a:cs typeface="Times New Roman" panose="02020603050405020304" pitchFamily="18" charset="0"/>
              </a:rPr>
              <a:t>Dacher</a:t>
            </a:r>
            <a:r>
              <a:rPr lang="en-GB" sz="1800" kern="1800" dirty="0">
                <a:solidFill>
                  <a:srgbClr val="0F0F0F"/>
                </a:solidFill>
                <a:effectLst/>
                <a:latin typeface="Calibri Light" panose="020F0302020204030204" pitchFamily="34" charset="0"/>
                <a:ea typeface="Times New Roman" panose="02020603050405020304" pitchFamily="18" charset="0"/>
                <a:cs typeface="Times New Roman" panose="02020603050405020304" pitchFamily="18" charset="0"/>
              </a:rPr>
              <a:t> Keltner — The Thrilling New Science of Awe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https://www.youtube.com/watch?v=K-0JpJjPe74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err="1">
                <a:effectLst/>
                <a:latin typeface="Calibri Light" panose="020F0302020204030204" pitchFamily="34" charset="0"/>
                <a:ea typeface="Aptos" panose="020B0004020202020204" pitchFamily="34" charset="0"/>
                <a:cs typeface="Times New Roman" panose="02020603050405020304" pitchFamily="18" charset="0"/>
              </a:rPr>
              <a:t>Dacher</a:t>
            </a: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 Keltner ‘The Transformative Power of Everyday Wonder’, You Tube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Calibri Light" panose="020F0302020204030204" pitchFamily="34" charset="0"/>
                <a:ea typeface="Aptos" panose="020B0004020202020204" pitchFamily="34" charset="0"/>
                <a:cs typeface="Times New Roman" panose="02020603050405020304" pitchFamily="18" charset="0"/>
              </a:rPr>
              <a:t>https://uk.video.search.yahoo.com/search/video?fr=mcafee&amp;p=Dacher+Keltner+The+Transformative+Power+of+Everyday+Wonder&amp;type=E210GB105G0#id=2&amp;vid=80651826c47d27029891af8424ad2f32&amp;action=view</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7" name="Content Placeholder 6" descr="A screenshot of a computer&#10;&#10;Description automatically generated">
            <a:extLst>
              <a:ext uri="{FF2B5EF4-FFF2-40B4-BE49-F238E27FC236}">
                <a16:creationId xmlns:a16="http://schemas.microsoft.com/office/drawing/2014/main" id="{D7A89B3A-37E1-F308-64DF-2521C66E026F}"/>
              </a:ext>
            </a:extLst>
          </p:cNvPr>
          <p:cNvPicPr>
            <a:picLocks noGrp="1" noChangeAspect="1"/>
          </p:cNvPicPr>
          <p:nvPr>
            <p:ph sz="half" idx="2"/>
          </p:nvPr>
        </p:nvPicPr>
        <p:blipFill>
          <a:blip r:embed="rId2"/>
          <a:srcRect l="10110" t="17053" r="28860" b="20843"/>
          <a:stretch/>
        </p:blipFill>
        <p:spPr>
          <a:xfrm>
            <a:off x="6581774" y="2238375"/>
            <a:ext cx="4855771" cy="2676526"/>
          </a:xfrm>
          <a:prstGeom prst="rect">
            <a:avLst/>
          </a:prstGeom>
        </p:spPr>
      </p:pic>
    </p:spTree>
    <p:extLst>
      <p:ext uri="{BB962C8B-B14F-4D97-AF65-F5344CB8AC3E}">
        <p14:creationId xmlns:p14="http://schemas.microsoft.com/office/powerpoint/2010/main" val="3989817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68947-5B6E-D9C2-A338-E1CC234D9173}"/>
              </a:ext>
            </a:extLst>
          </p:cNvPr>
          <p:cNvSpPr>
            <a:spLocks noGrp="1"/>
          </p:cNvSpPr>
          <p:nvPr>
            <p:ph type="title"/>
          </p:nvPr>
        </p:nvSpPr>
        <p:spPr/>
        <p:txBody>
          <a:bodyPr>
            <a:normAutofit/>
          </a:bodyPr>
          <a:lstStyle/>
          <a:p>
            <a:r>
              <a:rPr lang="en-GB" sz="3600" b="1" dirty="0">
                <a:latin typeface="Calibri Light" panose="020F0302020204030204" pitchFamily="34" charset="0"/>
                <a:ea typeface="Calibri Light" panose="020F0302020204030204" pitchFamily="34" charset="0"/>
                <a:cs typeface="Calibri Light" panose="020F0302020204030204" pitchFamily="34" charset="0"/>
              </a:rPr>
              <a:t>Helen de Cruz </a:t>
            </a:r>
          </a:p>
        </p:txBody>
      </p:sp>
      <p:sp>
        <p:nvSpPr>
          <p:cNvPr id="3" name="Content Placeholder 2">
            <a:extLst>
              <a:ext uri="{FF2B5EF4-FFF2-40B4-BE49-F238E27FC236}">
                <a16:creationId xmlns:a16="http://schemas.microsoft.com/office/drawing/2014/main" id="{76D3065E-4925-E0E4-542C-10298AEF2C8E}"/>
              </a:ext>
            </a:extLst>
          </p:cNvPr>
          <p:cNvSpPr>
            <a:spLocks noGrp="1"/>
          </p:cNvSpPr>
          <p:nvPr>
            <p:ph sz="half" idx="1"/>
          </p:nvPr>
        </p:nvSpPr>
        <p:spPr/>
        <p:txBody>
          <a:bodyPr>
            <a:noAutofit/>
          </a:bodyPr>
          <a:lstStyle/>
          <a:p>
            <a:pPr marL="0" indent="0">
              <a:buNone/>
            </a:pPr>
            <a:r>
              <a:rPr lang="en-GB" sz="1400" b="0" i="0" dirty="0">
                <a:solidFill>
                  <a:srgbClr val="000000"/>
                </a:solidFill>
                <a:effectLst/>
                <a:latin typeface="Calibri Light" panose="020F0302020204030204" pitchFamily="34" charset="0"/>
                <a:ea typeface="Calibri Light" panose="020F0302020204030204" pitchFamily="34" charset="0"/>
                <a:cs typeface="Calibri Light" panose="020F0302020204030204" pitchFamily="34" charset="0"/>
              </a:rPr>
              <a:t>Danforth Chair in the Humanities at Saint Louis University</a:t>
            </a:r>
          </a:p>
          <a:p>
            <a:pPr marL="0" indent="0">
              <a:buNone/>
            </a:pPr>
            <a:r>
              <a:rPr lang="en-GB" sz="1400" kern="100" dirty="0">
                <a:effectLst/>
                <a:latin typeface="Calibri Light" panose="020F0302020204030204" pitchFamily="34" charset="0"/>
                <a:ea typeface="Calibri Light" panose="020F0302020204030204" pitchFamily="34" charset="0"/>
                <a:cs typeface="Calibri Light" panose="020F0302020204030204" pitchFamily="34" charset="0"/>
              </a:rPr>
              <a:t>De Cruz, Helen, </a:t>
            </a:r>
            <a:r>
              <a:rPr lang="en-GB" sz="1400" i="1" kern="100" dirty="0">
                <a:effectLst/>
                <a:latin typeface="Calibri Light" panose="020F0302020204030204" pitchFamily="34" charset="0"/>
                <a:ea typeface="Calibri Light" panose="020F0302020204030204" pitchFamily="34" charset="0"/>
                <a:cs typeface="Calibri Light" panose="020F0302020204030204" pitchFamily="34" charset="0"/>
              </a:rPr>
              <a:t>Wonderstruck: How Wonder and Awe Shape the Way you Think</a:t>
            </a:r>
            <a:r>
              <a:rPr lang="en-GB" sz="1400" kern="100" dirty="0">
                <a:effectLst/>
                <a:latin typeface="Calibri Light" panose="020F0302020204030204" pitchFamily="34" charset="0"/>
                <a:ea typeface="Calibri Light" panose="020F0302020204030204" pitchFamily="34" charset="0"/>
                <a:cs typeface="Calibri Light" panose="020F0302020204030204" pitchFamily="34" charset="0"/>
              </a:rPr>
              <a:t> (Princeton: Princeton University Press, 2024).</a:t>
            </a:r>
          </a:p>
          <a:p>
            <a:pPr marL="0" indent="0">
              <a:buNone/>
            </a:pPr>
            <a:r>
              <a:rPr lang="en-GB" sz="1400" b="0" i="0" dirty="0">
                <a:solidFill>
                  <a:srgbClr val="2E2E2E"/>
                </a:solidFill>
                <a:effectLst/>
                <a:latin typeface="Calibri Light" panose="020F0302020204030204" pitchFamily="34" charset="0"/>
                <a:ea typeface="Calibri Light" panose="020F0302020204030204" pitchFamily="34" charset="0"/>
                <a:cs typeface="Calibri Light" panose="020F0302020204030204" pitchFamily="34" charset="0"/>
              </a:rPr>
              <a:t>‘Wonder and awe lie at the heart of life’s most profound questions. </a:t>
            </a:r>
            <a:r>
              <a:rPr lang="en-GB" sz="1400" b="0" i="1" dirty="0">
                <a:solidFill>
                  <a:srgbClr val="2E2E2E"/>
                </a:solidFill>
                <a:effectLst/>
                <a:latin typeface="Calibri Light" panose="020F0302020204030204" pitchFamily="34" charset="0"/>
                <a:ea typeface="Calibri Light" panose="020F0302020204030204" pitchFamily="34" charset="0"/>
                <a:cs typeface="Calibri Light" panose="020F0302020204030204" pitchFamily="34" charset="0"/>
              </a:rPr>
              <a:t>Wonderstruck</a:t>
            </a:r>
            <a:r>
              <a:rPr lang="en-GB" sz="1400" b="0" i="0" dirty="0">
                <a:solidFill>
                  <a:srgbClr val="2E2E2E"/>
                </a:solidFill>
                <a:effectLst/>
                <a:latin typeface="Calibri Light" panose="020F0302020204030204" pitchFamily="34" charset="0"/>
                <a:ea typeface="Calibri Light" panose="020F0302020204030204" pitchFamily="34" charset="0"/>
                <a:cs typeface="Calibri Light" panose="020F0302020204030204" pitchFamily="34" charset="0"/>
              </a:rPr>
              <a:t> shows how these emotions respond to our fundamental need to make sense of ourselves and everything around us, and how they enable us to engage with the world as if we are experiencing it for the first time.</a:t>
            </a:r>
            <a:br>
              <a:rPr lang="en-GB" sz="1400" dirty="0">
                <a:latin typeface="Calibri Light" panose="020F0302020204030204" pitchFamily="34" charset="0"/>
                <a:ea typeface="Calibri Light" panose="020F0302020204030204" pitchFamily="34" charset="0"/>
                <a:cs typeface="Calibri Light" panose="020F0302020204030204" pitchFamily="34" charset="0"/>
              </a:rPr>
            </a:br>
            <a:br>
              <a:rPr lang="en-GB" sz="1400" dirty="0">
                <a:latin typeface="Calibri Light" panose="020F0302020204030204" pitchFamily="34" charset="0"/>
                <a:ea typeface="Calibri Light" panose="020F0302020204030204" pitchFamily="34" charset="0"/>
                <a:cs typeface="Calibri Light" panose="020F0302020204030204" pitchFamily="34" charset="0"/>
              </a:rPr>
            </a:br>
            <a:r>
              <a:rPr lang="en-GB" sz="1400" b="0" i="0" dirty="0">
                <a:solidFill>
                  <a:srgbClr val="2E2E2E"/>
                </a:solidFill>
                <a:effectLst/>
                <a:latin typeface="Calibri Light" panose="020F0302020204030204" pitchFamily="34" charset="0"/>
                <a:ea typeface="Calibri Light" panose="020F0302020204030204" pitchFamily="34" charset="0"/>
                <a:cs typeface="Calibri Light" panose="020F0302020204030204" pitchFamily="34" charset="0"/>
              </a:rPr>
              <a:t>Drawing on the latest psychological insights on emotions, Helen De Cruz argues that wonder and awe are emotional drives that motivate us to inquire and discover new things, and that humanity has deliberately nurtured these emotions in cultural domains such as religion, science, and magic.</a:t>
            </a:r>
          </a:p>
          <a:p>
            <a:pPr marL="0" indent="0">
              <a:buNone/>
            </a:pPr>
            <a:endParaRPr lang="en-GB" sz="1400" b="0" i="0" dirty="0">
              <a:solidFill>
                <a:srgbClr val="2E2E2E"/>
              </a:solidFill>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1400" b="0" i="0" dirty="0">
                <a:solidFill>
                  <a:srgbClr val="2E2E2E"/>
                </a:solidFill>
                <a:effectLst/>
                <a:latin typeface="Calibri Light" panose="020F0302020204030204" pitchFamily="34" charset="0"/>
                <a:ea typeface="Calibri Light" panose="020F0302020204030204" pitchFamily="34" charset="0"/>
                <a:cs typeface="Calibri Light" panose="020F0302020204030204" pitchFamily="34" charset="0"/>
              </a:rPr>
              <a:t> https://press.princeton.edu/books/hardcover/9780691232126/wonderstruck</a:t>
            </a:r>
            <a:endParaRPr lang="en-GB" sz="1400"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1026" name="Picture 2">
            <a:extLst>
              <a:ext uri="{FF2B5EF4-FFF2-40B4-BE49-F238E27FC236}">
                <a16:creationId xmlns:a16="http://schemas.microsoft.com/office/drawing/2014/main" id="{E87B5E2A-ED2D-CE41-CFB2-996E201781F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56022" y="1825625"/>
            <a:ext cx="281395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5905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23776-2409-9B98-41BB-AD1411E8C4E4}"/>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On BBC Radio 4 – go to BBC Sounds</a:t>
            </a:r>
          </a:p>
        </p:txBody>
      </p:sp>
      <p:pic>
        <p:nvPicPr>
          <p:cNvPr id="7" name="Content Placeholder 6" descr="A screenshot of a computer&#10;&#10;Description automatically generated">
            <a:extLst>
              <a:ext uri="{FF2B5EF4-FFF2-40B4-BE49-F238E27FC236}">
                <a16:creationId xmlns:a16="http://schemas.microsoft.com/office/drawing/2014/main" id="{FDBB6EBC-D0CB-74E9-7C38-3A880717595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8223" t="19993" r="18223"/>
          <a:stretch/>
        </p:blipFill>
        <p:spPr bwMode="auto">
          <a:xfrm>
            <a:off x="2162174" y="1585913"/>
            <a:ext cx="6579052"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90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CD2B4-08C9-8249-4D39-90349A95A509}"/>
              </a:ext>
            </a:extLst>
          </p:cNvPr>
          <p:cNvSpPr>
            <a:spLocks noGrp="1"/>
          </p:cNvSpPr>
          <p:nvPr>
            <p:ph type="title"/>
          </p:nvPr>
        </p:nvSpPr>
        <p:spPr/>
        <p:txBody>
          <a:bodyPr/>
          <a:lstStyle/>
          <a:p>
            <a:r>
              <a:rPr lang="en-US" dirty="0"/>
              <a:t>In summary</a:t>
            </a:r>
            <a:endParaRPr lang="en-GB" dirty="0"/>
          </a:p>
        </p:txBody>
      </p:sp>
      <p:sp>
        <p:nvSpPr>
          <p:cNvPr id="3" name="Content Placeholder 2">
            <a:extLst>
              <a:ext uri="{FF2B5EF4-FFF2-40B4-BE49-F238E27FC236}">
                <a16:creationId xmlns:a16="http://schemas.microsoft.com/office/drawing/2014/main" id="{B0AC419F-ED07-32BF-C090-616C1A3CB542}"/>
              </a:ext>
            </a:extLst>
          </p:cNvPr>
          <p:cNvSpPr>
            <a:spLocks noGrp="1"/>
          </p:cNvSpPr>
          <p:nvPr>
            <p:ph idx="1"/>
          </p:nvPr>
        </p:nvSpPr>
        <p:spPr/>
        <p:txBody>
          <a:bodyPr>
            <a:normAutofit fontScale="92500" lnSpcReduction="20000"/>
          </a:bodyPr>
          <a:lstStyle/>
          <a:p>
            <a:pPr marL="0" indent="0">
              <a:buNone/>
            </a:pPr>
            <a:r>
              <a:rPr lang="en-US" b="1" dirty="0">
                <a:latin typeface="Calibri Light" panose="020F0302020204030204" pitchFamily="34" charset="0"/>
                <a:ea typeface="Calibri Light" panose="020F0302020204030204" pitchFamily="34" charset="0"/>
                <a:cs typeface="Calibri Light" panose="020F0302020204030204" pitchFamily="34" charset="0"/>
              </a:rPr>
              <a:t>Placing awe of the sky in an educational context:</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H</a:t>
            </a:r>
            <a:r>
              <a:rPr lang="en-US" sz="2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istory of art (how do we see images?) </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A</a:t>
            </a:r>
            <a:r>
              <a:rPr lang="en-US" sz="2800" dirty="0">
                <a:solidFill>
                  <a:srgbClr val="000000"/>
                </a:solidFill>
                <a:effectLst/>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nthropology (can we interview th</a:t>
            </a: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e sky?)</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Broadening the sky beyond a strict definition of astronomy</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Experiential learning; active experience</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Defining and experiencing awe and enchantment</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But allowing other responses to the sky</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Noting immediate environmental contexts </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Allowing personal understanding and transformation</a:t>
            </a:r>
          </a:p>
          <a:p>
            <a:pPr marL="0" indent="0">
              <a:buNone/>
            </a:pPr>
            <a:r>
              <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rPr>
              <a:t>Reflecting on academic frameworks</a:t>
            </a:r>
          </a:p>
          <a:p>
            <a:pPr marL="0" indent="0">
              <a:buNone/>
            </a:pPr>
            <a:endPar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US" dirty="0">
              <a:solidFill>
                <a:srgbClr val="000000"/>
              </a:solidFill>
              <a:highlight>
                <a:srgbClr val="FFFFFF"/>
              </a:highligh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US" dirty="0"/>
          </a:p>
          <a:p>
            <a:pPr marL="0" indent="0">
              <a:buNone/>
            </a:pPr>
            <a:endParaRPr lang="en-GB" dirty="0"/>
          </a:p>
        </p:txBody>
      </p:sp>
    </p:spTree>
    <p:extLst>
      <p:ext uri="{BB962C8B-B14F-4D97-AF65-F5344CB8AC3E}">
        <p14:creationId xmlns:p14="http://schemas.microsoft.com/office/powerpoint/2010/main" val="1982233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099CA-DF85-6F80-DD4B-C786B3750436}"/>
              </a:ext>
            </a:extLst>
          </p:cNvPr>
          <p:cNvSpPr>
            <a:spLocks noGrp="1"/>
          </p:cNvSpPr>
          <p:nvPr>
            <p:ph type="title"/>
          </p:nvPr>
        </p:nvSpPr>
        <p:spPr/>
        <p:txBody>
          <a:bodyPr/>
          <a:lstStyle/>
          <a:p>
            <a:r>
              <a:rPr lang="en-US"/>
              <a:t>Thankyou</a:t>
            </a:r>
            <a:endParaRPr lang="en-GB"/>
          </a:p>
        </p:txBody>
      </p:sp>
      <p:sp>
        <p:nvSpPr>
          <p:cNvPr id="3" name="Text Placeholder 2">
            <a:extLst>
              <a:ext uri="{FF2B5EF4-FFF2-40B4-BE49-F238E27FC236}">
                <a16:creationId xmlns:a16="http://schemas.microsoft.com/office/drawing/2014/main" id="{9C92C8CB-B535-84EE-A4C5-0CE76D16EBAE}"/>
              </a:ext>
            </a:extLst>
          </p:cNvPr>
          <p:cNvSpPr>
            <a:spLocks noGrp="1"/>
          </p:cNvSpPr>
          <p:nvPr>
            <p:ph type="body" sz="half" idx="1"/>
          </p:nvPr>
        </p:nvSpPr>
        <p:spPr/>
        <p:txBody>
          <a:bodyPr/>
          <a:lstStyle/>
          <a:p>
            <a:endParaRPr lang="en-GB" dirty="0"/>
          </a:p>
        </p:txBody>
      </p:sp>
      <p:sp>
        <p:nvSpPr>
          <p:cNvPr id="8" name="Content Placeholder 7">
            <a:extLst>
              <a:ext uri="{FF2B5EF4-FFF2-40B4-BE49-F238E27FC236}">
                <a16:creationId xmlns:a16="http://schemas.microsoft.com/office/drawing/2014/main" id="{2F4FB29E-203E-BC40-8E6F-64B30AE57990}"/>
              </a:ext>
            </a:extLst>
          </p:cNvPr>
          <p:cNvSpPr>
            <a:spLocks noGrp="1"/>
          </p:cNvSpPr>
          <p:nvPr>
            <p:ph sz="half" idx="2"/>
          </p:nvPr>
        </p:nvSpPr>
        <p:spPr/>
        <p:txBody>
          <a:bodyPr/>
          <a:lstStyle/>
          <a:p>
            <a:endParaRPr lang="en-GB"/>
          </a:p>
        </p:txBody>
      </p:sp>
      <p:pic>
        <p:nvPicPr>
          <p:cNvPr id="9" name="Picture 8" descr="A black and white text&#10;&#10;Description automatically generated">
            <a:extLst>
              <a:ext uri="{FF2B5EF4-FFF2-40B4-BE49-F238E27FC236}">
                <a16:creationId xmlns:a16="http://schemas.microsoft.com/office/drawing/2014/main" id="{9512FEC3-1865-3AD6-A827-FA86151839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4019" y="4626675"/>
            <a:ext cx="7314111" cy="1420163"/>
          </a:xfrm>
          <a:prstGeom prst="rect">
            <a:avLst/>
          </a:prstGeom>
        </p:spPr>
      </p:pic>
      <p:pic>
        <p:nvPicPr>
          <p:cNvPr id="10" name="Picture 9" descr="A large building with a lawn and a tree&#10;&#10;Description automatically generated">
            <a:extLst>
              <a:ext uri="{FF2B5EF4-FFF2-40B4-BE49-F238E27FC236}">
                <a16:creationId xmlns:a16="http://schemas.microsoft.com/office/drawing/2014/main" id="{A18B8DE9-C29D-4647-6964-2B1523497F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5149" y="2262751"/>
            <a:ext cx="4634851" cy="1912374"/>
          </a:xfrm>
          <a:prstGeom prst="rect">
            <a:avLst/>
          </a:prstGeom>
        </p:spPr>
      </p:pic>
      <p:pic>
        <p:nvPicPr>
          <p:cNvPr id="4" name="Picture 3" descr="A group of cars parked on a street&#10;&#10;Description automatically generated">
            <a:extLst>
              <a:ext uri="{FF2B5EF4-FFF2-40B4-BE49-F238E27FC236}">
                <a16:creationId xmlns:a16="http://schemas.microsoft.com/office/drawing/2014/main" id="{CB404A4C-5DB2-6629-3FAD-8AD84EB4AE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0995" y="2262751"/>
            <a:ext cx="2411637" cy="1808728"/>
          </a:xfrm>
          <a:prstGeom prst="rect">
            <a:avLst/>
          </a:prstGeom>
        </p:spPr>
      </p:pic>
    </p:spTree>
    <p:extLst>
      <p:ext uri="{BB962C8B-B14F-4D97-AF65-F5344CB8AC3E}">
        <p14:creationId xmlns:p14="http://schemas.microsoft.com/office/powerpoint/2010/main" val="35361764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259</TotalTime>
  <Words>1367</Words>
  <Application>Microsoft Office PowerPoint</Application>
  <PresentationFormat>Widescreen</PresentationFormat>
  <Paragraphs>93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 Light</vt:lpstr>
      <vt:lpstr>Cambria</vt:lpstr>
      <vt:lpstr>Times New Roman</vt:lpstr>
      <vt:lpstr>Office Theme</vt:lpstr>
      <vt:lpstr>PowerPoint Presentation</vt:lpstr>
      <vt:lpstr>Also see</vt:lpstr>
      <vt:lpstr>The assignment has three key, interlocking requirements.</vt:lpstr>
      <vt:lpstr> These are the official directions for the first phase, observation: </vt:lpstr>
      <vt:lpstr>The third stage, critical analysis</vt:lpstr>
      <vt:lpstr>Awe</vt:lpstr>
      <vt:lpstr>Varieties of Awe</vt:lpstr>
      <vt:lpstr>Defining Awe</vt:lpstr>
      <vt:lpstr>Non-awe responses to the sky</vt:lpstr>
      <vt:lpstr>Dacher Keltner</vt:lpstr>
      <vt:lpstr>Helen de Cruz </vt:lpstr>
      <vt:lpstr>On BBC Radio 4 – go to BBC Sounds</vt:lpstr>
      <vt:lpstr>In summary</vt:lpstr>
      <vt:lpstr>Thankyou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Campion</dc:creator>
  <cp:lastModifiedBy>Nicholas Campion</cp:lastModifiedBy>
  <cp:revision>10</cp:revision>
  <dcterms:created xsi:type="dcterms:W3CDTF">2024-05-08T06:05:44Z</dcterms:created>
  <dcterms:modified xsi:type="dcterms:W3CDTF">2024-11-04T16:33:16Z</dcterms:modified>
</cp:coreProperties>
</file>