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9" r:id="rId3"/>
    <p:sldId id="280" r:id="rId4"/>
    <p:sldId id="273" r:id="rId5"/>
    <p:sldId id="281" r:id="rId6"/>
    <p:sldId id="283" r:id="rId7"/>
    <p:sldId id="262" r:id="rId8"/>
    <p:sldId id="258" r:id="rId9"/>
    <p:sldId id="285" r:id="rId10"/>
    <p:sldId id="289" r:id="rId11"/>
    <p:sldId id="286" r:id="rId12"/>
    <p:sldId id="287" r:id="rId13"/>
    <p:sldId id="263" r:id="rId14"/>
    <p:sldId id="284" r:id="rId1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5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85" autoAdjust="0"/>
    <p:restoredTop sz="95000" autoAdjust="0"/>
  </p:normalViewPr>
  <p:slideViewPr>
    <p:cSldViewPr>
      <p:cViewPr varScale="1">
        <p:scale>
          <a:sx n="68" d="100"/>
          <a:sy n="68" d="100"/>
        </p:scale>
        <p:origin x="840" y="66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ACB66-EAB9-4D45-9F9C-28EA120D791D}" type="datetimeFigureOut">
              <a:rPr lang="en-US"/>
              <a:t>5/4/2019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837A6B-DAA4-4C2D-AEAB-4E9E7009579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215455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9D970-AC71-40CF-8717-2E4EAB5207AF}" type="datetimeFigureOut">
              <a:rPr lang="en-US"/>
              <a:t>5/4/2019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66150-FA26-45B5-BF0B-186B42A09DC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5946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989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06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 bwMode="hidden">
          <a:xfrm>
            <a:off x="0" y="1"/>
            <a:ext cx="12188825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 bwMode="hidden">
          <a:xfrm>
            <a:off x="0" y="4810562"/>
            <a:ext cx="12188825" cy="2047439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rm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029200"/>
            <a:ext cx="8229600" cy="11430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  <p:sp useBgFill="1">
        <p:nvSpPr>
          <p:cNvPr id="20" name="Freeform 9"/>
          <p:cNvSpPr>
            <a:spLocks/>
          </p:cNvSpPr>
          <p:nvPr/>
        </p:nvSpPr>
        <p:spPr bwMode="white">
          <a:xfrm>
            <a:off x="1057" y="4714632"/>
            <a:ext cx="1218671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0"/>
            <a:ext cx="12188825" cy="4810561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 bwMode="hidden">
          <a:xfrm>
            <a:off x="0" y="1"/>
            <a:ext cx="12188825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360" y="1905000"/>
            <a:ext cx="9142999" cy="2667000"/>
          </a:xfrm>
        </p:spPr>
        <p:txBody>
          <a:bodyPr anchor="b">
            <a:noAutofit/>
          </a:bodyPr>
          <a:lstStyle>
            <a:lvl1pPr algn="l"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2" y="5029200"/>
            <a:ext cx="82296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  <p:sp>
        <p:nvSpPr>
          <p:cNvPr id="16" name="Freeform 9"/>
          <p:cNvSpPr>
            <a:spLocks/>
          </p:cNvSpPr>
          <p:nvPr/>
        </p:nvSpPr>
        <p:spPr bwMode="hidden">
          <a:xfrm>
            <a:off x="1057" y="4714632"/>
            <a:ext cx="1218671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6552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2" y="1905000"/>
            <a:ext cx="4416552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743200"/>
            <a:ext cx="4416552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 baseline="0"/>
            </a:lvl8pPr>
            <a:lvl9pPr marL="1920240"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6812" y="1905000"/>
            <a:ext cx="4416552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6812" y="2743200"/>
            <a:ext cx="4416552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 bwMode="hidden">
          <a:xfrm>
            <a:off x="0" y="1"/>
            <a:ext cx="12188825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5"/>
          <p:cNvSpPr>
            <a:spLocks/>
          </p:cNvSpPr>
          <p:nvPr/>
        </p:nvSpPr>
        <p:spPr bwMode="auto">
          <a:xfrm>
            <a:off x="4494212" y="1905000"/>
            <a:ext cx="6153912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568" y="2087880"/>
            <a:ext cx="5791200" cy="3886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5"/>
          <p:cNvSpPr>
            <a:spLocks/>
          </p:cNvSpPr>
          <p:nvPr/>
        </p:nvSpPr>
        <p:spPr bwMode="auto">
          <a:xfrm>
            <a:off x="1522413" y="1905000"/>
            <a:ext cx="6153912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706880" y="2087880"/>
            <a:ext cx="5784978" cy="3886200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3211" y="3429000"/>
            <a:ext cx="2743200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1" y="0"/>
            <a:ext cx="9314539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hidden">
          <a:xfrm>
            <a:off x="1" y="1"/>
            <a:ext cx="9218611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Freeform 9"/>
          <p:cNvSpPr>
            <a:spLocks/>
          </p:cNvSpPr>
          <p:nvPr/>
        </p:nvSpPr>
        <p:spPr bwMode="hidden">
          <a:xfrm rot="5400000">
            <a:off x="5885540" y="3333074"/>
            <a:ext cx="685800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58667" y="685800"/>
            <a:ext cx="1295401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3" y="685800"/>
            <a:ext cx="7460842" cy="54864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en-US"/>
              <a:t>5/4/2019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189723"/>
            <a:ext cx="9144000" cy="11445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628776"/>
            <a:ext cx="12188825" cy="522922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Rectangle 16"/>
          <p:cNvSpPr/>
          <p:nvPr/>
        </p:nvSpPr>
        <p:spPr bwMode="hidden">
          <a:xfrm>
            <a:off x="0" y="1535908"/>
            <a:ext cx="12188825" cy="5322093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20898"/>
            <a:ext cx="7010399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8721" y="6420898"/>
            <a:ext cx="964036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2466975-C014-42E5-BFA6-B8D5FDD3B81F}" type="datetimeFigureOut">
              <a:rPr lang="en-US" smtClean="0"/>
              <a:pPr/>
              <a:t>5/4/2019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20898"/>
            <a:ext cx="638493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693B167E-EA96-4147-81DE-549160052C2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8" name="Freeform 9"/>
          <p:cNvSpPr>
            <a:spLocks/>
          </p:cNvSpPr>
          <p:nvPr/>
        </p:nvSpPr>
        <p:spPr bwMode="white">
          <a:xfrm>
            <a:off x="1057" y="1470256"/>
            <a:ext cx="12186710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3" r:id="rId10"/>
    <p:sldLayoutId id="214748367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1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2625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72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15468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566160" indent="-274320" algn="l" defTabSz="914400" rtl="0" eaLnBrk="1" latinLnBrk="0" hangingPunct="1">
        <a:lnSpc>
          <a:spcPct val="90000"/>
        </a:lnSpc>
        <a:spcBef>
          <a:spcPts val="600"/>
        </a:spcBef>
        <a:buSzPct val="11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My Beliefs, Values, Attitude and Behavior…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And how they affect my Therapeutic Relationships as a Practitioner.</a:t>
            </a:r>
          </a:p>
        </p:txBody>
      </p:sp>
    </p:spTree>
    <p:extLst>
      <p:ext uri="{BB962C8B-B14F-4D97-AF65-F5344CB8AC3E}">
        <p14:creationId xmlns:p14="http://schemas.microsoft.com/office/powerpoint/2010/main" val="11617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116C8-ADCD-4E29-AC03-8A7C5BCF0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Values: </a:t>
            </a:r>
            <a:r>
              <a:rPr lang="en-GB" dirty="0"/>
              <a:t>Principles or standards of behaviour; one's judgement of what is important in life.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8B090F-6692-46F5-8387-05F2E3794F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(Oxford University Press, 2019)</a:t>
            </a:r>
          </a:p>
        </p:txBody>
      </p:sp>
    </p:spTree>
    <p:extLst>
      <p:ext uri="{BB962C8B-B14F-4D97-AF65-F5344CB8AC3E}">
        <p14:creationId xmlns:p14="http://schemas.microsoft.com/office/powerpoint/2010/main" val="3706936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8197-4C8E-4715-9BBF-148267EBE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found it hard to define my own values when I had to really think about it…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FDE9C8-1A11-432E-BAEF-357B502C77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fantastic article from Mind Tools helped me… (2019)</a:t>
            </a:r>
          </a:p>
        </p:txBody>
      </p:sp>
    </p:spTree>
    <p:extLst>
      <p:ext uri="{BB962C8B-B14F-4D97-AF65-F5344CB8AC3E}">
        <p14:creationId xmlns:p14="http://schemas.microsoft.com/office/powerpoint/2010/main" val="79851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Values….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When I think about my values these come to mind…</a:t>
            </a:r>
          </a:p>
          <a:p>
            <a:r>
              <a:rPr lang="en-US" dirty="0"/>
              <a:t>Achievement and Ambition for positive change, continuous improvement</a:t>
            </a:r>
          </a:p>
          <a:p>
            <a:r>
              <a:rPr lang="en-US" dirty="0"/>
              <a:t>Positivity and Contentment </a:t>
            </a:r>
          </a:p>
          <a:p>
            <a:r>
              <a:rPr lang="en-US" dirty="0"/>
              <a:t>Life balance and Calmness</a:t>
            </a:r>
          </a:p>
          <a:p>
            <a:r>
              <a:rPr lang="en-US" dirty="0"/>
              <a:t>Commitment and Consistency, Self discipline</a:t>
            </a:r>
          </a:p>
          <a:p>
            <a:r>
              <a:rPr lang="en-US" dirty="0"/>
              <a:t>Stability , support, Strength, Structure, trustworthiness</a:t>
            </a:r>
          </a:p>
          <a:p>
            <a:r>
              <a:rPr lang="en-US" dirty="0"/>
              <a:t>Health and Happiness, Thankfulness</a:t>
            </a:r>
          </a:p>
          <a:p>
            <a:r>
              <a:rPr lang="en-US" dirty="0"/>
              <a:t>Determination , self actualization, Thoughtfulness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87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333AE-AF19-46B7-A197-8AD0C8BB2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that’s just to name a few…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67638-789D-4D7D-8B7B-220D3A2D1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Trend, stability, self and life positive improvement, strength.</a:t>
            </a:r>
          </a:p>
          <a:p>
            <a:r>
              <a:rPr lang="en-GB" dirty="0"/>
              <a:t>Due to my background, compensation and a want for a different story</a:t>
            </a:r>
          </a:p>
          <a:p>
            <a:r>
              <a:rPr lang="en-GB" dirty="0"/>
              <a:t>One value I have not mentioned, is the want of all of the latter for others</a:t>
            </a:r>
          </a:p>
          <a:p>
            <a:r>
              <a:rPr lang="en-GB" dirty="0"/>
              <a:t>This reflects my two top career choices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200" dirty="0"/>
              <a:t>These also reflect my behaviour…more on that later!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56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6C9E6-3381-4D2C-974D-A19B09366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940" y="1700808"/>
            <a:ext cx="9144000" cy="3815341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what are the possible positive and negative effects of my values on my therapeutic relationships ?</a:t>
            </a:r>
            <a:br>
              <a:rPr lang="en-GB" sz="54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5400" b="1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459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837828" y="304799"/>
            <a:ext cx="4416552" cy="762000"/>
          </a:xfrm>
        </p:spPr>
        <p:txBody>
          <a:bodyPr/>
          <a:lstStyle/>
          <a:p>
            <a:r>
              <a:rPr lang="en-US" dirty="0"/>
              <a:t>Positive Effects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05780" y="1700808"/>
            <a:ext cx="5533185" cy="447139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 BACP describes many positive Values/Principles</a:t>
            </a:r>
          </a:p>
          <a:p>
            <a:r>
              <a:rPr lang="en-US" dirty="0"/>
              <a:t>Referring to their list that my values of trustworthiness, self improvement and the want of the clients wellbeing should help the client move forward in our TR</a:t>
            </a:r>
          </a:p>
          <a:p>
            <a:r>
              <a:rPr lang="en-US" dirty="0"/>
              <a:t>My value for stability and consistency will give a sense of dependability in TR</a:t>
            </a:r>
          </a:p>
          <a:p>
            <a:r>
              <a:rPr lang="en-US" dirty="0"/>
              <a:t>My positivity should help uplift and help move forward </a:t>
            </a:r>
          </a:p>
          <a:p>
            <a:r>
              <a:rPr lang="en-US" dirty="0"/>
              <a:t>My want for self improvement should mean I always seek new learnings and enlightenment 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>
          <a:xfrm>
            <a:off x="7030516" y="304799"/>
            <a:ext cx="4416552" cy="762000"/>
          </a:xfrm>
        </p:spPr>
        <p:txBody>
          <a:bodyPr/>
          <a:lstStyle/>
          <a:p>
            <a:r>
              <a:rPr lang="en-US" dirty="0"/>
              <a:t>	Negative Affects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>
          <a:xfrm>
            <a:off x="6246812" y="1700808"/>
            <a:ext cx="5608240" cy="447139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My want for clients self improvement could be clouded by what’s worked for me if I’m not careful </a:t>
            </a:r>
          </a:p>
          <a:p>
            <a:r>
              <a:rPr lang="en-US" dirty="0"/>
              <a:t>Must be aware of my potential projection </a:t>
            </a:r>
          </a:p>
          <a:p>
            <a:r>
              <a:rPr lang="en-US" dirty="0"/>
              <a:t>Will I give a sense of pressure with my penchant for achievement, its important to remember who’s journey it is and who’s priorities </a:t>
            </a:r>
          </a:p>
        </p:txBody>
      </p:sp>
    </p:spTree>
    <p:extLst>
      <p:ext uri="{BB962C8B-B14F-4D97-AF65-F5344CB8AC3E}">
        <p14:creationId xmlns:p14="http://schemas.microsoft.com/office/powerpoint/2010/main" val="47816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 what about my Attitude and Behavior?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And do they have an effect on the TR too?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03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3003E-BDC5-472C-AC22-4454B2FDC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 to earlier, Behaviour and Attitude reflect Values?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0F297-2A5E-451D-8295-FB998A525D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 previously mentioned, my values reflect my Behaviour and Attitude</a:t>
            </a:r>
          </a:p>
          <a:p>
            <a:r>
              <a:rPr lang="en-GB" dirty="0"/>
              <a:t>I can tell this because my attitude towards determination and self improvement shapes my behaviour towards others</a:t>
            </a:r>
          </a:p>
          <a:p>
            <a:r>
              <a:rPr lang="en-GB" dirty="0"/>
              <a:t>Valuing trustworthiness, this could also shape how attitude and behaviour is towards someone, If I believe a client is not congruent, will I find this frustrating as I do with others? </a:t>
            </a:r>
          </a:p>
          <a:p>
            <a:r>
              <a:rPr lang="en-GB" dirty="0"/>
              <a:t>remember the client hasn’t originally come to open up their life to someone, but for help and unconditional positive regard, and congruence from a client will come from me,</a:t>
            </a:r>
          </a:p>
          <a:p>
            <a:r>
              <a:rPr lang="en-GB" dirty="0"/>
              <a:t>having RESPECT for the client, more on this later</a:t>
            </a:r>
          </a:p>
        </p:txBody>
      </p:sp>
    </p:spTree>
    <p:extLst>
      <p:ext uri="{BB962C8B-B14F-4D97-AF65-F5344CB8AC3E}">
        <p14:creationId xmlns:p14="http://schemas.microsoft.com/office/powerpoint/2010/main" val="35613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4845A-D166-4749-9CDA-82EC71194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my Values and Beliefs cause concern for discrimination?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90C42-C7EF-4874-B6F8-D4BEF754E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 talked earlier about my behaviour towards those who I view as unstable or untrustworthy, due to people in my past</a:t>
            </a:r>
          </a:p>
          <a:p>
            <a:r>
              <a:rPr lang="en-GB" dirty="0"/>
              <a:t>This has had a positive affect on my life and relationships but also a negative </a:t>
            </a:r>
          </a:p>
          <a:p>
            <a:r>
              <a:rPr lang="en-GB" dirty="0"/>
              <a:t>I have in past been guilty of discriminating, deciding groups of people I deem more trustworthy and/or stable – People from underprivileged background</a:t>
            </a:r>
          </a:p>
          <a:p>
            <a:r>
              <a:rPr lang="en-GB" dirty="0"/>
              <a:t>This belief is incorrect and has in fact a reason I have been discriminated against, I am the latter!</a:t>
            </a:r>
          </a:p>
          <a:p>
            <a:r>
              <a:rPr lang="en-GB" dirty="0"/>
              <a:t>I want to shape and change this in and outside TR</a:t>
            </a:r>
          </a:p>
          <a:p>
            <a:r>
              <a:rPr lang="en-GB" dirty="0"/>
              <a:t>I believe doing this module and presentation has already started that process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252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2357-B8D8-40F4-A7CA-4B9AB025D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Respect….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F8E2A-3C71-4CD9-8229-5D037A1E3B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Gerard Egan (2014) maintains that respect is the foundation value in the therapeutic relationship.</a:t>
            </a:r>
          </a:p>
          <a:p>
            <a:pPr marL="0" indent="0">
              <a:buNone/>
            </a:pPr>
            <a:r>
              <a:rPr lang="en-GB" i="1" dirty="0"/>
              <a:t>Non possessive warmth to the client, positive affirmation, do no harm, nit rushing to judgement, competence and commitment -</a:t>
            </a:r>
          </a:p>
          <a:p>
            <a:pPr marL="0" indent="0">
              <a:buNone/>
            </a:pPr>
            <a:r>
              <a:rPr lang="en-GB" i="1" dirty="0"/>
              <a:t>Good ways to show respect, not importing our beliefs onto clients </a:t>
            </a:r>
          </a:p>
          <a:p>
            <a:pPr marL="0" indent="0">
              <a:buNone/>
            </a:pPr>
            <a:r>
              <a:rPr lang="en-GB" i="1" dirty="0"/>
              <a:t>This positive regard is a core condition from Rogers (2004, p. 47), but of course helps baseline of respect, and is proven successful </a:t>
            </a:r>
          </a:p>
        </p:txBody>
      </p:sp>
    </p:spTree>
    <p:extLst>
      <p:ext uri="{BB962C8B-B14F-4D97-AF65-F5344CB8AC3E}">
        <p14:creationId xmlns:p14="http://schemas.microsoft.com/office/powerpoint/2010/main" val="313066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37C74-5105-4715-88C3-69244256F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2" y="620688"/>
            <a:ext cx="9144000" cy="1144556"/>
          </a:xfrm>
        </p:spPr>
        <p:txBody>
          <a:bodyPr>
            <a:noAutofit/>
          </a:bodyPr>
          <a:lstStyle/>
          <a:p>
            <a:r>
              <a:rPr lang="en-GB" sz="4000" b="1" dirty="0"/>
              <a:t>Why is it important to maintain respect for my client despite my Beliefs, Values and Usual attitude and Behaviour?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8C9D1-4A06-4BBC-9DE0-AFFDDF937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1884" y="2204864"/>
            <a:ext cx="9144000" cy="42672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400" i="1" dirty="0"/>
              <a:t>If I embody the latter and truly believe in them, I can face my client without discrimination, aware of my beliefs and prejudice but without imposing what is my manuscript, and not theirs.</a:t>
            </a:r>
          </a:p>
          <a:p>
            <a:pPr marL="0" indent="0">
              <a:buNone/>
            </a:pPr>
            <a:r>
              <a:rPr lang="en-GB" sz="4400" i="1" dirty="0"/>
              <a:t>Egan says it’s a matter of keeping our clients agenda in focus.</a:t>
            </a:r>
            <a:endParaRPr lang="en-GB" sz="4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704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522413" y="189723"/>
            <a:ext cx="9144000" cy="1151046"/>
          </a:xfrm>
        </p:spPr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quote from me, in reflection of my reflexivity of my past…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3DDF-C235-4EED-83FC-3B5BE46F8BB1}"/>
              </a:ext>
            </a:extLst>
          </p:cNvPr>
          <p:cNvSpPr txBox="1"/>
          <p:nvPr/>
        </p:nvSpPr>
        <p:spPr>
          <a:xfrm>
            <a:off x="1413892" y="2348880"/>
            <a:ext cx="93610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i="1" dirty="0"/>
              <a:t>‘Sometimes, holding your head up so high, for fear of looking down again, will mean that you no longer can see yourself’</a:t>
            </a:r>
          </a:p>
        </p:txBody>
      </p:sp>
    </p:spTree>
    <p:extLst>
      <p:ext uri="{BB962C8B-B14F-4D97-AF65-F5344CB8AC3E}">
        <p14:creationId xmlns:p14="http://schemas.microsoft.com/office/powerpoint/2010/main" val="172831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CE603-0CA9-4287-80C8-E498C58D0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90904-0699-4B60-91C7-3953CAA3B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764" y="1700807"/>
            <a:ext cx="11665296" cy="49674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Oxford University Press (2019) </a:t>
            </a:r>
            <a:r>
              <a:rPr lang="en-GB" sz="2000" i="1" dirty="0"/>
              <a:t>Definition of Value in English. </a:t>
            </a:r>
            <a:r>
              <a:rPr lang="en-GB" sz="2000" dirty="0"/>
              <a:t>Available At: https://en.oxforddictionaries.com/definition/value. (Accessed: 4</a:t>
            </a:r>
            <a:r>
              <a:rPr lang="en-GB" sz="2000" baseline="30000" dirty="0"/>
              <a:t>th</a:t>
            </a:r>
            <a:r>
              <a:rPr lang="en-GB" sz="2000" dirty="0"/>
              <a:t> May 2019).</a:t>
            </a:r>
          </a:p>
          <a:p>
            <a:pPr marL="0" indent="0">
              <a:buNone/>
            </a:pPr>
            <a:r>
              <a:rPr lang="en-GB" sz="2000" dirty="0"/>
              <a:t>Mind Tools (2019) </a:t>
            </a:r>
            <a:r>
              <a:rPr lang="en-GB" sz="2000" i="1" dirty="0"/>
              <a:t>What Are Your Values? </a:t>
            </a:r>
            <a:r>
              <a:rPr lang="en-GB" sz="2000" dirty="0"/>
              <a:t>Available at: https://www.mindtools.com/pages/article/newTED_85.htm. (Accessed: 4th</a:t>
            </a:r>
            <a:r>
              <a:rPr lang="en-GB" sz="2000" baseline="30000" dirty="0"/>
              <a:t> May 2019).</a:t>
            </a:r>
          </a:p>
          <a:p>
            <a:pPr marL="0" indent="0">
              <a:buNone/>
            </a:pPr>
            <a:r>
              <a:rPr lang="en-GB" sz="2000" baseline="30000" dirty="0"/>
              <a:t>BACP (2018) </a:t>
            </a:r>
            <a:r>
              <a:rPr lang="en-GB" sz="2000" i="1" dirty="0"/>
              <a:t>Ethical Framework for the Counselling Professions. </a:t>
            </a:r>
            <a:r>
              <a:rPr lang="en-GB" sz="2000" dirty="0"/>
              <a:t>Available At: </a:t>
            </a:r>
            <a:r>
              <a:rPr lang="en-GB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https://www.bacp.co.uk/events-and-resources/ethics-and-standards/ethical-framework-for-the-counselling-professions/</a:t>
            </a:r>
            <a:r>
              <a:rPr lang="en-GB" sz="2000" dirty="0"/>
              <a:t>. (Accessed: 4</a:t>
            </a:r>
            <a:r>
              <a:rPr lang="en-GB" sz="2000" baseline="30000" dirty="0"/>
              <a:t>th</a:t>
            </a:r>
            <a:r>
              <a:rPr lang="en-GB" sz="2000" dirty="0"/>
              <a:t> May 2019).</a:t>
            </a:r>
          </a:p>
          <a:p>
            <a:pPr marL="0" indent="0">
              <a:buNone/>
            </a:pPr>
            <a:r>
              <a:rPr lang="en-GB" sz="2000" dirty="0"/>
              <a:t>Rogers, C. (2004) </a:t>
            </a:r>
            <a:r>
              <a:rPr lang="en-GB" sz="2000" i="1" dirty="0"/>
              <a:t>On Becoming A Person. </a:t>
            </a:r>
            <a:r>
              <a:rPr lang="en-GB" sz="2000" dirty="0"/>
              <a:t>London: Constable and Robinson Ltd.</a:t>
            </a:r>
          </a:p>
          <a:p>
            <a:pPr marL="0" indent="0">
              <a:buNone/>
            </a:pPr>
            <a:r>
              <a:rPr lang="en-GB" sz="2000" dirty="0"/>
              <a:t>Egan, G. (2014) </a:t>
            </a:r>
            <a:r>
              <a:rPr lang="en-GB" sz="2000" i="1" dirty="0"/>
              <a:t>The Skilled Helper. </a:t>
            </a:r>
            <a:r>
              <a:rPr lang="en-GB" sz="2000" dirty="0"/>
              <a:t>10</a:t>
            </a:r>
            <a:r>
              <a:rPr lang="en-GB" sz="2000" baseline="30000" dirty="0"/>
              <a:t>th</a:t>
            </a:r>
            <a:r>
              <a:rPr lang="en-GB" sz="2000" dirty="0"/>
              <a:t> Ed. USA: Brooks/Cole.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671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arthtones 16x9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tint val="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arth tone presentation (widescreen).potx" id="{0B5E8F0C-1569-45B5-8ADA-CBBDCE8A31F7}" vid="{BAFE7D81-C21B-4995-AEF0-26102EF6BDA1}"/>
    </a:ext>
  </a:extLst>
</a:theme>
</file>

<file path=ppt/theme/theme2.xml><?xml version="1.0" encoding="utf-8"?>
<a:theme xmlns:a="http://schemas.openxmlformats.org/drawingml/2006/main" name="Office Theme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Earth tone presentation (widescreen)</Template>
  <TotalTime>3114</TotalTime>
  <Words>936</Words>
  <Application>Microsoft Office PowerPoint</Application>
  <PresentationFormat>Custom</PresentationFormat>
  <Paragraphs>67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Corbel</vt:lpstr>
      <vt:lpstr>Earthtones 16x9</vt:lpstr>
      <vt:lpstr>My Beliefs, Values, Attitude and Behavior…</vt:lpstr>
      <vt:lpstr>Values: Principles or standards of behaviour; one's judgement of what is important in life.  </vt:lpstr>
      <vt:lpstr>I found it hard to define my own values when I had to really think about it…</vt:lpstr>
      <vt:lpstr>My Values….</vt:lpstr>
      <vt:lpstr>And that’s just to name a few…</vt:lpstr>
      <vt:lpstr>So what are the possible positive and negative effects of my values on my therapeutic relationships ? </vt:lpstr>
      <vt:lpstr>PowerPoint Presentation</vt:lpstr>
      <vt:lpstr>So what about my Attitude and Behavior?</vt:lpstr>
      <vt:lpstr>Back to earlier, Behaviour and Attitude reflect Values? </vt:lpstr>
      <vt:lpstr>Do my Values and Beliefs cause concern for discrimination?</vt:lpstr>
      <vt:lpstr>Respect….</vt:lpstr>
      <vt:lpstr>Why is it important to maintain respect for my client despite my Beliefs, Values and Usual attitude and Behaviour?</vt:lpstr>
      <vt:lpstr>A quote from me, in reflection of my reflexivity of my past…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Beliefs, Values, Attitude and Behavior…</dc:title>
  <dc:creator>Emma-jane Lovell (1806986)</dc:creator>
  <cp:lastModifiedBy>Emma-jane Lovell (1806986)</cp:lastModifiedBy>
  <cp:revision>20</cp:revision>
  <dcterms:created xsi:type="dcterms:W3CDTF">2019-05-04T16:35:12Z</dcterms:created>
  <dcterms:modified xsi:type="dcterms:W3CDTF">2019-05-06T20:29:50Z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