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Lst>
  <p:sldSz cx="15113000" cy="21374100"/>
  <p:notesSz cx="6858000" cy="9144000"/>
  <p:embeddedFontLst>
    <p:embeddedFont>
      <p:font typeface="Canva Sans" panose="020B0604020202020204" charset="0"/>
      <p:regular r:id="rId4"/>
    </p:embeddedFont>
    <p:embeddedFont>
      <p:font typeface="Canva Sans Bold" panose="020B0604020202020204" charset="0"/>
      <p:regular r:id="rId5"/>
    </p:embeddedFont>
    <p:embeddedFont>
      <p:font typeface="Red Hat Display" panose="020B0604020202020204" charset="0"/>
      <p:regular r:id="rId6"/>
    </p:embeddedFont>
    <p:embeddedFont>
      <p:font typeface="Red Hat Display Bold" panose="020B0604020202020204" charset="0"/>
      <p:regular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2" d="100"/>
          <a:sy n="22" d="100"/>
        </p:scale>
        <p:origin x="2794" y="2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4.fntdata"/><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u Djalo" userId="07602dc47b91c271" providerId="LiveId" clId="{0816D849-22B0-4A73-86FE-47EB3E18E205}"/>
    <pc:docChg chg="custSel addSld modSld">
      <pc:chgData name="Aliu Djalo" userId="07602dc47b91c271" providerId="LiveId" clId="{0816D849-22B0-4A73-86FE-47EB3E18E205}" dt="2026-03-29T08:34:42.485" v="159" actId="20577"/>
      <pc:docMkLst>
        <pc:docMk/>
      </pc:docMkLst>
      <pc:sldChg chg="modSp new mod">
        <pc:chgData name="Aliu Djalo" userId="07602dc47b91c271" providerId="LiveId" clId="{0816D849-22B0-4A73-86FE-47EB3E18E205}" dt="2026-03-29T08:34:42.485" v="159" actId="20577"/>
        <pc:sldMkLst>
          <pc:docMk/>
          <pc:sldMk cId="2199017779" sldId="257"/>
        </pc:sldMkLst>
        <pc:spChg chg="mod">
          <ac:chgData name="Aliu Djalo" userId="07602dc47b91c271" providerId="LiveId" clId="{0816D849-22B0-4A73-86FE-47EB3E18E205}" dt="2026-03-29T08:34:42.485" v="159" actId="20577"/>
          <ac:spMkLst>
            <pc:docMk/>
            <pc:sldMk cId="2199017779" sldId="257"/>
            <ac:spMk id="2" creationId="{4EA726E4-C46E-9760-22B6-2836DFE9179A}"/>
          </ac:spMkLst>
        </pc:spChg>
        <pc:spChg chg="mod">
          <ac:chgData name="Aliu Djalo" userId="07602dc47b91c271" providerId="LiveId" clId="{0816D849-22B0-4A73-86FE-47EB3E18E205}" dt="2026-03-29T08:34:37.965" v="158" actId="1076"/>
          <ac:spMkLst>
            <pc:docMk/>
            <pc:sldMk cId="2199017779" sldId="257"/>
            <ac:spMk id="3" creationId="{2E8621D2-018D-6261-8A4C-94988E5AEA1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sv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sv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B2C69"/>
        </a:solidFill>
        <a:effectLst/>
      </p:bgPr>
    </p:bg>
    <p:spTree>
      <p:nvGrpSpPr>
        <p:cNvPr id="1" name=""/>
        <p:cNvGrpSpPr/>
        <p:nvPr/>
      </p:nvGrpSpPr>
      <p:grpSpPr>
        <a:xfrm>
          <a:off x="0" y="0"/>
          <a:ext cx="0" cy="0"/>
          <a:chOff x="0" y="0"/>
          <a:chExt cx="0" cy="0"/>
        </a:xfrm>
      </p:grpSpPr>
      <p:sp>
        <p:nvSpPr>
          <p:cNvPr id="2" name="AutoShape 2"/>
          <p:cNvSpPr/>
          <p:nvPr/>
        </p:nvSpPr>
        <p:spPr>
          <a:xfrm>
            <a:off x="10582332" y="1268072"/>
            <a:ext cx="4838400" cy="0"/>
          </a:xfrm>
          <a:prstGeom prst="line">
            <a:avLst/>
          </a:prstGeom>
          <a:ln w="38100" cap="flat">
            <a:solidFill>
              <a:srgbClr val="FFFFFF"/>
            </a:solidFill>
            <a:prstDash val="solid"/>
            <a:headEnd type="none" w="sm" len="sm"/>
            <a:tailEnd type="none" w="sm" len="sm"/>
          </a:ln>
        </p:spPr>
        <p:txBody>
          <a:bodyPr/>
          <a:lstStyle/>
          <a:p>
            <a:endParaRPr lang="en-GB"/>
          </a:p>
        </p:txBody>
      </p:sp>
      <p:grpSp>
        <p:nvGrpSpPr>
          <p:cNvPr id="3" name="Group 3"/>
          <p:cNvGrpSpPr/>
          <p:nvPr/>
        </p:nvGrpSpPr>
        <p:grpSpPr>
          <a:xfrm>
            <a:off x="4458240" y="763936"/>
            <a:ext cx="6203520" cy="1008273"/>
            <a:chOff x="0" y="0"/>
            <a:chExt cx="1111601" cy="180671"/>
          </a:xfrm>
        </p:grpSpPr>
        <p:sp>
          <p:nvSpPr>
            <p:cNvPr id="4" name="Freeform 4"/>
            <p:cNvSpPr/>
            <p:nvPr/>
          </p:nvSpPr>
          <p:spPr>
            <a:xfrm>
              <a:off x="0" y="0"/>
              <a:ext cx="1111601" cy="180671"/>
            </a:xfrm>
            <a:custGeom>
              <a:avLst/>
              <a:gdLst/>
              <a:ahLst/>
              <a:cxnLst/>
              <a:rect l="l" t="t" r="r" b="b"/>
              <a:pathLst>
                <a:path w="1111601" h="180671">
                  <a:moveTo>
                    <a:pt x="90336" y="0"/>
                  </a:moveTo>
                  <a:lnTo>
                    <a:pt x="1021265" y="0"/>
                  </a:lnTo>
                  <a:cubicBezTo>
                    <a:pt x="1045224" y="0"/>
                    <a:pt x="1068201" y="9517"/>
                    <a:pt x="1085142" y="26459"/>
                  </a:cubicBezTo>
                  <a:cubicBezTo>
                    <a:pt x="1102083" y="43400"/>
                    <a:pt x="1111601" y="66377"/>
                    <a:pt x="1111601" y="90336"/>
                  </a:cubicBezTo>
                  <a:lnTo>
                    <a:pt x="1111601" y="90336"/>
                  </a:lnTo>
                  <a:cubicBezTo>
                    <a:pt x="1111601" y="114294"/>
                    <a:pt x="1102083" y="137271"/>
                    <a:pt x="1085142" y="154212"/>
                  </a:cubicBezTo>
                  <a:cubicBezTo>
                    <a:pt x="1068201" y="171154"/>
                    <a:pt x="1045224" y="180671"/>
                    <a:pt x="1021265" y="180671"/>
                  </a:cubicBezTo>
                  <a:lnTo>
                    <a:pt x="90336" y="180671"/>
                  </a:lnTo>
                  <a:cubicBezTo>
                    <a:pt x="66377" y="180671"/>
                    <a:pt x="43400" y="171154"/>
                    <a:pt x="26459" y="154212"/>
                  </a:cubicBezTo>
                  <a:cubicBezTo>
                    <a:pt x="9517" y="137271"/>
                    <a:pt x="0" y="114294"/>
                    <a:pt x="0" y="90336"/>
                  </a:cubicBezTo>
                  <a:lnTo>
                    <a:pt x="0" y="90336"/>
                  </a:lnTo>
                  <a:cubicBezTo>
                    <a:pt x="0" y="66377"/>
                    <a:pt x="9517" y="43400"/>
                    <a:pt x="26459" y="26459"/>
                  </a:cubicBezTo>
                  <a:cubicBezTo>
                    <a:pt x="43400" y="9517"/>
                    <a:pt x="66377" y="0"/>
                    <a:pt x="90336" y="0"/>
                  </a:cubicBezTo>
                  <a:close/>
                </a:path>
              </a:pathLst>
            </a:custGeom>
            <a:solidFill>
              <a:srgbClr val="1B2C69"/>
            </a:solidFill>
            <a:ln w="19050" cap="rnd">
              <a:solidFill>
                <a:srgbClr val="FFFFFF"/>
              </a:solidFill>
              <a:prstDash val="solid"/>
              <a:round/>
            </a:ln>
          </p:spPr>
          <p:txBody>
            <a:bodyPr/>
            <a:lstStyle/>
            <a:p>
              <a:endParaRPr lang="en-GB"/>
            </a:p>
          </p:txBody>
        </p:sp>
        <p:sp>
          <p:nvSpPr>
            <p:cNvPr id="5" name="TextBox 5"/>
            <p:cNvSpPr txBox="1"/>
            <p:nvPr/>
          </p:nvSpPr>
          <p:spPr>
            <a:xfrm>
              <a:off x="0" y="-57150"/>
              <a:ext cx="1111601" cy="237821"/>
            </a:xfrm>
            <a:prstGeom prst="rect">
              <a:avLst/>
            </a:prstGeom>
          </p:spPr>
          <p:txBody>
            <a:bodyPr lIns="50800" tIns="50800" rIns="50800" bIns="50800" rtlCol="0" anchor="ctr"/>
            <a:lstStyle/>
            <a:p>
              <a:pPr algn="ctr">
                <a:lnSpc>
                  <a:spcPts val="4480"/>
                </a:lnSpc>
              </a:pPr>
              <a:endParaRPr/>
            </a:p>
          </p:txBody>
        </p:sp>
      </p:grpSp>
      <p:sp>
        <p:nvSpPr>
          <p:cNvPr id="6" name="AutoShape 6"/>
          <p:cNvSpPr/>
          <p:nvPr/>
        </p:nvSpPr>
        <p:spPr>
          <a:xfrm>
            <a:off x="-380160" y="1249022"/>
            <a:ext cx="4838400" cy="0"/>
          </a:xfrm>
          <a:prstGeom prst="line">
            <a:avLst/>
          </a:prstGeom>
          <a:ln w="38100" cap="flat">
            <a:solidFill>
              <a:srgbClr val="FFFFFF"/>
            </a:solidFill>
            <a:prstDash val="solid"/>
            <a:headEnd type="none" w="sm" len="sm"/>
            <a:tailEnd type="none" w="sm" len="sm"/>
          </a:ln>
        </p:spPr>
        <p:txBody>
          <a:bodyPr/>
          <a:lstStyle/>
          <a:p>
            <a:endParaRPr lang="en-GB"/>
          </a:p>
        </p:txBody>
      </p:sp>
      <p:sp>
        <p:nvSpPr>
          <p:cNvPr id="7" name="Freeform 7"/>
          <p:cNvSpPr/>
          <p:nvPr/>
        </p:nvSpPr>
        <p:spPr>
          <a:xfrm rot="-826409">
            <a:off x="-467028" y="3731425"/>
            <a:ext cx="2027661" cy="2195302"/>
          </a:xfrm>
          <a:custGeom>
            <a:avLst/>
            <a:gdLst/>
            <a:ahLst/>
            <a:cxnLst/>
            <a:rect l="l" t="t" r="r" b="b"/>
            <a:pathLst>
              <a:path w="2027661" h="2195302">
                <a:moveTo>
                  <a:pt x="0" y="0"/>
                </a:moveTo>
                <a:lnTo>
                  <a:pt x="2027661" y="0"/>
                </a:lnTo>
                <a:lnTo>
                  <a:pt x="2027661" y="2195302"/>
                </a:lnTo>
                <a:lnTo>
                  <a:pt x="0" y="219530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8" name="Group 8"/>
          <p:cNvGrpSpPr/>
          <p:nvPr/>
        </p:nvGrpSpPr>
        <p:grpSpPr>
          <a:xfrm>
            <a:off x="471660" y="2028228"/>
            <a:ext cx="14393097" cy="1619157"/>
            <a:chOff x="0" y="0"/>
            <a:chExt cx="2579081" cy="678301"/>
          </a:xfrm>
        </p:grpSpPr>
        <p:sp>
          <p:nvSpPr>
            <p:cNvPr id="9" name="Freeform 9"/>
            <p:cNvSpPr/>
            <p:nvPr/>
          </p:nvSpPr>
          <p:spPr>
            <a:xfrm>
              <a:off x="0" y="0"/>
              <a:ext cx="2579081" cy="678301"/>
            </a:xfrm>
            <a:custGeom>
              <a:avLst/>
              <a:gdLst/>
              <a:ahLst/>
              <a:cxnLst/>
              <a:rect l="l" t="t" r="r" b="b"/>
              <a:pathLst>
                <a:path w="2579081" h="678301">
                  <a:moveTo>
                    <a:pt x="9682" y="0"/>
                  </a:moveTo>
                  <a:lnTo>
                    <a:pt x="2569399" y="0"/>
                  </a:lnTo>
                  <a:cubicBezTo>
                    <a:pt x="2571966" y="0"/>
                    <a:pt x="2574429" y="1020"/>
                    <a:pt x="2576245" y="2836"/>
                  </a:cubicBezTo>
                  <a:cubicBezTo>
                    <a:pt x="2578060" y="4652"/>
                    <a:pt x="2579081" y="7114"/>
                    <a:pt x="2579081" y="9682"/>
                  </a:cubicBezTo>
                  <a:lnTo>
                    <a:pt x="2579081" y="668619"/>
                  </a:lnTo>
                  <a:cubicBezTo>
                    <a:pt x="2579081" y="671187"/>
                    <a:pt x="2578060" y="673649"/>
                    <a:pt x="2576245" y="675465"/>
                  </a:cubicBezTo>
                  <a:cubicBezTo>
                    <a:pt x="2574429" y="677281"/>
                    <a:pt x="2571966" y="678301"/>
                    <a:pt x="2569399" y="678301"/>
                  </a:cubicBezTo>
                  <a:lnTo>
                    <a:pt x="9682" y="678301"/>
                  </a:lnTo>
                  <a:cubicBezTo>
                    <a:pt x="7114" y="678301"/>
                    <a:pt x="4652" y="677281"/>
                    <a:pt x="2836" y="675465"/>
                  </a:cubicBezTo>
                  <a:cubicBezTo>
                    <a:pt x="1020" y="673649"/>
                    <a:pt x="0" y="671187"/>
                    <a:pt x="0" y="668619"/>
                  </a:cubicBezTo>
                  <a:lnTo>
                    <a:pt x="0" y="9682"/>
                  </a:lnTo>
                  <a:cubicBezTo>
                    <a:pt x="0" y="7114"/>
                    <a:pt x="1020" y="4652"/>
                    <a:pt x="2836" y="2836"/>
                  </a:cubicBezTo>
                  <a:cubicBezTo>
                    <a:pt x="4652" y="1020"/>
                    <a:pt x="7114" y="0"/>
                    <a:pt x="9682" y="0"/>
                  </a:cubicBezTo>
                  <a:close/>
                </a:path>
              </a:pathLst>
            </a:custGeom>
            <a:solidFill>
              <a:srgbClr val="FFFFFF"/>
            </a:solidFill>
          </p:spPr>
          <p:txBody>
            <a:bodyPr/>
            <a:lstStyle/>
            <a:p>
              <a:endParaRPr lang="en-GB"/>
            </a:p>
          </p:txBody>
        </p:sp>
        <p:sp>
          <p:nvSpPr>
            <p:cNvPr id="10" name="TextBox 10"/>
            <p:cNvSpPr txBox="1"/>
            <p:nvPr/>
          </p:nvSpPr>
          <p:spPr>
            <a:xfrm>
              <a:off x="0" y="-57150"/>
              <a:ext cx="2579081" cy="735451"/>
            </a:xfrm>
            <a:prstGeom prst="rect">
              <a:avLst/>
            </a:prstGeom>
          </p:spPr>
          <p:txBody>
            <a:bodyPr lIns="50800" tIns="50800" rIns="50800" bIns="50800" rtlCol="0" anchor="ctr"/>
            <a:lstStyle/>
            <a:p>
              <a:pPr algn="ctr">
                <a:lnSpc>
                  <a:spcPts val="4480"/>
                </a:lnSpc>
              </a:pPr>
              <a:endParaRPr/>
            </a:p>
          </p:txBody>
        </p:sp>
      </p:grpSp>
      <p:grpSp>
        <p:nvGrpSpPr>
          <p:cNvPr id="11" name="Group 11"/>
          <p:cNvGrpSpPr/>
          <p:nvPr/>
        </p:nvGrpSpPr>
        <p:grpSpPr>
          <a:xfrm>
            <a:off x="2222501" y="14871966"/>
            <a:ext cx="12744772" cy="920484"/>
            <a:chOff x="0" y="0"/>
            <a:chExt cx="1441230" cy="688679"/>
          </a:xfrm>
        </p:grpSpPr>
        <p:sp>
          <p:nvSpPr>
            <p:cNvPr id="12" name="Freeform 12"/>
            <p:cNvSpPr/>
            <p:nvPr/>
          </p:nvSpPr>
          <p:spPr>
            <a:xfrm>
              <a:off x="0" y="0"/>
              <a:ext cx="1441230" cy="688679"/>
            </a:xfrm>
            <a:custGeom>
              <a:avLst/>
              <a:gdLst/>
              <a:ahLst/>
              <a:cxnLst/>
              <a:rect l="l" t="t" r="r" b="b"/>
              <a:pathLst>
                <a:path w="1441230" h="688679">
                  <a:moveTo>
                    <a:pt x="17326" y="0"/>
                  </a:moveTo>
                  <a:lnTo>
                    <a:pt x="1423904" y="0"/>
                  </a:lnTo>
                  <a:cubicBezTo>
                    <a:pt x="1433473" y="0"/>
                    <a:pt x="1441230" y="7757"/>
                    <a:pt x="1441230" y="17326"/>
                  </a:cubicBezTo>
                  <a:lnTo>
                    <a:pt x="1441230" y="671353"/>
                  </a:lnTo>
                  <a:cubicBezTo>
                    <a:pt x="1441230" y="675948"/>
                    <a:pt x="1439405" y="680355"/>
                    <a:pt x="1436156" y="683604"/>
                  </a:cubicBezTo>
                  <a:cubicBezTo>
                    <a:pt x="1432907" y="686854"/>
                    <a:pt x="1428500" y="688679"/>
                    <a:pt x="1423904" y="688679"/>
                  </a:cubicBezTo>
                  <a:lnTo>
                    <a:pt x="17326" y="688679"/>
                  </a:lnTo>
                  <a:cubicBezTo>
                    <a:pt x="7757" y="688679"/>
                    <a:pt x="0" y="680922"/>
                    <a:pt x="0" y="671353"/>
                  </a:cubicBezTo>
                  <a:lnTo>
                    <a:pt x="0" y="17326"/>
                  </a:lnTo>
                  <a:cubicBezTo>
                    <a:pt x="0" y="7757"/>
                    <a:pt x="7757" y="0"/>
                    <a:pt x="17326" y="0"/>
                  </a:cubicBezTo>
                  <a:close/>
                </a:path>
              </a:pathLst>
            </a:custGeom>
            <a:solidFill>
              <a:srgbClr val="FFFFFF"/>
            </a:solidFill>
          </p:spPr>
          <p:txBody>
            <a:bodyPr/>
            <a:lstStyle/>
            <a:p>
              <a:endParaRPr lang="en-GB"/>
            </a:p>
          </p:txBody>
        </p:sp>
        <p:sp>
          <p:nvSpPr>
            <p:cNvPr id="13" name="TextBox 13"/>
            <p:cNvSpPr txBox="1"/>
            <p:nvPr/>
          </p:nvSpPr>
          <p:spPr>
            <a:xfrm>
              <a:off x="0" y="-57150"/>
              <a:ext cx="1441230" cy="745829"/>
            </a:xfrm>
            <a:prstGeom prst="rect">
              <a:avLst/>
            </a:prstGeom>
          </p:spPr>
          <p:txBody>
            <a:bodyPr lIns="50800" tIns="50800" rIns="50800" bIns="50800" rtlCol="0" anchor="ctr"/>
            <a:lstStyle/>
            <a:p>
              <a:pPr algn="ctr">
                <a:lnSpc>
                  <a:spcPts val="4480"/>
                </a:lnSpc>
              </a:pPr>
              <a:endParaRPr/>
            </a:p>
          </p:txBody>
        </p:sp>
      </p:grpSp>
      <p:grpSp>
        <p:nvGrpSpPr>
          <p:cNvPr id="14" name="Group 14"/>
          <p:cNvGrpSpPr/>
          <p:nvPr/>
        </p:nvGrpSpPr>
        <p:grpSpPr>
          <a:xfrm>
            <a:off x="2989998" y="14233601"/>
            <a:ext cx="5573721" cy="1025449"/>
            <a:chOff x="0" y="-26207"/>
            <a:chExt cx="998748" cy="183749"/>
          </a:xfrm>
        </p:grpSpPr>
        <p:sp>
          <p:nvSpPr>
            <p:cNvPr id="15" name="Freeform 15"/>
            <p:cNvSpPr/>
            <p:nvPr/>
          </p:nvSpPr>
          <p:spPr>
            <a:xfrm>
              <a:off x="0" y="11044"/>
              <a:ext cx="998748" cy="126599"/>
            </a:xfrm>
            <a:custGeom>
              <a:avLst/>
              <a:gdLst/>
              <a:ahLst/>
              <a:cxnLst/>
              <a:rect l="l" t="t" r="r" b="b"/>
              <a:pathLst>
                <a:path w="998748" h="126599">
                  <a:moveTo>
                    <a:pt x="25002" y="0"/>
                  </a:moveTo>
                  <a:lnTo>
                    <a:pt x="973746" y="0"/>
                  </a:lnTo>
                  <a:cubicBezTo>
                    <a:pt x="980377" y="0"/>
                    <a:pt x="986736" y="2634"/>
                    <a:pt x="991425" y="7323"/>
                  </a:cubicBezTo>
                  <a:cubicBezTo>
                    <a:pt x="996114" y="12012"/>
                    <a:pt x="998748" y="18371"/>
                    <a:pt x="998748" y="25002"/>
                  </a:cubicBezTo>
                  <a:lnTo>
                    <a:pt x="998748" y="101597"/>
                  </a:lnTo>
                  <a:cubicBezTo>
                    <a:pt x="998748" y="115405"/>
                    <a:pt x="987554" y="126599"/>
                    <a:pt x="973746" y="126599"/>
                  </a:cubicBezTo>
                  <a:lnTo>
                    <a:pt x="25002" y="126599"/>
                  </a:lnTo>
                  <a:cubicBezTo>
                    <a:pt x="11194" y="126599"/>
                    <a:pt x="0" y="115405"/>
                    <a:pt x="0" y="101597"/>
                  </a:cubicBezTo>
                  <a:lnTo>
                    <a:pt x="0" y="25002"/>
                  </a:lnTo>
                  <a:cubicBezTo>
                    <a:pt x="0" y="11194"/>
                    <a:pt x="11194" y="0"/>
                    <a:pt x="25002" y="0"/>
                  </a:cubicBezTo>
                  <a:close/>
                </a:path>
              </a:pathLst>
            </a:custGeom>
            <a:solidFill>
              <a:srgbClr val="F78F34"/>
            </a:solidFill>
          </p:spPr>
          <p:txBody>
            <a:bodyPr/>
            <a:lstStyle/>
            <a:p>
              <a:endParaRPr lang="en-GB"/>
            </a:p>
          </p:txBody>
        </p:sp>
        <p:sp>
          <p:nvSpPr>
            <p:cNvPr id="16" name="TextBox 16"/>
            <p:cNvSpPr txBox="1"/>
            <p:nvPr/>
          </p:nvSpPr>
          <p:spPr>
            <a:xfrm>
              <a:off x="0" y="-26207"/>
              <a:ext cx="998748" cy="183749"/>
            </a:xfrm>
            <a:prstGeom prst="rect">
              <a:avLst/>
            </a:prstGeom>
          </p:spPr>
          <p:txBody>
            <a:bodyPr lIns="50800" tIns="50800" rIns="50800" bIns="50800" rtlCol="0" anchor="ctr"/>
            <a:lstStyle/>
            <a:p>
              <a:pPr algn="ctr">
                <a:lnSpc>
                  <a:spcPts val="4480"/>
                </a:lnSpc>
              </a:pPr>
              <a:r>
                <a:rPr lang="en-US" sz="3200" b="1" dirty="0">
                  <a:solidFill>
                    <a:srgbClr val="FFFFFF"/>
                  </a:solidFill>
                  <a:latin typeface="Canva Sans Bold"/>
                  <a:ea typeface="Canva Sans Bold"/>
                  <a:cs typeface="Canva Sans Bold"/>
                  <a:sym typeface="Canva Sans Bold"/>
                </a:rPr>
                <a:t>Tips for Effective Meetings</a:t>
              </a:r>
            </a:p>
          </p:txBody>
        </p:sp>
      </p:grpSp>
      <p:grpSp>
        <p:nvGrpSpPr>
          <p:cNvPr id="17" name="Group 17"/>
          <p:cNvGrpSpPr/>
          <p:nvPr/>
        </p:nvGrpSpPr>
        <p:grpSpPr>
          <a:xfrm>
            <a:off x="694453" y="1549608"/>
            <a:ext cx="4652248" cy="1192336"/>
            <a:chOff x="0" y="-57150"/>
            <a:chExt cx="1328323" cy="213654"/>
          </a:xfrm>
        </p:grpSpPr>
        <p:sp>
          <p:nvSpPr>
            <p:cNvPr id="18" name="Freeform 18"/>
            <p:cNvSpPr/>
            <p:nvPr/>
          </p:nvSpPr>
          <p:spPr>
            <a:xfrm>
              <a:off x="0" y="0"/>
              <a:ext cx="1328323" cy="126138"/>
            </a:xfrm>
            <a:custGeom>
              <a:avLst/>
              <a:gdLst/>
              <a:ahLst/>
              <a:cxnLst/>
              <a:rect l="l" t="t" r="r" b="b"/>
              <a:pathLst>
                <a:path w="1328323" h="126138">
                  <a:moveTo>
                    <a:pt x="18799" y="0"/>
                  </a:moveTo>
                  <a:lnTo>
                    <a:pt x="1309525" y="0"/>
                  </a:lnTo>
                  <a:cubicBezTo>
                    <a:pt x="1314510" y="0"/>
                    <a:pt x="1319292" y="1981"/>
                    <a:pt x="1322817" y="5506"/>
                  </a:cubicBezTo>
                  <a:cubicBezTo>
                    <a:pt x="1326343" y="9031"/>
                    <a:pt x="1328323" y="13813"/>
                    <a:pt x="1328323" y="18799"/>
                  </a:cubicBezTo>
                  <a:lnTo>
                    <a:pt x="1328323" y="107339"/>
                  </a:lnTo>
                  <a:cubicBezTo>
                    <a:pt x="1328323" y="117721"/>
                    <a:pt x="1319907" y="126138"/>
                    <a:pt x="1309525" y="126138"/>
                  </a:cubicBezTo>
                  <a:lnTo>
                    <a:pt x="18799" y="126138"/>
                  </a:lnTo>
                  <a:cubicBezTo>
                    <a:pt x="8416" y="126138"/>
                    <a:pt x="0" y="117721"/>
                    <a:pt x="0" y="107339"/>
                  </a:cubicBezTo>
                  <a:lnTo>
                    <a:pt x="0" y="18799"/>
                  </a:lnTo>
                  <a:cubicBezTo>
                    <a:pt x="0" y="8416"/>
                    <a:pt x="8416" y="0"/>
                    <a:pt x="18799" y="0"/>
                  </a:cubicBezTo>
                  <a:close/>
                </a:path>
              </a:pathLst>
            </a:custGeom>
            <a:solidFill>
              <a:srgbClr val="F78F34"/>
            </a:solidFill>
          </p:spPr>
          <p:txBody>
            <a:bodyPr/>
            <a:lstStyle/>
            <a:p>
              <a:endParaRPr lang="en-GB"/>
            </a:p>
          </p:txBody>
        </p:sp>
        <p:sp>
          <p:nvSpPr>
            <p:cNvPr id="19" name="TextBox 19"/>
            <p:cNvSpPr txBox="1"/>
            <p:nvPr/>
          </p:nvSpPr>
          <p:spPr>
            <a:xfrm>
              <a:off x="0" y="-57150"/>
              <a:ext cx="1219539" cy="213654"/>
            </a:xfrm>
            <a:prstGeom prst="rect">
              <a:avLst/>
            </a:prstGeom>
          </p:spPr>
          <p:txBody>
            <a:bodyPr lIns="50800" tIns="50800" rIns="50800" bIns="50800" rtlCol="0" anchor="ctr"/>
            <a:lstStyle/>
            <a:p>
              <a:pPr algn="ctr">
                <a:lnSpc>
                  <a:spcPts val="4480"/>
                </a:lnSpc>
              </a:pPr>
              <a:r>
                <a:rPr lang="en-US" sz="3200" b="1" dirty="0">
                  <a:solidFill>
                    <a:srgbClr val="FFFFFF"/>
                  </a:solidFill>
                  <a:latin typeface="Canva Sans Bold"/>
                  <a:ea typeface="Canva Sans Bold"/>
                  <a:cs typeface="Canva Sans Bold"/>
                  <a:sym typeface="Canva Sans Bold"/>
                </a:rPr>
                <a:t>Introduction</a:t>
              </a:r>
            </a:p>
          </p:txBody>
        </p:sp>
      </p:grpSp>
      <p:sp>
        <p:nvSpPr>
          <p:cNvPr id="20" name="Freeform 20"/>
          <p:cNvSpPr/>
          <p:nvPr/>
        </p:nvSpPr>
        <p:spPr>
          <a:xfrm>
            <a:off x="13451826" y="4667250"/>
            <a:ext cx="1412931" cy="1172733"/>
          </a:xfrm>
          <a:custGeom>
            <a:avLst/>
            <a:gdLst/>
            <a:ahLst/>
            <a:cxnLst/>
            <a:rect l="l" t="t" r="r" b="b"/>
            <a:pathLst>
              <a:path w="1412931" h="1172733">
                <a:moveTo>
                  <a:pt x="0" y="0"/>
                </a:moveTo>
                <a:lnTo>
                  <a:pt x="1412932" y="0"/>
                </a:lnTo>
                <a:lnTo>
                  <a:pt x="1412932" y="1172733"/>
                </a:lnTo>
                <a:lnTo>
                  <a:pt x="0" y="117273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21" name="Group 21"/>
          <p:cNvGrpSpPr/>
          <p:nvPr/>
        </p:nvGrpSpPr>
        <p:grpSpPr>
          <a:xfrm>
            <a:off x="209176" y="16211835"/>
            <a:ext cx="11385923" cy="1561815"/>
            <a:chOff x="0" y="0"/>
            <a:chExt cx="1592211" cy="535542"/>
          </a:xfrm>
        </p:grpSpPr>
        <p:sp>
          <p:nvSpPr>
            <p:cNvPr id="22" name="Freeform 22"/>
            <p:cNvSpPr/>
            <p:nvPr/>
          </p:nvSpPr>
          <p:spPr>
            <a:xfrm>
              <a:off x="0" y="0"/>
              <a:ext cx="1592211" cy="535543"/>
            </a:xfrm>
            <a:custGeom>
              <a:avLst/>
              <a:gdLst/>
              <a:ahLst/>
              <a:cxnLst/>
              <a:rect l="l" t="t" r="r" b="b"/>
              <a:pathLst>
                <a:path w="1592211" h="535543">
                  <a:moveTo>
                    <a:pt x="15683" y="0"/>
                  </a:moveTo>
                  <a:lnTo>
                    <a:pt x="1576528" y="0"/>
                  </a:lnTo>
                  <a:cubicBezTo>
                    <a:pt x="1580687" y="0"/>
                    <a:pt x="1584676" y="1652"/>
                    <a:pt x="1587618" y="4593"/>
                  </a:cubicBezTo>
                  <a:cubicBezTo>
                    <a:pt x="1590559" y="7535"/>
                    <a:pt x="1592211" y="11524"/>
                    <a:pt x="1592211" y="15683"/>
                  </a:cubicBezTo>
                  <a:lnTo>
                    <a:pt x="1592211" y="519859"/>
                  </a:lnTo>
                  <a:cubicBezTo>
                    <a:pt x="1592211" y="524019"/>
                    <a:pt x="1590559" y="528008"/>
                    <a:pt x="1587618" y="530949"/>
                  </a:cubicBezTo>
                  <a:cubicBezTo>
                    <a:pt x="1584676" y="533890"/>
                    <a:pt x="1580687" y="535543"/>
                    <a:pt x="1576528" y="535543"/>
                  </a:cubicBezTo>
                  <a:lnTo>
                    <a:pt x="15683" y="535543"/>
                  </a:lnTo>
                  <a:cubicBezTo>
                    <a:pt x="11524" y="535543"/>
                    <a:pt x="7535" y="533890"/>
                    <a:pt x="4593" y="530949"/>
                  </a:cubicBezTo>
                  <a:cubicBezTo>
                    <a:pt x="1652" y="528008"/>
                    <a:pt x="0" y="524019"/>
                    <a:pt x="0" y="519859"/>
                  </a:cubicBezTo>
                  <a:lnTo>
                    <a:pt x="0" y="15683"/>
                  </a:lnTo>
                  <a:cubicBezTo>
                    <a:pt x="0" y="11524"/>
                    <a:pt x="1652" y="7535"/>
                    <a:pt x="4593" y="4593"/>
                  </a:cubicBezTo>
                  <a:cubicBezTo>
                    <a:pt x="7535" y="1652"/>
                    <a:pt x="11524" y="0"/>
                    <a:pt x="15683" y="0"/>
                  </a:cubicBezTo>
                  <a:close/>
                </a:path>
              </a:pathLst>
            </a:custGeom>
            <a:solidFill>
              <a:srgbClr val="FFFFFF"/>
            </a:solidFill>
          </p:spPr>
          <p:txBody>
            <a:bodyPr/>
            <a:lstStyle/>
            <a:p>
              <a:endParaRPr lang="en-GB"/>
            </a:p>
          </p:txBody>
        </p:sp>
        <p:sp>
          <p:nvSpPr>
            <p:cNvPr id="23" name="TextBox 23"/>
            <p:cNvSpPr txBox="1"/>
            <p:nvPr/>
          </p:nvSpPr>
          <p:spPr>
            <a:xfrm>
              <a:off x="0" y="-57150"/>
              <a:ext cx="1592211" cy="592692"/>
            </a:xfrm>
            <a:prstGeom prst="rect">
              <a:avLst/>
            </a:prstGeom>
          </p:spPr>
          <p:txBody>
            <a:bodyPr lIns="50800" tIns="50800" rIns="50800" bIns="50800" rtlCol="0" anchor="ctr"/>
            <a:lstStyle/>
            <a:p>
              <a:pPr algn="ctr">
                <a:lnSpc>
                  <a:spcPts val="4480"/>
                </a:lnSpc>
              </a:pPr>
              <a:endParaRPr/>
            </a:p>
          </p:txBody>
        </p:sp>
      </p:grpSp>
      <p:grpSp>
        <p:nvGrpSpPr>
          <p:cNvPr id="24" name="Group 24"/>
          <p:cNvGrpSpPr/>
          <p:nvPr/>
        </p:nvGrpSpPr>
        <p:grpSpPr>
          <a:xfrm>
            <a:off x="3623905" y="18329356"/>
            <a:ext cx="11053725" cy="1022873"/>
            <a:chOff x="0" y="0"/>
            <a:chExt cx="1980703" cy="928354"/>
          </a:xfrm>
        </p:grpSpPr>
        <p:sp>
          <p:nvSpPr>
            <p:cNvPr id="25" name="Freeform 25"/>
            <p:cNvSpPr/>
            <p:nvPr/>
          </p:nvSpPr>
          <p:spPr>
            <a:xfrm>
              <a:off x="0" y="0"/>
              <a:ext cx="1980703" cy="928354"/>
            </a:xfrm>
            <a:custGeom>
              <a:avLst/>
              <a:gdLst/>
              <a:ahLst/>
              <a:cxnLst/>
              <a:rect l="l" t="t" r="r" b="b"/>
              <a:pathLst>
                <a:path w="1980703" h="928354">
                  <a:moveTo>
                    <a:pt x="12607" y="0"/>
                  </a:moveTo>
                  <a:lnTo>
                    <a:pt x="1968096" y="0"/>
                  </a:lnTo>
                  <a:cubicBezTo>
                    <a:pt x="1971439" y="0"/>
                    <a:pt x="1974646" y="1328"/>
                    <a:pt x="1977010" y="3693"/>
                  </a:cubicBezTo>
                  <a:cubicBezTo>
                    <a:pt x="1979375" y="6057"/>
                    <a:pt x="1980703" y="9263"/>
                    <a:pt x="1980703" y="12607"/>
                  </a:cubicBezTo>
                  <a:lnTo>
                    <a:pt x="1980703" y="915747"/>
                  </a:lnTo>
                  <a:cubicBezTo>
                    <a:pt x="1980703" y="922710"/>
                    <a:pt x="1975058" y="928354"/>
                    <a:pt x="1968096" y="928354"/>
                  </a:cubicBezTo>
                  <a:lnTo>
                    <a:pt x="12607" y="928354"/>
                  </a:lnTo>
                  <a:cubicBezTo>
                    <a:pt x="5644" y="928354"/>
                    <a:pt x="0" y="922710"/>
                    <a:pt x="0" y="915747"/>
                  </a:cubicBezTo>
                  <a:lnTo>
                    <a:pt x="0" y="12607"/>
                  </a:lnTo>
                  <a:cubicBezTo>
                    <a:pt x="0" y="5644"/>
                    <a:pt x="5644" y="0"/>
                    <a:pt x="12607" y="0"/>
                  </a:cubicBezTo>
                  <a:close/>
                </a:path>
              </a:pathLst>
            </a:custGeom>
            <a:solidFill>
              <a:srgbClr val="FFFFFF"/>
            </a:solidFill>
          </p:spPr>
          <p:txBody>
            <a:bodyPr/>
            <a:lstStyle/>
            <a:p>
              <a:endParaRPr lang="en-GB"/>
            </a:p>
          </p:txBody>
        </p:sp>
        <p:sp>
          <p:nvSpPr>
            <p:cNvPr id="26" name="TextBox 26"/>
            <p:cNvSpPr txBox="1"/>
            <p:nvPr/>
          </p:nvSpPr>
          <p:spPr>
            <a:xfrm>
              <a:off x="0" y="-57150"/>
              <a:ext cx="1980703" cy="985504"/>
            </a:xfrm>
            <a:prstGeom prst="rect">
              <a:avLst/>
            </a:prstGeom>
          </p:spPr>
          <p:txBody>
            <a:bodyPr lIns="50800" tIns="50800" rIns="50800" bIns="50800" rtlCol="0" anchor="ctr"/>
            <a:lstStyle/>
            <a:p>
              <a:pPr algn="ctr">
                <a:lnSpc>
                  <a:spcPts val="4480"/>
                </a:lnSpc>
              </a:pPr>
              <a:endParaRPr/>
            </a:p>
          </p:txBody>
        </p:sp>
      </p:grpSp>
      <p:sp>
        <p:nvSpPr>
          <p:cNvPr id="27" name="Freeform 27"/>
          <p:cNvSpPr/>
          <p:nvPr/>
        </p:nvSpPr>
        <p:spPr>
          <a:xfrm>
            <a:off x="-357829" y="19822182"/>
            <a:ext cx="1658301" cy="1561818"/>
          </a:xfrm>
          <a:custGeom>
            <a:avLst/>
            <a:gdLst/>
            <a:ahLst/>
            <a:cxnLst/>
            <a:rect l="l" t="t" r="r" b="b"/>
            <a:pathLst>
              <a:path w="1658301" h="1561818">
                <a:moveTo>
                  <a:pt x="0" y="0"/>
                </a:moveTo>
                <a:lnTo>
                  <a:pt x="1658300" y="0"/>
                </a:lnTo>
                <a:lnTo>
                  <a:pt x="1658300" y="1561818"/>
                </a:lnTo>
                <a:lnTo>
                  <a:pt x="0" y="156181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8" name="Freeform 28"/>
          <p:cNvSpPr/>
          <p:nvPr/>
        </p:nvSpPr>
        <p:spPr>
          <a:xfrm>
            <a:off x="13189966" y="18329356"/>
            <a:ext cx="2932122" cy="3327231"/>
          </a:xfrm>
          <a:custGeom>
            <a:avLst/>
            <a:gdLst/>
            <a:ahLst/>
            <a:cxnLst/>
            <a:rect l="l" t="t" r="r" b="b"/>
            <a:pathLst>
              <a:path w="2932122" h="3327231">
                <a:moveTo>
                  <a:pt x="0" y="0"/>
                </a:moveTo>
                <a:lnTo>
                  <a:pt x="2932122" y="0"/>
                </a:lnTo>
                <a:lnTo>
                  <a:pt x="2932122" y="3327230"/>
                </a:lnTo>
                <a:lnTo>
                  <a:pt x="0" y="33272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9" name="Freeform 29"/>
          <p:cNvSpPr/>
          <p:nvPr/>
        </p:nvSpPr>
        <p:spPr>
          <a:xfrm>
            <a:off x="13858740" y="1795993"/>
            <a:ext cx="818890" cy="827922"/>
          </a:xfrm>
          <a:custGeom>
            <a:avLst/>
            <a:gdLst/>
            <a:ahLst/>
            <a:cxnLst/>
            <a:rect l="l" t="t" r="r" b="b"/>
            <a:pathLst>
              <a:path w="818890" h="827922">
                <a:moveTo>
                  <a:pt x="0" y="0"/>
                </a:moveTo>
                <a:lnTo>
                  <a:pt x="818890" y="0"/>
                </a:lnTo>
                <a:lnTo>
                  <a:pt x="818890" y="827922"/>
                </a:lnTo>
                <a:lnTo>
                  <a:pt x="0" y="82792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0" name="Freeform 30"/>
          <p:cNvSpPr/>
          <p:nvPr/>
        </p:nvSpPr>
        <p:spPr>
          <a:xfrm>
            <a:off x="13985273" y="13388603"/>
            <a:ext cx="1240325" cy="414945"/>
          </a:xfrm>
          <a:custGeom>
            <a:avLst/>
            <a:gdLst/>
            <a:ahLst/>
            <a:cxnLst/>
            <a:rect l="l" t="t" r="r" b="b"/>
            <a:pathLst>
              <a:path w="1240325" h="414945">
                <a:moveTo>
                  <a:pt x="0" y="0"/>
                </a:moveTo>
                <a:lnTo>
                  <a:pt x="1240324" y="0"/>
                </a:lnTo>
                <a:lnTo>
                  <a:pt x="1240324" y="414945"/>
                </a:lnTo>
                <a:lnTo>
                  <a:pt x="0" y="414945"/>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1" name="TextBox 31"/>
          <p:cNvSpPr txBox="1"/>
          <p:nvPr/>
        </p:nvSpPr>
        <p:spPr>
          <a:xfrm>
            <a:off x="829340" y="259746"/>
            <a:ext cx="3554078" cy="903605"/>
          </a:xfrm>
          <a:prstGeom prst="rect">
            <a:avLst/>
          </a:prstGeom>
        </p:spPr>
        <p:txBody>
          <a:bodyPr lIns="0" tIns="0" rIns="0" bIns="0" rtlCol="0" anchor="t">
            <a:spAutoFit/>
          </a:bodyPr>
          <a:lstStyle/>
          <a:p>
            <a:pPr marL="0" lvl="0" indent="0" algn="ctr">
              <a:lnSpc>
                <a:spcPts val="7419"/>
              </a:lnSpc>
              <a:spcBef>
                <a:spcPct val="0"/>
              </a:spcBef>
            </a:pPr>
            <a:r>
              <a:rPr lang="en-US" sz="5299" b="1" u="none" strike="noStrike" spc="291">
                <a:solidFill>
                  <a:srgbClr val="FFFFFF"/>
                </a:solidFill>
                <a:latin typeface="Red Hat Display Bold"/>
                <a:ea typeface="Red Hat Display Bold"/>
                <a:cs typeface="Red Hat Display Bold"/>
                <a:sym typeface="Red Hat Display Bold"/>
              </a:rPr>
              <a:t>Mission</a:t>
            </a:r>
          </a:p>
        </p:txBody>
      </p:sp>
      <p:grpSp>
        <p:nvGrpSpPr>
          <p:cNvPr id="32" name="Group 32"/>
          <p:cNvGrpSpPr/>
          <p:nvPr/>
        </p:nvGrpSpPr>
        <p:grpSpPr>
          <a:xfrm>
            <a:off x="-50372" y="-36687"/>
            <a:ext cx="15170372" cy="1838556"/>
            <a:chOff x="0" y="0"/>
            <a:chExt cx="2718359" cy="329448"/>
          </a:xfrm>
        </p:grpSpPr>
        <p:sp>
          <p:nvSpPr>
            <p:cNvPr id="33" name="Freeform 33"/>
            <p:cNvSpPr/>
            <p:nvPr/>
          </p:nvSpPr>
          <p:spPr>
            <a:xfrm>
              <a:off x="0" y="0"/>
              <a:ext cx="2718359" cy="329448"/>
            </a:xfrm>
            <a:custGeom>
              <a:avLst/>
              <a:gdLst/>
              <a:ahLst/>
              <a:cxnLst/>
              <a:rect l="l" t="t" r="r" b="b"/>
              <a:pathLst>
                <a:path w="2718359" h="329448">
                  <a:moveTo>
                    <a:pt x="9186" y="0"/>
                  </a:moveTo>
                  <a:lnTo>
                    <a:pt x="2709174" y="0"/>
                  </a:lnTo>
                  <a:cubicBezTo>
                    <a:pt x="2714247" y="0"/>
                    <a:pt x="2718359" y="4113"/>
                    <a:pt x="2718359" y="9186"/>
                  </a:cubicBezTo>
                  <a:lnTo>
                    <a:pt x="2718359" y="320263"/>
                  </a:lnTo>
                  <a:cubicBezTo>
                    <a:pt x="2718359" y="322699"/>
                    <a:pt x="2717392" y="325035"/>
                    <a:pt x="2715669" y="326758"/>
                  </a:cubicBezTo>
                  <a:cubicBezTo>
                    <a:pt x="2713946" y="328481"/>
                    <a:pt x="2711610" y="329448"/>
                    <a:pt x="2709174" y="329448"/>
                  </a:cubicBezTo>
                  <a:lnTo>
                    <a:pt x="9186" y="329448"/>
                  </a:lnTo>
                  <a:cubicBezTo>
                    <a:pt x="4113" y="329448"/>
                    <a:pt x="0" y="325336"/>
                    <a:pt x="0" y="320263"/>
                  </a:cubicBezTo>
                  <a:lnTo>
                    <a:pt x="0" y="9186"/>
                  </a:lnTo>
                  <a:cubicBezTo>
                    <a:pt x="0" y="6750"/>
                    <a:pt x="968" y="4413"/>
                    <a:pt x="2691" y="2691"/>
                  </a:cubicBezTo>
                  <a:cubicBezTo>
                    <a:pt x="4413" y="968"/>
                    <a:pt x="6750" y="0"/>
                    <a:pt x="9186" y="0"/>
                  </a:cubicBezTo>
                  <a:close/>
                </a:path>
              </a:pathLst>
            </a:custGeom>
            <a:solidFill>
              <a:srgbClr val="F78F34"/>
            </a:solidFill>
          </p:spPr>
          <p:txBody>
            <a:bodyPr/>
            <a:lstStyle/>
            <a:p>
              <a:endParaRPr lang="en-GB"/>
            </a:p>
          </p:txBody>
        </p:sp>
        <p:sp>
          <p:nvSpPr>
            <p:cNvPr id="34" name="TextBox 34"/>
            <p:cNvSpPr txBox="1"/>
            <p:nvPr/>
          </p:nvSpPr>
          <p:spPr>
            <a:xfrm>
              <a:off x="0" y="39472"/>
              <a:ext cx="1963849" cy="276070"/>
            </a:xfrm>
            <a:prstGeom prst="rect">
              <a:avLst/>
            </a:prstGeom>
          </p:spPr>
          <p:txBody>
            <a:bodyPr lIns="50800" tIns="50800" rIns="50800" bIns="50800" rtlCol="0" anchor="ctr"/>
            <a:lstStyle/>
            <a:p>
              <a:pPr algn="ctr">
                <a:lnSpc>
                  <a:spcPts val="6019"/>
                </a:lnSpc>
              </a:pPr>
              <a:r>
                <a:rPr lang="en-US" sz="4299" b="1" dirty="0">
                  <a:solidFill>
                    <a:srgbClr val="FFFFFF"/>
                  </a:solidFill>
                  <a:latin typeface="Canva Sans Bold"/>
                  <a:ea typeface="Canva Sans Bold"/>
                  <a:cs typeface="Canva Sans Bold"/>
                  <a:sym typeface="Canva Sans Bold"/>
                </a:rPr>
                <a:t>How to Create a New Microsoft Teams Meeting</a:t>
              </a:r>
            </a:p>
          </p:txBody>
        </p:sp>
      </p:grpSp>
      <p:grpSp>
        <p:nvGrpSpPr>
          <p:cNvPr id="35" name="Group 35"/>
          <p:cNvGrpSpPr/>
          <p:nvPr/>
        </p:nvGrpSpPr>
        <p:grpSpPr>
          <a:xfrm>
            <a:off x="574176" y="15833315"/>
            <a:ext cx="9496924" cy="1025934"/>
            <a:chOff x="0" y="11121"/>
            <a:chExt cx="1495418" cy="183836"/>
          </a:xfrm>
        </p:grpSpPr>
        <p:sp>
          <p:nvSpPr>
            <p:cNvPr id="36" name="Freeform 36"/>
            <p:cNvSpPr/>
            <p:nvPr/>
          </p:nvSpPr>
          <p:spPr>
            <a:xfrm>
              <a:off x="0" y="40963"/>
              <a:ext cx="1495418" cy="126686"/>
            </a:xfrm>
            <a:custGeom>
              <a:avLst/>
              <a:gdLst/>
              <a:ahLst/>
              <a:cxnLst/>
              <a:rect l="l" t="t" r="r" b="b"/>
              <a:pathLst>
                <a:path w="1495418" h="126686">
                  <a:moveTo>
                    <a:pt x="16698" y="0"/>
                  </a:moveTo>
                  <a:lnTo>
                    <a:pt x="1478719" y="0"/>
                  </a:lnTo>
                  <a:cubicBezTo>
                    <a:pt x="1483148" y="0"/>
                    <a:pt x="1487395" y="1759"/>
                    <a:pt x="1490527" y="4891"/>
                  </a:cubicBezTo>
                  <a:cubicBezTo>
                    <a:pt x="1493658" y="8022"/>
                    <a:pt x="1495418" y="12270"/>
                    <a:pt x="1495418" y="16698"/>
                  </a:cubicBezTo>
                  <a:lnTo>
                    <a:pt x="1495418" y="109988"/>
                  </a:lnTo>
                  <a:cubicBezTo>
                    <a:pt x="1495418" y="119210"/>
                    <a:pt x="1487942" y="126686"/>
                    <a:pt x="1478719" y="126686"/>
                  </a:cubicBezTo>
                  <a:lnTo>
                    <a:pt x="16698" y="126686"/>
                  </a:lnTo>
                  <a:cubicBezTo>
                    <a:pt x="7476" y="126686"/>
                    <a:pt x="0" y="119210"/>
                    <a:pt x="0" y="109988"/>
                  </a:cubicBezTo>
                  <a:lnTo>
                    <a:pt x="0" y="16698"/>
                  </a:lnTo>
                  <a:cubicBezTo>
                    <a:pt x="0" y="7476"/>
                    <a:pt x="7476" y="0"/>
                    <a:pt x="16698" y="0"/>
                  </a:cubicBezTo>
                  <a:close/>
                </a:path>
              </a:pathLst>
            </a:custGeom>
            <a:solidFill>
              <a:srgbClr val="F78F34"/>
            </a:solidFill>
          </p:spPr>
          <p:txBody>
            <a:bodyPr/>
            <a:lstStyle/>
            <a:p>
              <a:endParaRPr lang="en-GB"/>
            </a:p>
          </p:txBody>
        </p:sp>
        <p:sp>
          <p:nvSpPr>
            <p:cNvPr id="37" name="TextBox 37"/>
            <p:cNvSpPr txBox="1"/>
            <p:nvPr/>
          </p:nvSpPr>
          <p:spPr>
            <a:xfrm>
              <a:off x="0" y="11121"/>
              <a:ext cx="1495418" cy="183836"/>
            </a:xfrm>
            <a:prstGeom prst="rect">
              <a:avLst/>
            </a:prstGeom>
          </p:spPr>
          <p:txBody>
            <a:bodyPr lIns="50800" tIns="50800" rIns="50800" bIns="50800" rtlCol="0" anchor="ctr"/>
            <a:lstStyle/>
            <a:p>
              <a:pPr algn="ctr">
                <a:lnSpc>
                  <a:spcPts val="4480"/>
                </a:lnSpc>
              </a:pPr>
              <a:r>
                <a:rPr lang="en-US" sz="3200" b="1" dirty="0">
                  <a:solidFill>
                    <a:srgbClr val="FFFFFF"/>
                  </a:solidFill>
                  <a:latin typeface="Canva Sans Bold"/>
                  <a:ea typeface="Canva Sans Bold"/>
                  <a:cs typeface="Canva Sans Bold"/>
                  <a:sym typeface="Canva Sans Bold"/>
                </a:rPr>
                <a:t>Benefits of Using Microsoft Teams Meetings</a:t>
              </a:r>
            </a:p>
          </p:txBody>
        </p:sp>
      </p:grpSp>
      <p:grpSp>
        <p:nvGrpSpPr>
          <p:cNvPr id="38" name="Group 38"/>
          <p:cNvGrpSpPr/>
          <p:nvPr/>
        </p:nvGrpSpPr>
        <p:grpSpPr>
          <a:xfrm>
            <a:off x="4846707" y="17829089"/>
            <a:ext cx="5376794" cy="935161"/>
            <a:chOff x="0" y="-27280"/>
            <a:chExt cx="1271171" cy="183288"/>
          </a:xfrm>
        </p:grpSpPr>
        <p:sp>
          <p:nvSpPr>
            <p:cNvPr id="39" name="Freeform 39"/>
            <p:cNvSpPr/>
            <p:nvPr/>
          </p:nvSpPr>
          <p:spPr>
            <a:xfrm>
              <a:off x="0" y="0"/>
              <a:ext cx="1271171" cy="126138"/>
            </a:xfrm>
            <a:custGeom>
              <a:avLst/>
              <a:gdLst/>
              <a:ahLst/>
              <a:cxnLst/>
              <a:rect l="l" t="t" r="r" b="b"/>
              <a:pathLst>
                <a:path w="1271171" h="126138">
                  <a:moveTo>
                    <a:pt x="19644" y="0"/>
                  </a:moveTo>
                  <a:lnTo>
                    <a:pt x="1251527" y="0"/>
                  </a:lnTo>
                  <a:cubicBezTo>
                    <a:pt x="1256737" y="0"/>
                    <a:pt x="1261733" y="2070"/>
                    <a:pt x="1265417" y="5754"/>
                  </a:cubicBezTo>
                  <a:cubicBezTo>
                    <a:pt x="1269101" y="9438"/>
                    <a:pt x="1271171" y="14434"/>
                    <a:pt x="1271171" y="19644"/>
                  </a:cubicBezTo>
                  <a:lnTo>
                    <a:pt x="1271171" y="106494"/>
                  </a:lnTo>
                  <a:cubicBezTo>
                    <a:pt x="1271171" y="117343"/>
                    <a:pt x="1262376" y="126138"/>
                    <a:pt x="1251527" y="126138"/>
                  </a:cubicBezTo>
                  <a:lnTo>
                    <a:pt x="19644" y="126138"/>
                  </a:lnTo>
                  <a:cubicBezTo>
                    <a:pt x="8795" y="126138"/>
                    <a:pt x="0" y="117343"/>
                    <a:pt x="0" y="106494"/>
                  </a:cubicBezTo>
                  <a:lnTo>
                    <a:pt x="0" y="19644"/>
                  </a:lnTo>
                  <a:cubicBezTo>
                    <a:pt x="0" y="8795"/>
                    <a:pt x="8795" y="0"/>
                    <a:pt x="19644" y="0"/>
                  </a:cubicBezTo>
                  <a:close/>
                </a:path>
              </a:pathLst>
            </a:custGeom>
            <a:solidFill>
              <a:srgbClr val="F78F34"/>
            </a:solidFill>
          </p:spPr>
          <p:txBody>
            <a:bodyPr/>
            <a:lstStyle/>
            <a:p>
              <a:endParaRPr lang="en-GB"/>
            </a:p>
          </p:txBody>
        </p:sp>
        <p:sp>
          <p:nvSpPr>
            <p:cNvPr id="40" name="TextBox 40"/>
            <p:cNvSpPr txBox="1"/>
            <p:nvPr/>
          </p:nvSpPr>
          <p:spPr>
            <a:xfrm>
              <a:off x="0" y="-27280"/>
              <a:ext cx="1271171" cy="183288"/>
            </a:xfrm>
            <a:prstGeom prst="rect">
              <a:avLst/>
            </a:prstGeom>
          </p:spPr>
          <p:txBody>
            <a:bodyPr lIns="50800" tIns="50800" rIns="50800" bIns="50800" rtlCol="0" anchor="ctr"/>
            <a:lstStyle/>
            <a:p>
              <a:pPr algn="ctr">
                <a:lnSpc>
                  <a:spcPts val="4480"/>
                </a:lnSpc>
              </a:pPr>
              <a:r>
                <a:rPr lang="en-US" sz="3200" b="1" dirty="0">
                  <a:solidFill>
                    <a:srgbClr val="FFFFFF"/>
                  </a:solidFill>
                  <a:latin typeface="Canva Sans Bold"/>
                  <a:ea typeface="Canva Sans Bold"/>
                  <a:cs typeface="Canva Sans Bold"/>
                  <a:sym typeface="Canva Sans Bold"/>
                </a:rPr>
                <a:t>Conclusion</a:t>
              </a:r>
            </a:p>
          </p:txBody>
        </p:sp>
      </p:grpSp>
      <p:grpSp>
        <p:nvGrpSpPr>
          <p:cNvPr id="41" name="Group 41"/>
          <p:cNvGrpSpPr/>
          <p:nvPr/>
        </p:nvGrpSpPr>
        <p:grpSpPr>
          <a:xfrm>
            <a:off x="1422639" y="19365003"/>
            <a:ext cx="13280234" cy="2142448"/>
            <a:chOff x="0" y="16606"/>
            <a:chExt cx="2379668" cy="383903"/>
          </a:xfrm>
        </p:grpSpPr>
        <p:sp>
          <p:nvSpPr>
            <p:cNvPr id="42" name="Freeform 42"/>
            <p:cNvSpPr/>
            <p:nvPr/>
          </p:nvSpPr>
          <p:spPr>
            <a:xfrm>
              <a:off x="0" y="54820"/>
              <a:ext cx="2379668" cy="300508"/>
            </a:xfrm>
            <a:custGeom>
              <a:avLst/>
              <a:gdLst/>
              <a:ahLst/>
              <a:cxnLst/>
              <a:rect l="l" t="t" r="r" b="b"/>
              <a:pathLst>
                <a:path w="2379668" h="355328">
                  <a:moveTo>
                    <a:pt x="10493" y="0"/>
                  </a:moveTo>
                  <a:lnTo>
                    <a:pt x="2369175" y="0"/>
                  </a:lnTo>
                  <a:cubicBezTo>
                    <a:pt x="2371958" y="0"/>
                    <a:pt x="2374627" y="1106"/>
                    <a:pt x="2376594" y="3073"/>
                  </a:cubicBezTo>
                  <a:cubicBezTo>
                    <a:pt x="2378562" y="5041"/>
                    <a:pt x="2379668" y="7710"/>
                    <a:pt x="2379668" y="10493"/>
                  </a:cubicBezTo>
                  <a:lnTo>
                    <a:pt x="2379668" y="344834"/>
                  </a:lnTo>
                  <a:cubicBezTo>
                    <a:pt x="2379668" y="350629"/>
                    <a:pt x="2374970" y="355328"/>
                    <a:pt x="2369175" y="355328"/>
                  </a:cubicBezTo>
                  <a:lnTo>
                    <a:pt x="10493" y="355328"/>
                  </a:lnTo>
                  <a:cubicBezTo>
                    <a:pt x="4698" y="355328"/>
                    <a:pt x="0" y="350629"/>
                    <a:pt x="0" y="344834"/>
                  </a:cubicBezTo>
                  <a:lnTo>
                    <a:pt x="0" y="10493"/>
                  </a:lnTo>
                  <a:cubicBezTo>
                    <a:pt x="0" y="4698"/>
                    <a:pt x="4698" y="0"/>
                    <a:pt x="10493" y="0"/>
                  </a:cubicBezTo>
                  <a:close/>
                </a:path>
              </a:pathLst>
            </a:custGeom>
            <a:solidFill>
              <a:srgbClr val="FFFFFF"/>
            </a:solidFill>
          </p:spPr>
          <p:txBody>
            <a:bodyPr/>
            <a:lstStyle/>
            <a:p>
              <a:endParaRPr lang="en-GB"/>
            </a:p>
          </p:txBody>
        </p:sp>
        <p:sp>
          <p:nvSpPr>
            <p:cNvPr id="43" name="TextBox 43"/>
            <p:cNvSpPr txBox="1"/>
            <p:nvPr/>
          </p:nvSpPr>
          <p:spPr>
            <a:xfrm>
              <a:off x="0" y="16606"/>
              <a:ext cx="2379668" cy="383903"/>
            </a:xfrm>
            <a:prstGeom prst="rect">
              <a:avLst/>
            </a:prstGeom>
          </p:spPr>
          <p:txBody>
            <a:bodyPr lIns="50800" tIns="50800" rIns="50800" bIns="50800" rtlCol="0" anchor="ctr"/>
            <a:lstStyle/>
            <a:p>
              <a:pPr algn="just">
                <a:lnSpc>
                  <a:spcPts val="1400"/>
                </a:lnSpc>
              </a:pPr>
              <a:r>
                <a:rPr lang="en-US" sz="1000" b="1" dirty="0">
                  <a:solidFill>
                    <a:srgbClr val="000000"/>
                  </a:solidFill>
                  <a:latin typeface="Canva Sans Bold"/>
                  <a:ea typeface="Canva Sans Bold"/>
                  <a:cs typeface="Canva Sans Bold"/>
                  <a:sym typeface="Canva Sans Bold"/>
                </a:rPr>
                <a:t>Reference list</a:t>
              </a:r>
            </a:p>
            <a:p>
              <a:pPr algn="just">
                <a:lnSpc>
                  <a:spcPts val="1400"/>
                </a:lnSpc>
              </a:pPr>
              <a:r>
                <a:rPr lang="en-US" sz="1000" dirty="0">
                  <a:solidFill>
                    <a:srgbClr val="000000"/>
                  </a:solidFill>
                  <a:latin typeface="Canva Sans Bold"/>
                  <a:ea typeface="Canva Sans Bold"/>
                  <a:cs typeface="Canva Sans Bold"/>
                  <a:sym typeface="Canva Sans Bold"/>
                </a:rPr>
                <a:t>Frey, T.K. and Bloch, B.S. (2023). Using Microsoft Teams to Facilitate Asynchronous Online Focus Groups. International journal of qualitative methods, 22. </a:t>
              </a:r>
              <a:r>
                <a:rPr lang="en-US" sz="1000" dirty="0" err="1">
                  <a:solidFill>
                    <a:srgbClr val="000000"/>
                  </a:solidFill>
                  <a:latin typeface="Canva Sans Bold"/>
                  <a:ea typeface="Canva Sans Bold"/>
                  <a:cs typeface="Canva Sans Bold"/>
                  <a:sym typeface="Canva Sans Bold"/>
                </a:rPr>
                <a:t>doi:https</a:t>
              </a:r>
              <a:r>
                <a:rPr lang="en-US" sz="1000" dirty="0">
                  <a:solidFill>
                    <a:srgbClr val="000000"/>
                  </a:solidFill>
                  <a:latin typeface="Canva Sans Bold"/>
                  <a:ea typeface="Canva Sans Bold"/>
                  <a:cs typeface="Canva Sans Bold"/>
                  <a:sym typeface="Canva Sans Bold"/>
                </a:rPr>
                <a:t>://doi.org/10.1177/16094069231211251.</a:t>
              </a:r>
            </a:p>
            <a:p>
              <a:pPr algn="just">
                <a:lnSpc>
                  <a:spcPts val="1400"/>
                </a:lnSpc>
              </a:pPr>
              <a:r>
                <a:rPr lang="en-US" sz="1000" dirty="0">
                  <a:solidFill>
                    <a:srgbClr val="000000"/>
                  </a:solidFill>
                  <a:latin typeface="Canva Sans Bold"/>
                  <a:ea typeface="Canva Sans Bold"/>
                  <a:cs typeface="Canva Sans Bold"/>
                  <a:sym typeface="Canva Sans Bold"/>
                </a:rPr>
                <a:t>Hargreaves, C., Clarke, A.P. and Lester, K.R. (2022). Microsoft Teams and team performance in the COVID-19 pandemic within an NHS Trust Community Service in North-West England. Team Performance Management: An International Journal, ahead-of-print(ahead-of-print). </a:t>
              </a:r>
              <a:r>
                <a:rPr lang="en-US" sz="1000" dirty="0" err="1">
                  <a:solidFill>
                    <a:srgbClr val="000000"/>
                  </a:solidFill>
                  <a:latin typeface="Canva Sans Bold"/>
                  <a:ea typeface="Canva Sans Bold"/>
                  <a:cs typeface="Canva Sans Bold"/>
                  <a:sym typeface="Canva Sans Bold"/>
                </a:rPr>
                <a:t>doi:https</a:t>
              </a:r>
              <a:r>
                <a:rPr lang="en-US" sz="1000" dirty="0">
                  <a:solidFill>
                    <a:srgbClr val="000000"/>
                  </a:solidFill>
                  <a:latin typeface="Canva Sans Bold"/>
                  <a:ea typeface="Canva Sans Bold"/>
                  <a:cs typeface="Canva Sans Bold"/>
                  <a:sym typeface="Canva Sans Bold"/>
                </a:rPr>
                <a:t>://doi.org/10.1108/tpm-11-2021-0082.</a:t>
              </a:r>
            </a:p>
            <a:p>
              <a:pPr algn="just">
                <a:lnSpc>
                  <a:spcPts val="1400"/>
                </a:lnSpc>
              </a:pPr>
              <a:r>
                <a:rPr lang="en-US" sz="1000" dirty="0">
                  <a:solidFill>
                    <a:srgbClr val="000000"/>
                  </a:solidFill>
                  <a:latin typeface="Canva Sans Bold"/>
                  <a:ea typeface="Canva Sans Bold"/>
                  <a:cs typeface="Canva Sans Bold"/>
                  <a:sym typeface="Canva Sans Bold"/>
                </a:rPr>
                <a:t>Hewson, E. and Chung, G.W. (2021). Beyond the VLE: Transforming Online Discussion and Collaboration through Microsoft Teams. THE INTERNATIONAL JOURNAL OF MANAGEMENT SCIENCE AND BUSINESS ADMINISTRATION, 7(3), pp.37–45. </a:t>
              </a:r>
              <a:r>
                <a:rPr lang="en-US" sz="1000" dirty="0" err="1">
                  <a:solidFill>
                    <a:srgbClr val="000000"/>
                  </a:solidFill>
                  <a:latin typeface="Canva Sans Bold"/>
                  <a:ea typeface="Canva Sans Bold"/>
                  <a:cs typeface="Canva Sans Bold"/>
                  <a:sym typeface="Canva Sans Bold"/>
                </a:rPr>
                <a:t>doi:https</a:t>
              </a:r>
              <a:r>
                <a:rPr lang="en-US" sz="1000" dirty="0">
                  <a:solidFill>
                    <a:srgbClr val="000000"/>
                  </a:solidFill>
                  <a:latin typeface="Canva Sans Bold"/>
                  <a:ea typeface="Canva Sans Bold"/>
                  <a:cs typeface="Canva Sans Bold"/>
                  <a:sym typeface="Canva Sans Bold"/>
                </a:rPr>
                <a:t>://doi.org/10.18775/ijmsba.1849-5664-5419.2014.73.1004.</a:t>
              </a:r>
            </a:p>
            <a:p>
              <a:pPr algn="just">
                <a:lnSpc>
                  <a:spcPts val="1400"/>
                </a:lnSpc>
              </a:pPr>
              <a:r>
                <a:rPr lang="en-US" sz="1000" dirty="0">
                  <a:solidFill>
                    <a:srgbClr val="000000"/>
                  </a:solidFill>
                  <a:latin typeface="Canva Sans Bold"/>
                  <a:ea typeface="Canva Sans Bold"/>
                  <a:cs typeface="Canva Sans Bold"/>
                  <a:sym typeface="Canva Sans Bold"/>
                </a:rPr>
                <a:t>Poston, J., </a:t>
              </a:r>
              <a:r>
                <a:rPr lang="en-US" sz="1000" dirty="0" err="1">
                  <a:solidFill>
                    <a:srgbClr val="000000"/>
                  </a:solidFill>
                  <a:latin typeface="Canva Sans Bold"/>
                  <a:ea typeface="Canva Sans Bold"/>
                  <a:cs typeface="Canva Sans Bold"/>
                  <a:sym typeface="Canva Sans Bold"/>
                </a:rPr>
                <a:t>Apostel</a:t>
              </a:r>
              <a:r>
                <a:rPr lang="en-US" sz="1000" dirty="0">
                  <a:solidFill>
                    <a:srgbClr val="000000"/>
                  </a:solidFill>
                  <a:latin typeface="Canva Sans Bold"/>
                  <a:ea typeface="Canva Sans Bold"/>
                  <a:cs typeface="Canva Sans Bold"/>
                  <a:sym typeface="Canva Sans Bold"/>
                </a:rPr>
                <a:t>, S. and Richardson, K. (2020). Using Microsoft Teams to Enhance Engagement and Learning with Any Class: It’s Fun and Easy. </a:t>
              </a:r>
              <a:r>
                <a:rPr lang="en-US" sz="1000" dirty="0" err="1">
                  <a:solidFill>
                    <a:srgbClr val="000000"/>
                  </a:solidFill>
                  <a:latin typeface="Canva Sans Bold"/>
                  <a:ea typeface="Canva Sans Bold"/>
                  <a:cs typeface="Canva Sans Bold"/>
                  <a:sym typeface="Canva Sans Bold"/>
                </a:rPr>
                <a:t>Pedagogicon</a:t>
              </a:r>
              <a:r>
                <a:rPr lang="en-US" sz="1000" dirty="0">
                  <a:solidFill>
                    <a:srgbClr val="000000"/>
                  </a:solidFill>
                  <a:latin typeface="Canva Sans Bold"/>
                  <a:ea typeface="Canva Sans Bold"/>
                  <a:cs typeface="Canva Sans Bold"/>
                  <a:sym typeface="Canva Sans Bold"/>
                </a:rPr>
                <a:t> Conference Proceedings. [online] Available at: https://encompass.eku.edu/pedagogicon/2019/guidinggrading/6/.</a:t>
              </a:r>
              <a:endParaRPr lang="en-US" sz="1000" dirty="0">
                <a:solidFill>
                  <a:srgbClr val="000000"/>
                </a:solidFill>
                <a:latin typeface="Canva Sans"/>
                <a:ea typeface="Canva Sans"/>
                <a:cs typeface="Canva Sans"/>
                <a:sym typeface="Canva Sans"/>
              </a:endParaRPr>
            </a:p>
          </p:txBody>
        </p:sp>
      </p:grpSp>
      <p:sp>
        <p:nvSpPr>
          <p:cNvPr id="47" name="TextBox 47"/>
          <p:cNvSpPr txBox="1"/>
          <p:nvPr/>
        </p:nvSpPr>
        <p:spPr>
          <a:xfrm>
            <a:off x="667814" y="2633829"/>
            <a:ext cx="13988213" cy="869277"/>
          </a:xfrm>
          <a:prstGeom prst="rect">
            <a:avLst/>
          </a:prstGeom>
        </p:spPr>
        <p:txBody>
          <a:bodyPr lIns="0" tIns="0" rIns="0" bIns="0" rtlCol="0" anchor="t">
            <a:spAutoFit/>
          </a:bodyPr>
          <a:lstStyle/>
          <a:p>
            <a:pPr algn="just">
              <a:lnSpc>
                <a:spcPts val="2294"/>
              </a:lnSpc>
            </a:pPr>
            <a:r>
              <a:rPr lang="en-US" sz="1639" dirty="0">
                <a:solidFill>
                  <a:srgbClr val="000000"/>
                </a:solidFill>
                <a:latin typeface="Red Hat Display"/>
                <a:ea typeface="Red Hat Display"/>
                <a:cs typeface="Red Hat Display"/>
                <a:sym typeface="Red Hat Display"/>
              </a:rPr>
              <a:t>Microsoft Teams is a widely used online application which enables individuals to effectively communicate and work together at the workplaces. With the help of a meeting organized in Teams, it is possible to assist workers in interacting, sharing ideas and planning the work. The tutorial is a step-wise process of creating a new Teams meeting in a simple and uncomplicated manner (Poston, </a:t>
            </a:r>
            <a:r>
              <a:rPr lang="en-US" sz="1639" dirty="0" err="1">
                <a:solidFill>
                  <a:srgbClr val="000000"/>
                </a:solidFill>
                <a:latin typeface="Red Hat Display"/>
                <a:ea typeface="Red Hat Display"/>
                <a:cs typeface="Red Hat Display"/>
                <a:sym typeface="Red Hat Display"/>
              </a:rPr>
              <a:t>Apostel</a:t>
            </a:r>
            <a:r>
              <a:rPr lang="en-US" sz="1639" dirty="0">
                <a:solidFill>
                  <a:srgbClr val="000000"/>
                </a:solidFill>
                <a:latin typeface="Red Hat Display"/>
                <a:ea typeface="Red Hat Display"/>
                <a:cs typeface="Red Hat Display"/>
                <a:sym typeface="Red Hat Display"/>
              </a:rPr>
              <a:t> and Richardson, 2020).</a:t>
            </a:r>
          </a:p>
        </p:txBody>
      </p:sp>
      <p:sp>
        <p:nvSpPr>
          <p:cNvPr id="48" name="TextBox 48"/>
          <p:cNvSpPr txBox="1"/>
          <p:nvPr/>
        </p:nvSpPr>
        <p:spPr>
          <a:xfrm>
            <a:off x="2374900" y="15240453"/>
            <a:ext cx="12410325" cy="399597"/>
          </a:xfrm>
          <a:prstGeom prst="rect">
            <a:avLst/>
          </a:prstGeom>
        </p:spPr>
        <p:txBody>
          <a:bodyPr wrap="square" lIns="0" tIns="0" rIns="0" bIns="0" rtlCol="0" anchor="t">
            <a:spAutoFit/>
          </a:bodyPr>
          <a:lstStyle/>
          <a:p>
            <a:pPr marL="0" lvl="0" indent="0" algn="just">
              <a:lnSpc>
                <a:spcPts val="1601"/>
              </a:lnSpc>
              <a:spcBef>
                <a:spcPct val="0"/>
              </a:spcBef>
            </a:pPr>
            <a:r>
              <a:rPr lang="en-US" sz="1143" dirty="0">
                <a:solidFill>
                  <a:srgbClr val="000000"/>
                </a:solidFill>
                <a:latin typeface="Red Hat Display"/>
                <a:ea typeface="Red Hat Display"/>
                <a:cs typeface="Red Hat Display"/>
                <a:sym typeface="Red Hat Display"/>
              </a:rPr>
              <a:t>Always make sure that the time zone is selected prior to scheduling in order to hold a successful meeting. Create brief and clear headings in order to help participants easily tell the purpose of the meeting. Having an agenda enhances productivity and maintains focus in the discussions. Only pertinent participants should also be invited to promote efficiency (Hewson and Chung, 2021).</a:t>
            </a:r>
            <a:endParaRPr lang="en-US" sz="1143" u="none" strike="noStrike" dirty="0">
              <a:solidFill>
                <a:srgbClr val="000000"/>
              </a:solidFill>
              <a:latin typeface="Red Hat Display"/>
              <a:ea typeface="Red Hat Display"/>
              <a:cs typeface="Red Hat Display"/>
              <a:sym typeface="Red Hat Display"/>
            </a:endParaRPr>
          </a:p>
        </p:txBody>
      </p:sp>
      <p:sp>
        <p:nvSpPr>
          <p:cNvPr id="49" name="TextBox 49"/>
          <p:cNvSpPr txBox="1"/>
          <p:nvPr/>
        </p:nvSpPr>
        <p:spPr>
          <a:xfrm>
            <a:off x="471320" y="16811220"/>
            <a:ext cx="10437979" cy="810030"/>
          </a:xfrm>
          <a:prstGeom prst="rect">
            <a:avLst/>
          </a:prstGeom>
        </p:spPr>
        <p:txBody>
          <a:bodyPr wrap="square" lIns="0" tIns="0" rIns="0" bIns="0" rtlCol="0" anchor="t">
            <a:spAutoFit/>
          </a:bodyPr>
          <a:lstStyle/>
          <a:p>
            <a:pPr marL="0" lvl="0" indent="0" algn="just">
              <a:lnSpc>
                <a:spcPts val="1601"/>
              </a:lnSpc>
              <a:spcBef>
                <a:spcPct val="0"/>
              </a:spcBef>
            </a:pPr>
            <a:r>
              <a:rPr lang="en-US" sz="1144" dirty="0">
                <a:solidFill>
                  <a:srgbClr val="000000"/>
                </a:solidFill>
                <a:latin typeface="Red Hat Display"/>
                <a:ea typeface="Red Hat Display"/>
                <a:cs typeface="Red Hat Display"/>
                <a:sym typeface="Red Hat Display"/>
              </a:rPr>
              <a:t>Meets in Microsoft Teams have a great benefit in the work environment. They facilitate a free flow of information among team members no matter where they are so that remote and hybrid working environments are promoted. The platform enables file sharing, real-time cooperation and screen sharing which enhances teamwork and productivity. Planned meetings also give the employees an opportunity to maintain order and time management. Teams in general improve efficiency, save time on traveling, and aid effective decision making in organizations.</a:t>
            </a:r>
            <a:endParaRPr lang="en-US" sz="1144" u="none" strike="noStrike" dirty="0">
              <a:solidFill>
                <a:srgbClr val="000000"/>
              </a:solidFill>
              <a:latin typeface="Red Hat Display"/>
              <a:ea typeface="Red Hat Display"/>
              <a:cs typeface="Red Hat Display"/>
              <a:sym typeface="Red Hat Display"/>
            </a:endParaRPr>
          </a:p>
        </p:txBody>
      </p:sp>
      <p:sp>
        <p:nvSpPr>
          <p:cNvPr id="50" name="TextBox 50"/>
          <p:cNvSpPr txBox="1"/>
          <p:nvPr/>
        </p:nvSpPr>
        <p:spPr>
          <a:xfrm>
            <a:off x="4383418" y="18654076"/>
            <a:ext cx="10333534" cy="643574"/>
          </a:xfrm>
          <a:prstGeom prst="rect">
            <a:avLst/>
          </a:prstGeom>
        </p:spPr>
        <p:txBody>
          <a:bodyPr lIns="0" tIns="0" rIns="0" bIns="0" rtlCol="0" anchor="t">
            <a:spAutoFit/>
          </a:bodyPr>
          <a:lstStyle/>
          <a:p>
            <a:pPr algn="just">
              <a:lnSpc>
                <a:spcPts val="1741"/>
              </a:lnSpc>
            </a:pPr>
            <a:r>
              <a:rPr lang="en-US" sz="1243" dirty="0">
                <a:solidFill>
                  <a:srgbClr val="000000"/>
                </a:solidFill>
                <a:latin typeface="Red Hat Display"/>
                <a:ea typeface="Red Hat Display"/>
                <a:cs typeface="Red Hat Display"/>
                <a:sym typeface="Red Hat Display"/>
              </a:rPr>
              <a:t>Developing a new meeting in Microsoft Teams is an easy task that is essential in communication at work. With these steps, the user will be able to plan the meetings effectively and make sure that the collaboration is effective. Effective use of Teams would lead to enhanced productivity and coordination in companies.</a:t>
            </a:r>
            <a:endParaRPr lang="en-US" sz="1243" u="none" strike="noStrike" dirty="0">
              <a:solidFill>
                <a:srgbClr val="000000"/>
              </a:solidFill>
              <a:latin typeface="Red Hat Display"/>
              <a:ea typeface="Red Hat Display"/>
              <a:cs typeface="Red Hat Display"/>
              <a:sym typeface="Red Hat Display"/>
            </a:endParaRPr>
          </a:p>
        </p:txBody>
      </p:sp>
      <p:grpSp>
        <p:nvGrpSpPr>
          <p:cNvPr id="51" name="Group 17">
            <a:extLst>
              <a:ext uri="{FF2B5EF4-FFF2-40B4-BE49-F238E27FC236}">
                <a16:creationId xmlns:a16="http://schemas.microsoft.com/office/drawing/2014/main" id="{3AB763D6-EE7F-0919-4DA6-2C8C4E162D1F}"/>
              </a:ext>
            </a:extLst>
          </p:cNvPr>
          <p:cNvGrpSpPr/>
          <p:nvPr/>
        </p:nvGrpSpPr>
        <p:grpSpPr>
          <a:xfrm>
            <a:off x="5208690" y="3474914"/>
            <a:ext cx="5243410" cy="1192336"/>
            <a:chOff x="0" y="-57150"/>
            <a:chExt cx="1328323" cy="213654"/>
          </a:xfrm>
        </p:grpSpPr>
        <p:sp>
          <p:nvSpPr>
            <p:cNvPr id="52" name="Freeform 18">
              <a:extLst>
                <a:ext uri="{FF2B5EF4-FFF2-40B4-BE49-F238E27FC236}">
                  <a16:creationId xmlns:a16="http://schemas.microsoft.com/office/drawing/2014/main" id="{5F524EB9-471C-7D57-572D-95A0B128A983}"/>
                </a:ext>
              </a:extLst>
            </p:cNvPr>
            <p:cNvSpPr/>
            <p:nvPr/>
          </p:nvSpPr>
          <p:spPr>
            <a:xfrm>
              <a:off x="0" y="0"/>
              <a:ext cx="1328323" cy="126138"/>
            </a:xfrm>
            <a:custGeom>
              <a:avLst/>
              <a:gdLst/>
              <a:ahLst/>
              <a:cxnLst/>
              <a:rect l="l" t="t" r="r" b="b"/>
              <a:pathLst>
                <a:path w="1328323" h="126138">
                  <a:moveTo>
                    <a:pt x="18799" y="0"/>
                  </a:moveTo>
                  <a:lnTo>
                    <a:pt x="1309525" y="0"/>
                  </a:lnTo>
                  <a:cubicBezTo>
                    <a:pt x="1314510" y="0"/>
                    <a:pt x="1319292" y="1981"/>
                    <a:pt x="1322817" y="5506"/>
                  </a:cubicBezTo>
                  <a:cubicBezTo>
                    <a:pt x="1326343" y="9031"/>
                    <a:pt x="1328323" y="13813"/>
                    <a:pt x="1328323" y="18799"/>
                  </a:cubicBezTo>
                  <a:lnTo>
                    <a:pt x="1328323" y="107339"/>
                  </a:lnTo>
                  <a:cubicBezTo>
                    <a:pt x="1328323" y="117721"/>
                    <a:pt x="1319907" y="126138"/>
                    <a:pt x="1309525" y="126138"/>
                  </a:cubicBezTo>
                  <a:lnTo>
                    <a:pt x="18799" y="126138"/>
                  </a:lnTo>
                  <a:cubicBezTo>
                    <a:pt x="8416" y="126138"/>
                    <a:pt x="0" y="117721"/>
                    <a:pt x="0" y="107339"/>
                  </a:cubicBezTo>
                  <a:lnTo>
                    <a:pt x="0" y="18799"/>
                  </a:lnTo>
                  <a:cubicBezTo>
                    <a:pt x="0" y="8416"/>
                    <a:pt x="8416" y="0"/>
                    <a:pt x="18799" y="0"/>
                  </a:cubicBezTo>
                  <a:close/>
                </a:path>
              </a:pathLst>
            </a:custGeom>
            <a:solidFill>
              <a:srgbClr val="F78F34"/>
            </a:solidFill>
          </p:spPr>
          <p:txBody>
            <a:bodyPr/>
            <a:lstStyle/>
            <a:p>
              <a:endParaRPr lang="en-GB"/>
            </a:p>
          </p:txBody>
        </p:sp>
        <p:sp>
          <p:nvSpPr>
            <p:cNvPr id="53" name="TextBox 19">
              <a:extLst>
                <a:ext uri="{FF2B5EF4-FFF2-40B4-BE49-F238E27FC236}">
                  <a16:creationId xmlns:a16="http://schemas.microsoft.com/office/drawing/2014/main" id="{CC6D7C92-B2E6-6B7B-EAF0-44689DC33C5B}"/>
                </a:ext>
              </a:extLst>
            </p:cNvPr>
            <p:cNvSpPr txBox="1"/>
            <p:nvPr/>
          </p:nvSpPr>
          <p:spPr>
            <a:xfrm>
              <a:off x="0" y="-57150"/>
              <a:ext cx="1219539" cy="213654"/>
            </a:xfrm>
            <a:prstGeom prst="rect">
              <a:avLst/>
            </a:prstGeom>
          </p:spPr>
          <p:txBody>
            <a:bodyPr lIns="50800" tIns="50800" rIns="50800" bIns="50800" rtlCol="0" anchor="ctr"/>
            <a:lstStyle/>
            <a:p>
              <a:pPr algn="ctr">
                <a:lnSpc>
                  <a:spcPts val="4480"/>
                </a:lnSpc>
              </a:pPr>
              <a:r>
                <a:rPr lang="en-US" sz="3200" b="1" dirty="0">
                  <a:solidFill>
                    <a:srgbClr val="FFFFFF"/>
                  </a:solidFill>
                  <a:latin typeface="Canva Sans Bold"/>
                  <a:ea typeface="Canva Sans Bold"/>
                  <a:cs typeface="Canva Sans Bold"/>
                  <a:sym typeface="Canva Sans Bold"/>
                </a:rPr>
                <a:t>Step-by-Step Process</a:t>
              </a:r>
            </a:p>
          </p:txBody>
        </p:sp>
      </p:grpSp>
      <p:grpSp>
        <p:nvGrpSpPr>
          <p:cNvPr id="54" name="Group 8">
            <a:extLst>
              <a:ext uri="{FF2B5EF4-FFF2-40B4-BE49-F238E27FC236}">
                <a16:creationId xmlns:a16="http://schemas.microsoft.com/office/drawing/2014/main" id="{7E2B2C9B-E6FA-F4A5-9EC3-B9445F575ED4}"/>
              </a:ext>
            </a:extLst>
          </p:cNvPr>
          <p:cNvGrpSpPr/>
          <p:nvPr/>
        </p:nvGrpSpPr>
        <p:grpSpPr>
          <a:xfrm>
            <a:off x="2989998" y="4549146"/>
            <a:ext cx="10299943" cy="1106318"/>
            <a:chOff x="0" y="0"/>
            <a:chExt cx="2579081" cy="678301"/>
          </a:xfrm>
        </p:grpSpPr>
        <p:sp>
          <p:nvSpPr>
            <p:cNvPr id="55" name="Freeform 9">
              <a:extLst>
                <a:ext uri="{FF2B5EF4-FFF2-40B4-BE49-F238E27FC236}">
                  <a16:creationId xmlns:a16="http://schemas.microsoft.com/office/drawing/2014/main" id="{99D91FF3-791D-9812-AC8D-EB49CE45117C}"/>
                </a:ext>
              </a:extLst>
            </p:cNvPr>
            <p:cNvSpPr/>
            <p:nvPr/>
          </p:nvSpPr>
          <p:spPr>
            <a:xfrm>
              <a:off x="0" y="0"/>
              <a:ext cx="2579081" cy="678301"/>
            </a:xfrm>
            <a:custGeom>
              <a:avLst/>
              <a:gdLst/>
              <a:ahLst/>
              <a:cxnLst/>
              <a:rect l="l" t="t" r="r" b="b"/>
              <a:pathLst>
                <a:path w="2579081" h="678301">
                  <a:moveTo>
                    <a:pt x="9682" y="0"/>
                  </a:moveTo>
                  <a:lnTo>
                    <a:pt x="2569399" y="0"/>
                  </a:lnTo>
                  <a:cubicBezTo>
                    <a:pt x="2571966" y="0"/>
                    <a:pt x="2574429" y="1020"/>
                    <a:pt x="2576245" y="2836"/>
                  </a:cubicBezTo>
                  <a:cubicBezTo>
                    <a:pt x="2578060" y="4652"/>
                    <a:pt x="2579081" y="7114"/>
                    <a:pt x="2579081" y="9682"/>
                  </a:cubicBezTo>
                  <a:lnTo>
                    <a:pt x="2579081" y="668619"/>
                  </a:lnTo>
                  <a:cubicBezTo>
                    <a:pt x="2579081" y="671187"/>
                    <a:pt x="2578060" y="673649"/>
                    <a:pt x="2576245" y="675465"/>
                  </a:cubicBezTo>
                  <a:cubicBezTo>
                    <a:pt x="2574429" y="677281"/>
                    <a:pt x="2571966" y="678301"/>
                    <a:pt x="2569399" y="678301"/>
                  </a:cubicBezTo>
                  <a:lnTo>
                    <a:pt x="9682" y="678301"/>
                  </a:lnTo>
                  <a:cubicBezTo>
                    <a:pt x="7114" y="678301"/>
                    <a:pt x="4652" y="677281"/>
                    <a:pt x="2836" y="675465"/>
                  </a:cubicBezTo>
                  <a:cubicBezTo>
                    <a:pt x="1020" y="673649"/>
                    <a:pt x="0" y="671187"/>
                    <a:pt x="0" y="668619"/>
                  </a:cubicBezTo>
                  <a:lnTo>
                    <a:pt x="0" y="9682"/>
                  </a:lnTo>
                  <a:cubicBezTo>
                    <a:pt x="0" y="7114"/>
                    <a:pt x="1020" y="4652"/>
                    <a:pt x="2836" y="2836"/>
                  </a:cubicBezTo>
                  <a:cubicBezTo>
                    <a:pt x="4652" y="1020"/>
                    <a:pt x="7114" y="0"/>
                    <a:pt x="9682" y="0"/>
                  </a:cubicBezTo>
                  <a:close/>
                </a:path>
              </a:pathLst>
            </a:custGeom>
            <a:solidFill>
              <a:srgbClr val="FFFFFF"/>
            </a:solidFill>
          </p:spPr>
          <p:txBody>
            <a:bodyPr/>
            <a:lstStyle/>
            <a:p>
              <a:endParaRPr lang="en-GB"/>
            </a:p>
          </p:txBody>
        </p:sp>
        <p:sp>
          <p:nvSpPr>
            <p:cNvPr id="56" name="TextBox 10">
              <a:extLst>
                <a:ext uri="{FF2B5EF4-FFF2-40B4-BE49-F238E27FC236}">
                  <a16:creationId xmlns:a16="http://schemas.microsoft.com/office/drawing/2014/main" id="{D789C167-E59C-1B20-52BC-C417F859CEC5}"/>
                </a:ext>
              </a:extLst>
            </p:cNvPr>
            <p:cNvSpPr txBox="1"/>
            <p:nvPr/>
          </p:nvSpPr>
          <p:spPr>
            <a:xfrm>
              <a:off x="0" y="-57150"/>
              <a:ext cx="2579081" cy="735451"/>
            </a:xfrm>
            <a:prstGeom prst="rect">
              <a:avLst/>
            </a:prstGeom>
          </p:spPr>
          <p:txBody>
            <a:bodyPr lIns="50800" tIns="50800" rIns="50800" bIns="50800" rtlCol="0" anchor="ctr"/>
            <a:lstStyle/>
            <a:p>
              <a:pPr algn="ctr">
                <a:lnSpc>
                  <a:spcPts val="4480"/>
                </a:lnSpc>
              </a:pPr>
              <a:endParaRPr/>
            </a:p>
          </p:txBody>
        </p:sp>
      </p:grpSp>
      <p:sp>
        <p:nvSpPr>
          <p:cNvPr id="58" name="TextBox 57">
            <a:extLst>
              <a:ext uri="{FF2B5EF4-FFF2-40B4-BE49-F238E27FC236}">
                <a16:creationId xmlns:a16="http://schemas.microsoft.com/office/drawing/2014/main" id="{FFA4C2A6-AC7F-C029-B3AF-7A9C7B86F36B}"/>
              </a:ext>
            </a:extLst>
          </p:cNvPr>
          <p:cNvSpPr txBox="1"/>
          <p:nvPr/>
        </p:nvSpPr>
        <p:spPr>
          <a:xfrm>
            <a:off x="3136900" y="4667250"/>
            <a:ext cx="10053066" cy="923330"/>
          </a:xfrm>
          <a:prstGeom prst="rect">
            <a:avLst/>
          </a:prstGeom>
          <a:noFill/>
        </p:spPr>
        <p:txBody>
          <a:bodyPr wrap="square">
            <a:spAutoFit/>
          </a:bodyPr>
          <a:lstStyle/>
          <a:p>
            <a:r>
              <a:rPr lang="en-US" b="1" dirty="0"/>
              <a:t>Step 1: Open Microsoft Teams</a:t>
            </a:r>
          </a:p>
          <a:p>
            <a:r>
              <a:rPr lang="en-US" dirty="0"/>
              <a:t>Begin by launching the Microsoft Teams program in your computer. Your account can be logged in with your organizational account email and password.</a:t>
            </a:r>
          </a:p>
        </p:txBody>
      </p:sp>
      <p:grpSp>
        <p:nvGrpSpPr>
          <p:cNvPr id="59" name="Group 8">
            <a:extLst>
              <a:ext uri="{FF2B5EF4-FFF2-40B4-BE49-F238E27FC236}">
                <a16:creationId xmlns:a16="http://schemas.microsoft.com/office/drawing/2014/main" id="{2133F38A-2D88-A1E8-7DC1-40597A8E677B}"/>
              </a:ext>
            </a:extLst>
          </p:cNvPr>
          <p:cNvGrpSpPr/>
          <p:nvPr/>
        </p:nvGrpSpPr>
        <p:grpSpPr>
          <a:xfrm>
            <a:off x="864077" y="5714190"/>
            <a:ext cx="10299943" cy="1153782"/>
            <a:chOff x="0" y="0"/>
            <a:chExt cx="2579081" cy="678301"/>
          </a:xfrm>
        </p:grpSpPr>
        <p:sp>
          <p:nvSpPr>
            <p:cNvPr id="60" name="Freeform 9">
              <a:extLst>
                <a:ext uri="{FF2B5EF4-FFF2-40B4-BE49-F238E27FC236}">
                  <a16:creationId xmlns:a16="http://schemas.microsoft.com/office/drawing/2014/main" id="{4857CD17-E347-D8FD-D4D8-743EC34A2EB2}"/>
                </a:ext>
              </a:extLst>
            </p:cNvPr>
            <p:cNvSpPr/>
            <p:nvPr/>
          </p:nvSpPr>
          <p:spPr>
            <a:xfrm>
              <a:off x="0" y="0"/>
              <a:ext cx="2579081" cy="678301"/>
            </a:xfrm>
            <a:custGeom>
              <a:avLst/>
              <a:gdLst/>
              <a:ahLst/>
              <a:cxnLst/>
              <a:rect l="l" t="t" r="r" b="b"/>
              <a:pathLst>
                <a:path w="2579081" h="678301">
                  <a:moveTo>
                    <a:pt x="9682" y="0"/>
                  </a:moveTo>
                  <a:lnTo>
                    <a:pt x="2569399" y="0"/>
                  </a:lnTo>
                  <a:cubicBezTo>
                    <a:pt x="2571966" y="0"/>
                    <a:pt x="2574429" y="1020"/>
                    <a:pt x="2576245" y="2836"/>
                  </a:cubicBezTo>
                  <a:cubicBezTo>
                    <a:pt x="2578060" y="4652"/>
                    <a:pt x="2579081" y="7114"/>
                    <a:pt x="2579081" y="9682"/>
                  </a:cubicBezTo>
                  <a:lnTo>
                    <a:pt x="2579081" y="668619"/>
                  </a:lnTo>
                  <a:cubicBezTo>
                    <a:pt x="2579081" y="671187"/>
                    <a:pt x="2578060" y="673649"/>
                    <a:pt x="2576245" y="675465"/>
                  </a:cubicBezTo>
                  <a:cubicBezTo>
                    <a:pt x="2574429" y="677281"/>
                    <a:pt x="2571966" y="678301"/>
                    <a:pt x="2569399" y="678301"/>
                  </a:cubicBezTo>
                  <a:lnTo>
                    <a:pt x="9682" y="678301"/>
                  </a:lnTo>
                  <a:cubicBezTo>
                    <a:pt x="7114" y="678301"/>
                    <a:pt x="4652" y="677281"/>
                    <a:pt x="2836" y="675465"/>
                  </a:cubicBezTo>
                  <a:cubicBezTo>
                    <a:pt x="1020" y="673649"/>
                    <a:pt x="0" y="671187"/>
                    <a:pt x="0" y="668619"/>
                  </a:cubicBezTo>
                  <a:lnTo>
                    <a:pt x="0" y="9682"/>
                  </a:lnTo>
                  <a:cubicBezTo>
                    <a:pt x="0" y="7114"/>
                    <a:pt x="1020" y="4652"/>
                    <a:pt x="2836" y="2836"/>
                  </a:cubicBezTo>
                  <a:cubicBezTo>
                    <a:pt x="4652" y="1020"/>
                    <a:pt x="7114" y="0"/>
                    <a:pt x="9682" y="0"/>
                  </a:cubicBezTo>
                  <a:close/>
                </a:path>
              </a:pathLst>
            </a:custGeom>
            <a:solidFill>
              <a:srgbClr val="FFFFFF"/>
            </a:solidFill>
          </p:spPr>
          <p:txBody>
            <a:bodyPr/>
            <a:lstStyle/>
            <a:p>
              <a:endParaRPr lang="en-GB"/>
            </a:p>
          </p:txBody>
        </p:sp>
        <p:sp>
          <p:nvSpPr>
            <p:cNvPr id="61" name="TextBox 10">
              <a:extLst>
                <a:ext uri="{FF2B5EF4-FFF2-40B4-BE49-F238E27FC236}">
                  <a16:creationId xmlns:a16="http://schemas.microsoft.com/office/drawing/2014/main" id="{824C3B92-F4D0-3307-7D68-75115C3DD28F}"/>
                </a:ext>
              </a:extLst>
            </p:cNvPr>
            <p:cNvSpPr txBox="1"/>
            <p:nvPr/>
          </p:nvSpPr>
          <p:spPr>
            <a:xfrm>
              <a:off x="0" y="-57150"/>
              <a:ext cx="2579081" cy="735451"/>
            </a:xfrm>
            <a:prstGeom prst="rect">
              <a:avLst/>
            </a:prstGeom>
          </p:spPr>
          <p:txBody>
            <a:bodyPr lIns="50800" tIns="50800" rIns="50800" bIns="50800" rtlCol="0" anchor="ctr"/>
            <a:lstStyle/>
            <a:p>
              <a:pPr algn="ctr">
                <a:lnSpc>
                  <a:spcPts val="4480"/>
                </a:lnSpc>
              </a:pPr>
              <a:endParaRPr/>
            </a:p>
          </p:txBody>
        </p:sp>
      </p:grpSp>
      <p:grpSp>
        <p:nvGrpSpPr>
          <p:cNvPr id="62" name="Group 8">
            <a:extLst>
              <a:ext uri="{FF2B5EF4-FFF2-40B4-BE49-F238E27FC236}">
                <a16:creationId xmlns:a16="http://schemas.microsoft.com/office/drawing/2014/main" id="{8DC002AD-0E58-DED1-7007-47454B2DBAB2}"/>
              </a:ext>
            </a:extLst>
          </p:cNvPr>
          <p:cNvGrpSpPr/>
          <p:nvPr/>
        </p:nvGrpSpPr>
        <p:grpSpPr>
          <a:xfrm>
            <a:off x="2989998" y="7003914"/>
            <a:ext cx="10962255" cy="1244736"/>
            <a:chOff x="0" y="0"/>
            <a:chExt cx="2579081" cy="678301"/>
          </a:xfrm>
        </p:grpSpPr>
        <p:sp>
          <p:nvSpPr>
            <p:cNvPr id="63" name="Freeform 9">
              <a:extLst>
                <a:ext uri="{FF2B5EF4-FFF2-40B4-BE49-F238E27FC236}">
                  <a16:creationId xmlns:a16="http://schemas.microsoft.com/office/drawing/2014/main" id="{7C706EEC-BE46-1FDD-45C2-156A2EF04462}"/>
                </a:ext>
              </a:extLst>
            </p:cNvPr>
            <p:cNvSpPr/>
            <p:nvPr/>
          </p:nvSpPr>
          <p:spPr>
            <a:xfrm>
              <a:off x="0" y="0"/>
              <a:ext cx="2579081" cy="678301"/>
            </a:xfrm>
            <a:custGeom>
              <a:avLst/>
              <a:gdLst/>
              <a:ahLst/>
              <a:cxnLst/>
              <a:rect l="l" t="t" r="r" b="b"/>
              <a:pathLst>
                <a:path w="2579081" h="678301">
                  <a:moveTo>
                    <a:pt x="9682" y="0"/>
                  </a:moveTo>
                  <a:lnTo>
                    <a:pt x="2569399" y="0"/>
                  </a:lnTo>
                  <a:cubicBezTo>
                    <a:pt x="2571966" y="0"/>
                    <a:pt x="2574429" y="1020"/>
                    <a:pt x="2576245" y="2836"/>
                  </a:cubicBezTo>
                  <a:cubicBezTo>
                    <a:pt x="2578060" y="4652"/>
                    <a:pt x="2579081" y="7114"/>
                    <a:pt x="2579081" y="9682"/>
                  </a:cubicBezTo>
                  <a:lnTo>
                    <a:pt x="2579081" y="668619"/>
                  </a:lnTo>
                  <a:cubicBezTo>
                    <a:pt x="2579081" y="671187"/>
                    <a:pt x="2578060" y="673649"/>
                    <a:pt x="2576245" y="675465"/>
                  </a:cubicBezTo>
                  <a:cubicBezTo>
                    <a:pt x="2574429" y="677281"/>
                    <a:pt x="2571966" y="678301"/>
                    <a:pt x="2569399" y="678301"/>
                  </a:cubicBezTo>
                  <a:lnTo>
                    <a:pt x="9682" y="678301"/>
                  </a:lnTo>
                  <a:cubicBezTo>
                    <a:pt x="7114" y="678301"/>
                    <a:pt x="4652" y="677281"/>
                    <a:pt x="2836" y="675465"/>
                  </a:cubicBezTo>
                  <a:cubicBezTo>
                    <a:pt x="1020" y="673649"/>
                    <a:pt x="0" y="671187"/>
                    <a:pt x="0" y="668619"/>
                  </a:cubicBezTo>
                  <a:lnTo>
                    <a:pt x="0" y="9682"/>
                  </a:lnTo>
                  <a:cubicBezTo>
                    <a:pt x="0" y="7114"/>
                    <a:pt x="1020" y="4652"/>
                    <a:pt x="2836" y="2836"/>
                  </a:cubicBezTo>
                  <a:cubicBezTo>
                    <a:pt x="4652" y="1020"/>
                    <a:pt x="7114" y="0"/>
                    <a:pt x="9682" y="0"/>
                  </a:cubicBezTo>
                  <a:close/>
                </a:path>
              </a:pathLst>
            </a:custGeom>
            <a:solidFill>
              <a:srgbClr val="FFFFFF"/>
            </a:solidFill>
          </p:spPr>
          <p:txBody>
            <a:bodyPr/>
            <a:lstStyle/>
            <a:p>
              <a:endParaRPr lang="en-GB"/>
            </a:p>
          </p:txBody>
        </p:sp>
        <p:sp>
          <p:nvSpPr>
            <p:cNvPr id="64" name="TextBox 10">
              <a:extLst>
                <a:ext uri="{FF2B5EF4-FFF2-40B4-BE49-F238E27FC236}">
                  <a16:creationId xmlns:a16="http://schemas.microsoft.com/office/drawing/2014/main" id="{915F95FF-6B53-C454-454A-C00D7FF1C28E}"/>
                </a:ext>
              </a:extLst>
            </p:cNvPr>
            <p:cNvSpPr txBox="1"/>
            <p:nvPr/>
          </p:nvSpPr>
          <p:spPr>
            <a:xfrm>
              <a:off x="0" y="-57150"/>
              <a:ext cx="2579081" cy="735451"/>
            </a:xfrm>
            <a:prstGeom prst="rect">
              <a:avLst/>
            </a:prstGeom>
          </p:spPr>
          <p:txBody>
            <a:bodyPr lIns="50800" tIns="50800" rIns="50800" bIns="50800" rtlCol="0" anchor="ctr"/>
            <a:lstStyle/>
            <a:p>
              <a:pPr algn="ctr">
                <a:lnSpc>
                  <a:spcPts val="4480"/>
                </a:lnSpc>
              </a:pPr>
              <a:endParaRPr/>
            </a:p>
          </p:txBody>
        </p:sp>
      </p:grpSp>
      <p:grpSp>
        <p:nvGrpSpPr>
          <p:cNvPr id="65" name="Group 8">
            <a:extLst>
              <a:ext uri="{FF2B5EF4-FFF2-40B4-BE49-F238E27FC236}">
                <a16:creationId xmlns:a16="http://schemas.microsoft.com/office/drawing/2014/main" id="{8AE7B162-2F46-83A6-90B4-BFD40D10B104}"/>
              </a:ext>
            </a:extLst>
          </p:cNvPr>
          <p:cNvGrpSpPr/>
          <p:nvPr/>
        </p:nvGrpSpPr>
        <p:grpSpPr>
          <a:xfrm>
            <a:off x="667813" y="8324851"/>
            <a:ext cx="12298887" cy="1420830"/>
            <a:chOff x="0" y="0"/>
            <a:chExt cx="2579081" cy="678301"/>
          </a:xfrm>
        </p:grpSpPr>
        <p:sp>
          <p:nvSpPr>
            <p:cNvPr id="66" name="Freeform 9">
              <a:extLst>
                <a:ext uri="{FF2B5EF4-FFF2-40B4-BE49-F238E27FC236}">
                  <a16:creationId xmlns:a16="http://schemas.microsoft.com/office/drawing/2014/main" id="{078D1CC4-F336-053B-9B0D-48C710BCEE01}"/>
                </a:ext>
              </a:extLst>
            </p:cNvPr>
            <p:cNvSpPr/>
            <p:nvPr/>
          </p:nvSpPr>
          <p:spPr>
            <a:xfrm>
              <a:off x="0" y="0"/>
              <a:ext cx="2579081" cy="678301"/>
            </a:xfrm>
            <a:custGeom>
              <a:avLst/>
              <a:gdLst/>
              <a:ahLst/>
              <a:cxnLst/>
              <a:rect l="l" t="t" r="r" b="b"/>
              <a:pathLst>
                <a:path w="2579081" h="678301">
                  <a:moveTo>
                    <a:pt x="9682" y="0"/>
                  </a:moveTo>
                  <a:lnTo>
                    <a:pt x="2569399" y="0"/>
                  </a:lnTo>
                  <a:cubicBezTo>
                    <a:pt x="2571966" y="0"/>
                    <a:pt x="2574429" y="1020"/>
                    <a:pt x="2576245" y="2836"/>
                  </a:cubicBezTo>
                  <a:cubicBezTo>
                    <a:pt x="2578060" y="4652"/>
                    <a:pt x="2579081" y="7114"/>
                    <a:pt x="2579081" y="9682"/>
                  </a:cubicBezTo>
                  <a:lnTo>
                    <a:pt x="2579081" y="668619"/>
                  </a:lnTo>
                  <a:cubicBezTo>
                    <a:pt x="2579081" y="671187"/>
                    <a:pt x="2578060" y="673649"/>
                    <a:pt x="2576245" y="675465"/>
                  </a:cubicBezTo>
                  <a:cubicBezTo>
                    <a:pt x="2574429" y="677281"/>
                    <a:pt x="2571966" y="678301"/>
                    <a:pt x="2569399" y="678301"/>
                  </a:cubicBezTo>
                  <a:lnTo>
                    <a:pt x="9682" y="678301"/>
                  </a:lnTo>
                  <a:cubicBezTo>
                    <a:pt x="7114" y="678301"/>
                    <a:pt x="4652" y="677281"/>
                    <a:pt x="2836" y="675465"/>
                  </a:cubicBezTo>
                  <a:cubicBezTo>
                    <a:pt x="1020" y="673649"/>
                    <a:pt x="0" y="671187"/>
                    <a:pt x="0" y="668619"/>
                  </a:cubicBezTo>
                  <a:lnTo>
                    <a:pt x="0" y="9682"/>
                  </a:lnTo>
                  <a:cubicBezTo>
                    <a:pt x="0" y="7114"/>
                    <a:pt x="1020" y="4652"/>
                    <a:pt x="2836" y="2836"/>
                  </a:cubicBezTo>
                  <a:cubicBezTo>
                    <a:pt x="4652" y="1020"/>
                    <a:pt x="7114" y="0"/>
                    <a:pt x="9682" y="0"/>
                  </a:cubicBezTo>
                  <a:close/>
                </a:path>
              </a:pathLst>
            </a:custGeom>
            <a:solidFill>
              <a:srgbClr val="FFFFFF"/>
            </a:solidFill>
          </p:spPr>
          <p:txBody>
            <a:bodyPr/>
            <a:lstStyle/>
            <a:p>
              <a:endParaRPr lang="en-GB"/>
            </a:p>
          </p:txBody>
        </p:sp>
        <p:sp>
          <p:nvSpPr>
            <p:cNvPr id="67" name="TextBox 10">
              <a:extLst>
                <a:ext uri="{FF2B5EF4-FFF2-40B4-BE49-F238E27FC236}">
                  <a16:creationId xmlns:a16="http://schemas.microsoft.com/office/drawing/2014/main" id="{1EDC881B-F7F8-A96D-E820-47F6B16E3C66}"/>
                </a:ext>
              </a:extLst>
            </p:cNvPr>
            <p:cNvSpPr txBox="1"/>
            <p:nvPr/>
          </p:nvSpPr>
          <p:spPr>
            <a:xfrm>
              <a:off x="0" y="-57150"/>
              <a:ext cx="2579081" cy="735451"/>
            </a:xfrm>
            <a:prstGeom prst="rect">
              <a:avLst/>
            </a:prstGeom>
          </p:spPr>
          <p:txBody>
            <a:bodyPr lIns="50800" tIns="50800" rIns="50800" bIns="50800" rtlCol="0" anchor="ctr"/>
            <a:lstStyle/>
            <a:p>
              <a:pPr algn="ctr">
                <a:lnSpc>
                  <a:spcPts val="4480"/>
                </a:lnSpc>
              </a:pPr>
              <a:endParaRPr/>
            </a:p>
          </p:txBody>
        </p:sp>
      </p:grpSp>
      <p:grpSp>
        <p:nvGrpSpPr>
          <p:cNvPr id="68" name="Group 8">
            <a:extLst>
              <a:ext uri="{FF2B5EF4-FFF2-40B4-BE49-F238E27FC236}">
                <a16:creationId xmlns:a16="http://schemas.microsoft.com/office/drawing/2014/main" id="{29EA6D94-352F-933F-51D8-1EDCF37C1D69}"/>
              </a:ext>
            </a:extLst>
          </p:cNvPr>
          <p:cNvGrpSpPr/>
          <p:nvPr/>
        </p:nvGrpSpPr>
        <p:grpSpPr>
          <a:xfrm>
            <a:off x="3652309" y="9848850"/>
            <a:ext cx="11132916" cy="1244736"/>
            <a:chOff x="0" y="0"/>
            <a:chExt cx="2579081" cy="678301"/>
          </a:xfrm>
        </p:grpSpPr>
        <p:sp>
          <p:nvSpPr>
            <p:cNvPr id="69" name="Freeform 9">
              <a:extLst>
                <a:ext uri="{FF2B5EF4-FFF2-40B4-BE49-F238E27FC236}">
                  <a16:creationId xmlns:a16="http://schemas.microsoft.com/office/drawing/2014/main" id="{403DAEB4-E7B5-D70B-72F6-5D671EC2EB8B}"/>
                </a:ext>
              </a:extLst>
            </p:cNvPr>
            <p:cNvSpPr/>
            <p:nvPr/>
          </p:nvSpPr>
          <p:spPr>
            <a:xfrm>
              <a:off x="0" y="0"/>
              <a:ext cx="2579081" cy="678301"/>
            </a:xfrm>
            <a:custGeom>
              <a:avLst/>
              <a:gdLst/>
              <a:ahLst/>
              <a:cxnLst/>
              <a:rect l="l" t="t" r="r" b="b"/>
              <a:pathLst>
                <a:path w="2579081" h="678301">
                  <a:moveTo>
                    <a:pt x="9682" y="0"/>
                  </a:moveTo>
                  <a:lnTo>
                    <a:pt x="2569399" y="0"/>
                  </a:lnTo>
                  <a:cubicBezTo>
                    <a:pt x="2571966" y="0"/>
                    <a:pt x="2574429" y="1020"/>
                    <a:pt x="2576245" y="2836"/>
                  </a:cubicBezTo>
                  <a:cubicBezTo>
                    <a:pt x="2578060" y="4652"/>
                    <a:pt x="2579081" y="7114"/>
                    <a:pt x="2579081" y="9682"/>
                  </a:cubicBezTo>
                  <a:lnTo>
                    <a:pt x="2579081" y="668619"/>
                  </a:lnTo>
                  <a:cubicBezTo>
                    <a:pt x="2579081" y="671187"/>
                    <a:pt x="2578060" y="673649"/>
                    <a:pt x="2576245" y="675465"/>
                  </a:cubicBezTo>
                  <a:cubicBezTo>
                    <a:pt x="2574429" y="677281"/>
                    <a:pt x="2571966" y="678301"/>
                    <a:pt x="2569399" y="678301"/>
                  </a:cubicBezTo>
                  <a:lnTo>
                    <a:pt x="9682" y="678301"/>
                  </a:lnTo>
                  <a:cubicBezTo>
                    <a:pt x="7114" y="678301"/>
                    <a:pt x="4652" y="677281"/>
                    <a:pt x="2836" y="675465"/>
                  </a:cubicBezTo>
                  <a:cubicBezTo>
                    <a:pt x="1020" y="673649"/>
                    <a:pt x="0" y="671187"/>
                    <a:pt x="0" y="668619"/>
                  </a:cubicBezTo>
                  <a:lnTo>
                    <a:pt x="0" y="9682"/>
                  </a:lnTo>
                  <a:cubicBezTo>
                    <a:pt x="0" y="7114"/>
                    <a:pt x="1020" y="4652"/>
                    <a:pt x="2836" y="2836"/>
                  </a:cubicBezTo>
                  <a:cubicBezTo>
                    <a:pt x="4652" y="1020"/>
                    <a:pt x="7114" y="0"/>
                    <a:pt x="9682" y="0"/>
                  </a:cubicBezTo>
                  <a:close/>
                </a:path>
              </a:pathLst>
            </a:custGeom>
            <a:solidFill>
              <a:srgbClr val="FFFFFF"/>
            </a:solidFill>
          </p:spPr>
          <p:txBody>
            <a:bodyPr/>
            <a:lstStyle/>
            <a:p>
              <a:endParaRPr lang="en-GB"/>
            </a:p>
          </p:txBody>
        </p:sp>
        <p:sp>
          <p:nvSpPr>
            <p:cNvPr id="70" name="TextBox 10">
              <a:extLst>
                <a:ext uri="{FF2B5EF4-FFF2-40B4-BE49-F238E27FC236}">
                  <a16:creationId xmlns:a16="http://schemas.microsoft.com/office/drawing/2014/main" id="{000EB7CD-A6A6-D2EE-56BF-886DAFF397DA}"/>
                </a:ext>
              </a:extLst>
            </p:cNvPr>
            <p:cNvSpPr txBox="1"/>
            <p:nvPr/>
          </p:nvSpPr>
          <p:spPr>
            <a:xfrm>
              <a:off x="0" y="-57150"/>
              <a:ext cx="2579081" cy="735451"/>
            </a:xfrm>
            <a:prstGeom prst="rect">
              <a:avLst/>
            </a:prstGeom>
          </p:spPr>
          <p:txBody>
            <a:bodyPr lIns="50800" tIns="50800" rIns="50800" bIns="50800" rtlCol="0" anchor="ctr"/>
            <a:lstStyle/>
            <a:p>
              <a:pPr algn="ctr">
                <a:lnSpc>
                  <a:spcPts val="4480"/>
                </a:lnSpc>
              </a:pPr>
              <a:endParaRPr/>
            </a:p>
          </p:txBody>
        </p:sp>
      </p:grpSp>
      <p:grpSp>
        <p:nvGrpSpPr>
          <p:cNvPr id="71" name="Group 8">
            <a:extLst>
              <a:ext uri="{FF2B5EF4-FFF2-40B4-BE49-F238E27FC236}">
                <a16:creationId xmlns:a16="http://schemas.microsoft.com/office/drawing/2014/main" id="{E80E6344-DCD5-98FD-650D-E81E9FDCA577}"/>
              </a:ext>
            </a:extLst>
          </p:cNvPr>
          <p:cNvGrpSpPr/>
          <p:nvPr/>
        </p:nvGrpSpPr>
        <p:grpSpPr>
          <a:xfrm>
            <a:off x="974553" y="11144250"/>
            <a:ext cx="11458747" cy="1244736"/>
            <a:chOff x="0" y="0"/>
            <a:chExt cx="2579081" cy="678301"/>
          </a:xfrm>
        </p:grpSpPr>
        <p:sp>
          <p:nvSpPr>
            <p:cNvPr id="72" name="Freeform 9">
              <a:extLst>
                <a:ext uri="{FF2B5EF4-FFF2-40B4-BE49-F238E27FC236}">
                  <a16:creationId xmlns:a16="http://schemas.microsoft.com/office/drawing/2014/main" id="{47C373A1-3B28-59AA-0EBB-3095E44C7A4B}"/>
                </a:ext>
              </a:extLst>
            </p:cNvPr>
            <p:cNvSpPr/>
            <p:nvPr/>
          </p:nvSpPr>
          <p:spPr>
            <a:xfrm>
              <a:off x="0" y="0"/>
              <a:ext cx="2579081" cy="678301"/>
            </a:xfrm>
            <a:custGeom>
              <a:avLst/>
              <a:gdLst/>
              <a:ahLst/>
              <a:cxnLst/>
              <a:rect l="l" t="t" r="r" b="b"/>
              <a:pathLst>
                <a:path w="2579081" h="678301">
                  <a:moveTo>
                    <a:pt x="9682" y="0"/>
                  </a:moveTo>
                  <a:lnTo>
                    <a:pt x="2569399" y="0"/>
                  </a:lnTo>
                  <a:cubicBezTo>
                    <a:pt x="2571966" y="0"/>
                    <a:pt x="2574429" y="1020"/>
                    <a:pt x="2576245" y="2836"/>
                  </a:cubicBezTo>
                  <a:cubicBezTo>
                    <a:pt x="2578060" y="4652"/>
                    <a:pt x="2579081" y="7114"/>
                    <a:pt x="2579081" y="9682"/>
                  </a:cubicBezTo>
                  <a:lnTo>
                    <a:pt x="2579081" y="668619"/>
                  </a:lnTo>
                  <a:cubicBezTo>
                    <a:pt x="2579081" y="671187"/>
                    <a:pt x="2578060" y="673649"/>
                    <a:pt x="2576245" y="675465"/>
                  </a:cubicBezTo>
                  <a:cubicBezTo>
                    <a:pt x="2574429" y="677281"/>
                    <a:pt x="2571966" y="678301"/>
                    <a:pt x="2569399" y="678301"/>
                  </a:cubicBezTo>
                  <a:lnTo>
                    <a:pt x="9682" y="678301"/>
                  </a:lnTo>
                  <a:cubicBezTo>
                    <a:pt x="7114" y="678301"/>
                    <a:pt x="4652" y="677281"/>
                    <a:pt x="2836" y="675465"/>
                  </a:cubicBezTo>
                  <a:cubicBezTo>
                    <a:pt x="1020" y="673649"/>
                    <a:pt x="0" y="671187"/>
                    <a:pt x="0" y="668619"/>
                  </a:cubicBezTo>
                  <a:lnTo>
                    <a:pt x="0" y="9682"/>
                  </a:lnTo>
                  <a:cubicBezTo>
                    <a:pt x="0" y="7114"/>
                    <a:pt x="1020" y="4652"/>
                    <a:pt x="2836" y="2836"/>
                  </a:cubicBezTo>
                  <a:cubicBezTo>
                    <a:pt x="4652" y="1020"/>
                    <a:pt x="7114" y="0"/>
                    <a:pt x="9682" y="0"/>
                  </a:cubicBezTo>
                  <a:close/>
                </a:path>
              </a:pathLst>
            </a:custGeom>
            <a:solidFill>
              <a:srgbClr val="FFFFFF"/>
            </a:solidFill>
          </p:spPr>
          <p:txBody>
            <a:bodyPr/>
            <a:lstStyle/>
            <a:p>
              <a:endParaRPr lang="en-GB"/>
            </a:p>
          </p:txBody>
        </p:sp>
        <p:sp>
          <p:nvSpPr>
            <p:cNvPr id="73" name="TextBox 10">
              <a:extLst>
                <a:ext uri="{FF2B5EF4-FFF2-40B4-BE49-F238E27FC236}">
                  <a16:creationId xmlns:a16="http://schemas.microsoft.com/office/drawing/2014/main" id="{4042B7B1-30DD-8000-1E90-C45877BB412E}"/>
                </a:ext>
              </a:extLst>
            </p:cNvPr>
            <p:cNvSpPr txBox="1"/>
            <p:nvPr/>
          </p:nvSpPr>
          <p:spPr>
            <a:xfrm>
              <a:off x="0" y="-57150"/>
              <a:ext cx="2579081" cy="735451"/>
            </a:xfrm>
            <a:prstGeom prst="rect">
              <a:avLst/>
            </a:prstGeom>
          </p:spPr>
          <p:txBody>
            <a:bodyPr lIns="50800" tIns="50800" rIns="50800" bIns="50800" rtlCol="0" anchor="ctr"/>
            <a:lstStyle/>
            <a:p>
              <a:pPr algn="ctr">
                <a:lnSpc>
                  <a:spcPts val="4480"/>
                </a:lnSpc>
              </a:pPr>
              <a:endParaRPr/>
            </a:p>
          </p:txBody>
        </p:sp>
      </p:grpSp>
      <p:sp>
        <p:nvSpPr>
          <p:cNvPr id="75" name="TextBox 74">
            <a:extLst>
              <a:ext uri="{FF2B5EF4-FFF2-40B4-BE49-F238E27FC236}">
                <a16:creationId xmlns:a16="http://schemas.microsoft.com/office/drawing/2014/main" id="{BB1886B1-339A-3291-8119-BE2508FD80BC}"/>
              </a:ext>
            </a:extLst>
          </p:cNvPr>
          <p:cNvSpPr txBox="1"/>
          <p:nvPr/>
        </p:nvSpPr>
        <p:spPr>
          <a:xfrm>
            <a:off x="974553" y="5734050"/>
            <a:ext cx="9934747" cy="1131848"/>
          </a:xfrm>
          <a:prstGeom prst="rect">
            <a:avLst/>
          </a:prstGeom>
          <a:noFill/>
        </p:spPr>
        <p:txBody>
          <a:bodyPr wrap="square">
            <a:spAutoFit/>
          </a:bodyPr>
          <a:lstStyle/>
          <a:p>
            <a:pPr marL="0" marR="0" algn="just">
              <a:lnSpc>
                <a:spcPct val="115000"/>
              </a:lnSpc>
              <a:spcAft>
                <a:spcPts val="800"/>
              </a:spcAft>
              <a:buNone/>
            </a:pPr>
            <a:r>
              <a:rPr lang="en-US" sz="1800" b="1" kern="100" dirty="0">
                <a:effectLst/>
                <a:latin typeface="Aptos"/>
                <a:ea typeface="Aptos"/>
                <a:cs typeface="Times New Roman" panose="02020603050405020304" pitchFamily="18" charset="0"/>
              </a:rPr>
              <a:t>Step 2: Navigate to the Calendar</a:t>
            </a:r>
            <a:endParaRPr lang="en-US" sz="1800" kern="100" dirty="0">
              <a:effectLst/>
              <a:latin typeface="Aptos"/>
              <a:ea typeface="Aptos"/>
              <a:cs typeface="Times New Roman" panose="02020603050405020304" pitchFamily="18" charset="0"/>
            </a:endParaRPr>
          </a:p>
          <a:p>
            <a:pPr marL="0" marR="0" algn="just">
              <a:lnSpc>
                <a:spcPct val="115000"/>
              </a:lnSpc>
              <a:spcAft>
                <a:spcPts val="800"/>
              </a:spcAft>
              <a:buNone/>
            </a:pPr>
            <a:r>
              <a:rPr lang="en-US" sz="1800" kern="100" dirty="0">
                <a:effectLst/>
                <a:latin typeface="Aptos"/>
                <a:ea typeface="Aptos"/>
                <a:cs typeface="Times New Roman" panose="02020603050405020304" pitchFamily="18" charset="0"/>
              </a:rPr>
              <a:t>Having signed in, locate </a:t>
            </a:r>
            <a:r>
              <a:rPr lang="en-US" sz="1800" kern="100">
                <a:effectLst/>
                <a:latin typeface="Aptos"/>
                <a:ea typeface="Aptos"/>
                <a:cs typeface="Times New Roman" panose="02020603050405020304" pitchFamily="18" charset="0"/>
              </a:rPr>
              <a:t>the left-hand </a:t>
            </a:r>
            <a:r>
              <a:rPr lang="en-US" sz="1800" kern="100" dirty="0">
                <a:effectLst/>
                <a:latin typeface="Aptos"/>
                <a:ea typeface="Aptos"/>
                <a:cs typeface="Times New Roman" panose="02020603050405020304" pitchFamily="18" charset="0"/>
              </a:rPr>
              <a:t>side navigation panel of the screen. You are required to have a Calendar icon to access your schedule and meetings.</a:t>
            </a:r>
          </a:p>
        </p:txBody>
      </p:sp>
      <p:sp>
        <p:nvSpPr>
          <p:cNvPr id="77" name="TextBox 76">
            <a:extLst>
              <a:ext uri="{FF2B5EF4-FFF2-40B4-BE49-F238E27FC236}">
                <a16:creationId xmlns:a16="http://schemas.microsoft.com/office/drawing/2014/main" id="{CB20605B-40C8-2496-1919-D4C2AEB9C6BE}"/>
              </a:ext>
            </a:extLst>
          </p:cNvPr>
          <p:cNvSpPr txBox="1"/>
          <p:nvPr/>
        </p:nvSpPr>
        <p:spPr>
          <a:xfrm>
            <a:off x="3136901" y="7105650"/>
            <a:ext cx="10848372" cy="1131848"/>
          </a:xfrm>
          <a:prstGeom prst="rect">
            <a:avLst/>
          </a:prstGeom>
          <a:noFill/>
        </p:spPr>
        <p:txBody>
          <a:bodyPr wrap="square">
            <a:spAutoFit/>
          </a:bodyPr>
          <a:lstStyle/>
          <a:p>
            <a:pPr marL="0" marR="0" algn="just">
              <a:lnSpc>
                <a:spcPct val="115000"/>
              </a:lnSpc>
              <a:spcAft>
                <a:spcPts val="800"/>
              </a:spcAft>
              <a:buNone/>
            </a:pPr>
            <a:r>
              <a:rPr lang="en-US" sz="1800" b="1" kern="100" dirty="0">
                <a:effectLst/>
                <a:latin typeface="Aptos"/>
                <a:ea typeface="Aptos"/>
                <a:cs typeface="Times New Roman" panose="02020603050405020304" pitchFamily="18" charset="0"/>
              </a:rPr>
              <a:t>Step 3: Select “New Meeting”</a:t>
            </a:r>
            <a:endParaRPr lang="en-US" sz="1800" kern="100" dirty="0">
              <a:effectLst/>
              <a:latin typeface="Aptos"/>
              <a:ea typeface="Aptos"/>
              <a:cs typeface="Times New Roman" panose="02020603050405020304" pitchFamily="18" charset="0"/>
            </a:endParaRPr>
          </a:p>
          <a:p>
            <a:pPr marL="0" marR="0" algn="just">
              <a:lnSpc>
                <a:spcPct val="115000"/>
              </a:lnSpc>
              <a:spcAft>
                <a:spcPts val="800"/>
              </a:spcAft>
              <a:buNone/>
            </a:pPr>
            <a:r>
              <a:rPr lang="en-US" sz="1800" kern="100" dirty="0">
                <a:effectLst/>
                <a:latin typeface="Aptos"/>
                <a:ea typeface="Aptos"/>
                <a:cs typeface="Times New Roman" panose="02020603050405020304" pitchFamily="18" charset="0"/>
              </a:rPr>
              <a:t>The Calendar page has a button on the right upper corner which is New Meeting. This will provide time gap with regard to an appointment.</a:t>
            </a:r>
          </a:p>
        </p:txBody>
      </p:sp>
      <p:sp>
        <p:nvSpPr>
          <p:cNvPr id="79" name="TextBox 78">
            <a:extLst>
              <a:ext uri="{FF2B5EF4-FFF2-40B4-BE49-F238E27FC236}">
                <a16:creationId xmlns:a16="http://schemas.microsoft.com/office/drawing/2014/main" id="{850A10F1-B4C6-7960-7D7E-F374D542B9E4}"/>
              </a:ext>
            </a:extLst>
          </p:cNvPr>
          <p:cNvSpPr txBox="1"/>
          <p:nvPr/>
        </p:nvSpPr>
        <p:spPr>
          <a:xfrm>
            <a:off x="974553" y="8398453"/>
            <a:ext cx="12601747" cy="1131848"/>
          </a:xfrm>
          <a:prstGeom prst="rect">
            <a:avLst/>
          </a:prstGeom>
          <a:noFill/>
        </p:spPr>
        <p:txBody>
          <a:bodyPr wrap="square">
            <a:spAutoFit/>
          </a:bodyPr>
          <a:lstStyle/>
          <a:p>
            <a:pPr marL="0" marR="0" algn="just">
              <a:lnSpc>
                <a:spcPct val="115000"/>
              </a:lnSpc>
              <a:spcAft>
                <a:spcPts val="800"/>
              </a:spcAft>
              <a:buNone/>
            </a:pPr>
            <a:r>
              <a:rPr lang="en-US" sz="1800" b="1" kern="100" dirty="0">
                <a:effectLst/>
                <a:latin typeface="Aptos"/>
                <a:ea typeface="Aptos"/>
                <a:cs typeface="Times New Roman" panose="02020603050405020304" pitchFamily="18" charset="0"/>
              </a:rPr>
              <a:t>Step 4: Enter Meeting Details</a:t>
            </a:r>
            <a:endParaRPr lang="en-US" sz="1800" kern="100" dirty="0">
              <a:effectLst/>
              <a:latin typeface="Aptos"/>
              <a:ea typeface="Aptos"/>
              <a:cs typeface="Times New Roman" panose="02020603050405020304" pitchFamily="18" charset="0"/>
            </a:endParaRPr>
          </a:p>
          <a:p>
            <a:pPr marL="0" marR="0" algn="just">
              <a:lnSpc>
                <a:spcPct val="115000"/>
              </a:lnSpc>
              <a:spcAft>
                <a:spcPts val="800"/>
              </a:spcAft>
              <a:buNone/>
            </a:pPr>
            <a:r>
              <a:rPr lang="en-US" sz="1800" kern="100" dirty="0">
                <a:effectLst/>
                <a:latin typeface="Aptos"/>
                <a:ea typeface="Aptos"/>
                <a:cs typeface="Times New Roman" panose="02020603050405020304" pitchFamily="18" charset="0"/>
              </a:rPr>
              <a:t>Also in the meeting form, there would be an adequate title that would show the purpose of the meeting. Ask to join in next with the entry of their names or email addresses. Determine the date, time of meeting and the time of meeting.</a:t>
            </a:r>
          </a:p>
        </p:txBody>
      </p:sp>
      <p:sp>
        <p:nvSpPr>
          <p:cNvPr id="81" name="TextBox 80">
            <a:extLst>
              <a:ext uri="{FF2B5EF4-FFF2-40B4-BE49-F238E27FC236}">
                <a16:creationId xmlns:a16="http://schemas.microsoft.com/office/drawing/2014/main" id="{E05A4D7B-F858-64C6-10E3-72043AD49F48}"/>
              </a:ext>
            </a:extLst>
          </p:cNvPr>
          <p:cNvSpPr txBox="1"/>
          <p:nvPr/>
        </p:nvSpPr>
        <p:spPr>
          <a:xfrm>
            <a:off x="3898900" y="9936202"/>
            <a:ext cx="10332963" cy="1131848"/>
          </a:xfrm>
          <a:prstGeom prst="rect">
            <a:avLst/>
          </a:prstGeom>
          <a:noFill/>
        </p:spPr>
        <p:txBody>
          <a:bodyPr wrap="square">
            <a:spAutoFit/>
          </a:bodyPr>
          <a:lstStyle/>
          <a:p>
            <a:pPr marL="0" marR="0" algn="just">
              <a:lnSpc>
                <a:spcPct val="115000"/>
              </a:lnSpc>
              <a:spcAft>
                <a:spcPts val="800"/>
              </a:spcAft>
              <a:buNone/>
            </a:pPr>
            <a:r>
              <a:rPr lang="en-US" sz="1800" b="1" kern="100" dirty="0">
                <a:effectLst/>
                <a:latin typeface="Aptos"/>
                <a:ea typeface="Aptos"/>
                <a:cs typeface="Times New Roman" panose="02020603050405020304" pitchFamily="18" charset="0"/>
              </a:rPr>
              <a:t>Step 5: Add Additional Information</a:t>
            </a:r>
            <a:endParaRPr lang="en-US" sz="1800" kern="100" dirty="0">
              <a:effectLst/>
              <a:latin typeface="Aptos"/>
              <a:ea typeface="Aptos"/>
              <a:cs typeface="Times New Roman" panose="02020603050405020304" pitchFamily="18" charset="0"/>
            </a:endParaRPr>
          </a:p>
          <a:p>
            <a:pPr marL="0" marR="0" algn="just">
              <a:lnSpc>
                <a:spcPct val="115000"/>
              </a:lnSpc>
              <a:spcAft>
                <a:spcPts val="800"/>
              </a:spcAft>
              <a:buNone/>
            </a:pPr>
            <a:r>
              <a:rPr lang="en-US" sz="1800" kern="100" dirty="0">
                <a:effectLst/>
                <a:latin typeface="Aptos"/>
                <a:ea typeface="Aptos"/>
                <a:cs typeface="Times New Roman" panose="02020603050405020304" pitchFamily="18" charset="0"/>
              </a:rPr>
              <a:t>One can insert a meeting description or an agenda into the given text box. This will enlighten the participants about the objective of the meeting.</a:t>
            </a:r>
          </a:p>
        </p:txBody>
      </p:sp>
      <p:sp>
        <p:nvSpPr>
          <p:cNvPr id="83" name="TextBox 82">
            <a:extLst>
              <a:ext uri="{FF2B5EF4-FFF2-40B4-BE49-F238E27FC236}">
                <a16:creationId xmlns:a16="http://schemas.microsoft.com/office/drawing/2014/main" id="{A5C6612A-B226-04C3-C5DA-4A580E16B416}"/>
              </a:ext>
            </a:extLst>
          </p:cNvPr>
          <p:cNvSpPr txBox="1"/>
          <p:nvPr/>
        </p:nvSpPr>
        <p:spPr>
          <a:xfrm>
            <a:off x="974553" y="11220450"/>
            <a:ext cx="11306347" cy="1131848"/>
          </a:xfrm>
          <a:prstGeom prst="rect">
            <a:avLst/>
          </a:prstGeom>
          <a:noFill/>
        </p:spPr>
        <p:txBody>
          <a:bodyPr wrap="square">
            <a:spAutoFit/>
          </a:bodyPr>
          <a:lstStyle/>
          <a:p>
            <a:pPr marL="0" marR="0" algn="just">
              <a:lnSpc>
                <a:spcPct val="115000"/>
              </a:lnSpc>
              <a:spcAft>
                <a:spcPts val="800"/>
              </a:spcAft>
              <a:buNone/>
            </a:pPr>
            <a:r>
              <a:rPr lang="en-US" sz="1800" b="1" kern="100" dirty="0">
                <a:effectLst/>
                <a:latin typeface="Aptos"/>
                <a:ea typeface="Aptos"/>
                <a:cs typeface="Times New Roman" panose="02020603050405020304" pitchFamily="18" charset="0"/>
              </a:rPr>
              <a:t>Step 6: Send the Invitation</a:t>
            </a:r>
            <a:endParaRPr lang="en-US" sz="1800" kern="100" dirty="0">
              <a:effectLst/>
              <a:latin typeface="Aptos"/>
              <a:ea typeface="Aptos"/>
              <a:cs typeface="Times New Roman" panose="02020603050405020304" pitchFamily="18" charset="0"/>
            </a:endParaRPr>
          </a:p>
          <a:p>
            <a:pPr marL="0" marR="0" algn="just">
              <a:lnSpc>
                <a:spcPct val="115000"/>
              </a:lnSpc>
              <a:spcAft>
                <a:spcPts val="800"/>
              </a:spcAft>
              <a:buNone/>
            </a:pPr>
            <a:r>
              <a:rPr lang="en-US" sz="1800" kern="100" dirty="0">
                <a:effectLst/>
                <a:latin typeface="Aptos"/>
                <a:ea typeface="Aptos"/>
                <a:cs typeface="Times New Roman" panose="02020603050405020304" pitchFamily="18" charset="0"/>
              </a:rPr>
              <a:t>After going through all the information, select the sending/saving button. The meeting invite shall be auto-sent to all the participants and the meeting will be reflected on your calendar (Frey and Bloch, 2023).</a:t>
            </a:r>
          </a:p>
        </p:txBody>
      </p:sp>
      <p:pic>
        <p:nvPicPr>
          <p:cNvPr id="87" name="Picture 86">
            <a:extLst>
              <a:ext uri="{FF2B5EF4-FFF2-40B4-BE49-F238E27FC236}">
                <a16:creationId xmlns:a16="http://schemas.microsoft.com/office/drawing/2014/main" id="{236E1A2E-15E4-6F87-DA09-E18FD5C5361F}"/>
              </a:ext>
            </a:extLst>
          </p:cNvPr>
          <p:cNvPicPr>
            <a:picLocks noChangeAspect="1"/>
          </p:cNvPicPr>
          <p:nvPr/>
        </p:nvPicPr>
        <p:blipFill>
          <a:blip r:embed="rId8"/>
          <a:stretch>
            <a:fillRect/>
          </a:stretch>
        </p:blipFill>
        <p:spPr>
          <a:xfrm>
            <a:off x="11121109" y="12588911"/>
            <a:ext cx="3505689" cy="1644687"/>
          </a:xfrm>
          <a:prstGeom prst="rect">
            <a:avLst/>
          </a:prstGeom>
        </p:spPr>
      </p:pic>
      <p:pic>
        <p:nvPicPr>
          <p:cNvPr id="89" name="Picture 88">
            <a:extLst>
              <a:ext uri="{FF2B5EF4-FFF2-40B4-BE49-F238E27FC236}">
                <a16:creationId xmlns:a16="http://schemas.microsoft.com/office/drawing/2014/main" id="{B8DE8816-262C-DB9E-6D60-A795326FF638}"/>
              </a:ext>
            </a:extLst>
          </p:cNvPr>
          <p:cNvPicPr>
            <a:picLocks noChangeAspect="1"/>
          </p:cNvPicPr>
          <p:nvPr/>
        </p:nvPicPr>
        <p:blipFill>
          <a:blip r:embed="rId9"/>
          <a:stretch>
            <a:fillRect/>
          </a:stretch>
        </p:blipFill>
        <p:spPr>
          <a:xfrm>
            <a:off x="223005" y="12643739"/>
            <a:ext cx="3400900" cy="1704993"/>
          </a:xfrm>
          <a:prstGeom prst="rect">
            <a:avLst/>
          </a:prstGeom>
        </p:spPr>
      </p:pic>
      <p:pic>
        <p:nvPicPr>
          <p:cNvPr id="91" name="Picture 90">
            <a:extLst>
              <a:ext uri="{FF2B5EF4-FFF2-40B4-BE49-F238E27FC236}">
                <a16:creationId xmlns:a16="http://schemas.microsoft.com/office/drawing/2014/main" id="{3E25DE8A-3F67-4861-21E7-DDAF55CFB7A1}"/>
              </a:ext>
            </a:extLst>
          </p:cNvPr>
          <p:cNvPicPr>
            <a:picLocks noChangeAspect="1"/>
          </p:cNvPicPr>
          <p:nvPr/>
        </p:nvPicPr>
        <p:blipFill>
          <a:blip r:embed="rId10"/>
          <a:stretch>
            <a:fillRect/>
          </a:stretch>
        </p:blipFill>
        <p:spPr>
          <a:xfrm>
            <a:off x="3898900" y="12822971"/>
            <a:ext cx="6868484" cy="1238423"/>
          </a:xfrm>
          <a:prstGeom prst="rect">
            <a:avLst/>
          </a:prstGeom>
        </p:spPr>
      </p:pic>
      <p:pic>
        <p:nvPicPr>
          <p:cNvPr id="1026" name="Picture 2" descr="university-of-wales-trinity-saint-david-logo-vector | ESRC Wales ...">
            <a:extLst>
              <a:ext uri="{FF2B5EF4-FFF2-40B4-BE49-F238E27FC236}">
                <a16:creationId xmlns:a16="http://schemas.microsoft.com/office/drawing/2014/main" id="{97BD8F91-C6A5-9419-1473-B26002684DE5}"/>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1214263" y="407433"/>
            <a:ext cx="3600773" cy="9223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726E4-C46E-9760-22B6-2836DFE9179A}"/>
              </a:ext>
            </a:extLst>
          </p:cNvPr>
          <p:cNvSpPr>
            <a:spLocks noGrp="1"/>
          </p:cNvSpPr>
          <p:nvPr>
            <p:ph type="ctrTitle"/>
          </p:nvPr>
        </p:nvSpPr>
        <p:spPr>
          <a:xfrm>
            <a:off x="685800" y="2130425"/>
            <a:ext cx="7772400" cy="2232025"/>
          </a:xfrm>
        </p:spPr>
        <p:txBody>
          <a:bodyPr>
            <a:normAutofit fontScale="90000"/>
          </a:bodyPr>
          <a:lstStyle/>
          <a:p>
            <a:r>
              <a:rPr lang="en-GB" dirty="0"/>
              <a:t>Module Name: LCLm40002</a:t>
            </a:r>
            <a:br>
              <a:rPr lang="en-GB" dirty="0"/>
            </a:br>
            <a:r>
              <a:rPr lang="en-GB" dirty="0"/>
              <a:t>Student Name: Aliu A Djalo                           Student Number: 2525086</a:t>
            </a:r>
            <a:br>
              <a:rPr lang="en-GB" dirty="0"/>
            </a:br>
            <a:r>
              <a:rPr lang="en-GB" dirty="0"/>
              <a:t>Lecture’s Name : Rejwan B Sulaiman</a:t>
            </a:r>
            <a:br>
              <a:rPr lang="en-GB" dirty="0"/>
            </a:br>
            <a:endParaRPr lang="en-GB" dirty="0"/>
          </a:p>
        </p:txBody>
      </p:sp>
      <p:sp>
        <p:nvSpPr>
          <p:cNvPr id="3" name="Subtitle 2">
            <a:extLst>
              <a:ext uri="{FF2B5EF4-FFF2-40B4-BE49-F238E27FC236}">
                <a16:creationId xmlns:a16="http://schemas.microsoft.com/office/drawing/2014/main" id="{2E8621D2-018D-6261-8A4C-94988E5AEA1A}"/>
              </a:ext>
            </a:extLst>
          </p:cNvPr>
          <p:cNvSpPr>
            <a:spLocks noGrp="1"/>
          </p:cNvSpPr>
          <p:nvPr>
            <p:ph type="subTitle" idx="1"/>
          </p:nvPr>
        </p:nvSpPr>
        <p:spPr>
          <a:xfrm>
            <a:off x="2228362" y="9810750"/>
            <a:ext cx="6400800" cy="1752600"/>
          </a:xfrm>
        </p:spPr>
        <p:txBody>
          <a:bodyPr/>
          <a:lstStyle/>
          <a:p>
            <a:endParaRPr lang="en-GB" dirty="0"/>
          </a:p>
        </p:txBody>
      </p:sp>
    </p:spTree>
    <p:extLst>
      <p:ext uri="{BB962C8B-B14F-4D97-AF65-F5344CB8AC3E}">
        <p14:creationId xmlns:p14="http://schemas.microsoft.com/office/powerpoint/2010/main" val="21990177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82</TotalTime>
  <Words>793</Words>
  <Application>Microsoft Office PowerPoint</Application>
  <PresentationFormat>Custom</PresentationFormat>
  <Paragraphs>29</Paragraphs>
  <Slides>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Arial</vt:lpstr>
      <vt:lpstr>Calibri</vt:lpstr>
      <vt:lpstr>Canva Sans</vt:lpstr>
      <vt:lpstr>Canva Sans Bold</vt:lpstr>
      <vt:lpstr>Aptos</vt:lpstr>
      <vt:lpstr>Red Hat Display</vt:lpstr>
      <vt:lpstr>Red Hat Display Bold</vt:lpstr>
      <vt:lpstr>Office Theme</vt:lpstr>
      <vt:lpstr>PowerPoint Presentation</vt:lpstr>
      <vt:lpstr>Module Name: LCLm40002 Student Name: Aliu A Djalo                           Student Number: 2525086 Lecture’s Name : Rejwan B Sulaiman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Illustrative Company Vision and Mission Poster</dc:title>
  <cp:lastModifiedBy>Aliu Djalo</cp:lastModifiedBy>
  <cp:revision>4</cp:revision>
  <dcterms:created xsi:type="dcterms:W3CDTF">2006-08-16T00:00:00Z</dcterms:created>
  <dcterms:modified xsi:type="dcterms:W3CDTF">2026-03-29T08:34:49Z</dcterms:modified>
  <dc:identifier>DAGuN95MjXQ</dc:identifier>
</cp:coreProperties>
</file>