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67" r:id="rId4"/>
    <p:sldId id="258" r:id="rId5"/>
    <p:sldId id="272" r:id="rId6"/>
    <p:sldId id="276" r:id="rId7"/>
    <p:sldId id="262" r:id="rId8"/>
    <p:sldId id="263" r:id="rId9"/>
    <p:sldId id="260" r:id="rId10"/>
    <p:sldId id="259" r:id="rId11"/>
    <p:sldId id="261" r:id="rId12"/>
    <p:sldId id="273" r:id="rId13"/>
    <p:sldId id="274" r:id="rId14"/>
    <p:sldId id="264" r:id="rId15"/>
    <p:sldId id="275" r:id="rId16"/>
    <p:sldId id="265" r:id="rId17"/>
    <p:sldId id="266" r:id="rId18"/>
    <p:sldId id="269" r:id="rId19"/>
    <p:sldId id="271" r:id="rId20"/>
    <p:sldId id="270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39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86519"/>
  </p:normalViewPr>
  <p:slideViewPr>
    <p:cSldViewPr snapToGrid="0">
      <p:cViewPr varScale="1">
        <p:scale>
          <a:sx n="96" d="100"/>
          <a:sy n="96" d="100"/>
        </p:scale>
        <p:origin x="17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D1970D-990B-584F-8E4B-778EAA154370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270085C-5008-F148-8076-C7DCD203D2D7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Bones + Joints: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201EC4-A7FD-6E45-9AAB-2FB2297E6B39}" type="parTrans" cxnId="{FAD7B1EE-4D60-E244-9949-DF673E3DDA1F}">
      <dgm:prSet/>
      <dgm:spPr/>
      <dgm:t>
        <a:bodyPr/>
        <a:lstStyle/>
        <a:p>
          <a:endParaRPr lang="en-GB"/>
        </a:p>
      </dgm:t>
    </dgm:pt>
    <dgm:pt modelId="{3A360886-EDBB-A14B-B776-1E7CC60CADA4}" type="sibTrans" cxnId="{FAD7B1EE-4D60-E244-9949-DF673E3DDA1F}">
      <dgm:prSet/>
      <dgm:spPr/>
      <dgm:t>
        <a:bodyPr/>
        <a:lstStyle/>
        <a:p>
          <a:endParaRPr lang="en-GB"/>
        </a:p>
      </dgm:t>
    </dgm:pt>
    <dgm:pt modelId="{D65A1607-AB64-274C-B9DD-1147668A6A28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Tibia Weber B (fracture site)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EFDB3D-6A8F-9A4B-BB89-9D50211A61EB}" type="parTrans" cxnId="{6562BDF3-4525-1E48-A923-EB1D8E2351FA}">
      <dgm:prSet/>
      <dgm:spPr/>
      <dgm:t>
        <a:bodyPr/>
        <a:lstStyle/>
        <a:p>
          <a:endParaRPr lang="en-GB"/>
        </a:p>
      </dgm:t>
    </dgm:pt>
    <dgm:pt modelId="{A9119797-B23D-6447-83B4-0E5FA5D29840}" type="sibTrans" cxnId="{6562BDF3-4525-1E48-A923-EB1D8E2351FA}">
      <dgm:prSet/>
      <dgm:spPr/>
      <dgm:t>
        <a:bodyPr/>
        <a:lstStyle/>
        <a:p>
          <a:endParaRPr lang="en-GB"/>
        </a:p>
      </dgm:t>
    </dgm:pt>
    <dgm:pt modelId="{17908D47-BA34-544D-B477-EEE02C080DE9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Talocrural Joint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54DDEB-A38B-B147-A8EB-E85F10ACFD34}" type="parTrans" cxnId="{6386699D-59AB-2F49-BC89-F6EFD9B918A1}">
      <dgm:prSet/>
      <dgm:spPr/>
      <dgm:t>
        <a:bodyPr/>
        <a:lstStyle/>
        <a:p>
          <a:endParaRPr lang="en-GB"/>
        </a:p>
      </dgm:t>
    </dgm:pt>
    <dgm:pt modelId="{9082BAEA-99E0-E545-AD78-8397FB962FA4}" type="sibTrans" cxnId="{6386699D-59AB-2F49-BC89-F6EFD9B918A1}">
      <dgm:prSet/>
      <dgm:spPr/>
      <dgm:t>
        <a:bodyPr/>
        <a:lstStyle/>
        <a:p>
          <a:endParaRPr lang="en-GB"/>
        </a:p>
      </dgm:t>
    </dgm:pt>
    <dgm:pt modelId="{70F09A7F-83BB-8E4F-9633-6A4662AA4574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Subtalar Joint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967B92-C414-4044-AFE2-C117B44EFBAE}" type="parTrans" cxnId="{8481572C-E11F-474E-8FFA-8AF332536C37}">
      <dgm:prSet/>
      <dgm:spPr/>
      <dgm:t>
        <a:bodyPr/>
        <a:lstStyle/>
        <a:p>
          <a:endParaRPr lang="en-GB"/>
        </a:p>
      </dgm:t>
    </dgm:pt>
    <dgm:pt modelId="{46764976-5C10-8841-A994-380D262F4E7E}" type="sibTrans" cxnId="{8481572C-E11F-474E-8FFA-8AF332536C37}">
      <dgm:prSet/>
      <dgm:spPr/>
      <dgm:t>
        <a:bodyPr/>
        <a:lstStyle/>
        <a:p>
          <a:endParaRPr lang="en-GB"/>
        </a:p>
      </dgm:t>
    </dgm:pt>
    <dgm:pt modelId="{182AA788-7512-AB41-B23C-E8FDBD7F5E30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Ligaments: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DFEDF4-1D80-9842-9429-0E33D3C36F20}" type="parTrans" cxnId="{92B039CE-4678-BB4B-96CC-1353DE230244}">
      <dgm:prSet/>
      <dgm:spPr/>
      <dgm:t>
        <a:bodyPr/>
        <a:lstStyle/>
        <a:p>
          <a:endParaRPr lang="en-GB"/>
        </a:p>
      </dgm:t>
    </dgm:pt>
    <dgm:pt modelId="{7DADD41A-E86C-4544-8AAB-BEDA205D76D5}" type="sibTrans" cxnId="{92B039CE-4678-BB4B-96CC-1353DE230244}">
      <dgm:prSet/>
      <dgm:spPr/>
      <dgm:t>
        <a:bodyPr/>
        <a:lstStyle/>
        <a:p>
          <a:endParaRPr lang="en-GB"/>
        </a:p>
      </dgm:t>
    </dgm:pt>
    <dgm:pt modelId="{0DF747CA-4BCB-5E42-8630-3EA9285C710A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ATFL</a:t>
          </a:r>
        </a:p>
      </dgm:t>
    </dgm:pt>
    <dgm:pt modelId="{52C9423B-0555-4C4D-BE3B-3BEA2B99E653}" type="parTrans" cxnId="{CD8413CE-2871-404A-BE56-9E6AF424D6F1}">
      <dgm:prSet/>
      <dgm:spPr/>
      <dgm:t>
        <a:bodyPr/>
        <a:lstStyle/>
        <a:p>
          <a:endParaRPr lang="en-GB"/>
        </a:p>
      </dgm:t>
    </dgm:pt>
    <dgm:pt modelId="{878F151C-C7E3-634A-AF4B-4F2EA497424D}" type="sibTrans" cxnId="{CD8413CE-2871-404A-BE56-9E6AF424D6F1}">
      <dgm:prSet/>
      <dgm:spPr/>
      <dgm:t>
        <a:bodyPr/>
        <a:lstStyle/>
        <a:p>
          <a:endParaRPr lang="en-GB"/>
        </a:p>
      </dgm:t>
    </dgm:pt>
    <dgm:pt modelId="{20D0F868-029A-E34A-B530-8783794E4ED6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CFL</a:t>
          </a:r>
        </a:p>
      </dgm:t>
    </dgm:pt>
    <dgm:pt modelId="{CA050813-35E4-524A-A001-A04FD9F08E5A}" type="parTrans" cxnId="{0766E5F1-23CC-BC48-B76B-84C275EB0D91}">
      <dgm:prSet/>
      <dgm:spPr/>
      <dgm:t>
        <a:bodyPr/>
        <a:lstStyle/>
        <a:p>
          <a:endParaRPr lang="en-GB"/>
        </a:p>
      </dgm:t>
    </dgm:pt>
    <dgm:pt modelId="{A60859E3-867D-F441-AC1E-CEB716F1CA14}" type="sibTrans" cxnId="{0766E5F1-23CC-BC48-B76B-84C275EB0D91}">
      <dgm:prSet/>
      <dgm:spPr/>
      <dgm:t>
        <a:bodyPr/>
        <a:lstStyle/>
        <a:p>
          <a:endParaRPr lang="en-GB"/>
        </a:p>
      </dgm:t>
    </dgm:pt>
    <dgm:pt modelId="{BCE256CE-D068-FB44-8248-B0ADB51066A6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Distal Tibiofibular Syndesmosis</a:t>
          </a:r>
        </a:p>
      </dgm:t>
    </dgm:pt>
    <dgm:pt modelId="{167A9104-BE39-8344-BD16-CA9E2FDCB44E}" type="parTrans" cxnId="{0B9272A7-0CF0-E042-A6BF-162B3110BE5C}">
      <dgm:prSet/>
      <dgm:spPr/>
      <dgm:t>
        <a:bodyPr/>
        <a:lstStyle/>
        <a:p>
          <a:endParaRPr lang="en-GB"/>
        </a:p>
      </dgm:t>
    </dgm:pt>
    <dgm:pt modelId="{AA5643E1-1ADE-874A-A426-F83D10DFFFD4}" type="sibTrans" cxnId="{0B9272A7-0CF0-E042-A6BF-162B3110BE5C}">
      <dgm:prSet/>
      <dgm:spPr/>
      <dgm:t>
        <a:bodyPr/>
        <a:lstStyle/>
        <a:p>
          <a:endParaRPr lang="en-GB"/>
        </a:p>
      </dgm:t>
    </dgm:pt>
    <dgm:pt modelId="{CB99C34E-20F0-2B40-884A-80D35EF0C81B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Deltoid Ligament</a:t>
          </a:r>
        </a:p>
      </dgm:t>
    </dgm:pt>
    <dgm:pt modelId="{C0185E79-955E-744E-8CA5-36D68E6FE846}" type="parTrans" cxnId="{41A21600-0F54-CF40-BAF6-71DF1022B700}">
      <dgm:prSet/>
      <dgm:spPr/>
      <dgm:t>
        <a:bodyPr/>
        <a:lstStyle/>
        <a:p>
          <a:endParaRPr lang="en-GB"/>
        </a:p>
      </dgm:t>
    </dgm:pt>
    <dgm:pt modelId="{7850A384-E935-984B-89B1-469279254D7A}" type="sibTrans" cxnId="{41A21600-0F54-CF40-BAF6-71DF1022B700}">
      <dgm:prSet/>
      <dgm:spPr/>
      <dgm:t>
        <a:bodyPr/>
        <a:lstStyle/>
        <a:p>
          <a:endParaRPr lang="en-GB"/>
        </a:p>
      </dgm:t>
    </dgm:pt>
    <dgm:pt modelId="{BCFD705E-80BA-AA49-AE58-E9C9724F147C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Tendons: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6CA720-D4FF-4840-BCFA-597EAAF78F6E}" type="parTrans" cxnId="{17737B63-35A1-E449-94F8-938C5D3291D0}">
      <dgm:prSet/>
      <dgm:spPr/>
      <dgm:t>
        <a:bodyPr/>
        <a:lstStyle/>
        <a:p>
          <a:endParaRPr lang="en-GB"/>
        </a:p>
      </dgm:t>
    </dgm:pt>
    <dgm:pt modelId="{FE20781E-6AB1-F14C-A826-CBD74C2A7144}" type="sibTrans" cxnId="{17737B63-35A1-E449-94F8-938C5D3291D0}">
      <dgm:prSet/>
      <dgm:spPr/>
      <dgm:t>
        <a:bodyPr/>
        <a:lstStyle/>
        <a:p>
          <a:endParaRPr lang="en-GB"/>
        </a:p>
      </dgm:t>
    </dgm:pt>
    <dgm:pt modelId="{C86D5B8E-3432-FB46-A67F-BBB04A8F5053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Peroneal Tendon</a:t>
          </a:r>
        </a:p>
      </dgm:t>
    </dgm:pt>
    <dgm:pt modelId="{A8DA9642-671E-8443-94F2-B070EDF1A2BA}" type="parTrans" cxnId="{C20DE83D-7A26-E441-B14F-0388AB1817F8}">
      <dgm:prSet/>
      <dgm:spPr/>
      <dgm:t>
        <a:bodyPr/>
        <a:lstStyle/>
        <a:p>
          <a:endParaRPr lang="en-GB"/>
        </a:p>
      </dgm:t>
    </dgm:pt>
    <dgm:pt modelId="{F2DA88B7-88BC-1B4A-B843-E858CF3DC3B8}" type="sibTrans" cxnId="{C20DE83D-7A26-E441-B14F-0388AB1817F8}">
      <dgm:prSet/>
      <dgm:spPr/>
      <dgm:t>
        <a:bodyPr/>
        <a:lstStyle/>
        <a:p>
          <a:endParaRPr lang="en-GB"/>
        </a:p>
      </dgm:t>
    </dgm:pt>
    <dgm:pt modelId="{00119D29-B26A-B54D-9A76-19F685964842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Achilles Tendon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3DE3C8-8DCE-914B-8A01-F2F9408BB452}" type="parTrans" cxnId="{738EBB90-0702-2A45-98CB-0C3E7420E126}">
      <dgm:prSet/>
      <dgm:spPr/>
      <dgm:t>
        <a:bodyPr/>
        <a:lstStyle/>
        <a:p>
          <a:endParaRPr lang="en-GB"/>
        </a:p>
      </dgm:t>
    </dgm:pt>
    <dgm:pt modelId="{669573A1-D525-1140-AE64-CA63A4EA4492}" type="sibTrans" cxnId="{738EBB90-0702-2A45-98CB-0C3E7420E126}">
      <dgm:prSet/>
      <dgm:spPr/>
      <dgm:t>
        <a:bodyPr/>
        <a:lstStyle/>
        <a:p>
          <a:endParaRPr lang="en-GB"/>
        </a:p>
      </dgm:t>
    </dgm:pt>
    <dgm:pt modelId="{19C9F0B1-5B7F-EC49-A083-6C11B98A6B0B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Prime Movers: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B70EC58-4338-5448-9C82-C74ACAD7DDB8}" type="parTrans" cxnId="{B64A34C3-0EBF-6C47-9BF6-863973C69F87}">
      <dgm:prSet/>
      <dgm:spPr/>
      <dgm:t>
        <a:bodyPr/>
        <a:lstStyle/>
        <a:p>
          <a:endParaRPr lang="en-GB"/>
        </a:p>
      </dgm:t>
    </dgm:pt>
    <dgm:pt modelId="{D32BF47C-0F95-604C-ACA8-9FEC94022BDB}" type="sibTrans" cxnId="{B64A34C3-0EBF-6C47-9BF6-863973C69F87}">
      <dgm:prSet/>
      <dgm:spPr/>
      <dgm:t>
        <a:bodyPr/>
        <a:lstStyle/>
        <a:p>
          <a:endParaRPr lang="en-GB"/>
        </a:p>
      </dgm:t>
    </dgm:pt>
    <dgm:pt modelId="{8555BD7D-DF70-0A41-9A44-D246FE0ADC80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Glutes, Quadriceps, Hamstrings and Calves</a:t>
          </a:r>
        </a:p>
      </dgm:t>
    </dgm:pt>
    <dgm:pt modelId="{3C406362-557C-564B-92F2-A42E36876167}" type="parTrans" cxnId="{6B237424-CACE-CB48-BCFF-5686DC806821}">
      <dgm:prSet/>
      <dgm:spPr/>
      <dgm:t>
        <a:bodyPr/>
        <a:lstStyle/>
        <a:p>
          <a:endParaRPr lang="en-GB"/>
        </a:p>
      </dgm:t>
    </dgm:pt>
    <dgm:pt modelId="{240BB7EC-42FE-2449-9290-CBC1F6A91094}" type="sibTrans" cxnId="{6B237424-CACE-CB48-BCFF-5686DC806821}">
      <dgm:prSet/>
      <dgm:spPr/>
      <dgm:t>
        <a:bodyPr/>
        <a:lstStyle/>
        <a:p>
          <a:endParaRPr lang="en-GB"/>
        </a:p>
      </dgm:t>
    </dgm:pt>
    <dgm:pt modelId="{6A8913FD-FDC9-B74E-B7F3-1C2856EEF80F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Ankle Stabilisers: 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998806E-C086-C645-B4D6-C855E5A85594}" type="parTrans" cxnId="{1E0CDA68-D1EF-1142-9A2A-B6EF5929D301}">
      <dgm:prSet/>
      <dgm:spPr/>
      <dgm:t>
        <a:bodyPr/>
        <a:lstStyle/>
        <a:p>
          <a:endParaRPr lang="en-GB"/>
        </a:p>
      </dgm:t>
    </dgm:pt>
    <dgm:pt modelId="{12E6B373-18AC-CA4E-BEC1-8DD1506EDB0B}" type="sibTrans" cxnId="{1E0CDA68-D1EF-1142-9A2A-B6EF5929D301}">
      <dgm:prSet/>
      <dgm:spPr/>
      <dgm:t>
        <a:bodyPr/>
        <a:lstStyle/>
        <a:p>
          <a:endParaRPr lang="en-GB"/>
        </a:p>
      </dgm:t>
    </dgm:pt>
    <dgm:pt modelId="{81D1EA60-E1CF-3745-A478-8204531AEB7F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Tibialis Posterior, </a:t>
          </a:r>
          <a:r>
            <a:rPr lang="en-US" sz="20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Peroneals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, Soleus</a:t>
          </a:r>
        </a:p>
      </dgm:t>
    </dgm:pt>
    <dgm:pt modelId="{44FBE385-888A-E444-983F-D09144A0D91F}" type="parTrans" cxnId="{1E0CC80F-4610-A54A-ADB1-FD4BCA6EDDA6}">
      <dgm:prSet/>
      <dgm:spPr/>
      <dgm:t>
        <a:bodyPr/>
        <a:lstStyle/>
        <a:p>
          <a:endParaRPr lang="en-GB"/>
        </a:p>
      </dgm:t>
    </dgm:pt>
    <dgm:pt modelId="{745FAD6B-C3C7-AB4D-90CC-2B0CA217D24E}" type="sibTrans" cxnId="{1E0CC80F-4610-A54A-ADB1-FD4BCA6EDDA6}">
      <dgm:prSet/>
      <dgm:spPr/>
      <dgm:t>
        <a:bodyPr/>
        <a:lstStyle/>
        <a:p>
          <a:endParaRPr lang="en-GB"/>
        </a:p>
      </dgm:t>
    </dgm:pt>
    <dgm:pt modelId="{9683853D-3F87-C049-9EA9-2D1786ECBC0F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Full Kinetic Chain</a:t>
          </a:r>
        </a:p>
      </dgm:t>
    </dgm:pt>
    <dgm:pt modelId="{D0C7DBBE-3512-1248-A5AC-E0C6A99160DA}" type="parTrans" cxnId="{6412A12C-9FCF-D041-8369-EADA1E765DE3}">
      <dgm:prSet/>
      <dgm:spPr/>
      <dgm:t>
        <a:bodyPr/>
        <a:lstStyle/>
        <a:p>
          <a:endParaRPr lang="en-GB"/>
        </a:p>
      </dgm:t>
    </dgm:pt>
    <dgm:pt modelId="{E7CD43F1-A48A-C640-AA58-B176F7CC71D7}" type="sibTrans" cxnId="{6412A12C-9FCF-D041-8369-EADA1E765DE3}">
      <dgm:prSet/>
      <dgm:spPr/>
      <dgm:t>
        <a:bodyPr/>
        <a:lstStyle/>
        <a:p>
          <a:endParaRPr lang="en-GB"/>
        </a:p>
      </dgm:t>
    </dgm:pt>
    <dgm:pt modelId="{B6537118-F8D2-5948-B899-729C7BA486A9}" type="pres">
      <dgm:prSet presAssocID="{DAD1970D-990B-584F-8E4B-778EAA154370}" presName="Name0" presStyleCnt="0">
        <dgm:presLayoutVars>
          <dgm:dir/>
          <dgm:animLvl val="lvl"/>
          <dgm:resizeHandles val="exact"/>
        </dgm:presLayoutVars>
      </dgm:prSet>
      <dgm:spPr/>
    </dgm:pt>
    <dgm:pt modelId="{A1DCEE4E-5B6B-AC42-B325-2E72908A970E}" type="pres">
      <dgm:prSet presAssocID="{D270085C-5008-F148-8076-C7DCD203D2D7}" presName="composite" presStyleCnt="0"/>
      <dgm:spPr/>
    </dgm:pt>
    <dgm:pt modelId="{6A5A9179-8A1F-7549-9C5E-E5DBE7E8AD33}" type="pres">
      <dgm:prSet presAssocID="{D270085C-5008-F148-8076-C7DCD203D2D7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2EC3858B-5F8D-5D4B-82CA-3E0131532EF1}" type="pres">
      <dgm:prSet presAssocID="{D270085C-5008-F148-8076-C7DCD203D2D7}" presName="desTx" presStyleLbl="alignAccFollowNode1" presStyleIdx="0" presStyleCnt="5">
        <dgm:presLayoutVars>
          <dgm:bulletEnabled val="1"/>
        </dgm:presLayoutVars>
      </dgm:prSet>
      <dgm:spPr/>
    </dgm:pt>
    <dgm:pt modelId="{6FE512BF-ABFA-664D-B670-3219A91C6AEB}" type="pres">
      <dgm:prSet presAssocID="{3A360886-EDBB-A14B-B776-1E7CC60CADA4}" presName="space" presStyleCnt="0"/>
      <dgm:spPr/>
    </dgm:pt>
    <dgm:pt modelId="{6196BC7E-5A3F-7743-AAC1-2A463EC7AB83}" type="pres">
      <dgm:prSet presAssocID="{182AA788-7512-AB41-B23C-E8FDBD7F5E30}" presName="composite" presStyleCnt="0"/>
      <dgm:spPr/>
    </dgm:pt>
    <dgm:pt modelId="{813AEEA3-DE23-A94F-A3FF-B835CE5F18E1}" type="pres">
      <dgm:prSet presAssocID="{182AA788-7512-AB41-B23C-E8FDBD7F5E30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F7F47FA3-28DE-1247-B023-2B5D2EF7B7A7}" type="pres">
      <dgm:prSet presAssocID="{182AA788-7512-AB41-B23C-E8FDBD7F5E30}" presName="desTx" presStyleLbl="alignAccFollowNode1" presStyleIdx="1" presStyleCnt="5">
        <dgm:presLayoutVars>
          <dgm:bulletEnabled val="1"/>
        </dgm:presLayoutVars>
      </dgm:prSet>
      <dgm:spPr/>
    </dgm:pt>
    <dgm:pt modelId="{56A4216F-E32D-FA42-9612-936D2B721DE1}" type="pres">
      <dgm:prSet presAssocID="{7DADD41A-E86C-4544-8AAB-BEDA205D76D5}" presName="space" presStyleCnt="0"/>
      <dgm:spPr/>
    </dgm:pt>
    <dgm:pt modelId="{57B14422-97F5-1144-B3F7-DEF9B584141D}" type="pres">
      <dgm:prSet presAssocID="{BCFD705E-80BA-AA49-AE58-E9C9724F147C}" presName="composite" presStyleCnt="0"/>
      <dgm:spPr/>
    </dgm:pt>
    <dgm:pt modelId="{0FB0E7FD-A771-614F-859F-F698EEEC5950}" type="pres">
      <dgm:prSet presAssocID="{BCFD705E-80BA-AA49-AE58-E9C9724F147C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96BE7C29-9F7F-1441-AC94-C386F6E49800}" type="pres">
      <dgm:prSet presAssocID="{BCFD705E-80BA-AA49-AE58-E9C9724F147C}" presName="desTx" presStyleLbl="alignAccFollowNode1" presStyleIdx="2" presStyleCnt="5">
        <dgm:presLayoutVars>
          <dgm:bulletEnabled val="1"/>
        </dgm:presLayoutVars>
      </dgm:prSet>
      <dgm:spPr/>
    </dgm:pt>
    <dgm:pt modelId="{12CADCCF-72AF-3E4F-876A-9157BBE5BE3F}" type="pres">
      <dgm:prSet presAssocID="{FE20781E-6AB1-F14C-A826-CBD74C2A7144}" presName="space" presStyleCnt="0"/>
      <dgm:spPr/>
    </dgm:pt>
    <dgm:pt modelId="{7135E434-58CA-964C-8146-5A79C5E45BED}" type="pres">
      <dgm:prSet presAssocID="{19C9F0B1-5B7F-EC49-A083-6C11B98A6B0B}" presName="composite" presStyleCnt="0"/>
      <dgm:spPr/>
    </dgm:pt>
    <dgm:pt modelId="{1FFD1B17-7E59-1246-98E5-23ABAFA1EDF2}" type="pres">
      <dgm:prSet presAssocID="{19C9F0B1-5B7F-EC49-A083-6C11B98A6B0B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779B4B08-A6A2-CE46-A598-51B17D1EDD82}" type="pres">
      <dgm:prSet presAssocID="{19C9F0B1-5B7F-EC49-A083-6C11B98A6B0B}" presName="desTx" presStyleLbl="alignAccFollowNode1" presStyleIdx="3" presStyleCnt="5">
        <dgm:presLayoutVars>
          <dgm:bulletEnabled val="1"/>
        </dgm:presLayoutVars>
      </dgm:prSet>
      <dgm:spPr/>
    </dgm:pt>
    <dgm:pt modelId="{98BE08A6-D21A-DB49-8869-343B0B6AD278}" type="pres">
      <dgm:prSet presAssocID="{D32BF47C-0F95-604C-ACA8-9FEC94022BDB}" presName="space" presStyleCnt="0"/>
      <dgm:spPr/>
    </dgm:pt>
    <dgm:pt modelId="{AA4A1B05-ADF1-5949-8080-C045F212E5B5}" type="pres">
      <dgm:prSet presAssocID="{6A8913FD-FDC9-B74E-B7F3-1C2856EEF80F}" presName="composite" presStyleCnt="0"/>
      <dgm:spPr/>
    </dgm:pt>
    <dgm:pt modelId="{45BD0F2C-80B1-F54F-856E-59494FB68DE9}" type="pres">
      <dgm:prSet presAssocID="{6A8913FD-FDC9-B74E-B7F3-1C2856EEF80F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DFD47AA3-0FA0-2D44-8D1A-3062F479083C}" type="pres">
      <dgm:prSet presAssocID="{6A8913FD-FDC9-B74E-B7F3-1C2856EEF80F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41A21600-0F54-CF40-BAF6-71DF1022B700}" srcId="{182AA788-7512-AB41-B23C-E8FDBD7F5E30}" destId="{CB99C34E-20F0-2B40-884A-80D35EF0C81B}" srcOrd="0" destOrd="0" parTransId="{C0185E79-955E-744E-8CA5-36D68E6FE846}" sibTransId="{7850A384-E935-984B-89B1-469279254D7A}"/>
    <dgm:cxn modelId="{E114870F-9980-334F-9B1F-FB52355C0C18}" type="presOf" srcId="{CB99C34E-20F0-2B40-884A-80D35EF0C81B}" destId="{F7F47FA3-28DE-1247-B023-2B5D2EF7B7A7}" srcOrd="0" destOrd="0" presId="urn:microsoft.com/office/officeart/2005/8/layout/hList1"/>
    <dgm:cxn modelId="{1E0CC80F-4610-A54A-ADB1-FD4BCA6EDDA6}" srcId="{6A8913FD-FDC9-B74E-B7F3-1C2856EEF80F}" destId="{81D1EA60-E1CF-3745-A478-8204531AEB7F}" srcOrd="0" destOrd="0" parTransId="{44FBE385-888A-E444-983F-D09144A0D91F}" sibTransId="{745FAD6B-C3C7-AB4D-90CC-2B0CA217D24E}"/>
    <dgm:cxn modelId="{53EC091F-5638-F648-8AAB-4CB903FEBC4C}" type="presOf" srcId="{8555BD7D-DF70-0A41-9A44-D246FE0ADC80}" destId="{779B4B08-A6A2-CE46-A598-51B17D1EDD82}" srcOrd="0" destOrd="0" presId="urn:microsoft.com/office/officeart/2005/8/layout/hList1"/>
    <dgm:cxn modelId="{6B237424-CACE-CB48-BCFF-5686DC806821}" srcId="{19C9F0B1-5B7F-EC49-A083-6C11B98A6B0B}" destId="{8555BD7D-DF70-0A41-9A44-D246FE0ADC80}" srcOrd="0" destOrd="0" parTransId="{3C406362-557C-564B-92F2-A42E36876167}" sibTransId="{240BB7EC-42FE-2449-9290-CBC1F6A91094}"/>
    <dgm:cxn modelId="{8481572C-E11F-474E-8FFA-8AF332536C37}" srcId="{D270085C-5008-F148-8076-C7DCD203D2D7}" destId="{70F09A7F-83BB-8E4F-9633-6A4662AA4574}" srcOrd="2" destOrd="0" parTransId="{BA967B92-C414-4044-AFE2-C117B44EFBAE}" sibTransId="{46764976-5C10-8841-A994-380D262F4E7E}"/>
    <dgm:cxn modelId="{6412A12C-9FCF-D041-8369-EADA1E765DE3}" srcId="{19C9F0B1-5B7F-EC49-A083-6C11B98A6B0B}" destId="{9683853D-3F87-C049-9EA9-2D1786ECBC0F}" srcOrd="1" destOrd="0" parTransId="{D0C7DBBE-3512-1248-A5AC-E0C6A99160DA}" sibTransId="{E7CD43F1-A48A-C640-AA58-B176F7CC71D7}"/>
    <dgm:cxn modelId="{C20DE83D-7A26-E441-B14F-0388AB1817F8}" srcId="{BCFD705E-80BA-AA49-AE58-E9C9724F147C}" destId="{C86D5B8E-3432-FB46-A67F-BBB04A8F5053}" srcOrd="1" destOrd="0" parTransId="{A8DA9642-671E-8443-94F2-B070EDF1A2BA}" sibTransId="{F2DA88B7-88BC-1B4A-B843-E858CF3DC3B8}"/>
    <dgm:cxn modelId="{8AB60661-C998-5C42-8002-4CFAE71798BB}" type="presOf" srcId="{BCFD705E-80BA-AA49-AE58-E9C9724F147C}" destId="{0FB0E7FD-A771-614F-859F-F698EEEC5950}" srcOrd="0" destOrd="0" presId="urn:microsoft.com/office/officeart/2005/8/layout/hList1"/>
    <dgm:cxn modelId="{17737B63-35A1-E449-94F8-938C5D3291D0}" srcId="{DAD1970D-990B-584F-8E4B-778EAA154370}" destId="{BCFD705E-80BA-AA49-AE58-E9C9724F147C}" srcOrd="2" destOrd="0" parTransId="{166CA720-D4FF-4840-BCFA-597EAAF78F6E}" sibTransId="{FE20781E-6AB1-F14C-A826-CBD74C2A7144}"/>
    <dgm:cxn modelId="{78CCAD63-2A05-5443-B13F-C84365861386}" type="presOf" srcId="{BCE256CE-D068-FB44-8248-B0ADB51066A6}" destId="{F7F47FA3-28DE-1247-B023-2B5D2EF7B7A7}" srcOrd="0" destOrd="3" presId="urn:microsoft.com/office/officeart/2005/8/layout/hList1"/>
    <dgm:cxn modelId="{1E0CDA68-D1EF-1142-9A2A-B6EF5929D301}" srcId="{DAD1970D-990B-584F-8E4B-778EAA154370}" destId="{6A8913FD-FDC9-B74E-B7F3-1C2856EEF80F}" srcOrd="4" destOrd="0" parTransId="{A998806E-C086-C645-B4D6-C855E5A85594}" sibTransId="{12E6B373-18AC-CA4E-BEC1-8DD1506EDB0B}"/>
    <dgm:cxn modelId="{AC13DE69-AB45-D944-A2AC-58CD59A3BBBD}" type="presOf" srcId="{17908D47-BA34-544D-B477-EEE02C080DE9}" destId="{2EC3858B-5F8D-5D4B-82CA-3E0131532EF1}" srcOrd="0" destOrd="1" presId="urn:microsoft.com/office/officeart/2005/8/layout/hList1"/>
    <dgm:cxn modelId="{FE9B326B-4F14-824E-9E30-E1161BA5BE9A}" type="presOf" srcId="{00119D29-B26A-B54D-9A76-19F685964842}" destId="{96BE7C29-9F7F-1441-AC94-C386F6E49800}" srcOrd="0" destOrd="0" presId="urn:microsoft.com/office/officeart/2005/8/layout/hList1"/>
    <dgm:cxn modelId="{FED12472-487D-FD4F-A72C-955C84830C01}" type="presOf" srcId="{20D0F868-029A-E34A-B530-8783794E4ED6}" destId="{F7F47FA3-28DE-1247-B023-2B5D2EF7B7A7}" srcOrd="0" destOrd="2" presId="urn:microsoft.com/office/officeart/2005/8/layout/hList1"/>
    <dgm:cxn modelId="{DC4C3176-2525-8941-A9E5-E01EB1F6F807}" type="presOf" srcId="{DAD1970D-990B-584F-8E4B-778EAA154370}" destId="{B6537118-F8D2-5948-B899-729C7BA486A9}" srcOrd="0" destOrd="0" presId="urn:microsoft.com/office/officeart/2005/8/layout/hList1"/>
    <dgm:cxn modelId="{4371387C-F8A2-B147-9D72-9C40D1911671}" type="presOf" srcId="{9683853D-3F87-C049-9EA9-2D1786ECBC0F}" destId="{779B4B08-A6A2-CE46-A598-51B17D1EDD82}" srcOrd="0" destOrd="1" presId="urn:microsoft.com/office/officeart/2005/8/layout/hList1"/>
    <dgm:cxn modelId="{5E16DB85-2CA8-9240-8CA0-773C985521BB}" type="presOf" srcId="{D65A1607-AB64-274C-B9DD-1147668A6A28}" destId="{2EC3858B-5F8D-5D4B-82CA-3E0131532EF1}" srcOrd="0" destOrd="0" presId="urn:microsoft.com/office/officeart/2005/8/layout/hList1"/>
    <dgm:cxn modelId="{738EBB90-0702-2A45-98CB-0C3E7420E126}" srcId="{BCFD705E-80BA-AA49-AE58-E9C9724F147C}" destId="{00119D29-B26A-B54D-9A76-19F685964842}" srcOrd="0" destOrd="0" parTransId="{8F3DE3C8-8DCE-914B-8A01-F2F9408BB452}" sibTransId="{669573A1-D525-1140-AE64-CA63A4EA4492}"/>
    <dgm:cxn modelId="{6386699D-59AB-2F49-BC89-F6EFD9B918A1}" srcId="{D270085C-5008-F148-8076-C7DCD203D2D7}" destId="{17908D47-BA34-544D-B477-EEE02C080DE9}" srcOrd="1" destOrd="0" parTransId="{DD54DDEB-A38B-B147-A8EB-E85F10ACFD34}" sibTransId="{9082BAEA-99E0-E545-AD78-8397FB962FA4}"/>
    <dgm:cxn modelId="{0B9272A7-0CF0-E042-A6BF-162B3110BE5C}" srcId="{182AA788-7512-AB41-B23C-E8FDBD7F5E30}" destId="{BCE256CE-D068-FB44-8248-B0ADB51066A6}" srcOrd="3" destOrd="0" parTransId="{167A9104-BE39-8344-BD16-CA9E2FDCB44E}" sibTransId="{AA5643E1-1ADE-874A-A426-F83D10DFFFD4}"/>
    <dgm:cxn modelId="{3BDFDFB9-4384-2144-9315-4285C558E5CF}" type="presOf" srcId="{70F09A7F-83BB-8E4F-9633-6A4662AA4574}" destId="{2EC3858B-5F8D-5D4B-82CA-3E0131532EF1}" srcOrd="0" destOrd="2" presId="urn:microsoft.com/office/officeart/2005/8/layout/hList1"/>
    <dgm:cxn modelId="{C17E82BD-4124-1E45-A8E0-47DF0B2E5A74}" type="presOf" srcId="{19C9F0B1-5B7F-EC49-A083-6C11B98A6B0B}" destId="{1FFD1B17-7E59-1246-98E5-23ABAFA1EDF2}" srcOrd="0" destOrd="0" presId="urn:microsoft.com/office/officeart/2005/8/layout/hList1"/>
    <dgm:cxn modelId="{B64A34C3-0EBF-6C47-9BF6-863973C69F87}" srcId="{DAD1970D-990B-584F-8E4B-778EAA154370}" destId="{19C9F0B1-5B7F-EC49-A083-6C11B98A6B0B}" srcOrd="3" destOrd="0" parTransId="{EB70EC58-4338-5448-9C82-C74ACAD7DDB8}" sibTransId="{D32BF47C-0F95-604C-ACA8-9FEC94022BDB}"/>
    <dgm:cxn modelId="{F3ED4BC6-0AD8-B64F-A593-BC7E4CAF7EEE}" type="presOf" srcId="{81D1EA60-E1CF-3745-A478-8204531AEB7F}" destId="{DFD47AA3-0FA0-2D44-8D1A-3062F479083C}" srcOrd="0" destOrd="0" presId="urn:microsoft.com/office/officeart/2005/8/layout/hList1"/>
    <dgm:cxn modelId="{CD8413CE-2871-404A-BE56-9E6AF424D6F1}" srcId="{182AA788-7512-AB41-B23C-E8FDBD7F5E30}" destId="{0DF747CA-4BCB-5E42-8630-3EA9285C710A}" srcOrd="1" destOrd="0" parTransId="{52C9423B-0555-4C4D-BE3B-3BEA2B99E653}" sibTransId="{878F151C-C7E3-634A-AF4B-4F2EA497424D}"/>
    <dgm:cxn modelId="{92B039CE-4678-BB4B-96CC-1353DE230244}" srcId="{DAD1970D-990B-584F-8E4B-778EAA154370}" destId="{182AA788-7512-AB41-B23C-E8FDBD7F5E30}" srcOrd="1" destOrd="0" parTransId="{7CDFEDF4-1D80-9842-9429-0E33D3C36F20}" sibTransId="{7DADD41A-E86C-4544-8AAB-BEDA205D76D5}"/>
    <dgm:cxn modelId="{C0DF36D7-0DC3-7844-B0DB-B5ABA7795657}" type="presOf" srcId="{D270085C-5008-F148-8076-C7DCD203D2D7}" destId="{6A5A9179-8A1F-7549-9C5E-E5DBE7E8AD33}" srcOrd="0" destOrd="0" presId="urn:microsoft.com/office/officeart/2005/8/layout/hList1"/>
    <dgm:cxn modelId="{280918D9-0E04-054F-99E7-1530EFE0C6EA}" type="presOf" srcId="{182AA788-7512-AB41-B23C-E8FDBD7F5E30}" destId="{813AEEA3-DE23-A94F-A3FF-B835CE5F18E1}" srcOrd="0" destOrd="0" presId="urn:microsoft.com/office/officeart/2005/8/layout/hList1"/>
    <dgm:cxn modelId="{F0A8D7E2-C3F4-6A40-A038-4A3B86B5DBC3}" type="presOf" srcId="{C86D5B8E-3432-FB46-A67F-BBB04A8F5053}" destId="{96BE7C29-9F7F-1441-AC94-C386F6E49800}" srcOrd="0" destOrd="1" presId="urn:microsoft.com/office/officeart/2005/8/layout/hList1"/>
    <dgm:cxn modelId="{FAD7B1EE-4D60-E244-9949-DF673E3DDA1F}" srcId="{DAD1970D-990B-584F-8E4B-778EAA154370}" destId="{D270085C-5008-F148-8076-C7DCD203D2D7}" srcOrd="0" destOrd="0" parTransId="{EA201EC4-A7FD-6E45-9AAB-2FB2297E6B39}" sibTransId="{3A360886-EDBB-A14B-B776-1E7CC60CADA4}"/>
    <dgm:cxn modelId="{31BDBAF1-D24A-3F4B-ADCA-575A98734CEE}" type="presOf" srcId="{0DF747CA-4BCB-5E42-8630-3EA9285C710A}" destId="{F7F47FA3-28DE-1247-B023-2B5D2EF7B7A7}" srcOrd="0" destOrd="1" presId="urn:microsoft.com/office/officeart/2005/8/layout/hList1"/>
    <dgm:cxn modelId="{0766E5F1-23CC-BC48-B76B-84C275EB0D91}" srcId="{182AA788-7512-AB41-B23C-E8FDBD7F5E30}" destId="{20D0F868-029A-E34A-B530-8783794E4ED6}" srcOrd="2" destOrd="0" parTransId="{CA050813-35E4-524A-A001-A04FD9F08E5A}" sibTransId="{A60859E3-867D-F441-AC1E-CEB716F1CA14}"/>
    <dgm:cxn modelId="{6562BDF3-4525-1E48-A923-EB1D8E2351FA}" srcId="{D270085C-5008-F148-8076-C7DCD203D2D7}" destId="{D65A1607-AB64-274C-B9DD-1147668A6A28}" srcOrd="0" destOrd="0" parTransId="{8EEFDB3D-6A8F-9A4B-BB89-9D50211A61EB}" sibTransId="{A9119797-B23D-6447-83B4-0E5FA5D29840}"/>
    <dgm:cxn modelId="{BA9ABCFA-7358-2541-82C2-9B03CDEFCFE0}" type="presOf" srcId="{6A8913FD-FDC9-B74E-B7F3-1C2856EEF80F}" destId="{45BD0F2C-80B1-F54F-856E-59494FB68DE9}" srcOrd="0" destOrd="0" presId="urn:microsoft.com/office/officeart/2005/8/layout/hList1"/>
    <dgm:cxn modelId="{2992A370-8BBD-314A-B569-6A9AE8ABD249}" type="presParOf" srcId="{B6537118-F8D2-5948-B899-729C7BA486A9}" destId="{A1DCEE4E-5B6B-AC42-B325-2E72908A970E}" srcOrd="0" destOrd="0" presId="urn:microsoft.com/office/officeart/2005/8/layout/hList1"/>
    <dgm:cxn modelId="{B8ACCC59-8E4D-BD43-AFCE-2B2875D8326F}" type="presParOf" srcId="{A1DCEE4E-5B6B-AC42-B325-2E72908A970E}" destId="{6A5A9179-8A1F-7549-9C5E-E5DBE7E8AD33}" srcOrd="0" destOrd="0" presId="urn:microsoft.com/office/officeart/2005/8/layout/hList1"/>
    <dgm:cxn modelId="{B8E61987-BE50-0D4A-A689-6E24F892B4CC}" type="presParOf" srcId="{A1DCEE4E-5B6B-AC42-B325-2E72908A970E}" destId="{2EC3858B-5F8D-5D4B-82CA-3E0131532EF1}" srcOrd="1" destOrd="0" presId="urn:microsoft.com/office/officeart/2005/8/layout/hList1"/>
    <dgm:cxn modelId="{B5C5ECED-43D4-0B42-AB75-E4776C1EA7E3}" type="presParOf" srcId="{B6537118-F8D2-5948-B899-729C7BA486A9}" destId="{6FE512BF-ABFA-664D-B670-3219A91C6AEB}" srcOrd="1" destOrd="0" presId="urn:microsoft.com/office/officeart/2005/8/layout/hList1"/>
    <dgm:cxn modelId="{44079291-E1A7-AE43-A698-7730B11967FB}" type="presParOf" srcId="{B6537118-F8D2-5948-B899-729C7BA486A9}" destId="{6196BC7E-5A3F-7743-AAC1-2A463EC7AB83}" srcOrd="2" destOrd="0" presId="urn:microsoft.com/office/officeart/2005/8/layout/hList1"/>
    <dgm:cxn modelId="{DADAABA2-C5F2-894D-9D21-E4D51A95DE01}" type="presParOf" srcId="{6196BC7E-5A3F-7743-AAC1-2A463EC7AB83}" destId="{813AEEA3-DE23-A94F-A3FF-B835CE5F18E1}" srcOrd="0" destOrd="0" presId="urn:microsoft.com/office/officeart/2005/8/layout/hList1"/>
    <dgm:cxn modelId="{D8FD157A-ADEC-4641-8DD8-482F30253BBC}" type="presParOf" srcId="{6196BC7E-5A3F-7743-AAC1-2A463EC7AB83}" destId="{F7F47FA3-28DE-1247-B023-2B5D2EF7B7A7}" srcOrd="1" destOrd="0" presId="urn:microsoft.com/office/officeart/2005/8/layout/hList1"/>
    <dgm:cxn modelId="{AD5E82A6-8DB0-A744-805B-272251488929}" type="presParOf" srcId="{B6537118-F8D2-5948-B899-729C7BA486A9}" destId="{56A4216F-E32D-FA42-9612-936D2B721DE1}" srcOrd="3" destOrd="0" presId="urn:microsoft.com/office/officeart/2005/8/layout/hList1"/>
    <dgm:cxn modelId="{5CE50239-0B76-2744-B77C-4C6FC57EA2FF}" type="presParOf" srcId="{B6537118-F8D2-5948-B899-729C7BA486A9}" destId="{57B14422-97F5-1144-B3F7-DEF9B584141D}" srcOrd="4" destOrd="0" presId="urn:microsoft.com/office/officeart/2005/8/layout/hList1"/>
    <dgm:cxn modelId="{3BB48277-C750-8F48-80A1-C8ADD3D4F2D0}" type="presParOf" srcId="{57B14422-97F5-1144-B3F7-DEF9B584141D}" destId="{0FB0E7FD-A771-614F-859F-F698EEEC5950}" srcOrd="0" destOrd="0" presId="urn:microsoft.com/office/officeart/2005/8/layout/hList1"/>
    <dgm:cxn modelId="{74485F95-783E-C846-B355-E9154B259905}" type="presParOf" srcId="{57B14422-97F5-1144-B3F7-DEF9B584141D}" destId="{96BE7C29-9F7F-1441-AC94-C386F6E49800}" srcOrd="1" destOrd="0" presId="urn:microsoft.com/office/officeart/2005/8/layout/hList1"/>
    <dgm:cxn modelId="{24063BA6-4525-ED47-A36B-A3C74A99D181}" type="presParOf" srcId="{B6537118-F8D2-5948-B899-729C7BA486A9}" destId="{12CADCCF-72AF-3E4F-876A-9157BBE5BE3F}" srcOrd="5" destOrd="0" presId="urn:microsoft.com/office/officeart/2005/8/layout/hList1"/>
    <dgm:cxn modelId="{A1B88B11-8FC6-9147-B0DD-3DDECD2BE485}" type="presParOf" srcId="{B6537118-F8D2-5948-B899-729C7BA486A9}" destId="{7135E434-58CA-964C-8146-5A79C5E45BED}" srcOrd="6" destOrd="0" presId="urn:microsoft.com/office/officeart/2005/8/layout/hList1"/>
    <dgm:cxn modelId="{F6E327B9-E8E8-B54A-8ED2-C154FEF96EF4}" type="presParOf" srcId="{7135E434-58CA-964C-8146-5A79C5E45BED}" destId="{1FFD1B17-7E59-1246-98E5-23ABAFA1EDF2}" srcOrd="0" destOrd="0" presId="urn:microsoft.com/office/officeart/2005/8/layout/hList1"/>
    <dgm:cxn modelId="{8127926F-D141-9644-A082-C8167626E7C5}" type="presParOf" srcId="{7135E434-58CA-964C-8146-5A79C5E45BED}" destId="{779B4B08-A6A2-CE46-A598-51B17D1EDD82}" srcOrd="1" destOrd="0" presId="urn:microsoft.com/office/officeart/2005/8/layout/hList1"/>
    <dgm:cxn modelId="{8F14C047-4F1C-4145-A38D-444902377002}" type="presParOf" srcId="{B6537118-F8D2-5948-B899-729C7BA486A9}" destId="{98BE08A6-D21A-DB49-8869-343B0B6AD278}" srcOrd="7" destOrd="0" presId="urn:microsoft.com/office/officeart/2005/8/layout/hList1"/>
    <dgm:cxn modelId="{B0C353D1-8FA2-B14A-9A2B-2EBFDA4CA28B}" type="presParOf" srcId="{B6537118-F8D2-5948-B899-729C7BA486A9}" destId="{AA4A1B05-ADF1-5949-8080-C045F212E5B5}" srcOrd="8" destOrd="0" presId="urn:microsoft.com/office/officeart/2005/8/layout/hList1"/>
    <dgm:cxn modelId="{EF422930-5D9D-ED41-BF20-1BA0C6AD6048}" type="presParOf" srcId="{AA4A1B05-ADF1-5949-8080-C045F212E5B5}" destId="{45BD0F2C-80B1-F54F-856E-59494FB68DE9}" srcOrd="0" destOrd="0" presId="urn:microsoft.com/office/officeart/2005/8/layout/hList1"/>
    <dgm:cxn modelId="{0B7C536A-ACAA-B64F-B637-41EE37CC9E19}" type="presParOf" srcId="{AA4A1B05-ADF1-5949-8080-C045F212E5B5}" destId="{DFD47AA3-0FA0-2D44-8D1A-3062F479083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01B2C8-7FFB-4600-AE90-39811C6A3F8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ADC3C2C-ACF6-453E-B96A-D3DDCE8615A7}">
      <dgm:prSet custT="1"/>
      <dgm:spPr/>
      <dgm:t>
        <a:bodyPr/>
        <a:lstStyle/>
        <a:p>
          <a:r>
            <a:rPr lang="en-US" sz="4000" dirty="0">
              <a:latin typeface="Times New Roman" panose="02020603050405020304" pitchFamily="18" charset="0"/>
              <a:cs typeface="Times New Roman" panose="02020603050405020304" pitchFamily="18" charset="0"/>
            </a:rPr>
            <a:t>ROM – 90% of baseline</a:t>
          </a:r>
        </a:p>
      </dgm:t>
    </dgm:pt>
    <dgm:pt modelId="{942E14D1-A54C-4940-B90C-3953262853D3}" type="parTrans" cxnId="{00993C3E-615F-4CB0-896B-6A27C335C79D}">
      <dgm:prSet/>
      <dgm:spPr/>
      <dgm:t>
        <a:bodyPr/>
        <a:lstStyle/>
        <a:p>
          <a:endParaRPr lang="en-US"/>
        </a:p>
      </dgm:t>
    </dgm:pt>
    <dgm:pt modelId="{0FA308C6-D003-40F1-9FAB-E687D4E7AA21}" type="sibTrans" cxnId="{00993C3E-615F-4CB0-896B-6A27C335C79D}">
      <dgm:prSet/>
      <dgm:spPr/>
      <dgm:t>
        <a:bodyPr/>
        <a:lstStyle/>
        <a:p>
          <a:endParaRPr lang="en-US"/>
        </a:p>
      </dgm:t>
    </dgm:pt>
    <dgm:pt modelId="{0C6EA633-DB92-42CD-8942-82E7A5AA915E}">
      <dgm:prSet custT="1"/>
      <dgm:spPr/>
      <dgm:t>
        <a:bodyPr/>
        <a:lstStyle/>
        <a:p>
          <a:r>
            <a:rPr lang="en-US" sz="4000" dirty="0">
              <a:latin typeface="Times New Roman" panose="02020603050405020304" pitchFamily="18" charset="0"/>
              <a:cs typeface="Times New Roman" panose="02020603050405020304" pitchFamily="18" charset="0"/>
            </a:rPr>
            <a:t>Symmetry in static balance</a:t>
          </a:r>
        </a:p>
      </dgm:t>
    </dgm:pt>
    <dgm:pt modelId="{308702BE-8C4F-43ED-ACE1-2B81630ED246}" type="parTrans" cxnId="{6DB8408F-4CD8-420D-8A0A-CAB20AAB83A5}">
      <dgm:prSet/>
      <dgm:spPr/>
      <dgm:t>
        <a:bodyPr/>
        <a:lstStyle/>
        <a:p>
          <a:endParaRPr lang="en-US"/>
        </a:p>
      </dgm:t>
    </dgm:pt>
    <dgm:pt modelId="{CDE46B50-2502-4F2D-976B-CAA0FD4FE4F0}" type="sibTrans" cxnId="{6DB8408F-4CD8-420D-8A0A-CAB20AAB83A5}">
      <dgm:prSet/>
      <dgm:spPr/>
      <dgm:t>
        <a:bodyPr/>
        <a:lstStyle/>
        <a:p>
          <a:endParaRPr lang="en-US"/>
        </a:p>
      </dgm:t>
    </dgm:pt>
    <dgm:pt modelId="{1796A6B1-4590-477F-B1D6-8E5C1D8B2A9B}">
      <dgm:prSet custT="1"/>
      <dgm:spPr/>
      <dgm:t>
        <a:bodyPr/>
        <a:lstStyle/>
        <a:p>
          <a:r>
            <a:rPr lang="en-US" sz="4000" dirty="0">
              <a:latin typeface="Times New Roman" panose="02020603050405020304" pitchFamily="18" charset="0"/>
              <a:cs typeface="Times New Roman" panose="02020603050405020304" pitchFamily="18" charset="0"/>
            </a:rPr>
            <a:t>No reaction or pain on full weightbearing</a:t>
          </a:r>
        </a:p>
      </dgm:t>
    </dgm:pt>
    <dgm:pt modelId="{B879ED0F-D99A-48B3-BD86-6D7D9BE7BD69}" type="parTrans" cxnId="{BFD0A090-5BC8-4356-9384-62479E05B7D7}">
      <dgm:prSet/>
      <dgm:spPr/>
      <dgm:t>
        <a:bodyPr/>
        <a:lstStyle/>
        <a:p>
          <a:endParaRPr lang="en-US"/>
        </a:p>
      </dgm:t>
    </dgm:pt>
    <dgm:pt modelId="{9EB96049-8AD7-4121-B2CE-B2F20A24DDF3}" type="sibTrans" cxnId="{BFD0A090-5BC8-4356-9384-62479E05B7D7}">
      <dgm:prSet/>
      <dgm:spPr/>
      <dgm:t>
        <a:bodyPr/>
        <a:lstStyle/>
        <a:p>
          <a:endParaRPr lang="en-US"/>
        </a:p>
      </dgm:t>
    </dgm:pt>
    <dgm:pt modelId="{0A1CC869-5C1E-1646-8457-80BECA8B007A}" type="pres">
      <dgm:prSet presAssocID="{1C01B2C8-7FFB-4600-AE90-39811C6A3F89}" presName="linear" presStyleCnt="0">
        <dgm:presLayoutVars>
          <dgm:animLvl val="lvl"/>
          <dgm:resizeHandles val="exact"/>
        </dgm:presLayoutVars>
      </dgm:prSet>
      <dgm:spPr/>
    </dgm:pt>
    <dgm:pt modelId="{4A620E0F-2DF4-6148-9AC8-F2A4F52AEAAB}" type="pres">
      <dgm:prSet presAssocID="{BADC3C2C-ACF6-453E-B96A-D3DDCE8615A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4BE45C1-654D-5143-8A48-D1CE808AD93A}" type="pres">
      <dgm:prSet presAssocID="{0FA308C6-D003-40F1-9FAB-E687D4E7AA21}" presName="spacer" presStyleCnt="0"/>
      <dgm:spPr/>
    </dgm:pt>
    <dgm:pt modelId="{3F1D627F-9C8C-3C4E-A401-7A1E33BCDCA2}" type="pres">
      <dgm:prSet presAssocID="{0C6EA633-DB92-42CD-8942-82E7A5AA915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1AE82A-86EC-F542-9489-3313C2EBB45D}" type="pres">
      <dgm:prSet presAssocID="{CDE46B50-2502-4F2D-976B-CAA0FD4FE4F0}" presName="spacer" presStyleCnt="0"/>
      <dgm:spPr/>
    </dgm:pt>
    <dgm:pt modelId="{41EFCA2F-0945-644A-B05C-A2789A2057E2}" type="pres">
      <dgm:prSet presAssocID="{1796A6B1-4590-477F-B1D6-8E5C1D8B2A9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7C30725-2A0B-B04D-B66E-6FC2C5DE5CE6}" type="presOf" srcId="{BADC3C2C-ACF6-453E-B96A-D3DDCE8615A7}" destId="{4A620E0F-2DF4-6148-9AC8-F2A4F52AEAAB}" srcOrd="0" destOrd="0" presId="urn:microsoft.com/office/officeart/2005/8/layout/vList2"/>
    <dgm:cxn modelId="{2E22DD3D-C06F-9144-B77C-E361A2257ED9}" type="presOf" srcId="{1796A6B1-4590-477F-B1D6-8E5C1D8B2A9B}" destId="{41EFCA2F-0945-644A-B05C-A2789A2057E2}" srcOrd="0" destOrd="0" presId="urn:microsoft.com/office/officeart/2005/8/layout/vList2"/>
    <dgm:cxn modelId="{00993C3E-615F-4CB0-896B-6A27C335C79D}" srcId="{1C01B2C8-7FFB-4600-AE90-39811C6A3F89}" destId="{BADC3C2C-ACF6-453E-B96A-D3DDCE8615A7}" srcOrd="0" destOrd="0" parTransId="{942E14D1-A54C-4940-B90C-3953262853D3}" sibTransId="{0FA308C6-D003-40F1-9FAB-E687D4E7AA21}"/>
    <dgm:cxn modelId="{35F39366-BBD4-0F47-A21A-FC153736AE36}" type="presOf" srcId="{1C01B2C8-7FFB-4600-AE90-39811C6A3F89}" destId="{0A1CC869-5C1E-1646-8457-80BECA8B007A}" srcOrd="0" destOrd="0" presId="urn:microsoft.com/office/officeart/2005/8/layout/vList2"/>
    <dgm:cxn modelId="{F7964F76-B0C1-D64F-A9FA-9B1249C241CF}" type="presOf" srcId="{0C6EA633-DB92-42CD-8942-82E7A5AA915E}" destId="{3F1D627F-9C8C-3C4E-A401-7A1E33BCDCA2}" srcOrd="0" destOrd="0" presId="urn:microsoft.com/office/officeart/2005/8/layout/vList2"/>
    <dgm:cxn modelId="{6DB8408F-4CD8-420D-8A0A-CAB20AAB83A5}" srcId="{1C01B2C8-7FFB-4600-AE90-39811C6A3F89}" destId="{0C6EA633-DB92-42CD-8942-82E7A5AA915E}" srcOrd="1" destOrd="0" parTransId="{308702BE-8C4F-43ED-ACE1-2B81630ED246}" sibTransId="{CDE46B50-2502-4F2D-976B-CAA0FD4FE4F0}"/>
    <dgm:cxn modelId="{BFD0A090-5BC8-4356-9384-62479E05B7D7}" srcId="{1C01B2C8-7FFB-4600-AE90-39811C6A3F89}" destId="{1796A6B1-4590-477F-B1D6-8E5C1D8B2A9B}" srcOrd="2" destOrd="0" parTransId="{B879ED0F-D99A-48B3-BD86-6D7D9BE7BD69}" sibTransId="{9EB96049-8AD7-4121-B2CE-B2F20A24DDF3}"/>
    <dgm:cxn modelId="{1DB90380-D173-774D-A779-4EE1879A8BEE}" type="presParOf" srcId="{0A1CC869-5C1E-1646-8457-80BECA8B007A}" destId="{4A620E0F-2DF4-6148-9AC8-F2A4F52AEAAB}" srcOrd="0" destOrd="0" presId="urn:microsoft.com/office/officeart/2005/8/layout/vList2"/>
    <dgm:cxn modelId="{4B91C19F-3A50-DE42-9DC1-A62F913CA9AC}" type="presParOf" srcId="{0A1CC869-5C1E-1646-8457-80BECA8B007A}" destId="{54BE45C1-654D-5143-8A48-D1CE808AD93A}" srcOrd="1" destOrd="0" presId="urn:microsoft.com/office/officeart/2005/8/layout/vList2"/>
    <dgm:cxn modelId="{D1772271-7853-2548-BE0C-7492E62886DC}" type="presParOf" srcId="{0A1CC869-5C1E-1646-8457-80BECA8B007A}" destId="{3F1D627F-9C8C-3C4E-A401-7A1E33BCDCA2}" srcOrd="2" destOrd="0" presId="urn:microsoft.com/office/officeart/2005/8/layout/vList2"/>
    <dgm:cxn modelId="{4C110039-62C3-1F4D-A1C6-4E32869CBA66}" type="presParOf" srcId="{0A1CC869-5C1E-1646-8457-80BECA8B007A}" destId="{F81AE82A-86EC-F542-9489-3313C2EBB45D}" srcOrd="3" destOrd="0" presId="urn:microsoft.com/office/officeart/2005/8/layout/vList2"/>
    <dgm:cxn modelId="{EA169036-C6AE-C541-86EB-F1501C0EA05C}" type="presParOf" srcId="{0A1CC869-5C1E-1646-8457-80BECA8B007A}" destId="{41EFCA2F-0945-644A-B05C-A2789A2057E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D2F2EC-E44C-45DD-8B1D-CD517B33FE9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2CC2547-60F8-4745-BE88-8599D2E0A7A5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No Effusion</a:t>
          </a:r>
        </a:p>
      </dgm:t>
    </dgm:pt>
    <dgm:pt modelId="{3FB0F76F-02F2-4F85-8112-4C8BF8E7603F}" type="parTrans" cxnId="{9DDB3038-A306-4CEF-B420-CE953AF297E3}">
      <dgm:prSet/>
      <dgm:spPr/>
      <dgm:t>
        <a:bodyPr/>
        <a:lstStyle/>
        <a:p>
          <a:endParaRPr lang="en-US"/>
        </a:p>
      </dgm:t>
    </dgm:pt>
    <dgm:pt modelId="{28902F0B-0466-4241-83D1-0E6316D1412F}" type="sibTrans" cxnId="{9DDB3038-A306-4CEF-B420-CE953AF297E3}">
      <dgm:prSet/>
      <dgm:spPr/>
      <dgm:t>
        <a:bodyPr/>
        <a:lstStyle/>
        <a:p>
          <a:endParaRPr lang="en-US"/>
        </a:p>
      </dgm:t>
    </dgm:pt>
    <dgm:pt modelId="{9F889731-4FF6-445B-B2F0-FD6615EA937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Full ROM</a:t>
          </a:r>
        </a:p>
      </dgm:t>
    </dgm:pt>
    <dgm:pt modelId="{88CEE779-9357-498C-99F5-08FC841612A3}" type="parTrans" cxnId="{C3D436BB-5D51-424E-A1B6-4A9BCE78E30F}">
      <dgm:prSet/>
      <dgm:spPr/>
      <dgm:t>
        <a:bodyPr/>
        <a:lstStyle/>
        <a:p>
          <a:endParaRPr lang="en-US"/>
        </a:p>
      </dgm:t>
    </dgm:pt>
    <dgm:pt modelId="{4E065609-6850-4ACB-B09D-69C851126D6F}" type="sibTrans" cxnId="{C3D436BB-5D51-424E-A1B6-4A9BCE78E30F}">
      <dgm:prSet/>
      <dgm:spPr/>
      <dgm:t>
        <a:bodyPr/>
        <a:lstStyle/>
        <a:p>
          <a:endParaRPr lang="en-US"/>
        </a:p>
      </dgm:t>
    </dgm:pt>
    <dgm:pt modelId="{242F1684-E59A-4E01-AD5D-567A25905A9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Triple Hop Test For Distance / Cross Over Test – 90%-95% LSI</a:t>
          </a:r>
        </a:p>
      </dgm:t>
    </dgm:pt>
    <dgm:pt modelId="{E9378142-E7B6-49E4-9EEF-10B22C9A5BE6}" type="parTrans" cxnId="{0EE9FA69-1B2E-4E34-A79E-5D626AF8B626}">
      <dgm:prSet/>
      <dgm:spPr/>
      <dgm:t>
        <a:bodyPr/>
        <a:lstStyle/>
        <a:p>
          <a:endParaRPr lang="en-US"/>
        </a:p>
      </dgm:t>
    </dgm:pt>
    <dgm:pt modelId="{083EEE1F-28A0-4756-8055-08C2221435A8}" type="sibTrans" cxnId="{0EE9FA69-1B2E-4E34-A79E-5D626AF8B626}">
      <dgm:prSet/>
      <dgm:spPr/>
      <dgm:t>
        <a:bodyPr/>
        <a:lstStyle/>
        <a:p>
          <a:endParaRPr lang="en-US"/>
        </a:p>
      </dgm:t>
    </dgm:pt>
    <dgm:pt modelId="{8E884D9E-B644-4AFC-BD22-92FCC9CB857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If Linear Running Is Ok Move To Agility.</a:t>
          </a:r>
        </a:p>
      </dgm:t>
    </dgm:pt>
    <dgm:pt modelId="{031CEC9B-A3F2-448C-AEB4-4D149C32EE06}" type="parTrans" cxnId="{DAE3A460-3040-4290-A7AD-8F96A6044D22}">
      <dgm:prSet/>
      <dgm:spPr/>
      <dgm:t>
        <a:bodyPr/>
        <a:lstStyle/>
        <a:p>
          <a:endParaRPr lang="en-US"/>
        </a:p>
      </dgm:t>
    </dgm:pt>
    <dgm:pt modelId="{374D3FDF-A9DD-449D-9DD3-DC1A861D1F17}" type="sibTrans" cxnId="{DAE3A460-3040-4290-A7AD-8F96A6044D22}">
      <dgm:prSet/>
      <dgm:spPr/>
      <dgm:t>
        <a:bodyPr/>
        <a:lstStyle/>
        <a:p>
          <a:endParaRPr lang="en-US"/>
        </a:p>
      </dgm:t>
    </dgm:pt>
    <dgm:pt modelId="{DCE49B77-BFC2-8F4D-9986-2773DE0AD0B2}" type="pres">
      <dgm:prSet presAssocID="{9CD2F2EC-E44C-45DD-8B1D-CD517B33FE90}" presName="linear" presStyleCnt="0">
        <dgm:presLayoutVars>
          <dgm:animLvl val="lvl"/>
          <dgm:resizeHandles val="exact"/>
        </dgm:presLayoutVars>
      </dgm:prSet>
      <dgm:spPr/>
    </dgm:pt>
    <dgm:pt modelId="{D7FCBF4F-60E1-7F46-8BB8-06F77473D1FE}" type="pres">
      <dgm:prSet presAssocID="{32CC2547-60F8-4745-BE88-8599D2E0A7A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F6D59DA-95A8-F04B-96CE-3BEE947361B3}" type="pres">
      <dgm:prSet presAssocID="{28902F0B-0466-4241-83D1-0E6316D1412F}" presName="spacer" presStyleCnt="0"/>
      <dgm:spPr/>
    </dgm:pt>
    <dgm:pt modelId="{2EBD8857-F749-9643-ACF0-A68D47044007}" type="pres">
      <dgm:prSet presAssocID="{9F889731-4FF6-445B-B2F0-FD6615EA937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58DF0BC-C120-0848-9AFF-3E8DE4CB6925}" type="pres">
      <dgm:prSet presAssocID="{4E065609-6850-4ACB-B09D-69C851126D6F}" presName="spacer" presStyleCnt="0"/>
      <dgm:spPr/>
    </dgm:pt>
    <dgm:pt modelId="{F16DAC49-A3F2-7C40-8327-0CAB6B76139D}" type="pres">
      <dgm:prSet presAssocID="{242F1684-E59A-4E01-AD5D-567A25905A9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6C05707-6813-224F-A335-23230E3A2235}" type="pres">
      <dgm:prSet presAssocID="{083EEE1F-28A0-4756-8055-08C2221435A8}" presName="spacer" presStyleCnt="0"/>
      <dgm:spPr/>
    </dgm:pt>
    <dgm:pt modelId="{EB4AFEC0-C24C-2746-913B-D895CD31558F}" type="pres">
      <dgm:prSet presAssocID="{8E884D9E-B644-4AFC-BD22-92FCC9CB857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A122030-5F31-6543-9555-4431451702DE}" type="presOf" srcId="{242F1684-E59A-4E01-AD5D-567A25905A9E}" destId="{F16DAC49-A3F2-7C40-8327-0CAB6B76139D}" srcOrd="0" destOrd="0" presId="urn:microsoft.com/office/officeart/2005/8/layout/vList2"/>
    <dgm:cxn modelId="{9DDB3038-A306-4CEF-B420-CE953AF297E3}" srcId="{9CD2F2EC-E44C-45DD-8B1D-CD517B33FE90}" destId="{32CC2547-60F8-4745-BE88-8599D2E0A7A5}" srcOrd="0" destOrd="0" parTransId="{3FB0F76F-02F2-4F85-8112-4C8BF8E7603F}" sibTransId="{28902F0B-0466-4241-83D1-0E6316D1412F}"/>
    <dgm:cxn modelId="{6DD13954-07E3-9446-92E7-DB2B310800A7}" type="presOf" srcId="{32CC2547-60F8-4745-BE88-8599D2E0A7A5}" destId="{D7FCBF4F-60E1-7F46-8BB8-06F77473D1FE}" srcOrd="0" destOrd="0" presId="urn:microsoft.com/office/officeart/2005/8/layout/vList2"/>
    <dgm:cxn modelId="{7F03A357-1395-A943-AD11-9AB79CEFE993}" type="presOf" srcId="{8E884D9E-B644-4AFC-BD22-92FCC9CB8572}" destId="{EB4AFEC0-C24C-2746-913B-D895CD31558F}" srcOrd="0" destOrd="0" presId="urn:microsoft.com/office/officeart/2005/8/layout/vList2"/>
    <dgm:cxn modelId="{DAE3A460-3040-4290-A7AD-8F96A6044D22}" srcId="{9CD2F2EC-E44C-45DD-8B1D-CD517B33FE90}" destId="{8E884D9E-B644-4AFC-BD22-92FCC9CB8572}" srcOrd="3" destOrd="0" parTransId="{031CEC9B-A3F2-448C-AEB4-4D149C32EE06}" sibTransId="{374D3FDF-A9DD-449D-9DD3-DC1A861D1F17}"/>
    <dgm:cxn modelId="{0EE9FA69-1B2E-4E34-A79E-5D626AF8B626}" srcId="{9CD2F2EC-E44C-45DD-8B1D-CD517B33FE90}" destId="{242F1684-E59A-4E01-AD5D-567A25905A9E}" srcOrd="2" destOrd="0" parTransId="{E9378142-E7B6-49E4-9EEF-10B22C9A5BE6}" sibTransId="{083EEE1F-28A0-4756-8055-08C2221435A8}"/>
    <dgm:cxn modelId="{C3D436BB-5D51-424E-A1B6-4A9BCE78E30F}" srcId="{9CD2F2EC-E44C-45DD-8B1D-CD517B33FE90}" destId="{9F889731-4FF6-445B-B2F0-FD6615EA937B}" srcOrd="1" destOrd="0" parTransId="{88CEE779-9357-498C-99F5-08FC841612A3}" sibTransId="{4E065609-6850-4ACB-B09D-69C851126D6F}"/>
    <dgm:cxn modelId="{498A95BD-B4D8-F146-92CA-EB9E0972B2B0}" type="presOf" srcId="{9F889731-4FF6-445B-B2F0-FD6615EA937B}" destId="{2EBD8857-F749-9643-ACF0-A68D47044007}" srcOrd="0" destOrd="0" presId="urn:microsoft.com/office/officeart/2005/8/layout/vList2"/>
    <dgm:cxn modelId="{C27688F1-6B2D-464E-AB2A-723B88691B8A}" type="presOf" srcId="{9CD2F2EC-E44C-45DD-8B1D-CD517B33FE90}" destId="{DCE49B77-BFC2-8F4D-9986-2773DE0AD0B2}" srcOrd="0" destOrd="0" presId="urn:microsoft.com/office/officeart/2005/8/layout/vList2"/>
    <dgm:cxn modelId="{4DB174E5-1D3A-3844-85FF-7A3A51791F2D}" type="presParOf" srcId="{DCE49B77-BFC2-8F4D-9986-2773DE0AD0B2}" destId="{D7FCBF4F-60E1-7F46-8BB8-06F77473D1FE}" srcOrd="0" destOrd="0" presId="urn:microsoft.com/office/officeart/2005/8/layout/vList2"/>
    <dgm:cxn modelId="{270745D4-F32C-9140-B3CC-E15293B65087}" type="presParOf" srcId="{DCE49B77-BFC2-8F4D-9986-2773DE0AD0B2}" destId="{EF6D59DA-95A8-F04B-96CE-3BEE947361B3}" srcOrd="1" destOrd="0" presId="urn:microsoft.com/office/officeart/2005/8/layout/vList2"/>
    <dgm:cxn modelId="{21C06023-7151-D340-A53C-A0E45B1D8DFB}" type="presParOf" srcId="{DCE49B77-BFC2-8F4D-9986-2773DE0AD0B2}" destId="{2EBD8857-F749-9643-ACF0-A68D47044007}" srcOrd="2" destOrd="0" presId="urn:microsoft.com/office/officeart/2005/8/layout/vList2"/>
    <dgm:cxn modelId="{ED624A3C-5DEC-5D48-AE34-C0E594666ECA}" type="presParOf" srcId="{DCE49B77-BFC2-8F4D-9986-2773DE0AD0B2}" destId="{858DF0BC-C120-0848-9AFF-3E8DE4CB6925}" srcOrd="3" destOrd="0" presId="urn:microsoft.com/office/officeart/2005/8/layout/vList2"/>
    <dgm:cxn modelId="{F24F7D01-BBD8-9A47-B3C5-70DFA89AB437}" type="presParOf" srcId="{DCE49B77-BFC2-8F4D-9986-2773DE0AD0B2}" destId="{F16DAC49-A3F2-7C40-8327-0CAB6B76139D}" srcOrd="4" destOrd="0" presId="urn:microsoft.com/office/officeart/2005/8/layout/vList2"/>
    <dgm:cxn modelId="{BD495D34-CBCB-5745-BC8B-945B14E5A558}" type="presParOf" srcId="{DCE49B77-BFC2-8F4D-9986-2773DE0AD0B2}" destId="{26C05707-6813-224F-A335-23230E3A2235}" srcOrd="5" destOrd="0" presId="urn:microsoft.com/office/officeart/2005/8/layout/vList2"/>
    <dgm:cxn modelId="{BD5AEB28-8347-0543-BFE8-64F5E60A8108}" type="presParOf" srcId="{DCE49B77-BFC2-8F4D-9986-2773DE0AD0B2}" destId="{EB4AFEC0-C24C-2746-913B-D895CD31558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E67075-C6B4-4937-8CEE-920AFCE4027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9C8605-B0D0-4108-9EA5-85084BBC12EE}">
      <dgm:prSet custT="1"/>
      <dgm:spPr/>
      <dgm:t>
        <a:bodyPr/>
        <a:lstStyle/>
        <a:p>
          <a:r>
            <a:rPr lang="en-US" sz="20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Fifa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11+ programs 32% reduction in ankle injury rates. </a:t>
          </a: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(Alhazmi</a:t>
          </a:r>
          <a:r>
            <a:rPr lang="en-GB" sz="20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 et al.,</a:t>
          </a: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 2025)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F2730E-DD05-4008-9478-77A53DF0E2AB}" type="parTrans" cxnId="{0DDF7ED8-0E17-4F74-9C88-777C4E3FD286}">
      <dgm:prSet/>
      <dgm:spPr/>
      <dgm:t>
        <a:bodyPr/>
        <a:lstStyle/>
        <a:p>
          <a:endParaRPr lang="en-US"/>
        </a:p>
      </dgm:t>
    </dgm:pt>
    <dgm:pt modelId="{D9A856FB-0B85-4C56-AD0D-84754EA3E139}" type="sibTrans" cxnId="{0DDF7ED8-0E17-4F74-9C88-777C4E3FD2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31F0B8-2E60-4DEC-A5C4-7A21A0B6D7EA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Prevention program's – N</a:t>
          </a:r>
          <a:r>
            <a:rPr lang="en-GB" sz="2000" b="0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euromuscular</a:t>
          </a: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, balance, and strength training, demonstrate high efficacy, provided that </a:t>
          </a:r>
          <a:r>
            <a:rPr lang="en-GB" sz="20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adherence is maintained. </a:t>
          </a: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(Sanchez-Sanchez</a:t>
          </a:r>
          <a:r>
            <a:rPr lang="en-GB" sz="20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 et al.,</a:t>
          </a: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 2025)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0B0C2F-A44F-4F83-B8FF-344D8B9EB797}" type="parTrans" cxnId="{0716DE06-5F57-4AD4-B3B9-6BBD25DA4F12}">
      <dgm:prSet/>
      <dgm:spPr/>
      <dgm:t>
        <a:bodyPr/>
        <a:lstStyle/>
        <a:p>
          <a:endParaRPr lang="en-US"/>
        </a:p>
      </dgm:t>
    </dgm:pt>
    <dgm:pt modelId="{6C698BBB-22A3-46F6-91EB-5CB1B26FB49E}" type="sibTrans" cxnId="{0716DE06-5F57-4AD4-B3B9-6BBD25DA4F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3F93F96-1D37-4DD6-AC26-7A2CBC957D59}">
      <dgm:prSet custT="1"/>
      <dgm:spPr/>
      <dgm:t>
        <a:bodyPr/>
        <a:lstStyle/>
        <a:p>
          <a:r>
            <a:rPr lang="en-GB" sz="2000" b="0" i="0">
              <a:latin typeface="Times New Roman" panose="02020603050405020304" pitchFamily="18" charset="0"/>
              <a:cs typeface="Times New Roman" panose="02020603050405020304" pitchFamily="18" charset="0"/>
            </a:rPr>
            <a:t>Awareness among players, coaches, and stakeholders about psychosocial factors and menstrual health further enhances injury prevention (Sanchez-Sanchez</a:t>
          </a:r>
          <a:r>
            <a:rPr lang="en-GB" sz="2000" b="0" i="1">
              <a:latin typeface="Times New Roman" panose="02020603050405020304" pitchFamily="18" charset="0"/>
              <a:cs typeface="Times New Roman" panose="02020603050405020304" pitchFamily="18" charset="0"/>
            </a:rPr>
            <a:t> et al.,</a:t>
          </a:r>
          <a:r>
            <a:rPr lang="en-GB" sz="2000" b="0" i="0">
              <a:latin typeface="Times New Roman" panose="02020603050405020304" pitchFamily="18" charset="0"/>
              <a:cs typeface="Times New Roman" panose="02020603050405020304" pitchFamily="18" charset="0"/>
            </a:rPr>
            <a:t> 2025)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F7216F2-079A-4476-9534-FC2521E1CF27}" type="parTrans" cxnId="{DE1C9FA0-0A3B-4E1E-8AD6-E9B34D178DA8}">
      <dgm:prSet/>
      <dgm:spPr/>
      <dgm:t>
        <a:bodyPr/>
        <a:lstStyle/>
        <a:p>
          <a:endParaRPr lang="en-US"/>
        </a:p>
      </dgm:t>
    </dgm:pt>
    <dgm:pt modelId="{9F93C99B-800C-420D-A41E-A74341584DB3}" type="sibTrans" cxnId="{DE1C9FA0-0A3B-4E1E-8AD6-E9B34D178D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965538-C6DD-6544-A760-7335D67A1002}">
      <dgm:prSet custT="1"/>
      <dgm:spPr/>
      <dgm:t>
        <a:bodyPr/>
        <a:lstStyle/>
        <a:p>
          <a:pPr>
            <a:buNone/>
          </a:pPr>
          <a:r>
            <a:rPr lang="en-GB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Maintaining ACC and DEC drills post-RTP in weekly training helps reduce re-injury risk by improving ankle resilience, neuromuscular control, and overall movement efficiency.</a:t>
          </a:r>
        </a:p>
        <a:p>
          <a:pPr>
            <a:buNone/>
          </a:pPr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(Silva </a:t>
          </a:r>
          <a:r>
            <a:rPr lang="en-US" sz="20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et al.</a:t>
          </a:r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, 2022)</a:t>
          </a:r>
        </a:p>
      </dgm:t>
    </dgm:pt>
    <dgm:pt modelId="{C860854A-BCCA-0644-87CF-BCA421B91F51}" type="parTrans" cxnId="{DB507895-010A-F64F-B57F-E69F5D9B060B}">
      <dgm:prSet/>
      <dgm:spPr/>
      <dgm:t>
        <a:bodyPr/>
        <a:lstStyle/>
        <a:p>
          <a:endParaRPr lang="en-GB"/>
        </a:p>
      </dgm:t>
    </dgm:pt>
    <dgm:pt modelId="{A1E9654C-6136-1D49-9BD8-6CC26D0C52AA}" type="sibTrans" cxnId="{DB507895-010A-F64F-B57F-E69F5D9B060B}">
      <dgm:prSet/>
      <dgm:spPr/>
      <dgm:t>
        <a:bodyPr/>
        <a:lstStyle/>
        <a:p>
          <a:endParaRPr lang="en-GB"/>
        </a:p>
      </dgm:t>
    </dgm:pt>
    <dgm:pt modelId="{26C6FB75-0E80-134B-8F33-2E646A9616F0}" type="pres">
      <dgm:prSet presAssocID="{C4E67075-C6B4-4937-8CEE-920AFCE40277}" presName="diagram" presStyleCnt="0">
        <dgm:presLayoutVars>
          <dgm:dir/>
          <dgm:resizeHandles val="exact"/>
        </dgm:presLayoutVars>
      </dgm:prSet>
      <dgm:spPr/>
    </dgm:pt>
    <dgm:pt modelId="{A313A9DB-16E8-FB4E-8C21-09C3EEFE88A4}" type="pres">
      <dgm:prSet presAssocID="{C99C8605-B0D0-4108-9EA5-85084BBC12EE}" presName="node" presStyleLbl="node1" presStyleIdx="0" presStyleCnt="4">
        <dgm:presLayoutVars>
          <dgm:bulletEnabled val="1"/>
        </dgm:presLayoutVars>
      </dgm:prSet>
      <dgm:spPr/>
    </dgm:pt>
    <dgm:pt modelId="{761ECF5E-E0F5-104C-9AD3-8A9F01885A60}" type="pres">
      <dgm:prSet presAssocID="{D9A856FB-0B85-4C56-AD0D-84754EA3E139}" presName="sibTrans" presStyleCnt="0"/>
      <dgm:spPr/>
    </dgm:pt>
    <dgm:pt modelId="{4F6EF6AE-6E25-5A43-900E-FB1106521A70}" type="pres">
      <dgm:prSet presAssocID="{0831F0B8-2E60-4DEC-A5C4-7A21A0B6D7EA}" presName="node" presStyleLbl="node1" presStyleIdx="1" presStyleCnt="4">
        <dgm:presLayoutVars>
          <dgm:bulletEnabled val="1"/>
        </dgm:presLayoutVars>
      </dgm:prSet>
      <dgm:spPr/>
    </dgm:pt>
    <dgm:pt modelId="{4018FE13-D11B-3A48-8AD2-D571AE0CDD98}" type="pres">
      <dgm:prSet presAssocID="{6C698BBB-22A3-46F6-91EB-5CB1B26FB49E}" presName="sibTrans" presStyleCnt="0"/>
      <dgm:spPr/>
    </dgm:pt>
    <dgm:pt modelId="{5688C131-F376-5C48-8D6F-45362E871069}" type="pres">
      <dgm:prSet presAssocID="{13F93F96-1D37-4DD6-AC26-7A2CBC957D59}" presName="node" presStyleLbl="node1" presStyleIdx="2" presStyleCnt="4">
        <dgm:presLayoutVars>
          <dgm:bulletEnabled val="1"/>
        </dgm:presLayoutVars>
      </dgm:prSet>
      <dgm:spPr/>
    </dgm:pt>
    <dgm:pt modelId="{F241228F-A82C-4B41-9735-143B4F17745F}" type="pres">
      <dgm:prSet presAssocID="{9F93C99B-800C-420D-A41E-A74341584DB3}" presName="sibTrans" presStyleCnt="0"/>
      <dgm:spPr/>
    </dgm:pt>
    <dgm:pt modelId="{B53C5000-D099-8347-A027-3ABE58B514F7}" type="pres">
      <dgm:prSet presAssocID="{69965538-C6DD-6544-A760-7335D67A1002}" presName="node" presStyleLbl="node1" presStyleIdx="3" presStyleCnt="4" custScaleX="125410">
        <dgm:presLayoutVars>
          <dgm:bulletEnabled val="1"/>
        </dgm:presLayoutVars>
      </dgm:prSet>
      <dgm:spPr/>
    </dgm:pt>
  </dgm:ptLst>
  <dgm:cxnLst>
    <dgm:cxn modelId="{0716DE06-5F57-4AD4-B3B9-6BBD25DA4F12}" srcId="{C4E67075-C6B4-4937-8CEE-920AFCE40277}" destId="{0831F0B8-2E60-4DEC-A5C4-7A21A0B6D7EA}" srcOrd="1" destOrd="0" parTransId="{4D0B0C2F-A44F-4F83-B8FF-344D8B9EB797}" sibTransId="{6C698BBB-22A3-46F6-91EB-5CB1B26FB49E}"/>
    <dgm:cxn modelId="{B8D9C015-6BAC-BC46-87FC-008552FB35D7}" type="presOf" srcId="{C99C8605-B0D0-4108-9EA5-85084BBC12EE}" destId="{A313A9DB-16E8-FB4E-8C21-09C3EEFE88A4}" srcOrd="0" destOrd="0" presId="urn:microsoft.com/office/officeart/2005/8/layout/default"/>
    <dgm:cxn modelId="{CCFFAD17-2397-C645-A166-3E63EBA484C6}" type="presOf" srcId="{13F93F96-1D37-4DD6-AC26-7A2CBC957D59}" destId="{5688C131-F376-5C48-8D6F-45362E871069}" srcOrd="0" destOrd="0" presId="urn:microsoft.com/office/officeart/2005/8/layout/default"/>
    <dgm:cxn modelId="{CB425078-CE1E-5341-BAAC-1F918ED108F1}" type="presOf" srcId="{C4E67075-C6B4-4937-8CEE-920AFCE40277}" destId="{26C6FB75-0E80-134B-8F33-2E646A9616F0}" srcOrd="0" destOrd="0" presId="urn:microsoft.com/office/officeart/2005/8/layout/default"/>
    <dgm:cxn modelId="{DB507895-010A-F64F-B57F-E69F5D9B060B}" srcId="{C4E67075-C6B4-4937-8CEE-920AFCE40277}" destId="{69965538-C6DD-6544-A760-7335D67A1002}" srcOrd="3" destOrd="0" parTransId="{C860854A-BCCA-0644-87CF-BCA421B91F51}" sibTransId="{A1E9654C-6136-1D49-9BD8-6CC26D0C52AA}"/>
    <dgm:cxn modelId="{DE1C9FA0-0A3B-4E1E-8AD6-E9B34D178DA8}" srcId="{C4E67075-C6B4-4937-8CEE-920AFCE40277}" destId="{13F93F96-1D37-4DD6-AC26-7A2CBC957D59}" srcOrd="2" destOrd="0" parTransId="{7F7216F2-079A-4476-9534-FC2521E1CF27}" sibTransId="{9F93C99B-800C-420D-A41E-A74341584DB3}"/>
    <dgm:cxn modelId="{2DECF0CA-868F-9E45-8367-F94C63AC6C79}" type="presOf" srcId="{69965538-C6DD-6544-A760-7335D67A1002}" destId="{B53C5000-D099-8347-A027-3ABE58B514F7}" srcOrd="0" destOrd="0" presId="urn:microsoft.com/office/officeart/2005/8/layout/default"/>
    <dgm:cxn modelId="{0DDF7ED8-0E17-4F74-9C88-777C4E3FD286}" srcId="{C4E67075-C6B4-4937-8CEE-920AFCE40277}" destId="{C99C8605-B0D0-4108-9EA5-85084BBC12EE}" srcOrd="0" destOrd="0" parTransId="{8EF2730E-DD05-4008-9478-77A53DF0E2AB}" sibTransId="{D9A856FB-0B85-4C56-AD0D-84754EA3E139}"/>
    <dgm:cxn modelId="{F03C93E8-53D8-F04C-B7A6-3487B5C733CF}" type="presOf" srcId="{0831F0B8-2E60-4DEC-A5C4-7A21A0B6D7EA}" destId="{4F6EF6AE-6E25-5A43-900E-FB1106521A70}" srcOrd="0" destOrd="0" presId="urn:microsoft.com/office/officeart/2005/8/layout/default"/>
    <dgm:cxn modelId="{8FD6DCC0-44CC-7D4A-8252-70E43D742402}" type="presParOf" srcId="{26C6FB75-0E80-134B-8F33-2E646A9616F0}" destId="{A313A9DB-16E8-FB4E-8C21-09C3EEFE88A4}" srcOrd="0" destOrd="0" presId="urn:microsoft.com/office/officeart/2005/8/layout/default"/>
    <dgm:cxn modelId="{EF741C97-7F7B-3247-BC41-F946CFC00DAD}" type="presParOf" srcId="{26C6FB75-0E80-134B-8F33-2E646A9616F0}" destId="{761ECF5E-E0F5-104C-9AD3-8A9F01885A60}" srcOrd="1" destOrd="0" presId="urn:microsoft.com/office/officeart/2005/8/layout/default"/>
    <dgm:cxn modelId="{5DC2015C-A194-A44C-BB1A-CD312E020F91}" type="presParOf" srcId="{26C6FB75-0E80-134B-8F33-2E646A9616F0}" destId="{4F6EF6AE-6E25-5A43-900E-FB1106521A70}" srcOrd="2" destOrd="0" presId="urn:microsoft.com/office/officeart/2005/8/layout/default"/>
    <dgm:cxn modelId="{A2E3585F-D3E8-B14D-9C88-E1CD2D81C74A}" type="presParOf" srcId="{26C6FB75-0E80-134B-8F33-2E646A9616F0}" destId="{4018FE13-D11B-3A48-8AD2-D571AE0CDD98}" srcOrd="3" destOrd="0" presId="urn:microsoft.com/office/officeart/2005/8/layout/default"/>
    <dgm:cxn modelId="{A00A8BBE-242C-0549-B224-132D4C5B0B17}" type="presParOf" srcId="{26C6FB75-0E80-134B-8F33-2E646A9616F0}" destId="{5688C131-F376-5C48-8D6F-45362E871069}" srcOrd="4" destOrd="0" presId="urn:microsoft.com/office/officeart/2005/8/layout/default"/>
    <dgm:cxn modelId="{5218BD86-70C5-8544-BA47-911AAC51F973}" type="presParOf" srcId="{26C6FB75-0E80-134B-8F33-2E646A9616F0}" destId="{F241228F-A82C-4B41-9735-143B4F17745F}" srcOrd="5" destOrd="0" presId="urn:microsoft.com/office/officeart/2005/8/layout/default"/>
    <dgm:cxn modelId="{D6058A8A-DEDD-0A41-817C-45DF0108B21C}" type="presParOf" srcId="{26C6FB75-0E80-134B-8F33-2E646A9616F0}" destId="{B53C5000-D099-8347-A027-3ABE58B514F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A9179-8A1F-7549-9C5E-E5DBE7E8AD33}">
      <dsp:nvSpPr>
        <dsp:cNvPr id="0" name=""/>
        <dsp:cNvSpPr/>
      </dsp:nvSpPr>
      <dsp:spPr>
        <a:xfrm>
          <a:off x="5461" y="675722"/>
          <a:ext cx="2093558" cy="8374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Bones + Joints: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61" y="675722"/>
        <a:ext cx="2093558" cy="837423"/>
      </dsp:txXfrm>
    </dsp:sp>
    <dsp:sp modelId="{2EC3858B-5F8D-5D4B-82CA-3E0131532EF1}">
      <dsp:nvSpPr>
        <dsp:cNvPr id="0" name=""/>
        <dsp:cNvSpPr/>
      </dsp:nvSpPr>
      <dsp:spPr>
        <a:xfrm>
          <a:off x="5461" y="1513146"/>
          <a:ext cx="2093558" cy="28548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Tibia Weber B (fracture site)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Talocrural Joint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Subtalar Joint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61" y="1513146"/>
        <a:ext cx="2093558" cy="2854800"/>
      </dsp:txXfrm>
    </dsp:sp>
    <dsp:sp modelId="{813AEEA3-DE23-A94F-A3FF-B835CE5F18E1}">
      <dsp:nvSpPr>
        <dsp:cNvPr id="0" name=""/>
        <dsp:cNvSpPr/>
      </dsp:nvSpPr>
      <dsp:spPr>
        <a:xfrm>
          <a:off x="2392118" y="675722"/>
          <a:ext cx="2093558" cy="83742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Ligaments: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92118" y="675722"/>
        <a:ext cx="2093558" cy="837423"/>
      </dsp:txXfrm>
    </dsp:sp>
    <dsp:sp modelId="{F7F47FA3-28DE-1247-B023-2B5D2EF7B7A7}">
      <dsp:nvSpPr>
        <dsp:cNvPr id="0" name=""/>
        <dsp:cNvSpPr/>
      </dsp:nvSpPr>
      <dsp:spPr>
        <a:xfrm>
          <a:off x="2392118" y="1513146"/>
          <a:ext cx="2093558" cy="28548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Deltoid Ligament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ATFL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CFL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Distal Tibiofibular Syndesmosis</a:t>
          </a:r>
        </a:p>
      </dsp:txBody>
      <dsp:txXfrm>
        <a:off x="2392118" y="1513146"/>
        <a:ext cx="2093558" cy="2854800"/>
      </dsp:txXfrm>
    </dsp:sp>
    <dsp:sp modelId="{0FB0E7FD-A771-614F-859F-F698EEEC5950}">
      <dsp:nvSpPr>
        <dsp:cNvPr id="0" name=""/>
        <dsp:cNvSpPr/>
      </dsp:nvSpPr>
      <dsp:spPr>
        <a:xfrm>
          <a:off x="4778774" y="675722"/>
          <a:ext cx="2093558" cy="83742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Tendons: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78774" y="675722"/>
        <a:ext cx="2093558" cy="837423"/>
      </dsp:txXfrm>
    </dsp:sp>
    <dsp:sp modelId="{96BE7C29-9F7F-1441-AC94-C386F6E49800}">
      <dsp:nvSpPr>
        <dsp:cNvPr id="0" name=""/>
        <dsp:cNvSpPr/>
      </dsp:nvSpPr>
      <dsp:spPr>
        <a:xfrm>
          <a:off x="4778774" y="1513146"/>
          <a:ext cx="2093558" cy="28548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Achilles Tendon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Peroneal Tendon</a:t>
          </a:r>
        </a:p>
      </dsp:txBody>
      <dsp:txXfrm>
        <a:off x="4778774" y="1513146"/>
        <a:ext cx="2093558" cy="2854800"/>
      </dsp:txXfrm>
    </dsp:sp>
    <dsp:sp modelId="{1FFD1B17-7E59-1246-98E5-23ABAFA1EDF2}">
      <dsp:nvSpPr>
        <dsp:cNvPr id="0" name=""/>
        <dsp:cNvSpPr/>
      </dsp:nvSpPr>
      <dsp:spPr>
        <a:xfrm>
          <a:off x="7165431" y="675722"/>
          <a:ext cx="2093558" cy="83742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Prime Movers: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65431" y="675722"/>
        <a:ext cx="2093558" cy="837423"/>
      </dsp:txXfrm>
    </dsp:sp>
    <dsp:sp modelId="{779B4B08-A6A2-CE46-A598-51B17D1EDD82}">
      <dsp:nvSpPr>
        <dsp:cNvPr id="0" name=""/>
        <dsp:cNvSpPr/>
      </dsp:nvSpPr>
      <dsp:spPr>
        <a:xfrm>
          <a:off x="7165431" y="1513146"/>
          <a:ext cx="2093558" cy="285480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Glutes, Quadriceps, Hamstrings and Calves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Full Kinetic Chain</a:t>
          </a:r>
        </a:p>
      </dsp:txBody>
      <dsp:txXfrm>
        <a:off x="7165431" y="1513146"/>
        <a:ext cx="2093558" cy="2854800"/>
      </dsp:txXfrm>
    </dsp:sp>
    <dsp:sp modelId="{45BD0F2C-80B1-F54F-856E-59494FB68DE9}">
      <dsp:nvSpPr>
        <dsp:cNvPr id="0" name=""/>
        <dsp:cNvSpPr/>
      </dsp:nvSpPr>
      <dsp:spPr>
        <a:xfrm>
          <a:off x="9552088" y="675722"/>
          <a:ext cx="2093558" cy="83742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Ankle Stabilisers: 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552088" y="675722"/>
        <a:ext cx="2093558" cy="837423"/>
      </dsp:txXfrm>
    </dsp:sp>
    <dsp:sp modelId="{DFD47AA3-0FA0-2D44-8D1A-3062F479083C}">
      <dsp:nvSpPr>
        <dsp:cNvPr id="0" name=""/>
        <dsp:cNvSpPr/>
      </dsp:nvSpPr>
      <dsp:spPr>
        <a:xfrm>
          <a:off x="9552088" y="1513146"/>
          <a:ext cx="2093558" cy="2854800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Tibialis Posterior, 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Peroneals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Soleus</a:t>
          </a:r>
        </a:p>
      </dsp:txBody>
      <dsp:txXfrm>
        <a:off x="9552088" y="1513146"/>
        <a:ext cx="2093558" cy="2854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620E0F-2DF4-6148-9AC8-F2A4F52AEAAB}">
      <dsp:nvSpPr>
        <dsp:cNvPr id="0" name=""/>
        <dsp:cNvSpPr/>
      </dsp:nvSpPr>
      <dsp:spPr>
        <a:xfrm>
          <a:off x="0" y="315297"/>
          <a:ext cx="6666833" cy="148297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ROM – 90% of baseline</a:t>
          </a:r>
        </a:p>
      </dsp:txBody>
      <dsp:txXfrm>
        <a:off x="72393" y="387690"/>
        <a:ext cx="6522047" cy="1338188"/>
      </dsp:txXfrm>
    </dsp:sp>
    <dsp:sp modelId="{3F1D627F-9C8C-3C4E-A401-7A1E33BCDCA2}">
      <dsp:nvSpPr>
        <dsp:cNvPr id="0" name=""/>
        <dsp:cNvSpPr/>
      </dsp:nvSpPr>
      <dsp:spPr>
        <a:xfrm>
          <a:off x="0" y="1985472"/>
          <a:ext cx="6666833" cy="1482974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Symmetry in static balance</a:t>
          </a:r>
        </a:p>
      </dsp:txBody>
      <dsp:txXfrm>
        <a:off x="72393" y="2057865"/>
        <a:ext cx="6522047" cy="1338188"/>
      </dsp:txXfrm>
    </dsp:sp>
    <dsp:sp modelId="{41EFCA2F-0945-644A-B05C-A2789A2057E2}">
      <dsp:nvSpPr>
        <dsp:cNvPr id="0" name=""/>
        <dsp:cNvSpPr/>
      </dsp:nvSpPr>
      <dsp:spPr>
        <a:xfrm>
          <a:off x="0" y="3655647"/>
          <a:ext cx="6666833" cy="1482974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No reaction or pain on full weightbearing</a:t>
          </a:r>
        </a:p>
      </dsp:txBody>
      <dsp:txXfrm>
        <a:off x="72393" y="3728040"/>
        <a:ext cx="6522047" cy="13381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CBF4F-60E1-7F46-8BB8-06F77473D1FE}">
      <dsp:nvSpPr>
        <dsp:cNvPr id="0" name=""/>
        <dsp:cNvSpPr/>
      </dsp:nvSpPr>
      <dsp:spPr>
        <a:xfrm>
          <a:off x="0" y="17084"/>
          <a:ext cx="6253721" cy="11863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No Effusion</a:t>
          </a:r>
        </a:p>
      </dsp:txBody>
      <dsp:txXfrm>
        <a:off x="57914" y="74998"/>
        <a:ext cx="6137893" cy="1070552"/>
      </dsp:txXfrm>
    </dsp:sp>
    <dsp:sp modelId="{2EBD8857-F749-9643-ACF0-A68D47044007}">
      <dsp:nvSpPr>
        <dsp:cNvPr id="0" name=""/>
        <dsp:cNvSpPr/>
      </dsp:nvSpPr>
      <dsp:spPr>
        <a:xfrm>
          <a:off x="0" y="1295624"/>
          <a:ext cx="6253721" cy="118638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Full ROM</a:t>
          </a:r>
        </a:p>
      </dsp:txBody>
      <dsp:txXfrm>
        <a:off x="57914" y="1353538"/>
        <a:ext cx="6137893" cy="1070552"/>
      </dsp:txXfrm>
    </dsp:sp>
    <dsp:sp modelId="{F16DAC49-A3F2-7C40-8327-0CAB6B76139D}">
      <dsp:nvSpPr>
        <dsp:cNvPr id="0" name=""/>
        <dsp:cNvSpPr/>
      </dsp:nvSpPr>
      <dsp:spPr>
        <a:xfrm>
          <a:off x="0" y="2574165"/>
          <a:ext cx="6253721" cy="118638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Triple Hop Test For Distance / Cross Over Test – 90%-95% LSI</a:t>
          </a:r>
        </a:p>
      </dsp:txBody>
      <dsp:txXfrm>
        <a:off x="57914" y="2632079"/>
        <a:ext cx="6137893" cy="1070552"/>
      </dsp:txXfrm>
    </dsp:sp>
    <dsp:sp modelId="{EB4AFEC0-C24C-2746-913B-D895CD31558F}">
      <dsp:nvSpPr>
        <dsp:cNvPr id="0" name=""/>
        <dsp:cNvSpPr/>
      </dsp:nvSpPr>
      <dsp:spPr>
        <a:xfrm>
          <a:off x="0" y="3852705"/>
          <a:ext cx="6253721" cy="11863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If Linear Running Is Ok Move To Agility.</a:t>
          </a:r>
        </a:p>
      </dsp:txBody>
      <dsp:txXfrm>
        <a:off x="57914" y="3910619"/>
        <a:ext cx="6137893" cy="10705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3A9DB-16E8-FB4E-8C21-09C3EEFE88A4}">
      <dsp:nvSpPr>
        <dsp:cNvPr id="0" name=""/>
        <dsp:cNvSpPr/>
      </dsp:nvSpPr>
      <dsp:spPr>
        <a:xfrm>
          <a:off x="76836" y="1781"/>
          <a:ext cx="3366923" cy="20201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Fifa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11+ programs 32% reduction in ankle injury rates. </a:t>
          </a: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(Alhazmi</a:t>
          </a:r>
          <a:r>
            <a:rPr lang="en-GB" sz="20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et al.,</a:t>
          </a: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2025)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6836" y="1781"/>
        <a:ext cx="3366923" cy="2020154"/>
      </dsp:txXfrm>
    </dsp:sp>
    <dsp:sp modelId="{4F6EF6AE-6E25-5A43-900E-FB1106521A70}">
      <dsp:nvSpPr>
        <dsp:cNvPr id="0" name=""/>
        <dsp:cNvSpPr/>
      </dsp:nvSpPr>
      <dsp:spPr>
        <a:xfrm>
          <a:off x="3780452" y="1781"/>
          <a:ext cx="3366923" cy="2020154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Prevention program's – N</a:t>
          </a:r>
          <a:r>
            <a:rPr lang="en-GB" sz="2000" b="0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euromuscular</a:t>
          </a: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balance, and strength training, demonstrate high efficacy, provided that </a:t>
          </a:r>
          <a:r>
            <a:rPr lang="en-GB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adherence is maintained. </a:t>
          </a: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(Sanchez-Sanchez</a:t>
          </a:r>
          <a:r>
            <a:rPr lang="en-GB" sz="20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et al.,</a:t>
          </a: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2025)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80452" y="1781"/>
        <a:ext cx="3366923" cy="2020154"/>
      </dsp:txXfrm>
    </dsp:sp>
    <dsp:sp modelId="{5688C131-F376-5C48-8D6F-45362E871069}">
      <dsp:nvSpPr>
        <dsp:cNvPr id="0" name=""/>
        <dsp:cNvSpPr/>
      </dsp:nvSpPr>
      <dsp:spPr>
        <a:xfrm>
          <a:off x="7484068" y="1781"/>
          <a:ext cx="3366923" cy="2020154"/>
        </a:xfrm>
        <a:prstGeom prst="rect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Awareness among players, coaches, and stakeholders about psychosocial factors and menstrual health further enhances injury prevention (Sanchez-Sanchez</a:t>
          </a:r>
          <a:r>
            <a:rPr lang="en-GB" sz="2000" b="0" i="1" kern="1200">
              <a:latin typeface="Times New Roman" panose="02020603050405020304" pitchFamily="18" charset="0"/>
              <a:cs typeface="Times New Roman" panose="02020603050405020304" pitchFamily="18" charset="0"/>
            </a:rPr>
            <a:t> et al.,</a:t>
          </a:r>
          <a:r>
            <a:rPr lang="en-GB" sz="20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 2025)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484068" y="1781"/>
        <a:ext cx="3366923" cy="2020154"/>
      </dsp:txXfrm>
    </dsp:sp>
    <dsp:sp modelId="{B53C5000-D099-8347-A027-3ABE58B514F7}">
      <dsp:nvSpPr>
        <dsp:cNvPr id="0" name=""/>
        <dsp:cNvSpPr/>
      </dsp:nvSpPr>
      <dsp:spPr>
        <a:xfrm>
          <a:off x="3352684" y="2358628"/>
          <a:ext cx="4222459" cy="2020154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Maintaining ACC and DEC drills post-RTP in weekly training helps reduce re-injury risk by improving ankle resilience, neuromuscular control, and overall movement efficiency.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(Silva </a:t>
          </a:r>
          <a:r>
            <a:rPr lang="en-US" sz="20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et al.</a:t>
          </a: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2022)</a:t>
          </a:r>
        </a:p>
      </dsp:txBody>
      <dsp:txXfrm>
        <a:off x="3352684" y="2358628"/>
        <a:ext cx="4222459" cy="2020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DBA815-0ADB-6548-9D4A-034FC8AF0665}" type="datetimeFigureOut">
              <a:rPr lang="en-US" smtClean="0"/>
              <a:t>4/7/25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18288C-5873-074D-AF82-EF2262372B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330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 dirty="0"/>
              <a:t>Distal </a:t>
            </a:r>
            <a:r>
              <a:rPr lang="en-US" dirty="0" err="1"/>
              <a:t>Tibio</a:t>
            </a:r>
            <a:r>
              <a:rPr lang="en-US" dirty="0"/>
              <a:t>-Fibula Syndesmosis Ligament effectively holds the fibula and tibia together maintaining stability of the ankle joint during weight bearing</a:t>
            </a:r>
          </a:p>
          <a:p>
            <a:pPr marL="171450" indent="-171450">
              <a:buFontTx/>
              <a:buChar char="-"/>
            </a:pPr>
            <a:r>
              <a:rPr lang="en-US" dirty="0"/>
              <a:t>When injured compromises stability of ankle as it allows talus to move more freely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559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9808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022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671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Make sure we are covering all Reps and Sets</a:t>
            </a:r>
          </a:p>
          <a:p>
            <a:endParaRPr lang="en-US" dirty="0"/>
          </a:p>
          <a:p>
            <a:r>
              <a:rPr lang="en-US" dirty="0"/>
              <a:t>Power</a:t>
            </a:r>
          </a:p>
          <a:p>
            <a:r>
              <a:rPr lang="en-US" dirty="0"/>
              <a:t>Plyometrics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396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0277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It bridges the gap between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controlled rehab and chaotic, high-speed gameplay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ensuring the athlete is ready for return to full competition.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4275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0522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8734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6341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GPS / Reference the Shapes / Accelerations come first due to forces placed through the structures during Decelerations more important? Specialist Skills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113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0858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LSI – Limb Symmetry index</a:t>
            </a:r>
          </a:p>
          <a:p>
            <a:r>
              <a:rPr lang="en-US" dirty="0"/>
              <a:t>I-PRRS Scale – Injury-Psychological Readiness to return to sport</a:t>
            </a:r>
          </a:p>
          <a:p>
            <a:r>
              <a:rPr lang="en-US" dirty="0"/>
              <a:t>PTM – Perceived threat to movement - </a:t>
            </a:r>
          </a:p>
          <a:p>
            <a:r>
              <a:rPr lang="en-US" dirty="0"/>
              <a:t>FMS – Functional Movement Screening - Asymmetry's, which could reduce injury risk and improve RTP</a:t>
            </a:r>
          </a:p>
          <a:p>
            <a:endParaRPr lang="en-US" dirty="0"/>
          </a:p>
          <a:p>
            <a:r>
              <a:rPr lang="en-GB" b="0" i="0" u="none" strike="noStrike" dirty="0">
                <a:solidFill>
                  <a:srgbClr val="1B1B1B"/>
                </a:solidFill>
                <a:effectLst/>
                <a:latin typeface="Cambria" panose="02040503050406030204" pitchFamily="18" charset="0"/>
              </a:rPr>
              <a:t>Use of pre-determined criteria, available in the literature, minimizes the reliance on the subjective element alone during takes athlete progression and provides everyone involved in the process with known, pre-established, measurable markers and goals that must be achieved prior to progressing to practice and returning to competition. This type of performance progression assessment testing provides the clinician with a useful set of tools to objectively assist and guide the determination regarding when an athlete can safely progress back to practice and then return to unrestricted athletic activities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0810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9310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5881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468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7F7F7C-46CB-4330-05EE-3B56799F5F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39689E-97E1-6D75-C768-55CD3A55C0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82764A-C206-00DA-481B-35D3C14CB1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A9CF8-BD32-62C5-2F60-2EA3A9D20E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18288C-5873-074D-AF82-EF2262372B3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517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C528D-E776-1F3A-A217-BDDAB54C13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2A96E8-0D29-BE7C-4AD3-9480126E17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B1438-2BBA-AE75-88C6-227C20163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877F1-F15F-148E-1A51-30BE392CA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B393C-7772-9D64-6E79-058903322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579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7BDB5-97B0-D680-F964-DE220B1D6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0FE57-0806-8BED-D499-A2BE97E4A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13EDD-DE8C-B801-2A85-D859E22D4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F9C0D-5739-5299-2260-8DD4716E3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140AD-AA35-1B8E-797E-25E05979C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91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8117-AF22-B8DC-7BFB-9B0FA8DE8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B0698B-441A-FE3B-D6D1-E8B0F96BE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8C4B9-7C05-15C3-79AF-7194646A4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CB844-F191-1531-B27A-8C839AA16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2843F-54AF-D151-A42A-4F3F1D49D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74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34408-687E-3779-2E7F-567949135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1BC07-4A53-E33A-134B-4556F872B5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09A986-1D18-D935-3C20-9D9BA5A45D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5DA231-474A-B9A4-BAA6-842321F32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36371D-0654-3C5A-61FA-07EFCD42F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2303B2-652B-6DFD-ECBE-E8BF01839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732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43A16-F809-6555-A442-C86D2CB75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B3E9EB-1135-18E4-F543-AA37E7A85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7C2187-BEFB-164E-4E12-A0B47742DD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BCA6A4-9405-2BAE-7AA6-72973D36C9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253301-AA2F-EFCC-29CA-2FBF1F7E64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D18CA2-6964-1A01-010C-C0472526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03E1A4-CBCA-2EB8-00B8-29F588D98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D198F1-F829-82DC-F229-7604637A1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603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01307-7249-DB26-1B88-EB4E69430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58E3A3-11BE-CB7C-5556-71B425A34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9BF1AB-6DAE-B396-A61F-901FF927F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9522C6-BECD-0E61-BB56-849BD0EE1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271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6AE9D1-16E5-0A54-7EC0-E00D206BA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659EF4-1F4F-ED00-A7E2-2418B2697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D12567-7AC0-9214-D05D-C3FE97A62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343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8D844-61E9-F338-EF61-FA8DF6658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16796-903E-D73B-AA4A-4243FE4A0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8067EE-780F-B66B-2ABA-BBC9F36491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91DC0-A597-8B1F-4968-C5959F2B8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930B87-AFF0-3E98-7964-4C504EFB5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90E12E-DBD3-0555-921E-2DBB9E7C9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646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EAABE-17E5-07E0-16D6-E84605C03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6D66BA-651D-795F-6598-415E5CC1AC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1835A5-BC1D-5D97-53FC-DB003E7906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0090CA-4F05-5353-3AC4-3ABAB4F68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A05DE4-88BA-79DC-68D8-69798EAD4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F8FC-7AC2-5BAA-6166-8E35FAE6B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137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93812-EB5B-D5EF-C8DB-5CACF47A1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276EE3-D0BE-340D-E7B8-AFF4EB269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82E7A-4C3E-A89C-EF18-054EAB79C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4FC66-9E45-F07F-6E51-80EA52418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3BAD5-D0CC-D0A7-0643-9976B5BA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639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290939-EAC3-F5A9-C60D-43B9FCE959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DB6069-E1BE-04F0-1B04-C38EDCD9E5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BB02A-FD8A-21DA-788C-BF08D5313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25D162-68CF-D367-9D11-BEC30A9EA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4A423-505F-CB68-5250-7410A2A5B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700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252929-0E12-7E7A-E965-9B6A82C99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9B8EC-075B-DC01-A553-56A55D3E3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BB48C-B323-4926-32FC-C09E287F7A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E582BD-702E-594B-804B-D75E267420E2}" type="datetimeFigureOut">
              <a:rPr lang="en-US" smtClean="0"/>
              <a:t>4/7/25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C6EEF-5BBB-1BD3-531F-50436A8935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1F6831-99F0-AB36-60A8-3328CD6366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1BDE4E-2F31-994C-BDF0-D79A2ECA7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825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researchAssistant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19/SSC.0000000000000533" TargetMode="External"/><Relationship Id="rId3" Type="http://schemas.openxmlformats.org/officeDocument/2006/relationships/hyperlink" Target="https://doi.org/10.7717/peerj.18910" TargetMode="External"/><Relationship Id="rId7" Type="http://schemas.openxmlformats.org/officeDocument/2006/relationships/hyperlink" Target="https://doi.org/10.1177/23259671221078308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jsports-2018-100298" TargetMode="External"/><Relationship Id="rId5" Type="http://schemas.openxmlformats.org/officeDocument/2006/relationships/hyperlink" Target="https://doi.org/10.2519/jospt.2019.8952" TargetMode="External"/><Relationship Id="rId4" Type="http://schemas.openxmlformats.org/officeDocument/2006/relationships/hyperlink" Target="https://doi.org/10.1016/j.ptsp.2021.02.011" TargetMode="External"/><Relationship Id="rId9" Type="http://schemas.openxmlformats.org/officeDocument/2006/relationships/hyperlink" Target="https://doi.org/10.1080/02640414.2024.2307764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jsports-2016-097206" TargetMode="External"/><Relationship Id="rId3" Type="http://schemas.openxmlformats.org/officeDocument/2006/relationships/hyperlink" Target="https://doi.org/10.3390/sym16111485" TargetMode="External"/><Relationship Id="rId7" Type="http://schemas.openxmlformats.org/officeDocument/2006/relationships/hyperlink" Target="https://doi.org/10.1186/s13102-024-00892-8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jsports-2021-104087" TargetMode="External"/><Relationship Id="rId5" Type="http://schemas.openxmlformats.org/officeDocument/2006/relationships/hyperlink" Target="https://doi.org/10.1136/bjsports-2024-108079" TargetMode="External"/><Relationship Id="rId4" Type="http://schemas.openxmlformats.org/officeDocument/2006/relationships/hyperlink" Target="https://doi.org/10.3390/app1503161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E317C-D24C-C45B-7834-CA0D88E51E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714" y="5490971"/>
            <a:ext cx="6962072" cy="1159200"/>
          </a:xfrm>
        </p:spPr>
        <p:txBody>
          <a:bodyPr anchor="ctr">
            <a:normAutofit/>
          </a:bodyPr>
          <a:lstStyle/>
          <a:p>
            <a:pPr algn="l"/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Sports and Exercise Therapy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534B92-17FD-4BE1-7085-F0C444E4D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5296" y="5633765"/>
            <a:ext cx="3922029" cy="873612"/>
          </a:xfrm>
        </p:spPr>
        <p:txBody>
          <a:bodyPr anchor="ctr">
            <a:normAutofit fontScale="92500" lnSpcReduction="20000"/>
          </a:bodyPr>
          <a:lstStyle/>
          <a:p>
            <a:pPr algn="l"/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Advanced Rehab and Injury Prevention</a:t>
            </a:r>
          </a:p>
          <a:p>
            <a:pPr algn="l"/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BMST6001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6E608E-0FEC-1292-2E99-E7B9C01432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535" y="399037"/>
            <a:ext cx="11327549" cy="4502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36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eber B ankle fracture | Mtwortho">
            <a:extLst>
              <a:ext uri="{FF2B5EF4-FFF2-40B4-BE49-F238E27FC236}">
                <a16:creationId xmlns:a16="http://schemas.microsoft.com/office/drawing/2014/main" id="{C6738849-1291-0293-C5F2-6B3C2782E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6" r="16227"/>
          <a:stretch/>
        </p:blipFill>
        <p:spPr bwMode="auto">
          <a:xfrm>
            <a:off x="2522358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904B61-E6E1-9E1C-073B-24F893FC5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370" y="0"/>
            <a:ext cx="5223488" cy="1589649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Weber B Fracture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5BE92-2A1D-F07C-1E72-BE84D3BB6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370" y="1825072"/>
            <a:ext cx="4274554" cy="5111402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Distal Fibula fracture in the ankle joint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Classifications – B being inline often referred to as Trans syndesmotic Fracture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55% Distal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Tibio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-Fibula Syndesmosis - </a:t>
            </a:r>
            <a:r>
              <a:rPr lang="en-GB" sz="2000" b="0" i="0" u="none" strike="noStrike" dirty="0">
                <a:solidFill>
                  <a:srgbClr val="13131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Qiu, H. B., Jiang, J., &amp; Porter, D. (2017). </a:t>
            </a:r>
          </a:p>
          <a:p>
            <a:r>
              <a:rPr lang="en-GB" sz="2000" dirty="0">
                <a:solidFill>
                  <a:srgbClr val="13131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Talor Shift (Conservative)</a:t>
            </a:r>
          </a:p>
          <a:p>
            <a:r>
              <a:rPr lang="en-GB" sz="2000" dirty="0">
                <a:solidFill>
                  <a:srgbClr val="13131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 to train (72 days) return to play (103 days)</a:t>
            </a:r>
            <a:r>
              <a:rPr lang="en-US" sz="2000" dirty="0">
                <a:solidFill>
                  <a:srgbClr val="13131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000" dirty="0" err="1">
                <a:solidFill>
                  <a:srgbClr val="13131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D'Hooghe</a:t>
            </a:r>
            <a:r>
              <a:rPr lang="en-US" sz="2000" dirty="0">
                <a:solidFill>
                  <a:srgbClr val="13131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>
                <a:solidFill>
                  <a:srgbClr val="13131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sz="2000" dirty="0">
                <a:solidFill>
                  <a:srgbClr val="13131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2020)</a:t>
            </a:r>
            <a:endParaRPr lang="en-GB" sz="2000" dirty="0">
              <a:solidFill>
                <a:srgbClr val="13131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423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DE12C-6E87-F80D-7194-6648D2EC7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Physiological Demands Football</a:t>
            </a:r>
          </a:p>
        </p:txBody>
      </p:sp>
      <p:pic>
        <p:nvPicPr>
          <p:cNvPr id="4" name="Picture 3" descr="A diagram of a person playing football&#10;&#10;AI-generated content may be incorrect.">
            <a:extLst>
              <a:ext uri="{FF2B5EF4-FFF2-40B4-BE49-F238E27FC236}">
                <a16:creationId xmlns:a16="http://schemas.microsoft.com/office/drawing/2014/main" id="{2CC3EFE3-E08D-72A3-80B9-F65FE150F1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0293" y="1603915"/>
            <a:ext cx="5330303" cy="47858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FFB454-4C7A-A15F-F20D-72711FD37D86}"/>
              </a:ext>
            </a:extLst>
          </p:cNvPr>
          <p:cNvSpPr txBox="1"/>
          <p:nvPr/>
        </p:nvSpPr>
        <p:spPr>
          <a:xfrm>
            <a:off x="10082077" y="6389784"/>
            <a:ext cx="2458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(Dolci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E49C38-E15D-E5C7-7C23-8974B4EE2E87}"/>
              </a:ext>
            </a:extLst>
          </p:cNvPr>
          <p:cNvSpPr txBox="1"/>
          <p:nvPr/>
        </p:nvSpPr>
        <p:spPr>
          <a:xfrm>
            <a:off x="170481" y="1603915"/>
            <a:ext cx="575122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Aerobic Endurance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9-14km covered per game.</a:t>
            </a:r>
          </a:p>
          <a:p>
            <a:pPr marL="285750" indent="-285750">
              <a:buFontTx/>
              <a:buChar char="-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Anaerobic Power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Sprints, jumps and quick changes in pace.</a:t>
            </a:r>
          </a:p>
          <a:p>
            <a:pPr marL="285750" indent="-285750">
              <a:buFontTx/>
              <a:buChar char="-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 &amp; Power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Tackling, jumping, shielding and explosive movements.</a:t>
            </a:r>
          </a:p>
          <a:p>
            <a:pPr marL="285750" indent="-285750">
              <a:buFontTx/>
              <a:buChar char="-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Speed &amp; Acceleration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bursts to break defensive lines or track back.</a:t>
            </a:r>
          </a:p>
          <a:p>
            <a:pPr marL="285750" indent="-285750">
              <a:buFontTx/>
              <a:buChar char="-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Deceleration &amp; COD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cutting, turning and defensive positioning.</a:t>
            </a:r>
          </a:p>
          <a:p>
            <a:pPr marL="285750" indent="-285750">
              <a:buFontTx/>
              <a:buChar char="-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Agility &amp; Co-Ordination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Ball control, dribbling and reacting to unpredictable game scenarios.</a:t>
            </a:r>
          </a:p>
          <a:p>
            <a:pPr marL="285750" indent="-285750">
              <a:buFontTx/>
              <a:buChar char="-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Neuromuscular Control &amp; Balance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Stability in landing, absorbing challenges, and preventing injuries.</a:t>
            </a:r>
            <a:endParaRPr 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Fatigue Resistance &amp; Recovery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ability to maintain intensity and minimise performance drops.</a:t>
            </a:r>
            <a:endParaRPr 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906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518F2-7CDB-369B-18A5-4DB07F350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Targeted Tissues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9F5DC342-AE6D-ED5F-F0FF-2DDA75CF2C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1201542"/>
              </p:ext>
            </p:extLst>
          </p:nvPr>
        </p:nvGraphicFramePr>
        <p:xfrm>
          <a:off x="250160" y="1465466"/>
          <a:ext cx="11651108" cy="5043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6138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3F9D0-E9FE-9994-536E-83D503C7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73" y="2279220"/>
            <a:ext cx="3115265" cy="2396359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Moving From Intermediate To Late Stage Rehab</a:t>
            </a:r>
          </a:p>
        </p:txBody>
      </p:sp>
      <p:graphicFrame>
        <p:nvGraphicFramePr>
          <p:cNvPr id="18" name="Content Placeholder 3">
            <a:extLst>
              <a:ext uri="{FF2B5EF4-FFF2-40B4-BE49-F238E27FC236}">
                <a16:creationId xmlns:a16="http://schemas.microsoft.com/office/drawing/2014/main" id="{D52BD080-B811-7A13-DC9B-26854F614D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288527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2B6795F-3A1B-F977-D4F5-2D761AB398CF}"/>
              </a:ext>
            </a:extLst>
          </p:cNvPr>
          <p:cNvSpPr txBox="1"/>
          <p:nvPr/>
        </p:nvSpPr>
        <p:spPr>
          <a:xfrm>
            <a:off x="9104194" y="6335484"/>
            <a:ext cx="61756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(Williams and Allen, 2010)</a:t>
            </a:r>
          </a:p>
        </p:txBody>
      </p:sp>
    </p:spTree>
    <p:extLst>
      <p:ext uri="{BB962C8B-B14F-4D97-AF65-F5344CB8AC3E}">
        <p14:creationId xmlns:p14="http://schemas.microsoft.com/office/powerpoint/2010/main" val="471748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54414-94B3-9C97-6DC9-E442D9BBF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9867" y="429889"/>
            <a:ext cx="5120244" cy="97426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 to Sport Model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4513DF-88DF-8C7F-0BDD-60C781E235ED}"/>
              </a:ext>
            </a:extLst>
          </p:cNvPr>
          <p:cNvSpPr txBox="1"/>
          <p:nvPr/>
        </p:nvSpPr>
        <p:spPr>
          <a:xfrm>
            <a:off x="644576" y="2386687"/>
            <a:ext cx="5815535" cy="39173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 1</a:t>
            </a:r>
            <a:r>
              <a:rPr lang="en-US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 return to sport process involving a gradual transition from rehabilitation to performance training along a continuum of OFR, RTT, RTC, and </a:t>
            </a:r>
            <a:r>
              <a:rPr lang="en-US" sz="2000" b="0" i="0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RTPer</a:t>
            </a:r>
            <a:r>
              <a:rPr lang="en-US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OFR, on-field rehabilitation; RTT, return to training; RTC, return to competition; </a:t>
            </a:r>
            <a:r>
              <a:rPr lang="en-US" sz="2000" b="0" i="0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RTPer</a:t>
            </a:r>
            <a:r>
              <a:rPr lang="en-US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return to performance. Modified and re-printed with permission from </a:t>
            </a:r>
            <a:r>
              <a:rPr lang="en-US" sz="2000" b="0" i="0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Buckthorpe</a:t>
            </a:r>
            <a:r>
              <a:rPr lang="en-US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0" i="1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48B0955-2972-F4CF-5CBC-F4C19342D9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08749" y="1476288"/>
            <a:ext cx="4826051" cy="353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C44897-72BD-A970-7626-16665F002BC6}"/>
              </a:ext>
            </a:extLst>
          </p:cNvPr>
          <p:cNvSpPr txBox="1"/>
          <p:nvPr/>
        </p:nvSpPr>
        <p:spPr>
          <a:xfrm>
            <a:off x="9929066" y="6303992"/>
            <a:ext cx="24084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(Bishop </a:t>
            </a:r>
            <a:r>
              <a:rPr lang="en-US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2022)</a:t>
            </a:r>
          </a:p>
        </p:txBody>
      </p:sp>
    </p:spTree>
    <p:extLst>
      <p:ext uri="{BB962C8B-B14F-4D97-AF65-F5344CB8AC3E}">
        <p14:creationId xmlns:p14="http://schemas.microsoft.com/office/powerpoint/2010/main" val="30268381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EF452-1D37-D163-4381-371B63362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697193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Heavy Sled Sprints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2BBB7-15FF-C74E-488F-06988C216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183" y="1206713"/>
            <a:ext cx="5676801" cy="2238233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Acceleration, Sprint specific strength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Glutes, Hamstrings and Quads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Increase Sled Weight / Distance / Bungee</a:t>
            </a:r>
          </a:p>
          <a:p>
            <a:pPr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Bodyweight acceleration drills / decrease weight or distance / +rest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IMG_6898 2_F261E271-F09B-4854-BD66-584C76AE1CA6.mp4">
            <a:hlinkClick r:id="" action="ppaction://media"/>
            <a:extLst>
              <a:ext uri="{FF2B5EF4-FFF2-40B4-BE49-F238E27FC236}">
                <a16:creationId xmlns:a16="http://schemas.microsoft.com/office/drawing/2014/main" id="{D32B265C-104D-323E-B0D5-D021FA6E23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34808" y="935585"/>
            <a:ext cx="2852848" cy="5071731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A64F1DB-FAB4-A0F3-519E-E85F512F5F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2846499"/>
              </p:ext>
            </p:extLst>
          </p:nvPr>
        </p:nvGraphicFramePr>
        <p:xfrm>
          <a:off x="620900" y="5658687"/>
          <a:ext cx="665671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1342">
                  <a:extLst>
                    <a:ext uri="{9D8B030D-6E8A-4147-A177-3AD203B41FA5}">
                      <a16:colId xmlns:a16="http://schemas.microsoft.com/office/drawing/2014/main" val="3276682656"/>
                    </a:ext>
                  </a:extLst>
                </a:gridCol>
                <a:gridCol w="955850">
                  <a:extLst>
                    <a:ext uri="{9D8B030D-6E8A-4147-A177-3AD203B41FA5}">
                      <a16:colId xmlns:a16="http://schemas.microsoft.com/office/drawing/2014/main" val="4150120234"/>
                    </a:ext>
                  </a:extLst>
                </a:gridCol>
                <a:gridCol w="1918741">
                  <a:extLst>
                    <a:ext uri="{9D8B030D-6E8A-4147-A177-3AD203B41FA5}">
                      <a16:colId xmlns:a16="http://schemas.microsoft.com/office/drawing/2014/main" val="4085729361"/>
                    </a:ext>
                  </a:extLst>
                </a:gridCol>
                <a:gridCol w="1119435">
                  <a:extLst>
                    <a:ext uri="{9D8B030D-6E8A-4147-A177-3AD203B41FA5}">
                      <a16:colId xmlns:a16="http://schemas.microsoft.com/office/drawing/2014/main" val="1491993188"/>
                    </a:ext>
                  </a:extLst>
                </a:gridCol>
                <a:gridCol w="1331342">
                  <a:extLst>
                    <a:ext uri="{9D8B030D-6E8A-4147-A177-3AD203B41FA5}">
                      <a16:colId xmlns:a16="http://schemas.microsoft.com/office/drawing/2014/main" val="197121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Sets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Weight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Tempo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9968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 (10 meters)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75% Bodyweight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2mins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Very Explosive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792609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91C7522-BB7D-A3B9-7EA7-32D6BBA60F79}"/>
              </a:ext>
            </a:extLst>
          </p:cNvPr>
          <p:cNvSpPr txBox="1"/>
          <p:nvPr/>
        </p:nvSpPr>
        <p:spPr>
          <a:xfrm>
            <a:off x="526183" y="3200172"/>
            <a:ext cx="6908937" cy="2231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Coaching Points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Forward lean / Neutral spine with arms outstretched 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engaged to avoid excessive lumber extension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Head neutral to prevent excessive upright posture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Drive knees forward not just down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extension of the hips, knees and ankles (triple extension)</a:t>
            </a:r>
          </a:p>
          <a:p>
            <a:pPr marL="342900" indent="-342900">
              <a:buFontTx/>
              <a:buChar char="-"/>
            </a:pPr>
            <a:endParaRPr lang="en-US" sz="1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DAFF59-F2BC-4B62-BD42-BF938718BBFB}"/>
              </a:ext>
            </a:extLst>
          </p:cNvPr>
          <p:cNvSpPr txBox="1"/>
          <p:nvPr/>
        </p:nvSpPr>
        <p:spPr>
          <a:xfrm>
            <a:off x="8123332" y="6215420"/>
            <a:ext cx="40686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(Lippincott Williams. Wilkins, 2021)</a:t>
            </a:r>
          </a:p>
        </p:txBody>
      </p:sp>
    </p:spTree>
    <p:extLst>
      <p:ext uri="{BB962C8B-B14F-4D97-AF65-F5344CB8AC3E}">
        <p14:creationId xmlns:p14="http://schemas.microsoft.com/office/powerpoint/2010/main" val="96228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8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DA9AF-7C67-B768-6C7F-1DB9F234B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742164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 Leg Depth Jumps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A21B6-90E6-1069-7719-F9799A89F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227" y="1432630"/>
            <a:ext cx="7040879" cy="3535083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 + Power in landing mechanics / Deceleration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Quads, Hamstrings, Calves and Ankle Stabilisers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Counter Jump / Sprint / Box Height</a:t>
            </a:r>
          </a:p>
          <a:p>
            <a:pPr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Double Leg / Reduce Box Height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Sport Specific:</a:t>
            </a:r>
          </a:p>
          <a:p>
            <a:pPr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Land and receive pass and pass back, counter jump header or into a sprint.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IMG_6899 2_756DEA92-2CF6-4D42-9DCC-34486E1DEA26.mp4">
            <a:hlinkClick r:id="" action="ppaction://media"/>
            <a:extLst>
              <a:ext uri="{FF2B5EF4-FFF2-40B4-BE49-F238E27FC236}">
                <a16:creationId xmlns:a16="http://schemas.microsoft.com/office/drawing/2014/main" id="{D1E7BC9D-D1F0-0778-2B1A-232CD2ED06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34808" y="909081"/>
            <a:ext cx="2852848" cy="5071731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627AEB1-083B-B700-26D9-EBB80033D1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6443753"/>
              </p:ext>
            </p:extLst>
          </p:nvPr>
        </p:nvGraphicFramePr>
        <p:xfrm>
          <a:off x="635015" y="5839703"/>
          <a:ext cx="6656710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1342">
                  <a:extLst>
                    <a:ext uri="{9D8B030D-6E8A-4147-A177-3AD203B41FA5}">
                      <a16:colId xmlns:a16="http://schemas.microsoft.com/office/drawing/2014/main" val="3276682656"/>
                    </a:ext>
                  </a:extLst>
                </a:gridCol>
                <a:gridCol w="1331342">
                  <a:extLst>
                    <a:ext uri="{9D8B030D-6E8A-4147-A177-3AD203B41FA5}">
                      <a16:colId xmlns:a16="http://schemas.microsoft.com/office/drawing/2014/main" val="4150120234"/>
                    </a:ext>
                  </a:extLst>
                </a:gridCol>
                <a:gridCol w="1612231">
                  <a:extLst>
                    <a:ext uri="{9D8B030D-6E8A-4147-A177-3AD203B41FA5}">
                      <a16:colId xmlns:a16="http://schemas.microsoft.com/office/drawing/2014/main" val="1617309403"/>
                    </a:ext>
                  </a:extLst>
                </a:gridCol>
                <a:gridCol w="1050453">
                  <a:extLst>
                    <a:ext uri="{9D8B030D-6E8A-4147-A177-3AD203B41FA5}">
                      <a16:colId xmlns:a16="http://schemas.microsoft.com/office/drawing/2014/main" val="1491993188"/>
                    </a:ext>
                  </a:extLst>
                </a:gridCol>
                <a:gridCol w="1331342">
                  <a:extLst>
                    <a:ext uri="{9D8B030D-6E8A-4147-A177-3AD203B41FA5}">
                      <a16:colId xmlns:a16="http://schemas.microsoft.com/office/drawing/2014/main" val="197121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Sets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Weight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Tempo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9968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Body 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3mins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Explosive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792609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E155FF0-17F5-4767-4B68-43124A83F6A2}"/>
              </a:ext>
            </a:extLst>
          </p:cNvPr>
          <p:cNvSpPr txBox="1"/>
          <p:nvPr/>
        </p:nvSpPr>
        <p:spPr>
          <a:xfrm>
            <a:off x="457201" y="4074987"/>
            <a:ext cx="72089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Coaching Points: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 tall on a box / keep toes near the edge for smooth step off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off the box without jumping (passive fall)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Keep foot neutral don’t land on toes or heels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Arms stay relaxed and ready to help with balance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BEE057-988C-0622-375C-8A9318E90819}"/>
              </a:ext>
            </a:extLst>
          </p:cNvPr>
          <p:cNvSpPr txBox="1"/>
          <p:nvPr/>
        </p:nvSpPr>
        <p:spPr>
          <a:xfrm>
            <a:off x="8123333" y="6215420"/>
            <a:ext cx="399999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(Lippincott Williams. Wilkins, 2021)</a:t>
            </a:r>
          </a:p>
        </p:txBody>
      </p:sp>
    </p:spTree>
    <p:extLst>
      <p:ext uri="{BB962C8B-B14F-4D97-AF65-F5344CB8AC3E}">
        <p14:creationId xmlns:p14="http://schemas.microsoft.com/office/powerpoint/2010/main" val="304098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D63E8-8893-6667-9E22-521F9F108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84918"/>
            <a:ext cx="5323715" cy="832105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Single-Leg Hurdle Hops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843C4-9068-4450-2562-B18081B0E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838" y="1016500"/>
            <a:ext cx="6540390" cy="3535083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Plyometrics, Agility, Deceleration + Change of Direction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Ankle Stabilizers, quads, glutes and hamstrings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Hurdle Height, Distance, -GCT, Unstable surface</a:t>
            </a:r>
          </a:p>
          <a:p>
            <a:pPr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Double Leg, Cones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Sport Specific:</a:t>
            </a:r>
          </a:p>
          <a:p>
            <a:pPr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Return pass after hop </a:t>
            </a:r>
          </a:p>
          <a:p>
            <a:pPr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Verbal Commands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IMG_6902 2_538C1F9C-F451-451B-A16E-82479F0D7E9A.mp4">
            <a:hlinkClick r:id="" action="ppaction://media"/>
            <a:extLst>
              <a:ext uri="{FF2B5EF4-FFF2-40B4-BE49-F238E27FC236}">
                <a16:creationId xmlns:a16="http://schemas.microsoft.com/office/drawing/2014/main" id="{4E90E54C-39FB-032C-8D27-BCE35F57BF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34808" y="909081"/>
            <a:ext cx="2852848" cy="50717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D540CD-4F9D-253B-1B8F-204B54E345E6}"/>
              </a:ext>
            </a:extLst>
          </p:cNvPr>
          <p:cNvSpPr txBox="1"/>
          <p:nvPr/>
        </p:nvSpPr>
        <p:spPr>
          <a:xfrm>
            <a:off x="730838" y="3822746"/>
            <a:ext cx="5451267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Coaching Points: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 on one leg, knee slightly flexed.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Hop over hurdle, landing softly on the same leg.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Stabilize 1-2 seconds before the next hop 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 neutral pelvis &amp; knee alignment</a:t>
            </a:r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4CD1563-18A3-ADB1-3CBE-CB5E5FAAF4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8153754"/>
              </p:ext>
            </p:extLst>
          </p:nvPr>
        </p:nvGraphicFramePr>
        <p:xfrm>
          <a:off x="614518" y="5614120"/>
          <a:ext cx="6656710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1342">
                  <a:extLst>
                    <a:ext uri="{9D8B030D-6E8A-4147-A177-3AD203B41FA5}">
                      <a16:colId xmlns:a16="http://schemas.microsoft.com/office/drawing/2014/main" val="3276682656"/>
                    </a:ext>
                  </a:extLst>
                </a:gridCol>
                <a:gridCol w="1331342">
                  <a:extLst>
                    <a:ext uri="{9D8B030D-6E8A-4147-A177-3AD203B41FA5}">
                      <a16:colId xmlns:a16="http://schemas.microsoft.com/office/drawing/2014/main" val="4150120234"/>
                    </a:ext>
                  </a:extLst>
                </a:gridCol>
                <a:gridCol w="1612231">
                  <a:extLst>
                    <a:ext uri="{9D8B030D-6E8A-4147-A177-3AD203B41FA5}">
                      <a16:colId xmlns:a16="http://schemas.microsoft.com/office/drawing/2014/main" val="1617309403"/>
                    </a:ext>
                  </a:extLst>
                </a:gridCol>
                <a:gridCol w="1050453">
                  <a:extLst>
                    <a:ext uri="{9D8B030D-6E8A-4147-A177-3AD203B41FA5}">
                      <a16:colId xmlns:a16="http://schemas.microsoft.com/office/drawing/2014/main" val="1491993188"/>
                    </a:ext>
                  </a:extLst>
                </a:gridCol>
                <a:gridCol w="1331342">
                  <a:extLst>
                    <a:ext uri="{9D8B030D-6E8A-4147-A177-3AD203B41FA5}">
                      <a16:colId xmlns:a16="http://schemas.microsoft.com/office/drawing/2014/main" val="197121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Sets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Weight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Tempo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9968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Body 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2mins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Explosive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792609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4A95BB7-A0BD-BE86-F076-CCEF2CD9832E}"/>
              </a:ext>
            </a:extLst>
          </p:cNvPr>
          <p:cNvSpPr txBox="1"/>
          <p:nvPr/>
        </p:nvSpPr>
        <p:spPr>
          <a:xfrm>
            <a:off x="8123333" y="6215420"/>
            <a:ext cx="40686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(Lippincott Williams. Wilkins, 2021)</a:t>
            </a:r>
          </a:p>
        </p:txBody>
      </p:sp>
    </p:spTree>
    <p:extLst>
      <p:ext uri="{BB962C8B-B14F-4D97-AF65-F5344CB8AC3E}">
        <p14:creationId xmlns:p14="http://schemas.microsoft.com/office/powerpoint/2010/main" val="198305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5DFF8-B277-0C5A-BFCF-C85FC010D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949" y="154123"/>
            <a:ext cx="5323715" cy="762900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Bulgarian Split Squat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5B2CD-44D8-E685-A9B8-82AD3E404A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899" y="1149357"/>
            <a:ext cx="6633262" cy="3535083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Strength, Hypotrophy, Injury Prevention, Single-Leg Stability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Quadriceps, Hamstrings, Glutes and Ankle Stabilizers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Weights, Unstable Surface, Tip Toe</a:t>
            </a:r>
          </a:p>
          <a:p>
            <a:pPr>
              <a:lnSpc>
                <a:spcPct val="100000"/>
              </a:lnSpc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Bodyweight split squat, Bodyweight Lunge</a:t>
            </a:r>
          </a:p>
          <a:p>
            <a:pPr>
              <a:buFontTx/>
              <a:buChar char="-"/>
            </a:pPr>
            <a:endParaRPr lang="en-US" sz="20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IMG_6901 2_80288E3F-D84E-4CF6-91D8-DBD6FAB9BD6C.mp4">
            <a:hlinkClick r:id="" action="ppaction://media"/>
            <a:extLst>
              <a:ext uri="{FF2B5EF4-FFF2-40B4-BE49-F238E27FC236}">
                <a16:creationId xmlns:a16="http://schemas.microsoft.com/office/drawing/2014/main" id="{CB0B070D-3423-1409-2F25-95F82CB0B3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34808" y="909081"/>
            <a:ext cx="2852848" cy="50717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585B5E-472B-D436-9AB5-4CE5C9A7B45C}"/>
              </a:ext>
            </a:extLst>
          </p:cNvPr>
          <p:cNvSpPr txBox="1"/>
          <p:nvPr/>
        </p:nvSpPr>
        <p:spPr>
          <a:xfrm>
            <a:off x="620899" y="3136002"/>
            <a:ext cx="665670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Coaching Points: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  Keep Torso upright avoiding excessive forward lean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Engage core for balance and knee stability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 decent to avoid bouncing at the bottom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Push through the heel of the leading foot to drive up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7DAF88A-5324-EAED-B03F-BE5BA77C8B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1586834"/>
              </p:ext>
            </p:extLst>
          </p:nvPr>
        </p:nvGraphicFramePr>
        <p:xfrm>
          <a:off x="597451" y="5656078"/>
          <a:ext cx="6656710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1342">
                  <a:extLst>
                    <a:ext uri="{9D8B030D-6E8A-4147-A177-3AD203B41FA5}">
                      <a16:colId xmlns:a16="http://schemas.microsoft.com/office/drawing/2014/main" val="3276682656"/>
                    </a:ext>
                  </a:extLst>
                </a:gridCol>
                <a:gridCol w="1331342">
                  <a:extLst>
                    <a:ext uri="{9D8B030D-6E8A-4147-A177-3AD203B41FA5}">
                      <a16:colId xmlns:a16="http://schemas.microsoft.com/office/drawing/2014/main" val="4150120234"/>
                    </a:ext>
                  </a:extLst>
                </a:gridCol>
                <a:gridCol w="1326855">
                  <a:extLst>
                    <a:ext uri="{9D8B030D-6E8A-4147-A177-3AD203B41FA5}">
                      <a16:colId xmlns:a16="http://schemas.microsoft.com/office/drawing/2014/main" val="1617309403"/>
                    </a:ext>
                  </a:extLst>
                </a:gridCol>
                <a:gridCol w="1335829">
                  <a:extLst>
                    <a:ext uri="{9D8B030D-6E8A-4147-A177-3AD203B41FA5}">
                      <a16:colId xmlns:a16="http://schemas.microsoft.com/office/drawing/2014/main" val="1491993188"/>
                    </a:ext>
                  </a:extLst>
                </a:gridCol>
                <a:gridCol w="1331342">
                  <a:extLst>
                    <a:ext uri="{9D8B030D-6E8A-4147-A177-3AD203B41FA5}">
                      <a16:colId xmlns:a16="http://schemas.microsoft.com/office/drawing/2014/main" val="197121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Sets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Weight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Tempo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9968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80% 1RM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90 seconds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792609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E199C75-AA3A-6D54-3E57-2B4EEB3AE978}"/>
              </a:ext>
            </a:extLst>
          </p:cNvPr>
          <p:cNvSpPr txBox="1"/>
          <p:nvPr/>
        </p:nvSpPr>
        <p:spPr>
          <a:xfrm>
            <a:off x="8123333" y="6215420"/>
            <a:ext cx="39467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(Lippincott Williams. Wilkins, 2021)</a:t>
            </a:r>
          </a:p>
        </p:txBody>
      </p:sp>
    </p:spTree>
    <p:extLst>
      <p:ext uri="{BB962C8B-B14F-4D97-AF65-F5344CB8AC3E}">
        <p14:creationId xmlns:p14="http://schemas.microsoft.com/office/powerpoint/2010/main" val="293060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545AF8-4043-987E-53BB-96792EC68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742164"/>
          </a:xfrm>
        </p:spPr>
        <p:txBody>
          <a:bodyPr anchor="b">
            <a:normAutofit/>
          </a:bodyPr>
          <a:lstStyle/>
          <a:p>
            <a:r>
              <a:rPr lang="en-US" sz="4000" dirty="0"/>
              <a:t>Ice Skaters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C2247-3D2E-37BD-D9EA-3BECEA07F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775" y="1432630"/>
            <a:ext cx="6596695" cy="3535083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Proprioception, agility, cutting mechanics and eccentric control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Glutes, Quads, Ankle Stabilizers and core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Increase jump distance, weighted vest, GCT, banded</a:t>
            </a:r>
          </a:p>
          <a:p>
            <a:pPr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Land on both feet, step or hop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Sport Specific: 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Stick landing and pass back with opposite foot.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IMG_6900 2_10CD35CE-4D41-4F5B-98AE-83929C8A661B.mp4">
            <a:hlinkClick r:id="" action="ppaction://media"/>
            <a:extLst>
              <a:ext uri="{FF2B5EF4-FFF2-40B4-BE49-F238E27FC236}">
                <a16:creationId xmlns:a16="http://schemas.microsoft.com/office/drawing/2014/main" id="{B7666F3F-E22C-B58E-CD5A-0142F091AE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34808" y="909081"/>
            <a:ext cx="2852848" cy="5071731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CA397D-F4C9-C281-2539-5C7D6F034A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829399"/>
              </p:ext>
            </p:extLst>
          </p:nvPr>
        </p:nvGraphicFramePr>
        <p:xfrm>
          <a:off x="597451" y="5656078"/>
          <a:ext cx="6656710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1342">
                  <a:extLst>
                    <a:ext uri="{9D8B030D-6E8A-4147-A177-3AD203B41FA5}">
                      <a16:colId xmlns:a16="http://schemas.microsoft.com/office/drawing/2014/main" val="3276682656"/>
                    </a:ext>
                  </a:extLst>
                </a:gridCol>
                <a:gridCol w="934328">
                  <a:extLst>
                    <a:ext uri="{9D8B030D-6E8A-4147-A177-3AD203B41FA5}">
                      <a16:colId xmlns:a16="http://schemas.microsoft.com/office/drawing/2014/main" val="4150120234"/>
                    </a:ext>
                  </a:extLst>
                </a:gridCol>
                <a:gridCol w="1723869">
                  <a:extLst>
                    <a:ext uri="{9D8B030D-6E8A-4147-A177-3AD203B41FA5}">
                      <a16:colId xmlns:a16="http://schemas.microsoft.com/office/drawing/2014/main" val="1617309403"/>
                    </a:ext>
                  </a:extLst>
                </a:gridCol>
                <a:gridCol w="1335829">
                  <a:extLst>
                    <a:ext uri="{9D8B030D-6E8A-4147-A177-3AD203B41FA5}">
                      <a16:colId xmlns:a16="http://schemas.microsoft.com/office/drawing/2014/main" val="1491993188"/>
                    </a:ext>
                  </a:extLst>
                </a:gridCol>
                <a:gridCol w="1331342">
                  <a:extLst>
                    <a:ext uri="{9D8B030D-6E8A-4147-A177-3AD203B41FA5}">
                      <a16:colId xmlns:a16="http://schemas.microsoft.com/office/drawing/2014/main" val="197121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Sets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Weight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Rest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Tempo</a:t>
                      </a:r>
                    </a:p>
                  </a:txBody>
                  <a:tcPr>
                    <a:solidFill>
                      <a:srgbClr val="1039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9968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 Per Leg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Bodyweight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45 seconds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792609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12736DF-CC6F-A7DC-F82F-3D2B0789C64B}"/>
              </a:ext>
            </a:extLst>
          </p:cNvPr>
          <p:cNvSpPr txBox="1"/>
          <p:nvPr/>
        </p:nvSpPr>
        <p:spPr>
          <a:xfrm>
            <a:off x="837775" y="4024862"/>
            <a:ext cx="665670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Coaching Points: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   Start in athletic stance with core engaged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Push laterally off one leg, landing softly on the opposite foot.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Stick the landing for 1-2 seconds before repeating.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468F56-AE46-6AFA-85F4-C53BB0696631}"/>
              </a:ext>
            </a:extLst>
          </p:cNvPr>
          <p:cNvSpPr txBox="1"/>
          <p:nvPr/>
        </p:nvSpPr>
        <p:spPr>
          <a:xfrm>
            <a:off x="8123333" y="6215420"/>
            <a:ext cx="40686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(Lippincott Williams. Wilkins, 2021)</a:t>
            </a:r>
          </a:p>
        </p:txBody>
      </p:sp>
    </p:spTree>
    <p:extLst>
      <p:ext uri="{BB962C8B-B14F-4D97-AF65-F5344CB8AC3E}">
        <p14:creationId xmlns:p14="http://schemas.microsoft.com/office/powerpoint/2010/main" val="2718930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3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F8643D-669A-2594-9A34-4F66E7BEF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928" y="518901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Moving From Late Stage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BC731D-B54C-D270-66D1-495CE8E723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150958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6D82FE5-EB39-ACD9-1EBF-6E423B893190}"/>
              </a:ext>
            </a:extLst>
          </p:cNvPr>
          <p:cNvSpPr txBox="1"/>
          <p:nvPr/>
        </p:nvSpPr>
        <p:spPr>
          <a:xfrm>
            <a:off x="9908276" y="6237937"/>
            <a:ext cx="19982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(Haddad, 2024)</a:t>
            </a:r>
          </a:p>
        </p:txBody>
      </p:sp>
    </p:spTree>
    <p:extLst>
      <p:ext uri="{BB962C8B-B14F-4D97-AF65-F5344CB8AC3E}">
        <p14:creationId xmlns:p14="http://schemas.microsoft.com/office/powerpoint/2010/main" val="17147483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Football goal in the net">
            <a:extLst>
              <a:ext uri="{FF2B5EF4-FFF2-40B4-BE49-F238E27FC236}">
                <a16:creationId xmlns:a16="http://schemas.microsoft.com/office/drawing/2014/main" id="{15E2E1F6-0D52-2F6B-B337-2D93A1BCD5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961" r="36380" b="-2"/>
          <a:stretch/>
        </p:blipFill>
        <p:spPr>
          <a:xfrm>
            <a:off x="-1" y="-2"/>
            <a:ext cx="4856814" cy="6858002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C2037-DB46-91BC-68FA-DF674CD7B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6643" y="-49258"/>
            <a:ext cx="4062258" cy="861178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Late Stage to RTP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807C1-99D9-C95B-27F2-5168AAD31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6813" y="914400"/>
            <a:ext cx="7273037" cy="5562269"/>
          </a:xfrm>
        </p:spPr>
        <p:txBody>
          <a:bodyPr anchor="ctr">
            <a:noAutofit/>
          </a:bodyPr>
          <a:lstStyle/>
          <a:p>
            <a:pPr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Structured 5-Stage Progression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The transition follows a staged program: (1) linear movement, (2) multidirectional movement, (3) soccer-specific technical skills, (4) soccer-specific movement, and (5) practice simulation to ensure a gradual increase in complexity and intensity.</a:t>
            </a:r>
          </a:p>
          <a:p>
            <a:pPr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Movement Quality &amp; Conditioning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The foundation of rehabilitation focuses on restoring movement quality, lower-limb strength (quadriceps, hamstrings, glutes), and aerobic/anaerobic fitness before advancing to soccer-specific drills.</a:t>
            </a:r>
          </a:p>
          <a:p>
            <a:pPr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Gradual Exposure to Soccer-Specific Demands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Training evolves from controlled linear and multidirectional drills to reactive and match-intensity movements, ensuring biomechanical safety and technical skill refinement.</a:t>
            </a:r>
          </a:p>
          <a:p>
            <a:pPr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Workload Monitoring &amp; Objective Metrics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GPS tracking and heart-rate monitoring help measure running distance, sprint speed, accelerations/decelerations, and training load progression to prevent overloading and reduce reinjury risk.</a:t>
            </a:r>
          </a:p>
          <a:p>
            <a:pPr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Readiness &amp; Confidence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The transition must account for psychological factors like fear of reinjury and confidence, ensuring the athlete is mentally prepared for match scenarios.</a:t>
            </a:r>
          </a:p>
          <a:p>
            <a:pPr marL="0" indent="0"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Return to Unrestricted Training &amp; Play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Players should reach at least   90% of their preinjury training intensity and volume while meeting clinical, functional, biomechanical, and sport-specific criteria before fully reintegrating into competitive play.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DE7A50-162C-A449-7C6B-D451741C91B6}"/>
              </a:ext>
            </a:extLst>
          </p:cNvPr>
          <p:cNvSpPr txBox="1"/>
          <p:nvPr/>
        </p:nvSpPr>
        <p:spPr>
          <a:xfrm>
            <a:off x="9394209" y="6476669"/>
            <a:ext cx="29162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Buckthorpe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2019)</a:t>
            </a:r>
          </a:p>
        </p:txBody>
      </p:sp>
    </p:spTree>
    <p:extLst>
      <p:ext uri="{BB962C8B-B14F-4D97-AF65-F5344CB8AC3E}">
        <p14:creationId xmlns:p14="http://schemas.microsoft.com/office/powerpoint/2010/main" val="23081982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0F767-4D6F-862B-8835-01D7F8489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Linear And Multi-Directional Drills</a:t>
            </a:r>
          </a:p>
        </p:txBody>
      </p:sp>
      <p:pic>
        <p:nvPicPr>
          <p:cNvPr id="7" name="Picture 6" descr="A football field with a football field and a football ball&#10;&#10;AI-generated content may be incorrect.">
            <a:extLst>
              <a:ext uri="{FF2B5EF4-FFF2-40B4-BE49-F238E27FC236}">
                <a16:creationId xmlns:a16="http://schemas.microsoft.com/office/drawing/2014/main" id="{812B3A1A-7556-C5B8-3DAF-19FBEB1358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953" y="1673703"/>
            <a:ext cx="7622770" cy="50691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968121-41FF-1159-96AD-98088C9617E2}"/>
              </a:ext>
            </a:extLst>
          </p:cNvPr>
          <p:cNvSpPr txBox="1"/>
          <p:nvPr/>
        </p:nvSpPr>
        <p:spPr>
          <a:xfrm>
            <a:off x="8153446" y="2198183"/>
            <a:ext cx="35078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Control-Chaos Continuum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0461D8-9761-C18A-A09D-A70A250D9BA6}"/>
              </a:ext>
            </a:extLst>
          </p:cNvPr>
          <p:cNvSpPr txBox="1"/>
          <p:nvPr/>
        </p:nvSpPr>
        <p:spPr>
          <a:xfrm>
            <a:off x="7868723" y="2668249"/>
            <a:ext cx="40773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Control / High Chaos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Increasing running load demands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Incorporating greater perceptual and neurocognitive challenges within sports specific drills,</a:t>
            </a:r>
          </a:p>
          <a:p>
            <a:pPr marL="285750" indent="-285750">
              <a:buFontTx/>
              <a:buChar char="-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in improving transition  from rehabilitation to team training whilst reducing the likelihood of reinjury.</a:t>
            </a:r>
          </a:p>
          <a:p>
            <a:endParaRPr lang="en-US" dirty="0"/>
          </a:p>
          <a:p>
            <a:r>
              <a:rPr lang="en-US" dirty="0"/>
              <a:t>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834E6E-EFA0-C584-F221-F5045E702549}"/>
              </a:ext>
            </a:extLst>
          </p:cNvPr>
          <p:cNvSpPr txBox="1"/>
          <p:nvPr/>
        </p:nvSpPr>
        <p:spPr>
          <a:xfrm>
            <a:off x="9907384" y="6325062"/>
            <a:ext cx="256958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(Allen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</a:t>
            </a:r>
          </a:p>
        </p:txBody>
      </p:sp>
    </p:spTree>
    <p:extLst>
      <p:ext uri="{BB962C8B-B14F-4D97-AF65-F5344CB8AC3E}">
        <p14:creationId xmlns:p14="http://schemas.microsoft.com/office/powerpoint/2010/main" val="3227879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C8A57-6880-B127-DA15-C5F2DBF47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Accelerations And Deceleration Drills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BD482-EE50-C2EB-41BF-64A3FF393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73081" y="6300015"/>
            <a:ext cx="2315981" cy="42500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(Silva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CA89EB-2509-4015-F12E-AD4B01FA5A36}"/>
              </a:ext>
            </a:extLst>
          </p:cNvPr>
          <p:cNvSpPr txBox="1"/>
          <p:nvPr/>
        </p:nvSpPr>
        <p:spPr>
          <a:xfrm>
            <a:off x="104931" y="1885279"/>
            <a:ext cx="12087069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Gradual Reintroduction of Linear Acceleration 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Start with controlled, straight-line jogging and progressive sprinting drills to rebuild neuromuscular coordination and ensure ankle stability.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Progressive Deceleration Training 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Once linear acceleration is tolerated, introduce gradual braking mechanics with shorter sprints (5-10m) followed by controlled stops, ensuring ankle strength and proprioception are adequate.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Multi-Directional ACC &amp; DEC Drills 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Incorporate cutting, shuffling, and change-of-direction drills to mimic match situations while assessing ankle reactivity under different stressors.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Small-Sided Games (SSG) with ACC/DEC Demands 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Controlled 4v4 or 5v5 drills with limited space increase reactive ACC and DEC demands while allowing real-time monitoring of movement efficiency and confidence.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High-Intensity Sprint &amp; Stop Drills 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Once functional strength is restored, maximal sprints (20m+) with sharp decelerations simulate game demands and test full RTP readiness.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Match Simulation &amp; Full Contact Play 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The final stage includes full-speed, unrestricted gameplay with positional-specific ACC and DEC loads to replicate in-game demands before clearance.</a:t>
            </a:r>
          </a:p>
        </p:txBody>
      </p:sp>
    </p:spTree>
    <p:extLst>
      <p:ext uri="{BB962C8B-B14F-4D97-AF65-F5344CB8AC3E}">
        <p14:creationId xmlns:p14="http://schemas.microsoft.com/office/powerpoint/2010/main" val="8482476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5" name="Rectangle 1044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5A682-30D5-4D3D-7A79-60595F8AC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062" y="397089"/>
            <a:ext cx="5323715" cy="775395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BAD3-8EC2-E479-9D6C-E284F37B2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726" y="1304720"/>
            <a:ext cx="6153041" cy="4986898"/>
          </a:xfrm>
        </p:spPr>
        <p:txBody>
          <a:bodyPr anchor="t">
            <a:normAutofit/>
          </a:bodyPr>
          <a:lstStyle/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‘The moment a player has received criteria-based medical clearance and is mentally ready for full availability for match selection and/or full training. (Van Der Horst </a:t>
            </a:r>
            <a:r>
              <a:rPr lang="en-GB" sz="2000" b="0" i="1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2017).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PAASS Framework (Smith </a:t>
            </a:r>
            <a:r>
              <a:rPr lang="en-GB" sz="2000" b="0" i="1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2021) limitations of interpreting the criteria.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Asymmetry, pain free full ROM </a:t>
            </a: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(Haddad, 2024).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LSI 90% - significant lower odds of safe RTP (Simonsson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2024).</a:t>
            </a: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I-PRRS Scale – Higher score = Greater psychological readiness  (Dunlop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2023).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PTM 0-30 (Low Threat) – Self reported fear or apprehension (Stanković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2024).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FMS – 7 Tests 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≥ 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rPr>
              <a:t>= Lower risk of injury </a:t>
            </a: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(Diaz </a:t>
            </a:r>
            <a:r>
              <a:rPr lang="en-GB" sz="2000" b="0" i="1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</a:p>
          <a:p>
            <a:endParaRPr lang="en-GB" sz="2000" b="0" i="0" u="none" strike="noStrike" dirty="0">
              <a:effectLst/>
              <a:latin typeface="Roboto" panose="02000000000000000000" pitchFamily="2" charset="0"/>
            </a:endParaRPr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Return to sport decisions after an acute lateral ankle ...">
            <a:extLst>
              <a:ext uri="{FF2B5EF4-FFF2-40B4-BE49-F238E27FC236}">
                <a16:creationId xmlns:a16="http://schemas.microsoft.com/office/drawing/2014/main" id="{7E2646AF-7E71-CCD7-63E5-C8B8FB2C6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" r="1921" b="-3"/>
          <a:stretch/>
        </p:blipFill>
        <p:spPr bwMode="auto">
          <a:xfrm>
            <a:off x="7075967" y="1277415"/>
            <a:ext cx="4170530" cy="433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805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70360-708B-E3E4-F7AE-1C8350EBD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Screening and Injury Reduction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04169C-538E-F5E4-B444-ABD0D02B30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8535748"/>
              </p:ext>
            </p:extLst>
          </p:nvPr>
        </p:nvGraphicFramePr>
        <p:xfrm>
          <a:off x="644056" y="1924821"/>
          <a:ext cx="10927829" cy="43805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654417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424DA-F28A-E860-6729-9CC32F229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115" y="994414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571588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C2324-E9AF-F88C-6592-DEC7B7A192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252" y="3124278"/>
            <a:ext cx="4121651" cy="739929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Acknowledgments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55CB9-CA43-2FBF-755C-55CA1A35D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6750" y="1951630"/>
            <a:ext cx="6986105" cy="604595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GB" sz="2000" dirty="0">
                <a:solidFill>
                  <a:srgbClr val="242424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rPr>
              <a:t>I acknowledge the use of Primo Research Assistant Beta  (</a:t>
            </a:r>
            <a:r>
              <a:rPr lang="en-GB" sz="20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  <a:hlinkClick r:id="rId3"/>
              </a:rPr>
              <a:t>https://librarysearch.uwtsd.ac.uk/discovery/researchAssistant</a:t>
            </a:r>
            <a:r>
              <a:rPr lang="en-GB" sz="2000" dirty="0">
                <a:solidFill>
                  <a:srgbClr val="242424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rPr>
              <a:t>?) on multiple occasions to support me on my research using the prompt(s): </a:t>
            </a:r>
            <a:br>
              <a:rPr lang="en-GB" sz="2000" dirty="0">
                <a:solidFill>
                  <a:srgbClr val="242424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rPr>
            </a:br>
            <a:r>
              <a:rPr lang="en-GB" sz="2000" i="1" dirty="0">
                <a:solidFill>
                  <a:srgbClr val="242424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rPr>
              <a:t>1.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rPr>
              <a:t>Can you provide me with references on…….?</a:t>
            </a:r>
            <a:r>
              <a:rPr lang="en-GB" sz="2000" i="1" dirty="0">
                <a:solidFill>
                  <a:srgbClr val="242424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rPr>
              <a:t>. </a:t>
            </a:r>
            <a:endParaRPr lang="en-GB" sz="2000" i="1" dirty="0">
              <a:solidFill>
                <a:srgbClr val="242424"/>
              </a:solidFill>
              <a:latin typeface="Times New Roman" panose="02020603050405020304" pitchFamily="18" charset="0"/>
              <a:ea typeface="Roboto" panose="02000000000000000000" pitchFamily="2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buNone/>
            </a:pPr>
            <a:endParaRPr lang="en-GB" sz="2000" dirty="0">
              <a:effectLst/>
              <a:latin typeface="Times New Roman" panose="02020603050405020304" pitchFamily="18" charset="0"/>
              <a:ea typeface="Roboto" panose="02000000000000000000" pitchFamily="2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solidFill>
                  <a:srgbClr val="242424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cs typeface="Times New Roman" panose="02020603050405020304" pitchFamily="18" charset="0"/>
              </a:rPr>
              <a:t>I confirm that I have not presented any AI generated text as my own work. I confirm I have copies of my drafts, notes, and other resources I used before, and after the use of  AI tools which I may be asked to provide in evidence.</a:t>
            </a:r>
            <a:endParaRPr lang="en-GB" sz="2000" dirty="0">
              <a:effectLst/>
              <a:latin typeface="Times New Roman" panose="02020603050405020304" pitchFamily="18" charset="0"/>
              <a:ea typeface="Roboto" panose="02000000000000000000" pitchFamily="2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0225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41F9C-4665-695B-A133-B1F26C8E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471" y="3059197"/>
            <a:ext cx="3201366" cy="685242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6A71BD-63E0-EFA6-528C-45D7BED94DD4}"/>
              </a:ext>
            </a:extLst>
          </p:cNvPr>
          <p:cNvSpPr txBox="1"/>
          <p:nvPr/>
        </p:nvSpPr>
        <p:spPr>
          <a:xfrm>
            <a:off x="4135273" y="214659"/>
            <a:ext cx="8056727" cy="66018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65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Alhazmi, M., Alhazmi, E., Alghamdi, W.A., Zalah, M., Uddin, S., Rizvi, M.R. and Ahmad, F. (2025) 'Effectiveness of FIFA Injury Prevention Programs in Reducing Ankle Injuries Among Football Players: A Systematic Review', </a:t>
            </a:r>
            <a:r>
              <a:rPr lang="en-GB" sz="14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PeerJ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(San Francisco, CA), 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13, pp. e18910 Available at: </a:t>
            </a:r>
            <a:r>
              <a:rPr lang="en-GB" sz="14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https://doi.org/10.7717/peerj.18910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Allen, T., Wilson, S., Cohen, D.D. and Taberner, M. (2021) 'Drill Design Using the ’Control-Chaos Continuum’: Blending Science and Art During Return to Sport Following Knee Injury in Elite Football',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Physical Therapy in Sport, 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50, pp. 22–35 Available at: </a:t>
            </a:r>
            <a:r>
              <a:rPr lang="en-GB" sz="14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https://doi.org/10.1016/j.ptsp.2021.02.011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Buckthorpe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Della Villa, F., Della Villa, S. and Roi, G.S. (2019) 'On-field Rehabilitation Part 2: A 5-Stage Program for the Soccer Player Focused on Linear Movements, Multidirectional Movements, Soccer-Specific Skills, Soccer-Specific Movements, and Modified Practice',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Orthopaedic &amp; Sports Physical Therapy, 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49(8), pp. 570–575 Available at: </a:t>
            </a:r>
            <a:r>
              <a:rPr lang="en-GB" sz="14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https://doi.org/10.2519/jospt.2019.8952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D'Hooghe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P., Grassi, A.,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Alkhelaifi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K., Calder, J., Baltes, T.P.,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Zaffagnini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 and Ekstrand, J. (2020) 'Return to play after surgery for isolated unstable syndesmotic ankle injuries (West Point grade IIB and III) in 110 male professional football players: a retrospective cohort study',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British journal of sports medicine, 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54(19) Available at: </a:t>
            </a:r>
            <a:r>
              <a:rPr lang="en-GB" sz="14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https://doi.org/10.1136/bjsports-2018-100298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Diaz, C.C., Lavoie-Gagne, O.Z., Korrapati Avinaash, John, N.S., Diaz, M.I., Forlenza, E.M.,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Trasolini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N.A. and Forsythe, B. (2022) 'Return to Play and Player Performance After Foot Fracture in UEFA Soccer Players',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Orthopaedic Journal of Sports Medicine, 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10(3) Available at: </a:t>
            </a:r>
            <a:r>
              <a:rPr lang="en-GB" sz="14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https://doi.org/10.1177/23259671221078308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Dolci, F., Hart, N.H.,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Kilding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A.E.,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Chivers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P., Piggott, B. and Spiteri, T. (2020) 'Physical and Energetic Demand of Soccer: A Brief Review',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Strength and conditioning journal, 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42(3), pp. 70–77 Available at: </a:t>
            </a:r>
            <a:r>
              <a:rPr lang="en-GB" sz="14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https://doi.org/10.1519/SSC.0000000000000533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Dunlop, G., Ivarsson, A., Andersen, T.E., Brown, S., O'Driscoll, G., Lewin, C., Dupont, G., Ardern, C.L.,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Delecroix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Podlog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 and McCall, A. (2023) 'Examination of the Validity of the Injury Psychological Readiness to Return to Sport (I-PRRS) Scale in Male Professional Football Players: A Worldwide Study of 29 Professional Teams',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Sports Sciences, 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41(21), pp. 1906–1914 Available at: </a:t>
            </a:r>
            <a:r>
              <a:rPr lang="en-GB" sz="14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https://doi.org/10.1080/02640414.2024.2307764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92503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3EFA7A-6AA2-B74E-25CC-6F6C7F776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626262-82B4-84A2-A54E-E438845AB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313" y="825218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US" sz="4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Continued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6F2FB6-AB20-C28B-9DD1-8DA602D98997}"/>
              </a:ext>
            </a:extLst>
          </p:cNvPr>
          <p:cNvSpPr txBox="1"/>
          <p:nvPr/>
        </p:nvSpPr>
        <p:spPr>
          <a:xfrm>
            <a:off x="4134810" y="283093"/>
            <a:ext cx="8054141" cy="67182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Haddad, M. (2024a) 'Motor Asymmetry in Football: Implications for Muscular Power, Balance, and Injury Prevention',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Symmetry,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16(11), pp. 1485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https://doi.org/10.3390/sym16111485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Haddad, M. (2024b) 'Motor Asymmetry in Football: Implications for Muscular Power, Balance, and Injury Prevention',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Symmetry (Basel),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16(11), pp. 1485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https://doi.org/10.3390/sym16111485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Lippincott Williams. Wilkins (2021)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ACSM's Guidelines for Exercise Testing and Prescription, 11th Edition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Beaverton: Copyright Clearance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Sanchez-Sanchez, J., Raya-González, J., Martín, V. and Alejandro Rodríguez Fernández (2025) 'Understanding Injuries in Young Female Soccer Players: A Narrative Review on Incidence, Mechanism, Location Risk Factors, and Preventive Strategies',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Applied Sciences,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15(3)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https://doi.org/10.3390/app15031612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Simonsson, R., Sundberg, A.,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Piussi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Högberg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Senorski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Thomeé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R., Samuelsson, K., Francesco Della Villa and Eric Hamrin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Senorski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(2024) 'Questioning the Rules of Engagement: A Critical Analysis of the Use of Limb Symmetry Index for Safe Return to Sport After Anterior Cruciate Ligament Reconstruction',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British journal of sports medicine,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https://doi.org/10.1136/bjsports-2024-108079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Smith, M.D., Vicenzino, B., Bahr, R., Bandholm, T., Cooke, R., Luciana De Michelis Mendonça,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Fourchet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F., Glasgow, P., Gribble, P.A., Herrington, L., Hiller, C.E., Sae Yong Lee, Macaluso, A., Meeusen, R., Owoeye, O.B.A., Reid,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Tassignon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B., Terada, M., Thorborg, K., Verhagen, E., Verschueren, J., Wang, D., Whiteley, R., Wikstrom, E.A. and Delahunt, E. (2021) 'Return to Sport Decisions After an Acute Lateral Ankle Sprain Injury: Introducing the PAASS framework—An International Multidisciplinary Consensus',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British journal of sports medicine,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55(22), pp. 1270–1276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https://doi.org/10.1136/bjsports-2021-104087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Stanković, M.,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Čaprić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Katanić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Špirtović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O.,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Maljanović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Nailović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Muković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Jelaska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Trajković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N. (2024) 'Proprioceptive Training Methods (PTM) in Female Soccer Players - A Systematic Review',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BMC sports science, medicine &amp; rehabilitation,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16(1), pp. 101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https://doi.org/10.1186/s13102-024-00892-8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Van Der Horst, N.,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Backx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F., Goedhart, E.A. and Bionka MA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Huisstede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(2017) 'Return to Play After Hamstring Injuries in Football (Soccer): A Worldwide Delphi Procedure Regarding Definition, Medical Criteria and Decision-Making',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British journal of sports medicine,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51(22), pp. 1583–1591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https://doi.org/10.1136/bjsports-2016-097206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spcAft>
                <a:spcPts val="865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Williams, G.N. and Allen, E.J. (2010)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Rehabilitation of Syndesmotic (High) Ankle Sprains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SAGE Publications, pp. 460.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865"/>
              </a:spcAft>
              <a:buFont typeface="Arial" panose="020B0604020202020204" pitchFamily="34" charset="0"/>
              <a:buChar char="•"/>
            </a:pPr>
            <a:endParaRPr lang="en-US" sz="11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47186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10372</TotalTime>
  <Words>3141</Words>
  <Application>Microsoft Macintosh PowerPoint</Application>
  <PresentationFormat>Widescreen</PresentationFormat>
  <Paragraphs>255</Paragraphs>
  <Slides>21</Slides>
  <Notes>17</Notes>
  <HiddenSlides>0</HiddenSlides>
  <MMClips>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-webkit-standard</vt:lpstr>
      <vt:lpstr>Aptos</vt:lpstr>
      <vt:lpstr>Aptos Display</vt:lpstr>
      <vt:lpstr>Arial</vt:lpstr>
      <vt:lpstr>Cambria</vt:lpstr>
      <vt:lpstr>Roboto</vt:lpstr>
      <vt:lpstr>Times New Roman</vt:lpstr>
      <vt:lpstr>Office Theme</vt:lpstr>
      <vt:lpstr>Sports and Exercise Therapy</vt:lpstr>
      <vt:lpstr>Introduction Weber B Fracture</vt:lpstr>
      <vt:lpstr>Physiological Demands Football</vt:lpstr>
      <vt:lpstr>Targeted Tissues</vt:lpstr>
      <vt:lpstr>Moving From Intermediate To Late Stage Rehab</vt:lpstr>
      <vt:lpstr>Return to Sport Model </vt:lpstr>
      <vt:lpstr>Heavy Sled Sprints</vt:lpstr>
      <vt:lpstr>Single Leg Depth Jumps</vt:lpstr>
      <vt:lpstr>Single-Leg Hurdle Hops</vt:lpstr>
      <vt:lpstr>Bulgarian Split Squat</vt:lpstr>
      <vt:lpstr>Ice Skaters</vt:lpstr>
      <vt:lpstr>Moving From Late Stage</vt:lpstr>
      <vt:lpstr>Late Stage to RTP</vt:lpstr>
      <vt:lpstr>Linear And Multi-Directional Drills</vt:lpstr>
      <vt:lpstr>Accelerations And Deceleration Drills</vt:lpstr>
      <vt:lpstr>Criteria</vt:lpstr>
      <vt:lpstr>Screening and Injury Reduction Strategies</vt:lpstr>
      <vt:lpstr>Any Questions?</vt:lpstr>
      <vt:lpstr>Acknowledgments</vt:lpstr>
      <vt:lpstr>References</vt:lpstr>
      <vt:lpstr>References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Jordan Discombe (2214228)</dc:creator>
  <cp:lastModifiedBy>Jordan Discombe (2214228)</cp:lastModifiedBy>
  <cp:revision>30</cp:revision>
  <dcterms:created xsi:type="dcterms:W3CDTF">2025-03-24T16:05:17Z</dcterms:created>
  <dcterms:modified xsi:type="dcterms:W3CDTF">2025-04-07T08:05:27Z</dcterms:modified>
</cp:coreProperties>
</file>