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Cojocariu" userId="4cb2544006394d7f" providerId="LiveId" clId="{C056DF53-5C6A-4E3C-9C4C-67DA01E92841}"/>
    <pc:docChg chg="modSld">
      <pc:chgData name="Maria Cojocariu" userId="4cb2544006394d7f" providerId="LiveId" clId="{C056DF53-5C6A-4E3C-9C4C-67DA01E92841}" dt="2025-05-06T11:52:35.265" v="14" actId="20577"/>
      <pc:docMkLst>
        <pc:docMk/>
      </pc:docMkLst>
      <pc:sldChg chg="modSp mod">
        <pc:chgData name="Maria Cojocariu" userId="4cb2544006394d7f" providerId="LiveId" clId="{C056DF53-5C6A-4E3C-9C4C-67DA01E92841}" dt="2025-05-01T20:11:33.403" v="2" actId="20577"/>
        <pc:sldMkLst>
          <pc:docMk/>
          <pc:sldMk cId="3214146274" sldId="256"/>
        </pc:sldMkLst>
        <pc:spChg chg="mod">
          <ac:chgData name="Maria Cojocariu" userId="4cb2544006394d7f" providerId="LiveId" clId="{C056DF53-5C6A-4E3C-9C4C-67DA01E92841}" dt="2025-05-01T20:11:33.403" v="2" actId="20577"/>
          <ac:spMkLst>
            <pc:docMk/>
            <pc:sldMk cId="3214146274" sldId="256"/>
            <ac:spMk id="2" creationId="{46929132-AA0D-3A99-CE69-F8AC0C3357F2}"/>
          </ac:spMkLst>
        </pc:spChg>
      </pc:sldChg>
      <pc:sldChg chg="modSp mod">
        <pc:chgData name="Maria Cojocariu" userId="4cb2544006394d7f" providerId="LiveId" clId="{C056DF53-5C6A-4E3C-9C4C-67DA01E92841}" dt="2025-05-01T20:13:41.243" v="6" actId="20577"/>
        <pc:sldMkLst>
          <pc:docMk/>
          <pc:sldMk cId="372357262" sldId="260"/>
        </pc:sldMkLst>
        <pc:spChg chg="mod">
          <ac:chgData name="Maria Cojocariu" userId="4cb2544006394d7f" providerId="LiveId" clId="{C056DF53-5C6A-4E3C-9C4C-67DA01E92841}" dt="2025-05-01T20:13:41.243" v="6" actId="20577"/>
          <ac:spMkLst>
            <pc:docMk/>
            <pc:sldMk cId="372357262" sldId="260"/>
            <ac:spMk id="3" creationId="{65180711-4D3E-CFD7-375C-47930D92C424}"/>
          </ac:spMkLst>
        </pc:spChg>
      </pc:sldChg>
      <pc:sldChg chg="modSp mod">
        <pc:chgData name="Maria Cojocariu" userId="4cb2544006394d7f" providerId="LiveId" clId="{C056DF53-5C6A-4E3C-9C4C-67DA01E92841}" dt="2025-05-06T11:51:54.947" v="11" actId="20577"/>
        <pc:sldMkLst>
          <pc:docMk/>
          <pc:sldMk cId="690422453" sldId="263"/>
        </pc:sldMkLst>
        <pc:spChg chg="mod">
          <ac:chgData name="Maria Cojocariu" userId="4cb2544006394d7f" providerId="LiveId" clId="{C056DF53-5C6A-4E3C-9C4C-67DA01E92841}" dt="2025-05-06T11:51:54.947" v="11" actId="20577"/>
          <ac:spMkLst>
            <pc:docMk/>
            <pc:sldMk cId="690422453" sldId="263"/>
            <ac:spMk id="3" creationId="{B3BB3ADD-4280-C11B-CB87-CC7A563DD43B}"/>
          </ac:spMkLst>
        </pc:spChg>
      </pc:sldChg>
      <pc:sldChg chg="modSp mod">
        <pc:chgData name="Maria Cojocariu" userId="4cb2544006394d7f" providerId="LiveId" clId="{C056DF53-5C6A-4E3C-9C4C-67DA01E92841}" dt="2025-05-06T11:52:35.265" v="14" actId="20577"/>
        <pc:sldMkLst>
          <pc:docMk/>
          <pc:sldMk cId="1272050262" sldId="264"/>
        </pc:sldMkLst>
        <pc:spChg chg="mod">
          <ac:chgData name="Maria Cojocariu" userId="4cb2544006394d7f" providerId="LiveId" clId="{C056DF53-5C6A-4E3C-9C4C-67DA01E92841}" dt="2025-05-06T11:52:35.265" v="14" actId="20577"/>
          <ac:spMkLst>
            <pc:docMk/>
            <pc:sldMk cId="1272050262" sldId="264"/>
            <ac:spMk id="3" creationId="{AF48207D-817E-825B-D334-7C3D87F78B0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914D7-7F29-B5EA-3BF5-311B5569E2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B571A-3047-894E-6B36-98F390AD9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716661-8CE8-3855-9048-94C2EC0237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F65C3F-4E87-B7E6-1D0B-C6EEBF1AD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4BB49-BEFE-5C34-55EB-A6B9B6D22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80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F6F24-C4BE-B8D8-B734-D95B01E75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FBE05-0DAC-4282-B48A-E8C994B92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78CFDD-EB8C-B777-A0DB-DC389C0970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F26844-E4E0-0031-0210-6A8478BFF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D4E026-CFF0-1652-26B9-B54283830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511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48257-B144-C488-3513-C60F1064B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C350B5-63AD-BD54-1244-76922E78A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14BF8-CD5B-A195-143C-7C35E51B0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C8746-1E0C-C84C-4660-D6DF246401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A0DDA5-8A16-6FDD-8EC2-9428CA4DC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193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B9509-9A47-7B34-3970-AC49E48B0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31E1-BAEB-AD21-3147-4A2C1F21B4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5AC9AD-976E-299A-F54E-E94A9D9E4F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395DB6-99A9-D5A8-98AF-DD682E2ABE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6D75E2-BBCE-BB4C-BC02-EAC116AB34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B3502-2F9F-85B4-CED8-760632DCD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607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17549-2291-D9B3-9CD8-D4292B4B5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52E7B9-F247-697A-50BC-0CA32FA639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41AA87-B450-279A-6AA5-1519A6C40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C350A7-C488-393F-E932-A9A0FC5CC2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634779-A2E2-8CE3-95D0-A3103A3F84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96B523A-4C22-2A52-06F8-45411857D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E0EA0-B68F-2D8A-6908-FFE60DE18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8624A8-709B-3AD2-01FD-B919AF4D37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22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AFFA-3A3E-024B-1FF6-677E2CE3D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699B1C-82D3-50DE-9421-DAC319FA1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E4BBDA-8366-15FA-D9C6-3B9C2E757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4EE21C-2B01-3846-0004-61C2B2EE2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885D07-A430-DD6E-1429-0841C6CCB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59D94B-BD9B-0181-9B8C-D132126C3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A2D3DE-E4A3-14A7-1B48-82F8E56D6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806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6E01A-2BE8-CCCC-E65E-77D0C0A83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5E3D2-11E3-CEE1-C4BA-B5C9258C3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9FEFE4-97BC-A083-6E41-25AEDE14EF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EDFE7-DDE6-84D2-25EF-3AD4809C5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C677AF-B292-97BE-F721-B4AA98D30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9375DD-2373-E75A-1089-5D965A069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438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476CB-D374-8FB8-F92E-AD02AD9E6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006F6F-B128-6D48-2381-BD4D2856B3A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443B8-86CC-F070-B0B6-0B3995B892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361F23-9D8B-E885-827A-27E4DFFBAC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2EF039-2E52-C0E4-329C-799E0666B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5CBAE1-8E07-39DD-67B1-F8505A95C7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25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F7BB3-EFBA-8471-332C-58A935E36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D56C84-4C82-6D9D-F890-6EBF2DA9DD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34078-00FD-1ACF-F47E-A317A9787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C7E2A-DE39-F825-58E6-44CDE26B3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15FD6-9E25-0DD2-B9E1-B169FBAF0E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287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825FAB-DC63-D9E4-1E62-CA337B7B17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B60A4C-8273-A949-7567-5FE8194ADE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FEE93-DC1B-656A-83ED-1D751F87F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7D64F-AAC1-C7D3-42DC-B48CEF5BF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E70EAA-2E7A-B416-5713-5416ED085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64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1974DB-0C1B-91BA-3EB9-45E17E55C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8D1036-5573-755F-DFB2-D09C8A320B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505681-9EF8-4904-2112-20B2B49113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281AAF-29FA-4FEF-97E4-F7D294C4389D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AA5782-46E5-6E08-337B-665724FDDA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8AE66E-86D4-C06E-2AD6-B9F4CBB6E9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D3679F-A799-465B-944D-08DDD9CDC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88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ight Triangle 26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29132-AA0D-3A99-CE69-F8AC0C3357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8595" y="581130"/>
            <a:ext cx="9231410" cy="2796883"/>
          </a:xfrm>
        </p:spPr>
        <p:txBody>
          <a:bodyPr anchor="b">
            <a:normAutofit/>
          </a:bodyPr>
          <a:lstStyle/>
          <a:p>
            <a:pPr algn="l"/>
            <a:r>
              <a:rPr lang="en-GB" sz="7200" dirty="0"/>
              <a:t>Workforce Planning in Healthcare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37C9A9-1E0C-6281-D8D2-0039C9A2E0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0924" y="4414727"/>
            <a:ext cx="7132335" cy="1312657"/>
          </a:xfrm>
        </p:spPr>
        <p:txBody>
          <a:bodyPr anchor="t">
            <a:normAutofit fontScale="92500" lnSpcReduction="20000"/>
          </a:bodyPr>
          <a:lstStyle/>
          <a:p>
            <a:pPr algn="l"/>
            <a:r>
              <a:rPr lang="en-GB" sz="3900" dirty="0"/>
              <a:t>Explaining recommendations to support better healthcare service </a:t>
            </a:r>
          </a:p>
          <a:p>
            <a:pPr algn="l"/>
            <a:r>
              <a:rPr lang="en-GB" sz="1900" dirty="0"/>
              <a:t>Maria Cojocariu</a:t>
            </a:r>
          </a:p>
        </p:txBody>
      </p:sp>
    </p:spTree>
    <p:extLst>
      <p:ext uri="{BB962C8B-B14F-4D97-AF65-F5344CB8AC3E}">
        <p14:creationId xmlns:p14="http://schemas.microsoft.com/office/powerpoint/2010/main" val="32141462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A5921-590C-4CC9-D30F-CBD28B997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C2E69-01FC-E0AE-23CB-58BA0C8FE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GB" sz="3600" dirty="0"/>
              <a:t>This presentation explains how workforce planning can improve healthcare service.</a:t>
            </a:r>
          </a:p>
          <a:p>
            <a:r>
              <a:rPr lang="en-GB" sz="3600" dirty="0"/>
              <a:t>It discusses three key strategies and how they work in real hospitals.</a:t>
            </a:r>
          </a:p>
        </p:txBody>
      </p:sp>
    </p:spTree>
    <p:extLst>
      <p:ext uri="{BB962C8B-B14F-4D97-AF65-F5344CB8AC3E}">
        <p14:creationId xmlns:p14="http://schemas.microsoft.com/office/powerpoint/2010/main" val="35452647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C7B241-A06E-BF37-5302-ADD696C00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3191" y="847036"/>
            <a:ext cx="9799527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Summary of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5B72C-983A-C517-9DA3-2324CD03A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Use AI and predictive tools to plan staffing needs.</a:t>
            </a:r>
          </a:p>
          <a:p>
            <a:r>
              <a:rPr lang="en-GB" sz="3600" dirty="0"/>
              <a:t>Provide regular training for healthcare workers.</a:t>
            </a:r>
          </a:p>
          <a:p>
            <a:r>
              <a:rPr lang="en-GB" sz="3600" dirty="0"/>
              <a:t>Support staff with strong and positive leadership. </a:t>
            </a:r>
          </a:p>
          <a:p>
            <a:pPr marL="0" indent="0">
              <a:buNone/>
            </a:pPr>
            <a:r>
              <a:rPr lang="en-GB" sz="1050" dirty="0"/>
              <a:t>(Barrett and </a:t>
            </a:r>
            <a:r>
              <a:rPr lang="en-GB" sz="1050" dirty="0" err="1"/>
              <a:t>Schriger</a:t>
            </a:r>
            <a:r>
              <a:rPr lang="en-GB" sz="1050" dirty="0"/>
              <a:t>, 2008)</a:t>
            </a:r>
          </a:p>
        </p:txBody>
      </p:sp>
    </p:spTree>
    <p:extLst>
      <p:ext uri="{BB962C8B-B14F-4D97-AF65-F5344CB8AC3E}">
        <p14:creationId xmlns:p14="http://schemas.microsoft.com/office/powerpoint/2010/main" val="3443966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1B4BE-A446-1196-3A29-CD587CEE3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8432" y="889687"/>
            <a:ext cx="10284286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Use Technology to Plan Staffing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3F51A-2B1D-776A-4774-F0819718F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Predictive analytics helps know future staffing needs.</a:t>
            </a:r>
          </a:p>
          <a:p>
            <a:r>
              <a:rPr lang="en-GB" sz="3600" dirty="0"/>
              <a:t>Prevents staff shortages and improves patient care.</a:t>
            </a:r>
          </a:p>
          <a:p>
            <a:r>
              <a:rPr lang="en-GB" sz="3600" dirty="0"/>
              <a:t>Example; Mayo Clinic uses AI to match staff with patient numbers. </a:t>
            </a:r>
          </a:p>
          <a:p>
            <a:pPr marL="0" indent="0">
              <a:buNone/>
            </a:pPr>
            <a:r>
              <a:rPr lang="en-GB" sz="1050" dirty="0"/>
              <a:t>(Rosin et al, 2023)</a:t>
            </a:r>
          </a:p>
        </p:txBody>
      </p:sp>
    </p:spTree>
    <p:extLst>
      <p:ext uri="{BB962C8B-B14F-4D97-AF65-F5344CB8AC3E}">
        <p14:creationId xmlns:p14="http://schemas.microsoft.com/office/powerpoint/2010/main" val="21007307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95C713-A551-7A5D-4327-F3BF5AF22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914133"/>
            <a:ext cx="9743544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Train Staff for New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180711-4D3E-CFD7-375C-47930D92C4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Staff need new skills for new tools like telemedicine </a:t>
            </a:r>
            <a:r>
              <a:rPr lang="en-GB" sz="3600"/>
              <a:t>and EHR</a:t>
            </a:r>
            <a:r>
              <a:rPr lang="en-GB" sz="3600" dirty="0"/>
              <a:t>.</a:t>
            </a:r>
          </a:p>
          <a:p>
            <a:r>
              <a:rPr lang="en-GB" sz="3600" dirty="0"/>
              <a:t>Ongoing training builds confidence and skill.</a:t>
            </a:r>
          </a:p>
          <a:p>
            <a:r>
              <a:rPr lang="en-GB" sz="3600" dirty="0"/>
              <a:t>Example: NHS trains workers in using healthcare technology. </a:t>
            </a:r>
          </a:p>
          <a:p>
            <a:pPr marL="0" indent="0">
              <a:buNone/>
            </a:pPr>
            <a:r>
              <a:rPr lang="en-GB" sz="1050" dirty="0"/>
              <a:t>(Sinan </a:t>
            </a:r>
            <a:r>
              <a:rPr lang="en-GB" sz="1050" dirty="0" err="1"/>
              <a:t>Tarsuslu</a:t>
            </a:r>
            <a:r>
              <a:rPr lang="en-GB" sz="1050" dirty="0"/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372357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5E20ED-E886-3078-8709-205930C74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9612915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Leadership to Support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7BFBA-4880-5AC4-3A3B-259DD48E0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Leaders help staff feel safe during changes.</a:t>
            </a:r>
          </a:p>
          <a:p>
            <a:r>
              <a:rPr lang="en-GB" sz="3600" dirty="0"/>
              <a:t>Transformational and servant leaders support and inspire teams.</a:t>
            </a:r>
          </a:p>
          <a:p>
            <a:r>
              <a:rPr lang="en-GB" sz="3600" dirty="0"/>
              <a:t>Example: Sweden uses flexible shifts to reduce stress. </a:t>
            </a:r>
          </a:p>
          <a:p>
            <a:pPr marL="0" indent="0">
              <a:buNone/>
            </a:pPr>
            <a:r>
              <a:rPr lang="en-GB" sz="1050" dirty="0"/>
              <a:t>(Martin et al, 2023)</a:t>
            </a:r>
          </a:p>
        </p:txBody>
      </p:sp>
    </p:spTree>
    <p:extLst>
      <p:ext uri="{BB962C8B-B14F-4D97-AF65-F5344CB8AC3E}">
        <p14:creationId xmlns:p14="http://schemas.microsoft.com/office/powerpoint/2010/main" val="26015634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2AA32F-53FD-787D-A954-A4F65C84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9818189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Benefits of the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00706-495E-F5AE-653D-86640790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70829"/>
            <a:ext cx="9818189" cy="2800395"/>
          </a:xfrm>
        </p:spPr>
        <p:txBody>
          <a:bodyPr anchor="t">
            <a:normAutofit fontScale="25000" lnSpcReduction="20000"/>
          </a:bodyPr>
          <a:lstStyle/>
          <a:p>
            <a:r>
              <a:rPr lang="en-GB" sz="14400" dirty="0"/>
              <a:t>Better patient care and faster service.</a:t>
            </a:r>
          </a:p>
          <a:p>
            <a:r>
              <a:rPr lang="en-GB" sz="14400" dirty="0"/>
              <a:t>Staff feel supported and less stressed.</a:t>
            </a:r>
          </a:p>
          <a:p>
            <a:r>
              <a:rPr lang="en-GB" sz="14400" dirty="0"/>
              <a:t>Saves time and money for hospitals.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1900" dirty="0"/>
              <a:t>(</a:t>
            </a:r>
          </a:p>
          <a:p>
            <a:pPr marL="0" indent="0">
              <a:buNone/>
            </a:pPr>
            <a:r>
              <a:rPr lang="en-GB" sz="4200" dirty="0"/>
              <a:t>Shama, Aryal and Thapa, 2018)</a:t>
            </a:r>
          </a:p>
        </p:txBody>
      </p:sp>
    </p:spTree>
    <p:extLst>
      <p:ext uri="{BB962C8B-B14F-4D97-AF65-F5344CB8AC3E}">
        <p14:creationId xmlns:p14="http://schemas.microsoft.com/office/powerpoint/2010/main" val="18007683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FCA3C3-46B0-2ED7-6AFE-307F0F180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10023462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Challenges and How to Fix Them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B3ADD-4280-C11B-CB87-CC7A563DD4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Budget limits- seek external funding of better resource use.</a:t>
            </a:r>
          </a:p>
          <a:p>
            <a:r>
              <a:rPr lang="en-GB" sz="3600" dirty="0"/>
              <a:t>Staff fear of change- offer support and training. </a:t>
            </a:r>
          </a:p>
          <a:p>
            <a:r>
              <a:rPr lang="en-GB" sz="3600" dirty="0"/>
              <a:t>Learning new tools- give time and help.</a:t>
            </a:r>
          </a:p>
        </p:txBody>
      </p:sp>
    </p:spTree>
    <p:extLst>
      <p:ext uri="{BB962C8B-B14F-4D97-AF65-F5344CB8AC3E}">
        <p14:creationId xmlns:p14="http://schemas.microsoft.com/office/powerpoint/2010/main" val="690422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91DC0-2558-0BA8-A560-BEDB89E15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10769911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Real Examples from 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8207D-817E-825B-D334-7C3D87F78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Mayo Clinic </a:t>
            </a:r>
            <a:r>
              <a:rPr lang="en-GB" sz="3600"/>
              <a:t>uses AI for </a:t>
            </a:r>
            <a:r>
              <a:rPr lang="en-GB" sz="3600" dirty="0"/>
              <a:t>Staffing.</a:t>
            </a:r>
          </a:p>
          <a:p>
            <a:r>
              <a:rPr lang="en-GB" sz="3600" dirty="0"/>
              <a:t>NHS supports staff with leadership and training.</a:t>
            </a:r>
          </a:p>
          <a:p>
            <a:r>
              <a:rPr lang="en-GB" sz="3600" dirty="0"/>
              <a:t>COVID-19 showed the power of good workforce planning.</a:t>
            </a:r>
          </a:p>
        </p:txBody>
      </p:sp>
    </p:spTree>
    <p:extLst>
      <p:ext uri="{BB962C8B-B14F-4D97-AF65-F5344CB8AC3E}">
        <p14:creationId xmlns:p14="http://schemas.microsoft.com/office/powerpoint/2010/main" val="1272050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1C83C-9DA1-78F9-4A5D-F8547D207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10583320" cy="1618489"/>
          </a:xfrm>
        </p:spPr>
        <p:txBody>
          <a:bodyPr anchor="ctr">
            <a:noAutofit/>
          </a:bodyPr>
          <a:lstStyle/>
          <a:p>
            <a:r>
              <a:rPr lang="en-GB" sz="7200" dirty="0"/>
              <a:t>Conclusion and Future Ideas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95FB1-FF10-3556-F3D0-F9B9E8B7F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Autofit/>
          </a:bodyPr>
          <a:lstStyle/>
          <a:p>
            <a:r>
              <a:rPr lang="en-GB" sz="3600" dirty="0"/>
              <a:t>Workforce planning helps improve healthcare.</a:t>
            </a:r>
          </a:p>
          <a:p>
            <a:r>
              <a:rPr lang="en-GB" sz="3600" dirty="0"/>
              <a:t>With training, leadership, and technology, hospitals become better. </a:t>
            </a:r>
          </a:p>
          <a:p>
            <a:r>
              <a:rPr lang="en-GB" sz="3600" dirty="0"/>
              <a:t>Future: More AI, digital skills, and strong staff support.</a:t>
            </a:r>
          </a:p>
        </p:txBody>
      </p:sp>
    </p:spTree>
    <p:extLst>
      <p:ext uri="{BB962C8B-B14F-4D97-AF65-F5344CB8AC3E}">
        <p14:creationId xmlns:p14="http://schemas.microsoft.com/office/powerpoint/2010/main" val="21295701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7E6F3B-4D33-9A06-8F3D-9F269C788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660" y="724137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7200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C88AB-65DE-56F4-F7FB-C0B11A0CE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7526" y="2027018"/>
            <a:ext cx="9843935" cy="4106845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200" dirty="0"/>
              <a:t>Barrett, T.W. and </a:t>
            </a:r>
            <a:r>
              <a:rPr lang="en-GB" sz="1200" dirty="0" err="1"/>
              <a:t>Schriger</a:t>
            </a:r>
            <a:r>
              <a:rPr lang="en-GB" sz="1200" dirty="0"/>
              <a:t>, D.L. (2008). Miller AH, Nazeer S, Pepe P, et al Acutely Decompensated Heart Failure in a Country Emergency </a:t>
            </a:r>
            <a:r>
              <a:rPr lang="en-GB" sz="1200" dirty="0" err="1"/>
              <a:t>Departament</a:t>
            </a:r>
            <a:r>
              <a:rPr lang="en-GB" sz="1200" dirty="0"/>
              <a:t>: A Double Blind Randomized Controlled Comparison of </a:t>
            </a:r>
            <a:r>
              <a:rPr lang="en-GB" sz="1200" dirty="0" err="1"/>
              <a:t>Nesiritide</a:t>
            </a:r>
            <a:r>
              <a:rPr lang="en-GB" sz="1200" dirty="0"/>
              <a:t> Versus Placebo Treatment. </a:t>
            </a:r>
            <a:r>
              <a:rPr lang="en-GB" sz="1200" i="1" dirty="0"/>
              <a:t>Annals of Emergency Medicine</a:t>
            </a:r>
            <a:r>
              <a:rPr lang="en-GB" sz="1200" dirty="0"/>
              <a:t>, 51(50, pp.580-582. </a:t>
            </a:r>
          </a:p>
          <a:p>
            <a:pPr marL="0" indent="0">
              <a:buNone/>
            </a:pPr>
            <a:r>
              <a:rPr lang="en-GB" sz="1200" dirty="0"/>
              <a:t>Available at: https://doi.org/10.1016/j.annemergmed.2008.03.008.</a:t>
            </a:r>
          </a:p>
          <a:p>
            <a:pPr marL="0" indent="0">
              <a:buNone/>
            </a:pPr>
            <a:r>
              <a:rPr lang="en-GB" sz="1200" dirty="0"/>
              <a:t>Martin, B., Kaminski-Ozturk, N., O’Hara, c. and Smiley, R. (2023). Examining the Impact of the COVID-19 Pandemic on Burnout and Stress Among U.S. Nurses. </a:t>
            </a:r>
            <a:r>
              <a:rPr lang="en-GB" sz="1200" i="1" dirty="0"/>
              <a:t>Journal of Nursing Regulation</a:t>
            </a:r>
            <a:r>
              <a:rPr lang="en-GB" sz="1200" dirty="0"/>
              <a:t>, [online] 14(1), pp.4-12. </a:t>
            </a:r>
          </a:p>
          <a:p>
            <a:pPr marL="0" indent="0">
              <a:buNone/>
            </a:pPr>
            <a:r>
              <a:rPr lang="en-GB" sz="1200" dirty="0"/>
              <a:t>Available at: https://doi.org/10.1016/s2155-8256(23)00063-7. </a:t>
            </a:r>
          </a:p>
          <a:p>
            <a:pPr marL="0" indent="0">
              <a:buNone/>
            </a:pPr>
            <a:r>
              <a:rPr lang="en-GB" sz="1200" dirty="0" err="1"/>
              <a:t>Rosion</a:t>
            </a:r>
            <a:r>
              <a:rPr lang="en-GB" sz="1200" dirty="0"/>
              <a:t>, M., Mackay, S., Gerritsen, S., Lisa </a:t>
            </a:r>
            <a:r>
              <a:rPr lang="en-GB" sz="1200" dirty="0" err="1"/>
              <a:t>Te</a:t>
            </a:r>
            <a:r>
              <a:rPr lang="en-GB" sz="1200" dirty="0"/>
              <a:t> </a:t>
            </a:r>
            <a:r>
              <a:rPr lang="en-GB" sz="1200" dirty="0" err="1"/>
              <a:t>Morenga</a:t>
            </a:r>
            <a:r>
              <a:rPr lang="en-GB" sz="1200" dirty="0"/>
              <a:t>, Terry, G. and Cliona Ni </a:t>
            </a:r>
            <a:r>
              <a:rPr lang="en-GB" sz="1200" dirty="0" err="1"/>
              <a:t>Mhurchu</a:t>
            </a:r>
            <a:r>
              <a:rPr lang="en-GB" sz="1200" dirty="0"/>
              <a:t> (2023). Barriers and facilitators to implementation of health food and drink policies in public sector workplaces: a systematic literature review. </a:t>
            </a:r>
            <a:r>
              <a:rPr lang="en-GB" sz="1200" i="1" dirty="0"/>
              <a:t>Nutrition Reviews</a:t>
            </a:r>
            <a:r>
              <a:rPr lang="en-GB" sz="1200" dirty="0"/>
              <a:t>, 82(4). </a:t>
            </a:r>
          </a:p>
          <a:p>
            <a:pPr marL="0" indent="0">
              <a:buNone/>
            </a:pPr>
            <a:r>
              <a:rPr lang="en-GB" sz="1200" dirty="0"/>
              <a:t>Available at: https://doi.org/10.1093/nutrit/nuad062.</a:t>
            </a:r>
          </a:p>
          <a:p>
            <a:pPr marL="0" indent="0">
              <a:buNone/>
            </a:pPr>
            <a:r>
              <a:rPr lang="en-GB" sz="1200" dirty="0"/>
              <a:t>Sharma, J., Aryal, A. and Thapa, G.K. (2018): Envisioning a high-quality health system in Nepal: if not now, when? </a:t>
            </a:r>
            <a:r>
              <a:rPr lang="en-GB" sz="1200" i="1" dirty="0"/>
              <a:t>The Lancet Global Health</a:t>
            </a:r>
            <a:r>
              <a:rPr lang="en-GB" sz="1200" dirty="0"/>
              <a:t>, 6(11), pp.e1146-e1148. </a:t>
            </a:r>
          </a:p>
          <a:p>
            <a:pPr marL="0" indent="0">
              <a:buNone/>
            </a:pPr>
            <a:r>
              <a:rPr lang="en-GB" sz="1200" dirty="0"/>
              <a:t>Available at: https://doi.org/10.1016/s2214-109x(18)30322-x. </a:t>
            </a:r>
          </a:p>
          <a:p>
            <a:pPr marL="0" indent="0">
              <a:buNone/>
            </a:pPr>
            <a:r>
              <a:rPr lang="en-GB" sz="1200" dirty="0"/>
              <a:t>Sinan </a:t>
            </a:r>
            <a:r>
              <a:rPr lang="en-GB" sz="1200" dirty="0" err="1"/>
              <a:t>Tarsuslu</a:t>
            </a:r>
            <a:r>
              <a:rPr lang="en-GB" sz="1200" dirty="0"/>
              <a:t> (2024). Does Corporate Governance Affect Thriving at Work? Employees’ Roles in Knowledge Sharing and Prosocial Motivation</a:t>
            </a:r>
            <a:r>
              <a:rPr lang="en-GB" sz="1200" i="1" dirty="0"/>
              <a:t>. Anadolu </a:t>
            </a:r>
            <a:r>
              <a:rPr lang="en-GB" sz="1200" i="1" dirty="0" err="1"/>
              <a:t>Universitesi</a:t>
            </a:r>
            <a:r>
              <a:rPr lang="en-GB" sz="1200" i="1" dirty="0"/>
              <a:t> </a:t>
            </a:r>
            <a:r>
              <a:rPr lang="en-GB" sz="1200" i="1" dirty="0" err="1"/>
              <a:t>Sosyal</a:t>
            </a:r>
            <a:r>
              <a:rPr lang="en-GB" sz="1200" i="1" dirty="0"/>
              <a:t> </a:t>
            </a:r>
            <a:r>
              <a:rPr lang="en-GB" sz="1200" i="1" dirty="0" err="1"/>
              <a:t>Bilimler</a:t>
            </a:r>
            <a:r>
              <a:rPr lang="en-GB" sz="1200" i="1" dirty="0"/>
              <a:t> </a:t>
            </a:r>
            <a:r>
              <a:rPr lang="en-GB" sz="1200" i="1" dirty="0" err="1"/>
              <a:t>Dergisi</a:t>
            </a:r>
            <a:r>
              <a:rPr lang="en-GB" sz="1200" i="1" dirty="0"/>
              <a:t>, </a:t>
            </a:r>
            <a:r>
              <a:rPr lang="en-GB" sz="1200" dirty="0"/>
              <a:t>24(4), pp.147-1498. </a:t>
            </a:r>
          </a:p>
          <a:p>
            <a:pPr marL="0" indent="0">
              <a:buNone/>
            </a:pPr>
            <a:r>
              <a:rPr lang="en-GB" sz="1200" dirty="0"/>
              <a:t>Available at: https://doi.org/10.18037/ausbd.1462758. 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  <a:p>
            <a:pPr marL="0" indent="0">
              <a:buNone/>
            </a:pP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3271760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900</TotalTime>
  <Words>643</Words>
  <Application>Microsoft Office PowerPoint</Application>
  <PresentationFormat>Widescreen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Workforce Planning in Healthcare </vt:lpstr>
      <vt:lpstr>Introduction</vt:lpstr>
      <vt:lpstr>Summary of Recommendations</vt:lpstr>
      <vt:lpstr>Use Technology to Plan Staffing</vt:lpstr>
      <vt:lpstr>Train Staff for New Skills</vt:lpstr>
      <vt:lpstr>Leadership to Support Change</vt:lpstr>
      <vt:lpstr>Benefits of the Recommendations</vt:lpstr>
      <vt:lpstr>Challenges and How to Fix Them</vt:lpstr>
      <vt:lpstr>Real Examples from Healthcare</vt:lpstr>
      <vt:lpstr>Conclusion and Future Ideas 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Cojocariu</dc:creator>
  <cp:lastModifiedBy>Maria Cojocariu</cp:lastModifiedBy>
  <cp:revision>2</cp:revision>
  <dcterms:created xsi:type="dcterms:W3CDTF">2025-04-24T18:59:16Z</dcterms:created>
  <dcterms:modified xsi:type="dcterms:W3CDTF">2025-05-06T11:52:41Z</dcterms:modified>
</cp:coreProperties>
</file>