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7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670DCF-48B9-4A16-B457-ED761920956E}" v="7" dt="2021-11-08T22:24:18.7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66" d="100"/>
          <a:sy n="66" d="100"/>
        </p:scale>
        <p:origin x="894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bi" userId="a7841281fbbfbc62" providerId="LiveId" clId="{46670DCF-48B9-4A16-B457-ED761920956E}"/>
    <pc:docChg chg="undo custSel delSld modSld">
      <pc:chgData name="nazia bi" userId="a7841281fbbfbc62" providerId="LiveId" clId="{46670DCF-48B9-4A16-B457-ED761920956E}" dt="2021-11-08T22:25:30.737" v="703" actId="20577"/>
      <pc:docMkLst>
        <pc:docMk/>
      </pc:docMkLst>
      <pc:sldChg chg="delSp modSp mod">
        <pc:chgData name="nazia bi" userId="a7841281fbbfbc62" providerId="LiveId" clId="{46670DCF-48B9-4A16-B457-ED761920956E}" dt="2021-11-08T20:49:20.902" v="111" actId="20577"/>
        <pc:sldMkLst>
          <pc:docMk/>
          <pc:sldMk cId="1499034374" sldId="259"/>
        </pc:sldMkLst>
        <pc:spChg chg="del">
          <ac:chgData name="nazia bi" userId="a7841281fbbfbc62" providerId="LiveId" clId="{46670DCF-48B9-4A16-B457-ED761920956E}" dt="2021-11-08T20:44:05.118" v="0" actId="478"/>
          <ac:spMkLst>
            <pc:docMk/>
            <pc:sldMk cId="1499034374" sldId="259"/>
            <ac:spMk id="4" creationId="{2A85F491-76FF-4EEB-8397-92093AE69B63}"/>
          </ac:spMkLst>
        </pc:spChg>
        <pc:spChg chg="mod">
          <ac:chgData name="nazia bi" userId="a7841281fbbfbc62" providerId="LiveId" clId="{46670DCF-48B9-4A16-B457-ED761920956E}" dt="2021-11-08T20:49:20.902" v="111" actId="20577"/>
          <ac:spMkLst>
            <pc:docMk/>
            <pc:sldMk cId="1499034374" sldId="259"/>
            <ac:spMk id="7" creationId="{5F31ACED-7722-4DC4-8391-4F8BC7E03224}"/>
          </ac:spMkLst>
        </pc:spChg>
        <pc:spChg chg="mod">
          <ac:chgData name="nazia bi" userId="a7841281fbbfbc62" providerId="LiveId" clId="{46670DCF-48B9-4A16-B457-ED761920956E}" dt="2021-11-08T20:46:54.167" v="48" actId="20577"/>
          <ac:spMkLst>
            <pc:docMk/>
            <pc:sldMk cId="1499034374" sldId="259"/>
            <ac:spMk id="15" creationId="{C350BE3E-B4EF-45AB-8829-F624E6FF7546}"/>
          </ac:spMkLst>
        </pc:spChg>
      </pc:sldChg>
      <pc:sldChg chg="modSp mod">
        <pc:chgData name="nazia bi" userId="a7841281fbbfbc62" providerId="LiveId" clId="{46670DCF-48B9-4A16-B457-ED761920956E}" dt="2021-11-08T22:07:25.989" v="641" actId="20577"/>
        <pc:sldMkLst>
          <pc:docMk/>
          <pc:sldMk cId="70351765" sldId="260"/>
        </pc:sldMkLst>
        <pc:spChg chg="mod">
          <ac:chgData name="nazia bi" userId="a7841281fbbfbc62" providerId="LiveId" clId="{46670DCF-48B9-4A16-B457-ED761920956E}" dt="2021-11-08T22:07:25.989" v="641" actId="20577"/>
          <ac:spMkLst>
            <pc:docMk/>
            <pc:sldMk cId="70351765" sldId="260"/>
            <ac:spMk id="11" creationId="{6CEA791D-DB2A-4AE4-9180-85ED25989B28}"/>
          </ac:spMkLst>
        </pc:spChg>
      </pc:sldChg>
      <pc:sldChg chg="addSp delSp modSp mod">
        <pc:chgData name="nazia bi" userId="a7841281fbbfbc62" providerId="LiveId" clId="{46670DCF-48B9-4A16-B457-ED761920956E}" dt="2021-11-08T22:24:18.750" v="686" actId="1076"/>
        <pc:sldMkLst>
          <pc:docMk/>
          <pc:sldMk cId="2155794148" sldId="261"/>
        </pc:sldMkLst>
        <pc:spChg chg="mod">
          <ac:chgData name="nazia bi" userId="a7841281fbbfbc62" providerId="LiveId" clId="{46670DCF-48B9-4A16-B457-ED761920956E}" dt="2021-11-08T21:50:00.239" v="499" actId="20577"/>
          <ac:spMkLst>
            <pc:docMk/>
            <pc:sldMk cId="2155794148" sldId="261"/>
            <ac:spMk id="2" creationId="{03EB8C59-0C31-4C23-9C52-0996E5D31F56}"/>
          </ac:spMkLst>
        </pc:spChg>
        <pc:spChg chg="del">
          <ac:chgData name="nazia bi" userId="a7841281fbbfbc62" providerId="LiveId" clId="{46670DCF-48B9-4A16-B457-ED761920956E}" dt="2021-11-08T21:36:14.889" v="112" actId="3680"/>
          <ac:spMkLst>
            <pc:docMk/>
            <pc:sldMk cId="2155794148" sldId="261"/>
            <ac:spMk id="3" creationId="{A3D8F6DD-11FD-4094-B80B-824250A8321D}"/>
          </ac:spMkLst>
        </pc:spChg>
        <pc:spChg chg="add del mod">
          <ac:chgData name="nazia bi" userId="a7841281fbbfbc62" providerId="LiveId" clId="{46670DCF-48B9-4A16-B457-ED761920956E}" dt="2021-11-08T22:21:45.494" v="683"/>
          <ac:spMkLst>
            <pc:docMk/>
            <pc:sldMk cId="2155794148" sldId="261"/>
            <ac:spMk id="6" creationId="{8F00DB14-03FB-4751-ACAC-59FCFA16A152}"/>
          </ac:spMkLst>
        </pc:spChg>
        <pc:graphicFrameChg chg="add del mod ord modGraphic">
          <ac:chgData name="nazia bi" userId="a7841281fbbfbc62" providerId="LiveId" clId="{46670DCF-48B9-4A16-B457-ED761920956E}" dt="2021-11-08T22:21:40.254" v="682" actId="478"/>
          <ac:graphicFrameMkLst>
            <pc:docMk/>
            <pc:sldMk cId="2155794148" sldId="261"/>
            <ac:graphicFrameMk id="4" creationId="{A51B7785-975B-43A9-B33E-74720B2ECF45}"/>
          </ac:graphicFrameMkLst>
        </pc:graphicFrameChg>
        <pc:picChg chg="add mod">
          <ac:chgData name="nazia bi" userId="a7841281fbbfbc62" providerId="LiveId" clId="{46670DCF-48B9-4A16-B457-ED761920956E}" dt="2021-11-08T22:24:18.750" v="686" actId="1076"/>
          <ac:picMkLst>
            <pc:docMk/>
            <pc:sldMk cId="2155794148" sldId="261"/>
            <ac:picMk id="1026" creationId="{E557B613-56AC-4E7D-B9BD-1C97431F0F14}"/>
          </ac:picMkLst>
        </pc:picChg>
      </pc:sldChg>
      <pc:sldChg chg="modSp mod">
        <pc:chgData name="nazia bi" userId="a7841281fbbfbc62" providerId="LiveId" clId="{46670DCF-48B9-4A16-B457-ED761920956E}" dt="2021-11-08T22:25:30.737" v="703" actId="20577"/>
        <pc:sldMkLst>
          <pc:docMk/>
          <pc:sldMk cId="65269489" sldId="262"/>
        </pc:sldMkLst>
        <pc:spChg chg="mod">
          <ac:chgData name="nazia bi" userId="a7841281fbbfbc62" providerId="LiveId" clId="{46670DCF-48B9-4A16-B457-ED761920956E}" dt="2021-11-08T21:50:06.045" v="500" actId="20577"/>
          <ac:spMkLst>
            <pc:docMk/>
            <pc:sldMk cId="65269489" sldId="262"/>
            <ac:spMk id="2" creationId="{468AE7FF-4B47-42E2-8A2A-84CE0A2EF5C2}"/>
          </ac:spMkLst>
        </pc:spChg>
        <pc:spChg chg="mod">
          <ac:chgData name="nazia bi" userId="a7841281fbbfbc62" providerId="LiveId" clId="{46670DCF-48B9-4A16-B457-ED761920956E}" dt="2021-11-08T22:25:30.737" v="703" actId="20577"/>
          <ac:spMkLst>
            <pc:docMk/>
            <pc:sldMk cId="65269489" sldId="262"/>
            <ac:spMk id="3" creationId="{5D26044C-DD26-49C9-80E0-B435BD8FD248}"/>
          </ac:spMkLst>
        </pc:spChg>
      </pc:sldChg>
      <pc:sldChg chg="del">
        <pc:chgData name="nazia bi" userId="a7841281fbbfbc62" providerId="LiveId" clId="{46670DCF-48B9-4A16-B457-ED761920956E}" dt="2021-11-08T21:49:33.310" v="498" actId="2696"/>
        <pc:sldMkLst>
          <pc:docMk/>
          <pc:sldMk cId="3327483251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1906" y="726003"/>
            <a:ext cx="7163503" cy="3686015"/>
          </a:xfrm>
        </p:spPr>
        <p:txBody>
          <a:bodyPr>
            <a:normAutofit/>
          </a:bodyPr>
          <a:lstStyle/>
          <a:p>
            <a:r>
              <a:rPr lang="en-GB" dirty="0"/>
              <a:t>Stress in the UK - statistics &amp; facts</a:t>
            </a:r>
            <a:endParaRPr lang="en-US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BY TASSADAQ HUSSAIN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C350BE3E-B4EF-45AB-8829-F624E6FF7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670143"/>
            <a:ext cx="10058400" cy="145075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The nature and impact of the complex problem on employees and their organisations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31ACED-7722-4DC4-8391-4F8BC7E032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8438606" cy="374819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* The most common types of stress in the United Kingdom are work-related, confirmed by almost four-fifths of survey respondents in 2020.</a:t>
            </a:r>
          </a:p>
          <a:p>
            <a:pPr marL="0" indent="0">
              <a:buNone/>
            </a:pPr>
            <a:r>
              <a:rPr lang="en-GB" dirty="0"/>
              <a:t>*financial stress often follows the majority of the British population</a:t>
            </a:r>
          </a:p>
          <a:p>
            <a:pPr marL="0" indent="0">
              <a:buNone/>
            </a:pPr>
            <a:r>
              <a:rPr lang="en-GB" dirty="0"/>
              <a:t>*Family stress</a:t>
            </a:r>
          </a:p>
          <a:p>
            <a:pPr marL="0" indent="0">
              <a:buNone/>
            </a:pPr>
            <a:r>
              <a:rPr lang="en-GB" dirty="0"/>
              <a:t>*Health stress </a:t>
            </a:r>
          </a:p>
          <a:p>
            <a:pPr marL="0" indent="0">
              <a:buNone/>
            </a:pPr>
            <a:r>
              <a:rPr lang="en-GB" dirty="0"/>
              <a:t>*Relationship stress</a:t>
            </a:r>
          </a:p>
        </p:txBody>
      </p:sp>
    </p:spTree>
    <p:extLst>
      <p:ext uri="{BB962C8B-B14F-4D97-AF65-F5344CB8AC3E}">
        <p14:creationId xmlns:p14="http://schemas.microsoft.com/office/powerpoint/2010/main" val="1499034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7A8E415-B9E3-4CD9-BC24-8DBD4A43ACDD}"/>
              </a:ext>
            </a:extLst>
          </p:cNvPr>
          <p:cNvSpPr txBox="1"/>
          <p:nvPr/>
        </p:nvSpPr>
        <p:spPr>
          <a:xfrm>
            <a:off x="1066800" y="988907"/>
            <a:ext cx="10058400" cy="7484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i="0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 research-informed cause-and-effect analysis of the complex problem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CEA791D-DB2A-4AE4-9180-85ED25989B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7279" y="2120900"/>
            <a:ext cx="10058399" cy="3748193"/>
          </a:xfrm>
        </p:spPr>
        <p:txBody>
          <a:bodyPr/>
          <a:lstStyle/>
          <a:p>
            <a:r>
              <a:rPr lang="en-GB" altLang="en-US" sz="2000" u="sng" dirty="0">
                <a:solidFill>
                  <a:srgbClr val="000000"/>
                </a:solidFill>
              </a:rPr>
              <a:t>What is cause and effect analysis</a:t>
            </a:r>
          </a:p>
          <a:p>
            <a:r>
              <a:rPr lang="en-GB" altLang="en-US" sz="2000" dirty="0">
                <a:solidFill>
                  <a:srgbClr val="FF0000"/>
                </a:solidFill>
              </a:rPr>
              <a:t>Cause and Effect Analysis is a technique for identifying all the possible causes (inputs) associated with a particular problem / effect (output) before narrowing down to the small number of main, root causes which need to be addressed.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be using the fish diagram for the analysis of the complex problem.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51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B8C59-0C31-4C23-9C52-0996E5D31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988908"/>
            <a:ext cx="10058400" cy="74845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PESTLE analysis of the macro-environmental factors contributing to the complex problem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557B613-56AC-4E7D-B9BD-1C97431F0F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784" y="2282476"/>
            <a:ext cx="4610474" cy="376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794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AE7FF-4B47-42E2-8A2A-84CE0A2EF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 evaluation of alternative solutions to work-related stress with an aim of choosing the most appropriate solution among these alternatives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6044C-DD26-49C9-80E0-B435BD8FD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629" y="2108201"/>
            <a:ext cx="10517051" cy="376089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*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PMI  - Decision Making Tool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* Hiring more staff members to control the high volume of calls/unhappy customers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* mentoring/meeting for staff member (to see what can be improved and what issues there are)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* pay rise/ overtime( for people who want it)</a:t>
            </a:r>
          </a:p>
        </p:txBody>
      </p:sp>
    </p:spTree>
    <p:extLst>
      <p:ext uri="{BB962C8B-B14F-4D97-AF65-F5344CB8AC3E}">
        <p14:creationId xmlns:p14="http://schemas.microsoft.com/office/powerpoint/2010/main" val="65269489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{0E011C2A-23DF-443B-B85D-769C57D4019C}tf56160789_win32</Template>
  <TotalTime>0</TotalTime>
  <Words>230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Bookman Old Style</vt:lpstr>
      <vt:lpstr>Calibri</vt:lpstr>
      <vt:lpstr>Franklin Gothic Book</vt:lpstr>
      <vt:lpstr>1_RetrospectVTI</vt:lpstr>
      <vt:lpstr>Stress in the UK - statistics &amp; facts</vt:lpstr>
      <vt:lpstr>  The nature and impact of the complex problem on employees and their organisations.  </vt:lpstr>
      <vt:lpstr>PowerPoint Presentation</vt:lpstr>
      <vt:lpstr>A PESTLE analysis of the macro-environmental factors contributing to the complex problem </vt:lpstr>
      <vt:lpstr>An evaluation of alternative solutions to work-related stress with an aim of choosing the most appropriate solution among these alternatives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Stress in the UK - statistics &amp; facts</dc:title>
  <dc:creator>nazia bi</dc:creator>
  <cp:lastModifiedBy>nazia bi</cp:lastModifiedBy>
  <cp:revision>1</cp:revision>
  <dcterms:created xsi:type="dcterms:W3CDTF">2021-11-08T16:53:19Z</dcterms:created>
  <dcterms:modified xsi:type="dcterms:W3CDTF">2021-11-08T22:25:43Z</dcterms:modified>
</cp:coreProperties>
</file>