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Lst>
  <p:sldIdLst>
    <p:sldId id="257" r:id="rId5"/>
    <p:sldId id="261" r:id="rId6"/>
    <p:sldId id="262" r:id="rId7"/>
    <p:sldId id="263" r:id="rId8"/>
    <p:sldId id="266" r:id="rId9"/>
    <p:sldId id="265" r:id="rId10"/>
    <p:sldId id="267" r:id="rId11"/>
    <p:sldId id="268"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446846F-DA5B-4FA0-9BC0-D04C820C66AA}">
          <p14:sldIdLst>
            <p14:sldId id="257"/>
            <p14:sldId id="261"/>
          </p14:sldIdLst>
        </p14:section>
        <p14:section name="Untitled Section" id="{8675C851-0175-4B91-A266-3D123F766BC8}">
          <p14:sldIdLst/>
        </p14:section>
        <p14:section name="Untitled Section" id="{1CBB96D7-5423-4228-9B1A-AC5CE021B8FA}">
          <p14:sldIdLst>
            <p14:sldId id="262"/>
            <p14:sldId id="263"/>
            <p14:sldId id="266"/>
            <p14:sldId id="265"/>
            <p14:sldId id="267"/>
            <p14:sldId id="268"/>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1E19"/>
    <a:srgbClr val="F67322"/>
    <a:srgbClr val="ABABAB"/>
    <a:srgbClr val="F8D22F"/>
    <a:srgbClr val="FCF7F1"/>
    <a:srgbClr val="FC74F2"/>
    <a:srgbClr val="FB57EF"/>
    <a:srgbClr val="E03CB5"/>
    <a:srgbClr val="CC0066"/>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BEE7FD-013C-45EA-AABF-F9432CB5BF38}" v="479" dt="2020-01-21T07:53:47.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4" d="100"/>
          <a:sy n="64" d="100"/>
        </p:scale>
        <p:origin x="97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25C73-1633-42F1-AB3B-7CB183E5F8B8}">
      <dgm:prSet/>
      <dgm:spPr/>
      <dgm:t>
        <a:bodyPr/>
        <a:lstStyle/>
        <a:p>
          <a:pPr>
            <a:lnSpc>
              <a:spcPct val="100000"/>
            </a:lnSpc>
            <a:defRPr cap="all"/>
          </a:pPr>
          <a:r>
            <a:rPr lang="en-US" dirty="0"/>
            <a:t>Origins, Practice and Critique</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Where does MBCT fit in the modern world?</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0FC4FFE-8987-4A26-B7F4-8A516F18ADAE}">
      <dgm:prSet/>
      <dgm:spPr/>
      <dgm:t>
        <a:bodyPr/>
        <a:lstStyle/>
        <a:p>
          <a:pPr>
            <a:lnSpc>
              <a:spcPct val="100000"/>
            </a:lnSpc>
            <a:defRPr cap="all"/>
          </a:pPr>
          <a:r>
            <a:rPr lang="en-US" dirty="0"/>
            <a:t>Mindfulness based cognitive therapy </a:t>
          </a:r>
          <a:r>
            <a:rPr lang="en-US" b="1" dirty="0"/>
            <a:t>(MBCT)</a:t>
          </a:r>
        </a:p>
      </dgm:t>
    </dgm:pt>
    <dgm:pt modelId="{5B62599A-5C9B-48E7-896E-EA782AC60C8B}" type="sibTrans" cxnId="{C7AD8469-3C68-4AF9-AB82-79B0043AA120}">
      <dgm:prSet/>
      <dgm:spPr/>
      <dgm:t>
        <a:bodyPr/>
        <a:lstStyle/>
        <a:p>
          <a:endParaRPr lang="en-US"/>
        </a:p>
      </dgm:t>
    </dgm:pt>
    <dgm:pt modelId="{CAD7EF86-FB23-41F6-BF42-040B36DEFDB1}" type="parTrans" cxnId="{C7AD8469-3C68-4AF9-AB82-79B0043AA120}">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a:ln w="12700">
          <a:solidFill>
            <a:schemeClr val="tx1">
              <a:lumMod val="95000"/>
              <a:lumOff val="5000"/>
            </a:schemeClr>
          </a:solidFill>
        </a:ln>
      </dgm:spPr>
    </dgm:pt>
    <dgm:pt modelId="{7C175B98-93F4-4D7C-BB95-1514AB879CD5}" type="pres">
      <dgm:prSet presAssocID="{40FC4FFE-8987-4A26-B7F4-8A516F18ADAE}" presName="iconRect" presStyleLbl="node1" presStyleIdx="0" presStyleCnt="3" custLinFactNeighborX="2400" custLinFactNeighborY="-964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ead with gears"/>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a:ln>
          <a:solidFill>
            <a:schemeClr val="tx1">
              <a:lumMod val="95000"/>
              <a:lumOff val="5000"/>
            </a:schemeClr>
          </a:solidFill>
        </a:ln>
      </dgm:spPr>
    </dgm:pt>
    <dgm:pt modelId="{DB4CA7C4-FCA1-4127-B20A-2A5C031A3CF4}" type="pres">
      <dgm:prSet presAssocID="{49225C73-1633-42F1-AB3B-7CB183E5F8B8}" presName="iconRect" presStyleLbl="node1" presStyleIdx="1" presStyleCnt="3" custLinFactNeighborY="240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ooks"/>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a:ln>
          <a:solidFill>
            <a:schemeClr val="tx1">
              <a:lumMod val="95000"/>
              <a:lumOff val="5000"/>
            </a:schemeClr>
          </a:solidFill>
        </a:ln>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Earth globe Africa and Europe"/>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10305"/>
          <a:ext cx="1818562" cy="1818562"/>
        </a:xfrm>
        <a:prstGeom prst="ellipse">
          <a:avLst/>
        </a:prstGeom>
        <a:solidFill>
          <a:schemeClr val="accent2">
            <a:hueOff val="0"/>
            <a:satOff val="0"/>
            <a:lumOff val="0"/>
            <a:alphaOff val="0"/>
          </a:schemeClr>
        </a:solidFill>
        <a:ln w="12700">
          <a:solidFill>
            <a:schemeClr val="tx1">
              <a:lumMod val="95000"/>
              <a:lumOff val="5000"/>
            </a:schemeClr>
          </a:solid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29554" y="597218"/>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Mindfulness based cognitive therapy </a:t>
          </a:r>
          <a:r>
            <a:rPr lang="en-US" sz="1700" b="1" kern="1200" dirty="0"/>
            <a:t>(MBCT)</a:t>
          </a:r>
        </a:p>
      </dsp:txBody>
      <dsp:txXfrm>
        <a:off x="35606" y="2695306"/>
        <a:ext cx="2981250" cy="720000"/>
      </dsp:txXfrm>
    </dsp:sp>
    <dsp:sp modelId="{BCD8CDD9-0C56-4401-ADB1-8B48DAB2C96F}">
      <dsp:nvSpPr>
        <dsp:cNvPr id="0" name=""/>
        <dsp:cNvSpPr/>
      </dsp:nvSpPr>
      <dsp:spPr>
        <a:xfrm>
          <a:off x="4119918" y="310305"/>
          <a:ext cx="1818562" cy="1818562"/>
        </a:xfrm>
        <a:prstGeom prst="ellipse">
          <a:avLst/>
        </a:prstGeom>
        <a:solidFill>
          <a:schemeClr val="accent3">
            <a:hueOff val="0"/>
            <a:satOff val="0"/>
            <a:lumOff val="0"/>
            <a:alphaOff val="0"/>
          </a:schemeClr>
        </a:solidFill>
        <a:ln>
          <a:solidFill>
            <a:schemeClr val="tx1">
              <a:lumMod val="95000"/>
              <a:lumOff val="5000"/>
            </a:schemeClr>
          </a:solid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722921"/>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Origins, Practice and Critique</a:t>
          </a:r>
        </a:p>
      </dsp:txBody>
      <dsp:txXfrm>
        <a:off x="3538574" y="2695306"/>
        <a:ext cx="2981250" cy="720000"/>
      </dsp:txXfrm>
    </dsp:sp>
    <dsp:sp modelId="{FF93E135-77D6-48A0-8871-9BC93D705D06}">
      <dsp:nvSpPr>
        <dsp:cNvPr id="0" name=""/>
        <dsp:cNvSpPr/>
      </dsp:nvSpPr>
      <dsp:spPr>
        <a:xfrm>
          <a:off x="7622887" y="310305"/>
          <a:ext cx="1818562" cy="1818562"/>
        </a:xfrm>
        <a:prstGeom prst="ellipse">
          <a:avLst/>
        </a:prstGeom>
        <a:solidFill>
          <a:schemeClr val="accent4">
            <a:hueOff val="0"/>
            <a:satOff val="0"/>
            <a:lumOff val="0"/>
            <a:alphaOff val="0"/>
          </a:schemeClr>
        </a:solidFill>
        <a:ln>
          <a:solidFill>
            <a:schemeClr val="tx1">
              <a:lumMod val="95000"/>
              <a:lumOff val="5000"/>
            </a:schemeClr>
          </a:solid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697868"/>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695306"/>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Where does MBCT fit in the modern world?</a:t>
          </a:r>
        </a:p>
      </dsp:txBody>
      <dsp:txXfrm>
        <a:off x="7041543" y="2695306"/>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1/17/2020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1/17/2020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1/17/2020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1/17/2020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1/17/2020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expandedramblings.com/index.php/headspace-facts-and-statist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187589"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GB" sz="4400" dirty="0"/>
              <a:t>Mindfulness-Based Cognitive Therapy</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Bobby Farmer</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3F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Introduction</a:t>
            </a:r>
          </a:p>
        </p:txBody>
      </p:sp>
      <p:graphicFrame>
        <p:nvGraphicFramePr>
          <p:cNvPr id="5" name="Content Placeholder 2">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323759908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3F2B"/>
        </a:solidFill>
        <a:effectLst/>
      </p:bgPr>
    </p:bg>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B408F244-A50B-4425-904C-2E2017C387FB}"/>
              </a:ext>
            </a:extLst>
          </p:cNvPr>
          <p:cNvSpPr/>
          <p:nvPr/>
        </p:nvSpPr>
        <p:spPr>
          <a:xfrm>
            <a:off x="6987507" y="2132174"/>
            <a:ext cx="2054086" cy="2310262"/>
          </a:xfrm>
          <a:prstGeom prst="roundRect">
            <a:avLst/>
          </a:prstGeom>
          <a:solidFill>
            <a:srgbClr val="F8D22F"/>
          </a:solidFill>
          <a:ln>
            <a:solidFill>
              <a:schemeClr val="tx1">
                <a:lumMod val="95000"/>
                <a:lumOff val="5000"/>
              </a:schemeClr>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342B30F8-B38B-4F59-BDC9-786092E54B45}"/>
              </a:ext>
            </a:extLst>
          </p:cNvPr>
          <p:cNvSpPr/>
          <p:nvPr/>
        </p:nvSpPr>
        <p:spPr>
          <a:xfrm>
            <a:off x="4433297" y="2147520"/>
            <a:ext cx="2054086" cy="2526291"/>
          </a:xfrm>
          <a:prstGeom prst="roundRect">
            <a:avLst/>
          </a:prstGeom>
          <a:ln>
            <a:solidFill>
              <a:schemeClr val="tx1">
                <a:lumMod val="95000"/>
                <a:lumOff val="5000"/>
              </a:schemeClr>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b="1" dirty="0"/>
              <a:t>Mindfulness Based Cognitive Therapy</a:t>
            </a:r>
          </a:p>
        </p:txBody>
      </p:sp>
      <p:sp>
        <p:nvSpPr>
          <p:cNvPr id="4" name="Content Placeholder 3">
            <a:extLst>
              <a:ext uri="{FF2B5EF4-FFF2-40B4-BE49-F238E27FC236}">
                <a16:creationId xmlns:a16="http://schemas.microsoft.com/office/drawing/2014/main" id="{1CEE4538-6BF7-4601-8F4C-4E89AEAC77F0}"/>
              </a:ext>
            </a:extLst>
          </p:cNvPr>
          <p:cNvSpPr>
            <a:spLocks noGrp="1"/>
          </p:cNvSpPr>
          <p:nvPr>
            <p:ph idx="1"/>
          </p:nvPr>
        </p:nvSpPr>
        <p:spPr>
          <a:xfrm>
            <a:off x="1066800" y="2103120"/>
            <a:ext cx="2866373" cy="3849624"/>
          </a:xfrm>
          <a:solidFill>
            <a:srgbClr val="B8D233"/>
          </a:solidFill>
          <a:ln>
            <a:solidFill>
              <a:schemeClr val="tx1">
                <a:lumMod val="95000"/>
                <a:lumOff val="5000"/>
              </a:schemeClr>
            </a:solidFill>
          </a:ln>
        </p:spPr>
        <p:txBody>
          <a:bodyPr anchor="ctr" anchorCtr="0"/>
          <a:lstStyle/>
          <a:p>
            <a:pPr marL="0" indent="0" algn="ctr">
              <a:buNone/>
            </a:pPr>
            <a:r>
              <a:rPr lang="en-GB" dirty="0"/>
              <a:t>Mindfulness based cognitive therapy (</a:t>
            </a:r>
            <a:r>
              <a:rPr lang="en-GB" b="1" dirty="0"/>
              <a:t>MBCT</a:t>
            </a:r>
            <a:r>
              <a:rPr lang="en-GB" dirty="0"/>
              <a:t>) originated with the works of Jon Kabat-Zinn in 1990 (Kabat-Zinn, 2003). The Mindfulness Based Stress Reduction </a:t>
            </a:r>
            <a:r>
              <a:rPr lang="en-GB" b="1" dirty="0"/>
              <a:t>(MBSR) </a:t>
            </a:r>
            <a:r>
              <a:rPr lang="en-GB" dirty="0"/>
              <a:t>programme included daily meditation and self-awareness exercises, integrated into cognitive behavioural therapy.</a:t>
            </a:r>
          </a:p>
        </p:txBody>
      </p:sp>
      <p:sp>
        <p:nvSpPr>
          <p:cNvPr id="6" name="TextBox 5">
            <a:extLst>
              <a:ext uri="{FF2B5EF4-FFF2-40B4-BE49-F238E27FC236}">
                <a16:creationId xmlns:a16="http://schemas.microsoft.com/office/drawing/2014/main" id="{DC029350-A1CE-4D24-9648-6ED1195BF29A}"/>
              </a:ext>
            </a:extLst>
          </p:cNvPr>
          <p:cNvSpPr txBox="1"/>
          <p:nvPr/>
        </p:nvSpPr>
        <p:spPr>
          <a:xfrm>
            <a:off x="5072567" y="5029414"/>
            <a:ext cx="5883965" cy="923330"/>
          </a:xfrm>
          <a:prstGeom prst="rect">
            <a:avLst/>
          </a:prstGeom>
          <a:solidFill>
            <a:srgbClr val="F03F2B"/>
          </a:solidFill>
          <a:ln>
            <a:solidFill>
              <a:schemeClr val="tx1">
                <a:lumMod val="95000"/>
                <a:lumOff val="5000"/>
              </a:schemeClr>
            </a:solidFill>
          </a:ln>
        </p:spPr>
        <p:txBody>
          <a:bodyPr wrap="square" rtlCol="0">
            <a:spAutoFit/>
          </a:bodyPr>
          <a:lstStyle/>
          <a:p>
            <a:pPr algn="ctr"/>
            <a:r>
              <a:rPr lang="en-GB" i="1" dirty="0"/>
              <a:t>“Paying attention in a particular way: on purpose, in the present moment and nonjudgmentally” Kabat-Zinn (1994, p4))</a:t>
            </a:r>
          </a:p>
        </p:txBody>
      </p:sp>
      <p:pic>
        <p:nvPicPr>
          <p:cNvPr id="11" name="Graphic 10" descr="Man">
            <a:extLst>
              <a:ext uri="{FF2B5EF4-FFF2-40B4-BE49-F238E27FC236}">
                <a16:creationId xmlns:a16="http://schemas.microsoft.com/office/drawing/2014/main" id="{7B78456C-0043-41C4-BFD0-264A1CC98F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81982" y="2436682"/>
            <a:ext cx="1265136" cy="1265136"/>
          </a:xfrm>
          <a:prstGeom prst="rect">
            <a:avLst/>
          </a:prstGeom>
        </p:spPr>
      </p:pic>
      <p:sp>
        <p:nvSpPr>
          <p:cNvPr id="13" name="TextBox 12">
            <a:extLst>
              <a:ext uri="{FF2B5EF4-FFF2-40B4-BE49-F238E27FC236}">
                <a16:creationId xmlns:a16="http://schemas.microsoft.com/office/drawing/2014/main" id="{6F881409-9DBA-4C1B-9BF3-F81DF1B5871B}"/>
              </a:ext>
            </a:extLst>
          </p:cNvPr>
          <p:cNvSpPr txBox="1"/>
          <p:nvPr/>
        </p:nvSpPr>
        <p:spPr>
          <a:xfrm>
            <a:off x="4595174" y="2232518"/>
            <a:ext cx="1822490" cy="2392963"/>
          </a:xfrm>
          <a:prstGeom prst="rect">
            <a:avLst/>
          </a:prstGeom>
          <a:noFill/>
        </p:spPr>
        <p:txBody>
          <a:bodyPr wrap="square" rtlCol="0">
            <a:spAutoFit/>
          </a:bodyPr>
          <a:lstStyle/>
          <a:p>
            <a:r>
              <a:rPr lang="en-GB" sz="1150" dirty="0"/>
              <a:t>MBCT was first created to address the vulnerability stage between depressive episodes. Administered in a group setting, the intervention looks to alter the downward thought processes that can lead to depressive relapses. (Williams, Russell &amp; Russell, 2008). </a:t>
            </a:r>
          </a:p>
        </p:txBody>
      </p:sp>
      <p:sp>
        <p:nvSpPr>
          <p:cNvPr id="14" name="TextBox 13">
            <a:extLst>
              <a:ext uri="{FF2B5EF4-FFF2-40B4-BE49-F238E27FC236}">
                <a16:creationId xmlns:a16="http://schemas.microsoft.com/office/drawing/2014/main" id="{BC94E5E9-12C5-4DD6-98B7-15F23D7C907B}"/>
              </a:ext>
            </a:extLst>
          </p:cNvPr>
          <p:cNvSpPr txBox="1"/>
          <p:nvPr/>
        </p:nvSpPr>
        <p:spPr>
          <a:xfrm>
            <a:off x="7332063" y="3764625"/>
            <a:ext cx="1364974" cy="369332"/>
          </a:xfrm>
          <a:prstGeom prst="rect">
            <a:avLst/>
          </a:prstGeom>
          <a:noFill/>
        </p:spPr>
        <p:txBody>
          <a:bodyPr wrap="square" rtlCol="0">
            <a:spAutoFit/>
          </a:bodyPr>
          <a:lstStyle/>
          <a:p>
            <a:r>
              <a:rPr lang="en-GB" b="1" dirty="0"/>
              <a:t>Body scan</a:t>
            </a:r>
          </a:p>
        </p:txBody>
      </p:sp>
      <p:sp>
        <p:nvSpPr>
          <p:cNvPr id="16" name="Rectangle: Rounded Corners 15">
            <a:extLst>
              <a:ext uri="{FF2B5EF4-FFF2-40B4-BE49-F238E27FC236}">
                <a16:creationId xmlns:a16="http://schemas.microsoft.com/office/drawing/2014/main" id="{57EE5EF0-1798-4EAF-A4A4-644ACDA49D53}"/>
              </a:ext>
            </a:extLst>
          </p:cNvPr>
          <p:cNvSpPr/>
          <p:nvPr/>
        </p:nvSpPr>
        <p:spPr>
          <a:xfrm>
            <a:off x="9541717" y="2132174"/>
            <a:ext cx="2054086" cy="2310262"/>
          </a:xfrm>
          <a:prstGeom prst="roundRect">
            <a:avLst/>
          </a:prstGeom>
          <a:solidFill>
            <a:srgbClr val="CC0066">
              <a:alpha val="65098"/>
            </a:srgbClr>
          </a:solidFill>
          <a:ln>
            <a:solidFill>
              <a:schemeClr val="tx1">
                <a:lumMod val="95000"/>
                <a:lumOff val="5000"/>
              </a:schemeClr>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dirty="0"/>
          </a:p>
        </p:txBody>
      </p:sp>
      <p:pic>
        <p:nvPicPr>
          <p:cNvPr id="18" name="Graphic 17" descr="Hourglass">
            <a:extLst>
              <a:ext uri="{FF2B5EF4-FFF2-40B4-BE49-F238E27FC236}">
                <a16:creationId xmlns:a16="http://schemas.microsoft.com/office/drawing/2014/main" id="{F4B43BD6-7EC8-4905-95E0-EAAA27B579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111560" y="2497283"/>
            <a:ext cx="914400" cy="1143933"/>
          </a:xfrm>
          <a:prstGeom prst="rect">
            <a:avLst/>
          </a:prstGeom>
        </p:spPr>
      </p:pic>
      <p:sp>
        <p:nvSpPr>
          <p:cNvPr id="19" name="TextBox 18">
            <a:extLst>
              <a:ext uri="{FF2B5EF4-FFF2-40B4-BE49-F238E27FC236}">
                <a16:creationId xmlns:a16="http://schemas.microsoft.com/office/drawing/2014/main" id="{38C0D6BF-DE00-482A-9464-BC8213B0DC7A}"/>
              </a:ext>
            </a:extLst>
          </p:cNvPr>
          <p:cNvSpPr txBox="1"/>
          <p:nvPr/>
        </p:nvSpPr>
        <p:spPr>
          <a:xfrm>
            <a:off x="9802680" y="3683159"/>
            <a:ext cx="1532159" cy="646331"/>
          </a:xfrm>
          <a:prstGeom prst="rect">
            <a:avLst/>
          </a:prstGeom>
          <a:noFill/>
        </p:spPr>
        <p:txBody>
          <a:bodyPr wrap="square" rtlCol="0">
            <a:spAutoFit/>
          </a:bodyPr>
          <a:lstStyle/>
          <a:p>
            <a:pPr algn="ctr"/>
            <a:r>
              <a:rPr lang="en-GB" b="1" dirty="0"/>
              <a:t>Awareness of present</a:t>
            </a:r>
          </a:p>
        </p:txBody>
      </p:sp>
    </p:spTree>
    <p:extLst>
      <p:ext uri="{BB962C8B-B14F-4D97-AF65-F5344CB8AC3E}">
        <p14:creationId xmlns:p14="http://schemas.microsoft.com/office/powerpoint/2010/main" val="2325377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bg/>
                                          </p:spTgt>
                                        </p:tgtEl>
                                        <p:attrNameLst>
                                          <p:attrName>style.visibility</p:attrName>
                                        </p:attrNameLst>
                                      </p:cBhvr>
                                      <p:to>
                                        <p:strVal val="visible"/>
                                      </p:to>
                                    </p:set>
                                    <p:animEffect transition="in" filter="fade">
                                      <p:cBhvr>
                                        <p:cTn id="12" dur="500"/>
                                        <p:tgtEl>
                                          <p:spTgt spid="4">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fade">
                                      <p:cBhvr>
                                        <p:cTn id="57" dur="500"/>
                                        <p:tgtEl>
                                          <p:spTgt spid="19"/>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tgtEl>
                                        <p:attrNameLst>
                                          <p:attrName>style.visibility</p:attrName>
                                        </p:attrNameLst>
                                      </p:cBhvr>
                                      <p:to>
                                        <p:strVal val="visible"/>
                                      </p:to>
                                    </p:set>
                                    <p:animEffect transition="in" filter="fade">
                                      <p:cBhvr>
                                        <p:cTn id="6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9" grpId="0" animBg="1"/>
      <p:bldP spid="2" grpId="0"/>
      <p:bldP spid="4" grpId="0" build="p" animBg="1"/>
      <p:bldP spid="6" grpId="0" animBg="1"/>
      <p:bldP spid="13" grpId="0"/>
      <p:bldP spid="14" grpId="0"/>
      <p:bldP spid="16" grpId="0" animBg="1"/>
      <p:bldP spid="19"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3F2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2338752" y="642594"/>
            <a:ext cx="7514493" cy="1371600"/>
          </a:xfrm>
        </p:spPr>
        <p:txBody>
          <a:bodyPr>
            <a:normAutofit/>
          </a:bodyPr>
          <a:lstStyle/>
          <a:p>
            <a:pPr algn="ctr"/>
            <a:r>
              <a:rPr lang="en-GB" b="1" dirty="0"/>
              <a:t>Timeline of Mindfulness Based Cognitive Therapy</a:t>
            </a:r>
          </a:p>
        </p:txBody>
      </p:sp>
      <p:sp>
        <p:nvSpPr>
          <p:cNvPr id="6" name="TextBox 5">
            <a:extLst>
              <a:ext uri="{FF2B5EF4-FFF2-40B4-BE49-F238E27FC236}">
                <a16:creationId xmlns:a16="http://schemas.microsoft.com/office/drawing/2014/main" id="{DC029350-A1CE-4D24-9648-6ED1195BF29A}"/>
              </a:ext>
            </a:extLst>
          </p:cNvPr>
          <p:cNvSpPr txBox="1"/>
          <p:nvPr/>
        </p:nvSpPr>
        <p:spPr>
          <a:xfrm>
            <a:off x="1066800" y="5292076"/>
            <a:ext cx="10210800" cy="923330"/>
          </a:xfrm>
          <a:prstGeom prst="rect">
            <a:avLst/>
          </a:prstGeom>
          <a:solidFill>
            <a:srgbClr val="FC74F2"/>
          </a:solidFill>
          <a:ln>
            <a:solidFill>
              <a:schemeClr val="tx1">
                <a:lumMod val="95000"/>
                <a:lumOff val="5000"/>
              </a:schemeClr>
            </a:solidFill>
          </a:ln>
          <a:effectLst/>
        </p:spPr>
        <p:txBody>
          <a:bodyPr wrap="square" rtlCol="0">
            <a:spAutoFit/>
          </a:bodyPr>
          <a:lstStyle/>
          <a:p>
            <a:pPr algn="ctr"/>
            <a:r>
              <a:rPr lang="en-GB" i="1" dirty="0"/>
              <a:t>“Postmodernism is an approach that suggests we look at things in new</a:t>
            </a:r>
          </a:p>
          <a:p>
            <a:pPr algn="ctr"/>
            <a:r>
              <a:rPr lang="en-GB" i="1" dirty="0"/>
              <a:t>ways. It also suggests that we look at new things, given the changing nature</a:t>
            </a:r>
          </a:p>
          <a:p>
            <a:pPr algn="ctr"/>
            <a:r>
              <a:rPr lang="en-GB" i="1" dirty="0"/>
              <a:t>of the world in which we live” (Jennings &amp; Graham, 1996)</a:t>
            </a:r>
          </a:p>
        </p:txBody>
      </p:sp>
      <p:sp>
        <p:nvSpPr>
          <p:cNvPr id="27" name="Rectangle: Diagonal Corners Snipped 26">
            <a:extLst>
              <a:ext uri="{FF2B5EF4-FFF2-40B4-BE49-F238E27FC236}">
                <a16:creationId xmlns:a16="http://schemas.microsoft.com/office/drawing/2014/main" id="{294DBDD8-F7E4-4558-86EB-2AE4F08C473A}"/>
              </a:ext>
            </a:extLst>
          </p:cNvPr>
          <p:cNvSpPr/>
          <p:nvPr/>
        </p:nvSpPr>
        <p:spPr>
          <a:xfrm>
            <a:off x="1066800" y="2224316"/>
            <a:ext cx="10210800" cy="1064007"/>
          </a:xfrm>
          <a:prstGeom prst="snip2DiagRect">
            <a:avLst/>
          </a:prstGeom>
          <a:solidFill>
            <a:schemeClr val="accent5">
              <a:lumMod val="40000"/>
              <a:lumOff val="60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7A907B58-E651-4D67-A2D1-C6FD61C5E913}"/>
              </a:ext>
            </a:extLst>
          </p:cNvPr>
          <p:cNvSpPr txBox="1"/>
          <p:nvPr/>
        </p:nvSpPr>
        <p:spPr>
          <a:xfrm>
            <a:off x="1280745" y="2463327"/>
            <a:ext cx="9630508" cy="646331"/>
          </a:xfrm>
          <a:prstGeom prst="rect">
            <a:avLst/>
          </a:prstGeom>
          <a:noFill/>
        </p:spPr>
        <p:txBody>
          <a:bodyPr wrap="square" rtlCol="0">
            <a:spAutoFit/>
          </a:bodyPr>
          <a:lstStyle/>
          <a:p>
            <a:pPr algn="ctr"/>
            <a:r>
              <a:rPr lang="en-GB" dirty="0"/>
              <a:t>Mindfulness based cognitive therapy can be described as a complex blend of ancient meditative practice and modern cognitive theory. </a:t>
            </a:r>
          </a:p>
        </p:txBody>
      </p:sp>
      <p:cxnSp>
        <p:nvCxnSpPr>
          <p:cNvPr id="29" name="Straight Connector 28">
            <a:extLst>
              <a:ext uri="{FF2B5EF4-FFF2-40B4-BE49-F238E27FC236}">
                <a16:creationId xmlns:a16="http://schemas.microsoft.com/office/drawing/2014/main" id="{C630529A-DEC3-43BE-85C4-D6EC66BB5CF3}"/>
              </a:ext>
            </a:extLst>
          </p:cNvPr>
          <p:cNvCxnSpPr>
            <a:cxnSpLocks/>
          </p:cNvCxnSpPr>
          <p:nvPr/>
        </p:nvCxnSpPr>
        <p:spPr>
          <a:xfrm>
            <a:off x="2183422" y="4349795"/>
            <a:ext cx="7825155" cy="0"/>
          </a:xfrm>
          <a:prstGeom prst="line">
            <a:avLst/>
          </a:prstGeom>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87BBEB4E-9C4C-4300-ACB3-64357A6AB22C}"/>
              </a:ext>
            </a:extLst>
          </p:cNvPr>
          <p:cNvSpPr txBox="1"/>
          <p:nvPr/>
        </p:nvSpPr>
        <p:spPr>
          <a:xfrm>
            <a:off x="1109699" y="4553412"/>
            <a:ext cx="2147446" cy="600164"/>
          </a:xfrm>
          <a:prstGeom prst="rect">
            <a:avLst/>
          </a:prstGeom>
          <a:noFill/>
        </p:spPr>
        <p:txBody>
          <a:bodyPr wrap="square" rtlCol="0">
            <a:spAutoFit/>
          </a:bodyPr>
          <a:lstStyle/>
          <a:p>
            <a:pPr algn="ctr"/>
            <a:r>
              <a:rPr lang="en-GB" sz="1100" dirty="0"/>
              <a:t>Meditation recorded in ancient Buddhist texts (Wynne, 2007)</a:t>
            </a:r>
          </a:p>
        </p:txBody>
      </p:sp>
      <p:cxnSp>
        <p:nvCxnSpPr>
          <p:cNvPr id="33" name="Straight Connector 32">
            <a:extLst>
              <a:ext uri="{FF2B5EF4-FFF2-40B4-BE49-F238E27FC236}">
                <a16:creationId xmlns:a16="http://schemas.microsoft.com/office/drawing/2014/main" id="{04478D4A-68D4-4202-906A-94CDE088B827}"/>
              </a:ext>
            </a:extLst>
          </p:cNvPr>
          <p:cNvCxnSpPr/>
          <p:nvPr/>
        </p:nvCxnSpPr>
        <p:spPr>
          <a:xfrm>
            <a:off x="2183422" y="4349795"/>
            <a:ext cx="0" cy="210123"/>
          </a:xfrm>
          <a:prstGeom prst="line">
            <a:avLst/>
          </a:prstGeom>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B07A366B-AEBB-4167-AD76-F917DC0C8D31}"/>
              </a:ext>
            </a:extLst>
          </p:cNvPr>
          <p:cNvSpPr txBox="1"/>
          <p:nvPr/>
        </p:nvSpPr>
        <p:spPr>
          <a:xfrm>
            <a:off x="3622967" y="3564209"/>
            <a:ext cx="2147446" cy="523220"/>
          </a:xfrm>
          <a:prstGeom prst="rect">
            <a:avLst/>
          </a:prstGeom>
          <a:noFill/>
        </p:spPr>
        <p:txBody>
          <a:bodyPr wrap="square" rtlCol="0">
            <a:spAutoFit/>
          </a:bodyPr>
          <a:lstStyle/>
          <a:p>
            <a:pPr algn="ctr"/>
            <a:r>
              <a:rPr lang="en-GB" sz="1400" dirty="0"/>
              <a:t>Cognitive therapy (Beck)</a:t>
            </a:r>
          </a:p>
        </p:txBody>
      </p:sp>
      <p:cxnSp>
        <p:nvCxnSpPr>
          <p:cNvPr id="36" name="Straight Connector 35">
            <a:extLst>
              <a:ext uri="{FF2B5EF4-FFF2-40B4-BE49-F238E27FC236}">
                <a16:creationId xmlns:a16="http://schemas.microsoft.com/office/drawing/2014/main" id="{DEAB522C-7FD7-4E58-929C-93763FFFFCE1}"/>
              </a:ext>
            </a:extLst>
          </p:cNvPr>
          <p:cNvCxnSpPr>
            <a:cxnSpLocks/>
          </p:cNvCxnSpPr>
          <p:nvPr/>
        </p:nvCxnSpPr>
        <p:spPr>
          <a:xfrm flipV="1">
            <a:off x="4696690" y="4076885"/>
            <a:ext cx="0" cy="272910"/>
          </a:xfrm>
          <a:prstGeom prst="line">
            <a:avLst/>
          </a:prstGeom>
        </p:spPr>
        <p:style>
          <a:lnRef idx="1">
            <a:schemeClr val="dk1"/>
          </a:lnRef>
          <a:fillRef idx="0">
            <a:schemeClr val="dk1"/>
          </a:fillRef>
          <a:effectRef idx="0">
            <a:schemeClr val="dk1"/>
          </a:effectRef>
          <a:fontRef idx="minor">
            <a:schemeClr val="tx1"/>
          </a:fontRef>
        </p:style>
      </p:cxnSp>
      <p:sp>
        <p:nvSpPr>
          <p:cNvPr id="37" name="TextBox 36">
            <a:extLst>
              <a:ext uri="{FF2B5EF4-FFF2-40B4-BE49-F238E27FC236}">
                <a16:creationId xmlns:a16="http://schemas.microsoft.com/office/drawing/2014/main" id="{A46F601C-3820-4E77-BA6B-C3FF71F90D06}"/>
              </a:ext>
            </a:extLst>
          </p:cNvPr>
          <p:cNvSpPr txBox="1"/>
          <p:nvPr/>
        </p:nvSpPr>
        <p:spPr>
          <a:xfrm>
            <a:off x="6173222" y="4564449"/>
            <a:ext cx="1899673" cy="523220"/>
          </a:xfrm>
          <a:prstGeom prst="rect">
            <a:avLst/>
          </a:prstGeom>
          <a:noFill/>
        </p:spPr>
        <p:txBody>
          <a:bodyPr wrap="square" rtlCol="0">
            <a:spAutoFit/>
          </a:bodyPr>
          <a:lstStyle/>
          <a:p>
            <a:pPr algn="ctr"/>
            <a:r>
              <a:rPr lang="en-GB" sz="1400" dirty="0"/>
              <a:t>MBSR created (Kabat-Zinn, 2003)</a:t>
            </a:r>
          </a:p>
        </p:txBody>
      </p:sp>
      <p:cxnSp>
        <p:nvCxnSpPr>
          <p:cNvPr id="40" name="Straight Connector 39">
            <a:extLst>
              <a:ext uri="{FF2B5EF4-FFF2-40B4-BE49-F238E27FC236}">
                <a16:creationId xmlns:a16="http://schemas.microsoft.com/office/drawing/2014/main" id="{5449BD11-AD1B-4129-979C-840F997460B9}"/>
              </a:ext>
            </a:extLst>
          </p:cNvPr>
          <p:cNvCxnSpPr>
            <a:cxnSpLocks/>
          </p:cNvCxnSpPr>
          <p:nvPr/>
        </p:nvCxnSpPr>
        <p:spPr>
          <a:xfrm flipV="1">
            <a:off x="7123059" y="4355090"/>
            <a:ext cx="0" cy="272910"/>
          </a:xfrm>
          <a:prstGeom prst="line">
            <a:avLst/>
          </a:prstGeom>
        </p:spPr>
        <p:style>
          <a:lnRef idx="1">
            <a:schemeClr val="dk1"/>
          </a:lnRef>
          <a:fillRef idx="0">
            <a:schemeClr val="dk1"/>
          </a:fillRef>
          <a:effectRef idx="0">
            <a:schemeClr val="dk1"/>
          </a:effectRef>
          <a:fontRef idx="minor">
            <a:schemeClr val="tx1"/>
          </a:fontRef>
        </p:style>
      </p:cxnSp>
      <p:cxnSp>
        <p:nvCxnSpPr>
          <p:cNvPr id="43" name="Straight Connector 42">
            <a:extLst>
              <a:ext uri="{FF2B5EF4-FFF2-40B4-BE49-F238E27FC236}">
                <a16:creationId xmlns:a16="http://schemas.microsoft.com/office/drawing/2014/main" id="{EBDAC30E-A397-4064-8990-2DFF81270B62}"/>
              </a:ext>
            </a:extLst>
          </p:cNvPr>
          <p:cNvCxnSpPr/>
          <p:nvPr/>
        </p:nvCxnSpPr>
        <p:spPr>
          <a:xfrm flipV="1">
            <a:off x="10008577" y="4087429"/>
            <a:ext cx="0" cy="262366"/>
          </a:xfrm>
          <a:prstGeom prst="line">
            <a:avLst/>
          </a:prstGeom>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E5B74CDD-905A-4AB4-B11F-A6912221692A}"/>
              </a:ext>
            </a:extLst>
          </p:cNvPr>
          <p:cNvSpPr txBox="1"/>
          <p:nvPr/>
        </p:nvSpPr>
        <p:spPr>
          <a:xfrm>
            <a:off x="8542426" y="3518472"/>
            <a:ext cx="2735174" cy="600164"/>
          </a:xfrm>
          <a:prstGeom prst="rect">
            <a:avLst/>
          </a:prstGeom>
          <a:noFill/>
        </p:spPr>
        <p:txBody>
          <a:bodyPr wrap="square" rtlCol="0">
            <a:spAutoFit/>
          </a:bodyPr>
          <a:lstStyle/>
          <a:p>
            <a:pPr algn="ctr"/>
            <a:r>
              <a:rPr lang="en-GB" sz="1100" dirty="0"/>
              <a:t>MBSR integrated into cognitive therapy to form MBCT </a:t>
            </a:r>
          </a:p>
          <a:p>
            <a:pPr algn="ctr"/>
            <a:r>
              <a:rPr lang="en-GB" sz="1100" dirty="0"/>
              <a:t>(Segal, Teasdale &amp; Williams)</a:t>
            </a:r>
          </a:p>
        </p:txBody>
      </p:sp>
      <p:sp>
        <p:nvSpPr>
          <p:cNvPr id="45" name="TextBox 44">
            <a:extLst>
              <a:ext uri="{FF2B5EF4-FFF2-40B4-BE49-F238E27FC236}">
                <a16:creationId xmlns:a16="http://schemas.microsoft.com/office/drawing/2014/main" id="{A17ADF63-9511-403F-BC46-F827C6EF23B4}"/>
              </a:ext>
            </a:extLst>
          </p:cNvPr>
          <p:cNvSpPr txBox="1"/>
          <p:nvPr/>
        </p:nvSpPr>
        <p:spPr>
          <a:xfrm>
            <a:off x="4355281" y="4527955"/>
            <a:ext cx="1036396" cy="369332"/>
          </a:xfrm>
          <a:prstGeom prst="rect">
            <a:avLst/>
          </a:prstGeom>
          <a:noFill/>
        </p:spPr>
        <p:txBody>
          <a:bodyPr wrap="square" rtlCol="0">
            <a:spAutoFit/>
          </a:bodyPr>
          <a:lstStyle/>
          <a:p>
            <a:r>
              <a:rPr lang="en-GB" b="1" dirty="0"/>
              <a:t>1967</a:t>
            </a:r>
          </a:p>
        </p:txBody>
      </p:sp>
      <p:sp>
        <p:nvSpPr>
          <p:cNvPr id="46" name="TextBox 45">
            <a:extLst>
              <a:ext uri="{FF2B5EF4-FFF2-40B4-BE49-F238E27FC236}">
                <a16:creationId xmlns:a16="http://schemas.microsoft.com/office/drawing/2014/main" id="{72717D41-7CD3-4626-8A92-E58C12C9FC80}"/>
              </a:ext>
            </a:extLst>
          </p:cNvPr>
          <p:cNvSpPr txBox="1"/>
          <p:nvPr/>
        </p:nvSpPr>
        <p:spPr>
          <a:xfrm>
            <a:off x="1466711" y="3728773"/>
            <a:ext cx="1433421" cy="523220"/>
          </a:xfrm>
          <a:prstGeom prst="rect">
            <a:avLst/>
          </a:prstGeom>
          <a:noFill/>
        </p:spPr>
        <p:txBody>
          <a:bodyPr wrap="square" rtlCol="0">
            <a:spAutoFit/>
          </a:bodyPr>
          <a:lstStyle/>
          <a:p>
            <a:pPr algn="ctr"/>
            <a:r>
              <a:rPr lang="en-GB" sz="1400" b="1" dirty="0"/>
              <a:t>1</a:t>
            </a:r>
            <a:r>
              <a:rPr lang="en-GB" sz="1400" b="1" baseline="30000" dirty="0"/>
              <a:t>st</a:t>
            </a:r>
            <a:r>
              <a:rPr lang="en-GB" sz="1400" b="1" dirty="0"/>
              <a:t> Century BCE</a:t>
            </a:r>
          </a:p>
        </p:txBody>
      </p:sp>
      <p:sp>
        <p:nvSpPr>
          <p:cNvPr id="47" name="TextBox 46">
            <a:extLst>
              <a:ext uri="{FF2B5EF4-FFF2-40B4-BE49-F238E27FC236}">
                <a16:creationId xmlns:a16="http://schemas.microsoft.com/office/drawing/2014/main" id="{53A39794-100A-44CB-8AF1-EE88D80A6AFC}"/>
              </a:ext>
            </a:extLst>
          </p:cNvPr>
          <p:cNvSpPr txBox="1"/>
          <p:nvPr/>
        </p:nvSpPr>
        <p:spPr>
          <a:xfrm>
            <a:off x="6604861" y="3833281"/>
            <a:ext cx="1036396" cy="369332"/>
          </a:xfrm>
          <a:prstGeom prst="rect">
            <a:avLst/>
          </a:prstGeom>
          <a:noFill/>
        </p:spPr>
        <p:txBody>
          <a:bodyPr wrap="square" rtlCol="0">
            <a:spAutoFit/>
          </a:bodyPr>
          <a:lstStyle/>
          <a:p>
            <a:pPr algn="ctr"/>
            <a:r>
              <a:rPr lang="en-GB" b="1" dirty="0"/>
              <a:t>1979</a:t>
            </a:r>
          </a:p>
        </p:txBody>
      </p:sp>
      <p:sp>
        <p:nvSpPr>
          <p:cNvPr id="48" name="TextBox 47">
            <a:extLst>
              <a:ext uri="{FF2B5EF4-FFF2-40B4-BE49-F238E27FC236}">
                <a16:creationId xmlns:a16="http://schemas.microsoft.com/office/drawing/2014/main" id="{D6D5726E-E0D1-4363-9B7A-A4E559317DE9}"/>
              </a:ext>
            </a:extLst>
          </p:cNvPr>
          <p:cNvSpPr txBox="1"/>
          <p:nvPr/>
        </p:nvSpPr>
        <p:spPr>
          <a:xfrm>
            <a:off x="9490379" y="4513930"/>
            <a:ext cx="1036396" cy="369332"/>
          </a:xfrm>
          <a:prstGeom prst="rect">
            <a:avLst/>
          </a:prstGeom>
          <a:noFill/>
        </p:spPr>
        <p:txBody>
          <a:bodyPr wrap="square" rtlCol="0">
            <a:spAutoFit/>
          </a:bodyPr>
          <a:lstStyle/>
          <a:p>
            <a:pPr algn="ctr"/>
            <a:r>
              <a:rPr lang="en-GB" b="1" dirty="0"/>
              <a:t>2002</a:t>
            </a:r>
          </a:p>
        </p:txBody>
      </p:sp>
    </p:spTree>
    <p:extLst>
      <p:ext uri="{BB962C8B-B14F-4D97-AF65-F5344CB8AC3E}">
        <p14:creationId xmlns:p14="http://schemas.microsoft.com/office/powerpoint/2010/main" val="303894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fade">
                                      <p:cBhvr>
                                        <p:cTn id="12" dur="500"/>
                                        <p:tgtEl>
                                          <p:spTgt spid="2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fade">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500"/>
                                        <p:tgtEl>
                                          <p:spTgt spid="2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6"/>
                                        </p:tgtEl>
                                        <p:attrNameLst>
                                          <p:attrName>style.visibility</p:attrName>
                                        </p:attrNameLst>
                                      </p:cBhvr>
                                      <p:to>
                                        <p:strVal val="visible"/>
                                      </p:to>
                                    </p:set>
                                    <p:animEffect transition="in" filter="fade">
                                      <p:cBhvr>
                                        <p:cTn id="32" dur="500"/>
                                        <p:tgtEl>
                                          <p:spTgt spid="4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1"/>
                                        </p:tgtEl>
                                        <p:attrNameLst>
                                          <p:attrName>style.visibility</p:attrName>
                                        </p:attrNameLst>
                                      </p:cBhvr>
                                      <p:to>
                                        <p:strVal val="visible"/>
                                      </p:to>
                                    </p:set>
                                    <p:animEffect transition="in" filter="fade">
                                      <p:cBhvr>
                                        <p:cTn id="42" dur="500"/>
                                        <p:tgtEl>
                                          <p:spTgt spid="31"/>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4"/>
                                        </p:tgtEl>
                                        <p:attrNameLst>
                                          <p:attrName>style.visibility</p:attrName>
                                        </p:attrNameLst>
                                      </p:cBhvr>
                                      <p:to>
                                        <p:strVal val="visible"/>
                                      </p:to>
                                    </p:set>
                                    <p:animEffect transition="in" filter="fade">
                                      <p:cBhvr>
                                        <p:cTn id="51" dur="500"/>
                                        <p:tgtEl>
                                          <p:spTgt spid="34"/>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5"/>
                                        </p:tgtEl>
                                        <p:attrNameLst>
                                          <p:attrName>style.visibility</p:attrName>
                                        </p:attrNameLst>
                                      </p:cBhvr>
                                      <p:to>
                                        <p:strVal val="visible"/>
                                      </p:to>
                                    </p:set>
                                    <p:animEffect transition="in" filter="fade">
                                      <p:cBhvr>
                                        <p:cTn id="56" dur="500"/>
                                        <p:tgtEl>
                                          <p:spTgt spid="45"/>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40"/>
                                        </p:tgtEl>
                                        <p:attrNameLst>
                                          <p:attrName>style.visibility</p:attrName>
                                        </p:attrNameLst>
                                      </p:cBhvr>
                                      <p:to>
                                        <p:strVal val="visible"/>
                                      </p:to>
                                    </p:set>
                                    <p:animEffect transition="in" filter="fade">
                                      <p:cBhvr>
                                        <p:cTn id="61" dur="500"/>
                                        <p:tgtEl>
                                          <p:spTgt spid="40"/>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7"/>
                                        </p:tgtEl>
                                        <p:attrNameLst>
                                          <p:attrName>style.visibility</p:attrName>
                                        </p:attrNameLst>
                                      </p:cBhvr>
                                      <p:to>
                                        <p:strVal val="visible"/>
                                      </p:to>
                                    </p:set>
                                    <p:animEffect transition="in" filter="fade">
                                      <p:cBhvr>
                                        <p:cTn id="66" dur="500"/>
                                        <p:tgtEl>
                                          <p:spTgt spid="37"/>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47"/>
                                        </p:tgtEl>
                                        <p:attrNameLst>
                                          <p:attrName>style.visibility</p:attrName>
                                        </p:attrNameLst>
                                      </p:cBhvr>
                                      <p:to>
                                        <p:strVal val="visible"/>
                                      </p:to>
                                    </p:set>
                                    <p:animEffect transition="in" filter="fade">
                                      <p:cBhvr>
                                        <p:cTn id="71" dur="500"/>
                                        <p:tgtEl>
                                          <p:spTgt spid="47"/>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43"/>
                                        </p:tgtEl>
                                        <p:attrNameLst>
                                          <p:attrName>style.visibility</p:attrName>
                                        </p:attrNameLst>
                                      </p:cBhvr>
                                      <p:to>
                                        <p:strVal val="visible"/>
                                      </p:to>
                                    </p:set>
                                    <p:animEffect transition="in" filter="fade">
                                      <p:cBhvr>
                                        <p:cTn id="76" dur="500"/>
                                        <p:tgtEl>
                                          <p:spTgt spid="43"/>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4"/>
                                        </p:tgtEl>
                                        <p:attrNameLst>
                                          <p:attrName>style.visibility</p:attrName>
                                        </p:attrNameLst>
                                      </p:cBhvr>
                                      <p:to>
                                        <p:strVal val="visible"/>
                                      </p:to>
                                    </p:set>
                                    <p:animEffect transition="in" filter="fade">
                                      <p:cBhvr>
                                        <p:cTn id="81" dur="500"/>
                                        <p:tgtEl>
                                          <p:spTgt spid="44"/>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grpId="0" nodeType="clickEffect">
                                  <p:stCondLst>
                                    <p:cond delay="0"/>
                                  </p:stCondLst>
                                  <p:childTnLst>
                                    <p:set>
                                      <p:cBhvr>
                                        <p:cTn id="85" dur="1" fill="hold">
                                          <p:stCondLst>
                                            <p:cond delay="0"/>
                                          </p:stCondLst>
                                        </p:cTn>
                                        <p:tgtEl>
                                          <p:spTgt spid="48"/>
                                        </p:tgtEl>
                                        <p:attrNameLst>
                                          <p:attrName>style.visibility</p:attrName>
                                        </p:attrNameLst>
                                      </p:cBhvr>
                                      <p:to>
                                        <p:strVal val="visible"/>
                                      </p:to>
                                    </p:set>
                                    <p:animEffect transition="in" filter="fade">
                                      <p:cBhvr>
                                        <p:cTn id="86"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27" grpId="0" animBg="1"/>
      <p:bldP spid="25" grpId="0"/>
      <p:bldP spid="31" grpId="0"/>
      <p:bldP spid="34" grpId="0"/>
      <p:bldP spid="37" grpId="0"/>
      <p:bldP spid="44" grpId="0"/>
      <p:bldP spid="45" grpId="0"/>
      <p:bldP spid="46" grpId="0"/>
      <p:bldP spid="47" grpId="0"/>
      <p:bldP spid="4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45714-5651-4DA4-A170-6658AD253452}"/>
              </a:ext>
            </a:extLst>
          </p:cNvPr>
          <p:cNvSpPr txBox="1"/>
          <p:nvPr/>
        </p:nvSpPr>
        <p:spPr>
          <a:xfrm>
            <a:off x="2110155" y="668216"/>
            <a:ext cx="7752470" cy="1200329"/>
          </a:xfrm>
          <a:prstGeom prst="rect">
            <a:avLst/>
          </a:prstGeom>
          <a:noFill/>
        </p:spPr>
        <p:txBody>
          <a:bodyPr wrap="square" rtlCol="0">
            <a:spAutoFit/>
          </a:bodyPr>
          <a:lstStyle/>
          <a:p>
            <a:pPr algn="ctr"/>
            <a:r>
              <a:rPr lang="en-GB" sz="2400" b="1" dirty="0"/>
              <a:t>Where does the Mindfulness Based Cognitive Therapy paradigm fit in the postmodern landscape?</a:t>
            </a:r>
          </a:p>
        </p:txBody>
      </p:sp>
      <p:sp>
        <p:nvSpPr>
          <p:cNvPr id="6" name="Rectangle: Diagonal Corners Snipped 5">
            <a:extLst>
              <a:ext uri="{FF2B5EF4-FFF2-40B4-BE49-F238E27FC236}">
                <a16:creationId xmlns:a16="http://schemas.microsoft.com/office/drawing/2014/main" id="{CB2FD3E3-BEA8-443E-9AB9-12CA23E0D1AE}"/>
              </a:ext>
            </a:extLst>
          </p:cNvPr>
          <p:cNvSpPr/>
          <p:nvPr/>
        </p:nvSpPr>
        <p:spPr>
          <a:xfrm rot="10800000">
            <a:off x="1339361" y="2067065"/>
            <a:ext cx="9513278" cy="1361935"/>
          </a:xfrm>
          <a:prstGeom prst="snip2DiagRect">
            <a:avLst/>
          </a:prstGeom>
          <a:solidFill>
            <a:srgbClr val="F8D22F"/>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F7AA236-C866-4A2A-ABAA-91497F8B0EFA}"/>
              </a:ext>
            </a:extLst>
          </p:cNvPr>
          <p:cNvSpPr txBox="1"/>
          <p:nvPr/>
        </p:nvSpPr>
        <p:spPr>
          <a:xfrm>
            <a:off x="1339361" y="2147867"/>
            <a:ext cx="9513278" cy="1200329"/>
          </a:xfrm>
          <a:prstGeom prst="rect">
            <a:avLst/>
          </a:prstGeom>
          <a:noFill/>
        </p:spPr>
        <p:txBody>
          <a:bodyPr wrap="square" rtlCol="0">
            <a:spAutoFit/>
          </a:bodyPr>
          <a:lstStyle/>
          <a:p>
            <a:pPr algn="ctr"/>
            <a:r>
              <a:rPr lang="en-GB" dirty="0"/>
              <a:t>Though mindfulness based cognitive therapy has its roots in texts from centuries ago, its accessibility in the modern landscape is quite impressive. Mindfulness and meditation exercises can be adapted and accessed through a plethora of digital media, such as CDs, streaming services and apps. </a:t>
            </a:r>
          </a:p>
        </p:txBody>
      </p:sp>
      <p:sp>
        <p:nvSpPr>
          <p:cNvPr id="10" name="Rectangle: Diagonal Corners Snipped 9">
            <a:extLst>
              <a:ext uri="{FF2B5EF4-FFF2-40B4-BE49-F238E27FC236}">
                <a16:creationId xmlns:a16="http://schemas.microsoft.com/office/drawing/2014/main" id="{6672107A-DFF6-4002-8088-422F98726177}"/>
              </a:ext>
            </a:extLst>
          </p:cNvPr>
          <p:cNvSpPr/>
          <p:nvPr/>
        </p:nvSpPr>
        <p:spPr>
          <a:xfrm>
            <a:off x="6217921" y="3852605"/>
            <a:ext cx="5349966" cy="2337179"/>
          </a:xfrm>
          <a:prstGeom prst="snip2DiagRect">
            <a:avLst/>
          </a:prstGeom>
          <a:solidFill>
            <a:srgbClr val="F6732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Smart Phone">
            <a:extLst>
              <a:ext uri="{FF2B5EF4-FFF2-40B4-BE49-F238E27FC236}">
                <a16:creationId xmlns:a16="http://schemas.microsoft.com/office/drawing/2014/main" id="{29DE40F8-1DE3-4DD3-A3F6-BB360ABCCA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30976" y="3968382"/>
            <a:ext cx="1643325" cy="2105623"/>
          </a:xfrm>
          <a:prstGeom prst="rect">
            <a:avLst/>
          </a:prstGeom>
        </p:spPr>
      </p:pic>
      <p:sp>
        <p:nvSpPr>
          <p:cNvPr id="9" name="TextBox 8">
            <a:extLst>
              <a:ext uri="{FF2B5EF4-FFF2-40B4-BE49-F238E27FC236}">
                <a16:creationId xmlns:a16="http://schemas.microsoft.com/office/drawing/2014/main" id="{F4F6E599-5778-4B67-8D5B-43663A68C5B7}"/>
              </a:ext>
            </a:extLst>
          </p:cNvPr>
          <p:cNvSpPr txBox="1"/>
          <p:nvPr/>
        </p:nvSpPr>
        <p:spPr>
          <a:xfrm>
            <a:off x="6494342" y="3852605"/>
            <a:ext cx="4281713" cy="2308324"/>
          </a:xfrm>
          <a:prstGeom prst="rect">
            <a:avLst/>
          </a:prstGeom>
          <a:noFill/>
        </p:spPr>
        <p:txBody>
          <a:bodyPr wrap="square" rtlCol="0">
            <a:spAutoFit/>
          </a:bodyPr>
          <a:lstStyle/>
          <a:p>
            <a:pPr lvl="1"/>
            <a:r>
              <a:rPr lang="en-GB" sz="1600" b="1" dirty="0"/>
              <a:t>	</a:t>
            </a:r>
            <a:r>
              <a:rPr lang="en-GB" sz="1600" b="1" u="sng" dirty="0"/>
              <a:t>Fun Facts</a:t>
            </a:r>
            <a:r>
              <a:rPr lang="en-GB" sz="1600" dirty="0"/>
              <a:t> (Smith, 2019)</a:t>
            </a:r>
            <a:endParaRPr lang="en-GB" sz="1600" b="1" u="sng" dirty="0"/>
          </a:p>
          <a:p>
            <a:pPr marL="285750" indent="-285750">
              <a:buFont typeface="Arial" panose="020B0604020202020204" pitchFamily="34" charset="0"/>
              <a:buChar char="•"/>
            </a:pPr>
            <a:r>
              <a:rPr lang="en-GB" sz="1600" dirty="0"/>
              <a:t>31 million downloads</a:t>
            </a:r>
          </a:p>
          <a:p>
            <a:pPr marL="285750" indent="-285750">
              <a:buFont typeface="Arial" panose="020B0604020202020204" pitchFamily="34" charset="0"/>
              <a:buChar char="•"/>
            </a:pPr>
            <a:r>
              <a:rPr lang="en-GB" sz="1600" dirty="0"/>
              <a:t>1 million paid subscribers</a:t>
            </a:r>
          </a:p>
          <a:p>
            <a:pPr marL="285750" indent="-285750">
              <a:buFont typeface="Arial" panose="020B0604020202020204" pitchFamily="34" charset="0"/>
              <a:buChar char="•"/>
            </a:pPr>
            <a:r>
              <a:rPr lang="en-GB" sz="1600" dirty="0"/>
              <a:t>Over 250 companies offer </a:t>
            </a:r>
            <a:r>
              <a:rPr lang="en-GB" sz="1600" b="1" dirty="0"/>
              <a:t>free</a:t>
            </a:r>
            <a:r>
              <a:rPr lang="en-GB" sz="1600" dirty="0"/>
              <a:t> subscriptions to employees</a:t>
            </a:r>
          </a:p>
          <a:p>
            <a:pPr marL="285750" indent="-285750">
              <a:buFont typeface="Arial" panose="020B0604020202020204" pitchFamily="34" charset="0"/>
              <a:buChar char="•"/>
            </a:pPr>
            <a:r>
              <a:rPr lang="en-GB" sz="1600" dirty="0"/>
              <a:t>Available in 190 countries</a:t>
            </a:r>
          </a:p>
          <a:p>
            <a:pPr marL="285750" indent="-285750">
              <a:buFont typeface="Arial" panose="020B0604020202020204" pitchFamily="34" charset="0"/>
              <a:buChar char="•"/>
            </a:pPr>
            <a:r>
              <a:rPr lang="en-GB" sz="1600" dirty="0"/>
              <a:t>Raised $73 million in funding for mindfulness research</a:t>
            </a:r>
          </a:p>
          <a:p>
            <a:pPr marL="285750" indent="-285750">
              <a:buFont typeface="Arial" panose="020B0604020202020204" pitchFamily="34" charset="0"/>
              <a:buChar char="•"/>
            </a:pPr>
            <a:r>
              <a:rPr lang="en-GB" sz="1600" dirty="0"/>
              <a:t>Worth $320 million to date</a:t>
            </a:r>
          </a:p>
        </p:txBody>
      </p:sp>
      <p:sp>
        <p:nvSpPr>
          <p:cNvPr id="12" name="Rectangle 11">
            <a:extLst>
              <a:ext uri="{FF2B5EF4-FFF2-40B4-BE49-F238E27FC236}">
                <a16:creationId xmlns:a16="http://schemas.microsoft.com/office/drawing/2014/main" id="{F0E11507-7279-402F-A115-44F4616D73EA}"/>
              </a:ext>
            </a:extLst>
          </p:cNvPr>
          <p:cNvSpPr/>
          <p:nvPr/>
        </p:nvSpPr>
        <p:spPr>
          <a:xfrm>
            <a:off x="10541726" y="4317274"/>
            <a:ext cx="623751" cy="1404257"/>
          </a:xfrm>
          <a:prstGeom prst="rect">
            <a:avLst/>
          </a:prstGeom>
          <a:gradFill>
            <a:gsLst>
              <a:gs pos="0">
                <a:srgbClr val="002060"/>
              </a:gs>
              <a:gs pos="29000">
                <a:srgbClr val="002060"/>
              </a:gs>
              <a:gs pos="100000">
                <a:srgbClr val="F6732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4824BCC-5B6F-4006-A173-6C71DDC491BD}"/>
              </a:ext>
            </a:extLst>
          </p:cNvPr>
          <p:cNvSpPr txBox="1"/>
          <p:nvPr/>
        </p:nvSpPr>
        <p:spPr>
          <a:xfrm rot="16948600">
            <a:off x="10097895" y="4735890"/>
            <a:ext cx="1509486" cy="338554"/>
          </a:xfrm>
          <a:prstGeom prst="rect">
            <a:avLst/>
          </a:prstGeom>
          <a:noFill/>
        </p:spPr>
        <p:txBody>
          <a:bodyPr wrap="square" rtlCol="0">
            <a:spAutoFit/>
          </a:bodyPr>
          <a:lstStyle/>
          <a:p>
            <a:r>
              <a:rPr lang="en-GB" sz="1600" b="1" i="1" dirty="0">
                <a:solidFill>
                  <a:schemeClr val="bg1"/>
                </a:solidFill>
              </a:rPr>
              <a:t>HEADSPACE</a:t>
            </a:r>
            <a:endParaRPr lang="en-GB" b="1" i="1" dirty="0">
              <a:solidFill>
                <a:schemeClr val="bg1"/>
              </a:solidFill>
            </a:endParaRPr>
          </a:p>
        </p:txBody>
      </p:sp>
      <p:sp>
        <p:nvSpPr>
          <p:cNvPr id="15" name="Rectangle: Diagonal Corners Snipped 14">
            <a:extLst>
              <a:ext uri="{FF2B5EF4-FFF2-40B4-BE49-F238E27FC236}">
                <a16:creationId xmlns:a16="http://schemas.microsoft.com/office/drawing/2014/main" id="{FD2FE5EF-DA2D-4529-90DB-AAABC1AB0F8B}"/>
              </a:ext>
            </a:extLst>
          </p:cNvPr>
          <p:cNvSpPr/>
          <p:nvPr/>
        </p:nvSpPr>
        <p:spPr>
          <a:xfrm rot="10800000">
            <a:off x="1026522" y="3852605"/>
            <a:ext cx="4458273" cy="2308324"/>
          </a:xfrm>
          <a:prstGeom prst="snip2DiagRect">
            <a:avLst/>
          </a:prstGeom>
          <a:solidFill>
            <a:srgbClr val="FF1E19"/>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6349A89-76C8-480C-8BC4-00912811DDEC}"/>
              </a:ext>
            </a:extLst>
          </p:cNvPr>
          <p:cNvSpPr txBox="1"/>
          <p:nvPr/>
        </p:nvSpPr>
        <p:spPr>
          <a:xfrm>
            <a:off x="1146969" y="4062631"/>
            <a:ext cx="4217377" cy="1846659"/>
          </a:xfrm>
          <a:prstGeom prst="rect">
            <a:avLst/>
          </a:prstGeom>
          <a:noFill/>
        </p:spPr>
        <p:txBody>
          <a:bodyPr wrap="square" rtlCol="0">
            <a:spAutoFit/>
          </a:bodyPr>
          <a:lstStyle/>
          <a:p>
            <a:pPr algn="ctr"/>
            <a:r>
              <a:rPr lang="en-GB" b="1" dirty="0"/>
              <a:t>Important thought</a:t>
            </a:r>
          </a:p>
          <a:p>
            <a:pPr algn="ctr"/>
            <a:r>
              <a:rPr lang="en-GB" sz="1600" dirty="0"/>
              <a:t>However, with this increased accessibility, does this mean only the population of developed countries can practice mindfulness? Has a practice which began millennia before technology lost its roots?</a:t>
            </a:r>
          </a:p>
        </p:txBody>
      </p:sp>
    </p:spTree>
    <p:extLst>
      <p:ext uri="{BB962C8B-B14F-4D97-AF65-F5344CB8AC3E}">
        <p14:creationId xmlns:p14="http://schemas.microsoft.com/office/powerpoint/2010/main" val="3698496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3F2B"/>
        </a:solidFill>
        <a:effectLst/>
      </p:bgPr>
    </p:bg>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C5B1E56B-5E3A-4193-B3E8-696928BCAD23}"/>
              </a:ext>
            </a:extLst>
          </p:cNvPr>
          <p:cNvSpPr/>
          <p:nvPr/>
        </p:nvSpPr>
        <p:spPr>
          <a:xfrm>
            <a:off x="3088413" y="2731168"/>
            <a:ext cx="5462337" cy="1552074"/>
          </a:xfrm>
          <a:prstGeom prst="ellipse">
            <a:avLst/>
          </a:prstGeom>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3253154" y="2841913"/>
            <a:ext cx="5132856" cy="1441329"/>
          </a:xfrm>
        </p:spPr>
        <p:txBody>
          <a:bodyPr>
            <a:normAutofit/>
          </a:bodyPr>
          <a:lstStyle/>
          <a:p>
            <a:pPr algn="ctr"/>
            <a:r>
              <a:rPr lang="en-GB" sz="2400" b="1" dirty="0"/>
              <a:t>Discussion</a:t>
            </a:r>
            <a:br>
              <a:rPr lang="en-GB" sz="2400" b="1" dirty="0"/>
            </a:br>
            <a:r>
              <a:rPr lang="en-GB" sz="2400" b="1" dirty="0"/>
              <a:t>Culture Clash or Creative Fusion? </a:t>
            </a:r>
            <a:r>
              <a:rPr lang="en-GB" sz="1800" dirty="0"/>
              <a:t>(Fennall &amp; Segal, 2011)</a:t>
            </a:r>
            <a:endParaRPr lang="en-GB" sz="2400" dirty="0"/>
          </a:p>
        </p:txBody>
      </p:sp>
      <p:sp>
        <p:nvSpPr>
          <p:cNvPr id="10" name="Cloud 9">
            <a:extLst>
              <a:ext uri="{FF2B5EF4-FFF2-40B4-BE49-F238E27FC236}">
                <a16:creationId xmlns:a16="http://schemas.microsoft.com/office/drawing/2014/main" id="{969314A2-82E2-4535-AF24-854687E4CB09}"/>
              </a:ext>
            </a:extLst>
          </p:cNvPr>
          <p:cNvSpPr/>
          <p:nvPr/>
        </p:nvSpPr>
        <p:spPr>
          <a:xfrm>
            <a:off x="8150779" y="1166441"/>
            <a:ext cx="2220442" cy="899436"/>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97A58E6-C103-4969-85DB-6963EA636A34}"/>
              </a:ext>
            </a:extLst>
          </p:cNvPr>
          <p:cNvSpPr txBox="1"/>
          <p:nvPr/>
        </p:nvSpPr>
        <p:spPr>
          <a:xfrm rot="21252995">
            <a:off x="8208236" y="1388400"/>
            <a:ext cx="2105527" cy="461665"/>
          </a:xfrm>
          <a:prstGeom prst="rect">
            <a:avLst/>
          </a:prstGeom>
          <a:noFill/>
        </p:spPr>
        <p:txBody>
          <a:bodyPr wrap="square" rtlCol="0">
            <a:spAutoFit/>
          </a:bodyPr>
          <a:lstStyle/>
          <a:p>
            <a:pPr algn="ctr"/>
            <a:r>
              <a:rPr lang="en-GB" sz="1200" i="1" dirty="0"/>
              <a:t>Ancient texts vs Empirical evidence</a:t>
            </a:r>
          </a:p>
        </p:txBody>
      </p:sp>
      <p:cxnSp>
        <p:nvCxnSpPr>
          <p:cNvPr id="5" name="Straight Arrow Connector 4">
            <a:extLst>
              <a:ext uri="{FF2B5EF4-FFF2-40B4-BE49-F238E27FC236}">
                <a16:creationId xmlns:a16="http://schemas.microsoft.com/office/drawing/2014/main" id="{4E02F872-D509-42F2-9C60-D5C2DEC26FE6}"/>
              </a:ext>
            </a:extLst>
          </p:cNvPr>
          <p:cNvCxnSpPr>
            <a:cxnSpLocks/>
            <a:stCxn id="3" idx="7"/>
          </p:cNvCxnSpPr>
          <p:nvPr/>
        </p:nvCxnSpPr>
        <p:spPr>
          <a:xfrm flipV="1">
            <a:off x="7750809" y="2102776"/>
            <a:ext cx="635201" cy="8556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42AFCBCF-B2DA-4BDE-9AAB-00DB76BB3272}"/>
              </a:ext>
            </a:extLst>
          </p:cNvPr>
          <p:cNvCxnSpPr>
            <a:cxnSpLocks/>
          </p:cNvCxnSpPr>
          <p:nvPr/>
        </p:nvCxnSpPr>
        <p:spPr>
          <a:xfrm flipV="1">
            <a:off x="8550750" y="3507205"/>
            <a:ext cx="978261" cy="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8" name="Cloud 27">
            <a:extLst>
              <a:ext uri="{FF2B5EF4-FFF2-40B4-BE49-F238E27FC236}">
                <a16:creationId xmlns:a16="http://schemas.microsoft.com/office/drawing/2014/main" id="{A60648A0-8BA0-457A-8BB0-7408E4FC9986}"/>
              </a:ext>
            </a:extLst>
          </p:cNvPr>
          <p:cNvSpPr/>
          <p:nvPr/>
        </p:nvSpPr>
        <p:spPr>
          <a:xfrm>
            <a:off x="9618398" y="2979282"/>
            <a:ext cx="2033336" cy="899436"/>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5255D23E-B50B-4CE7-AF4B-B51EA033EDAC}"/>
              </a:ext>
            </a:extLst>
          </p:cNvPr>
          <p:cNvSpPr txBox="1"/>
          <p:nvPr/>
        </p:nvSpPr>
        <p:spPr>
          <a:xfrm rot="21252995">
            <a:off x="9537610" y="3290499"/>
            <a:ext cx="2105527" cy="276999"/>
          </a:xfrm>
          <a:prstGeom prst="rect">
            <a:avLst/>
          </a:prstGeom>
          <a:noFill/>
        </p:spPr>
        <p:txBody>
          <a:bodyPr wrap="square" rtlCol="0">
            <a:spAutoFit/>
          </a:bodyPr>
          <a:lstStyle/>
          <a:p>
            <a:pPr algn="ctr"/>
            <a:r>
              <a:rPr lang="en-GB" sz="1200" i="1" dirty="0"/>
              <a:t>Expert bias?</a:t>
            </a:r>
          </a:p>
        </p:txBody>
      </p:sp>
      <p:sp>
        <p:nvSpPr>
          <p:cNvPr id="32" name="Cloud 31">
            <a:extLst>
              <a:ext uri="{FF2B5EF4-FFF2-40B4-BE49-F238E27FC236}">
                <a16:creationId xmlns:a16="http://schemas.microsoft.com/office/drawing/2014/main" id="{709EB573-B0B1-46B4-9D77-DBD1BFC5F52F}"/>
              </a:ext>
            </a:extLst>
          </p:cNvPr>
          <p:cNvSpPr/>
          <p:nvPr/>
        </p:nvSpPr>
        <p:spPr>
          <a:xfrm>
            <a:off x="9314997" y="4699136"/>
            <a:ext cx="2033336" cy="899436"/>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Arrow Connector 34">
            <a:extLst>
              <a:ext uri="{FF2B5EF4-FFF2-40B4-BE49-F238E27FC236}">
                <a16:creationId xmlns:a16="http://schemas.microsoft.com/office/drawing/2014/main" id="{77B382E8-2D2C-40DF-A144-632AB3B6FDDB}"/>
              </a:ext>
            </a:extLst>
          </p:cNvPr>
          <p:cNvCxnSpPr>
            <a:cxnSpLocks/>
          </p:cNvCxnSpPr>
          <p:nvPr/>
        </p:nvCxnSpPr>
        <p:spPr>
          <a:xfrm>
            <a:off x="7597948" y="4100723"/>
            <a:ext cx="1441932" cy="84781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DE4D3D4C-8C4D-4960-82BE-FD32407546DB}"/>
              </a:ext>
            </a:extLst>
          </p:cNvPr>
          <p:cNvCxnSpPr>
            <a:cxnSpLocks/>
          </p:cNvCxnSpPr>
          <p:nvPr/>
        </p:nvCxnSpPr>
        <p:spPr>
          <a:xfrm>
            <a:off x="5803761" y="4284686"/>
            <a:ext cx="0" cy="82400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1" name="Cloud 40">
            <a:extLst>
              <a:ext uri="{FF2B5EF4-FFF2-40B4-BE49-F238E27FC236}">
                <a16:creationId xmlns:a16="http://schemas.microsoft.com/office/drawing/2014/main" id="{7DFB608E-42A7-49EE-BF40-FE1A83C4F9EE}"/>
              </a:ext>
            </a:extLst>
          </p:cNvPr>
          <p:cNvSpPr/>
          <p:nvPr/>
        </p:nvSpPr>
        <p:spPr>
          <a:xfrm>
            <a:off x="4876799" y="5250121"/>
            <a:ext cx="1943629" cy="824002"/>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cv</a:t>
            </a:r>
          </a:p>
        </p:txBody>
      </p:sp>
      <p:sp>
        <p:nvSpPr>
          <p:cNvPr id="38" name="TextBox 37">
            <a:extLst>
              <a:ext uri="{FF2B5EF4-FFF2-40B4-BE49-F238E27FC236}">
                <a16:creationId xmlns:a16="http://schemas.microsoft.com/office/drawing/2014/main" id="{A84161E3-78E4-4719-B5CA-A76A3563EE85}"/>
              </a:ext>
            </a:extLst>
          </p:cNvPr>
          <p:cNvSpPr txBox="1"/>
          <p:nvPr/>
        </p:nvSpPr>
        <p:spPr>
          <a:xfrm rot="21332713">
            <a:off x="4802361" y="5447731"/>
            <a:ext cx="2105527" cy="430887"/>
          </a:xfrm>
          <a:prstGeom prst="rect">
            <a:avLst/>
          </a:prstGeom>
          <a:noFill/>
        </p:spPr>
        <p:txBody>
          <a:bodyPr wrap="square" rtlCol="0">
            <a:spAutoFit/>
          </a:bodyPr>
          <a:lstStyle/>
          <a:p>
            <a:pPr algn="ctr"/>
            <a:r>
              <a:rPr lang="en-GB" sz="1100" i="1" dirty="0"/>
              <a:t>Spirit of compassion vs ‘lecturing’</a:t>
            </a:r>
          </a:p>
        </p:txBody>
      </p:sp>
      <p:sp>
        <p:nvSpPr>
          <p:cNvPr id="42" name="TextBox 41">
            <a:extLst>
              <a:ext uri="{FF2B5EF4-FFF2-40B4-BE49-F238E27FC236}">
                <a16:creationId xmlns:a16="http://schemas.microsoft.com/office/drawing/2014/main" id="{269ADFC7-3E8D-400E-B8F1-4300D40A2CC4}"/>
              </a:ext>
            </a:extLst>
          </p:cNvPr>
          <p:cNvSpPr txBox="1"/>
          <p:nvPr/>
        </p:nvSpPr>
        <p:spPr>
          <a:xfrm rot="21252995">
            <a:off x="9323596" y="4970190"/>
            <a:ext cx="2105527" cy="276999"/>
          </a:xfrm>
          <a:prstGeom prst="rect">
            <a:avLst/>
          </a:prstGeom>
          <a:noFill/>
        </p:spPr>
        <p:txBody>
          <a:bodyPr wrap="square" rtlCol="0">
            <a:spAutoFit/>
          </a:bodyPr>
          <a:lstStyle/>
          <a:p>
            <a:pPr algn="ctr"/>
            <a:r>
              <a:rPr lang="en-GB" sz="1200" i="1" dirty="0"/>
              <a:t>Goal-orientation</a:t>
            </a:r>
          </a:p>
        </p:txBody>
      </p:sp>
      <p:sp>
        <p:nvSpPr>
          <p:cNvPr id="49" name="Cloud 48">
            <a:extLst>
              <a:ext uri="{FF2B5EF4-FFF2-40B4-BE49-F238E27FC236}">
                <a16:creationId xmlns:a16="http://schemas.microsoft.com/office/drawing/2014/main" id="{D7428EBE-C93B-4D5F-84D2-5D3602E81776}"/>
              </a:ext>
            </a:extLst>
          </p:cNvPr>
          <p:cNvSpPr/>
          <p:nvPr/>
        </p:nvSpPr>
        <p:spPr>
          <a:xfrm>
            <a:off x="1277572" y="4954610"/>
            <a:ext cx="1943629" cy="824002"/>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50" name="Straight Arrow Connector 49">
            <a:extLst>
              <a:ext uri="{FF2B5EF4-FFF2-40B4-BE49-F238E27FC236}">
                <a16:creationId xmlns:a16="http://schemas.microsoft.com/office/drawing/2014/main" id="{C72C9E43-5D10-4939-89BD-0D578495FBE9}"/>
              </a:ext>
            </a:extLst>
          </p:cNvPr>
          <p:cNvCxnSpPr>
            <a:cxnSpLocks/>
          </p:cNvCxnSpPr>
          <p:nvPr/>
        </p:nvCxnSpPr>
        <p:spPr>
          <a:xfrm flipH="1">
            <a:off x="2910398" y="4036651"/>
            <a:ext cx="891233" cy="6600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2" name="Cloud 51">
            <a:extLst>
              <a:ext uri="{FF2B5EF4-FFF2-40B4-BE49-F238E27FC236}">
                <a16:creationId xmlns:a16="http://schemas.microsoft.com/office/drawing/2014/main" id="{BCB6EFD3-6E7B-4DFE-AF99-5BB1818FDFD4}"/>
              </a:ext>
            </a:extLst>
          </p:cNvPr>
          <p:cNvSpPr/>
          <p:nvPr/>
        </p:nvSpPr>
        <p:spPr>
          <a:xfrm>
            <a:off x="610960" y="3095204"/>
            <a:ext cx="1943629" cy="824002"/>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cv</a:t>
            </a:r>
          </a:p>
        </p:txBody>
      </p:sp>
      <p:cxnSp>
        <p:nvCxnSpPr>
          <p:cNvPr id="53" name="Straight Arrow Connector 52">
            <a:extLst>
              <a:ext uri="{FF2B5EF4-FFF2-40B4-BE49-F238E27FC236}">
                <a16:creationId xmlns:a16="http://schemas.microsoft.com/office/drawing/2014/main" id="{2EE10373-592F-4FAD-91F7-3446EEC21B07}"/>
              </a:ext>
            </a:extLst>
          </p:cNvPr>
          <p:cNvCxnSpPr>
            <a:cxnSpLocks/>
          </p:cNvCxnSpPr>
          <p:nvPr/>
        </p:nvCxnSpPr>
        <p:spPr>
          <a:xfrm flipH="1">
            <a:off x="2728940" y="3432757"/>
            <a:ext cx="349283" cy="259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4" name="TextBox 53">
            <a:extLst>
              <a:ext uri="{FF2B5EF4-FFF2-40B4-BE49-F238E27FC236}">
                <a16:creationId xmlns:a16="http://schemas.microsoft.com/office/drawing/2014/main" id="{AAFE1907-00FE-4ABA-8075-E522ADA0330C}"/>
              </a:ext>
            </a:extLst>
          </p:cNvPr>
          <p:cNvSpPr txBox="1"/>
          <p:nvPr/>
        </p:nvSpPr>
        <p:spPr>
          <a:xfrm rot="21332713">
            <a:off x="775010" y="3300918"/>
            <a:ext cx="1529544" cy="412570"/>
          </a:xfrm>
          <a:prstGeom prst="rect">
            <a:avLst/>
          </a:prstGeom>
          <a:noFill/>
        </p:spPr>
        <p:txBody>
          <a:bodyPr wrap="square" rtlCol="0">
            <a:spAutoFit/>
          </a:bodyPr>
          <a:lstStyle/>
          <a:p>
            <a:pPr algn="ctr"/>
            <a:r>
              <a:rPr lang="en-GB" sz="1050" i="1" dirty="0"/>
              <a:t>Uniqueness vs commonality</a:t>
            </a:r>
          </a:p>
        </p:txBody>
      </p:sp>
      <p:sp>
        <p:nvSpPr>
          <p:cNvPr id="55" name="Cloud 54">
            <a:extLst>
              <a:ext uri="{FF2B5EF4-FFF2-40B4-BE49-F238E27FC236}">
                <a16:creationId xmlns:a16="http://schemas.microsoft.com/office/drawing/2014/main" id="{9524283C-D4D8-4B44-8B1C-3E1684BC1474}"/>
              </a:ext>
            </a:extLst>
          </p:cNvPr>
          <p:cNvSpPr/>
          <p:nvPr/>
        </p:nvSpPr>
        <p:spPr>
          <a:xfrm>
            <a:off x="814180" y="848803"/>
            <a:ext cx="2375904" cy="1096924"/>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56" name="Straight Arrow Connector 55">
            <a:extLst>
              <a:ext uri="{FF2B5EF4-FFF2-40B4-BE49-F238E27FC236}">
                <a16:creationId xmlns:a16="http://schemas.microsoft.com/office/drawing/2014/main" id="{8592A74B-2A52-44B0-B7C0-5D13F332EEDD}"/>
              </a:ext>
            </a:extLst>
          </p:cNvPr>
          <p:cNvCxnSpPr>
            <a:cxnSpLocks/>
          </p:cNvCxnSpPr>
          <p:nvPr/>
        </p:nvCxnSpPr>
        <p:spPr>
          <a:xfrm flipH="1" flipV="1">
            <a:off x="2945427" y="1996213"/>
            <a:ext cx="912993" cy="9677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7" name="TextBox 56">
            <a:extLst>
              <a:ext uri="{FF2B5EF4-FFF2-40B4-BE49-F238E27FC236}">
                <a16:creationId xmlns:a16="http://schemas.microsoft.com/office/drawing/2014/main" id="{187B3FF8-62A3-4CCA-8299-05DDBAFF23F5}"/>
              </a:ext>
            </a:extLst>
          </p:cNvPr>
          <p:cNvSpPr txBox="1"/>
          <p:nvPr/>
        </p:nvSpPr>
        <p:spPr>
          <a:xfrm rot="21252995">
            <a:off x="982481" y="991384"/>
            <a:ext cx="2105527" cy="646331"/>
          </a:xfrm>
          <a:prstGeom prst="rect">
            <a:avLst/>
          </a:prstGeom>
          <a:noFill/>
        </p:spPr>
        <p:txBody>
          <a:bodyPr wrap="square" rtlCol="0">
            <a:spAutoFit/>
          </a:bodyPr>
          <a:lstStyle/>
          <a:p>
            <a:pPr algn="ctr"/>
            <a:r>
              <a:rPr lang="en-GB" sz="1200" i="1" dirty="0"/>
              <a:t>Changing thought processes vs acceptance of feelings</a:t>
            </a:r>
          </a:p>
        </p:txBody>
      </p:sp>
      <p:sp>
        <p:nvSpPr>
          <p:cNvPr id="58" name="Cloud 57">
            <a:extLst>
              <a:ext uri="{FF2B5EF4-FFF2-40B4-BE49-F238E27FC236}">
                <a16:creationId xmlns:a16="http://schemas.microsoft.com/office/drawing/2014/main" id="{963A66C6-8044-48F9-AB37-81FF1C8FC8CE}"/>
              </a:ext>
            </a:extLst>
          </p:cNvPr>
          <p:cNvSpPr/>
          <p:nvPr/>
        </p:nvSpPr>
        <p:spPr>
          <a:xfrm>
            <a:off x="4667172" y="838428"/>
            <a:ext cx="2375904" cy="777731"/>
          </a:xfrm>
          <a:prstGeom prst="cloud">
            <a:avLst/>
          </a:prstGeom>
          <a:solidFill>
            <a:srgbClr val="FCF7F1"/>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TextBox 58">
            <a:extLst>
              <a:ext uri="{FF2B5EF4-FFF2-40B4-BE49-F238E27FC236}">
                <a16:creationId xmlns:a16="http://schemas.microsoft.com/office/drawing/2014/main" id="{06D9A2C8-F647-4705-990E-89BED0136766}"/>
              </a:ext>
            </a:extLst>
          </p:cNvPr>
          <p:cNvSpPr txBox="1"/>
          <p:nvPr/>
        </p:nvSpPr>
        <p:spPr>
          <a:xfrm rot="21252995">
            <a:off x="4768551" y="1059113"/>
            <a:ext cx="2105527" cy="276999"/>
          </a:xfrm>
          <a:prstGeom prst="rect">
            <a:avLst/>
          </a:prstGeom>
          <a:noFill/>
        </p:spPr>
        <p:txBody>
          <a:bodyPr wrap="square" rtlCol="0">
            <a:spAutoFit/>
          </a:bodyPr>
          <a:lstStyle/>
          <a:p>
            <a:pPr algn="ctr"/>
            <a:r>
              <a:rPr lang="en-GB" sz="1200" i="1" dirty="0"/>
              <a:t>Difference in training</a:t>
            </a:r>
          </a:p>
        </p:txBody>
      </p:sp>
      <p:cxnSp>
        <p:nvCxnSpPr>
          <p:cNvPr id="60" name="Straight Arrow Connector 59">
            <a:extLst>
              <a:ext uri="{FF2B5EF4-FFF2-40B4-BE49-F238E27FC236}">
                <a16:creationId xmlns:a16="http://schemas.microsoft.com/office/drawing/2014/main" id="{C950F742-6FD5-474D-8F41-587CF6713958}"/>
              </a:ext>
            </a:extLst>
          </p:cNvPr>
          <p:cNvCxnSpPr>
            <a:cxnSpLocks/>
          </p:cNvCxnSpPr>
          <p:nvPr/>
        </p:nvCxnSpPr>
        <p:spPr>
          <a:xfrm flipH="1" flipV="1">
            <a:off x="6046758" y="1874586"/>
            <a:ext cx="1" cy="8538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1" name="TextBox 60">
            <a:extLst>
              <a:ext uri="{FF2B5EF4-FFF2-40B4-BE49-F238E27FC236}">
                <a16:creationId xmlns:a16="http://schemas.microsoft.com/office/drawing/2014/main" id="{0AEFFB07-5712-4863-9CCE-9F69DC678EA5}"/>
              </a:ext>
            </a:extLst>
          </p:cNvPr>
          <p:cNvSpPr txBox="1"/>
          <p:nvPr/>
        </p:nvSpPr>
        <p:spPr>
          <a:xfrm rot="21332713">
            <a:off x="1239763" y="5150058"/>
            <a:ext cx="2105527" cy="261610"/>
          </a:xfrm>
          <a:prstGeom prst="rect">
            <a:avLst/>
          </a:prstGeom>
          <a:noFill/>
        </p:spPr>
        <p:txBody>
          <a:bodyPr wrap="square" rtlCol="0">
            <a:spAutoFit/>
          </a:bodyPr>
          <a:lstStyle/>
          <a:p>
            <a:pPr algn="ctr"/>
            <a:r>
              <a:rPr lang="en-GB" sz="1100" i="1" dirty="0"/>
              <a:t>Intention of outcome</a:t>
            </a:r>
          </a:p>
        </p:txBody>
      </p:sp>
    </p:spTree>
    <p:extLst>
      <p:ext uri="{BB962C8B-B14F-4D97-AF65-F5344CB8AC3E}">
        <p14:creationId xmlns:p14="http://schemas.microsoft.com/office/powerpoint/2010/main" val="3345119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0"/>
                                        </p:tgtEl>
                                        <p:attrNameLst>
                                          <p:attrName>style.visibility</p:attrName>
                                        </p:attrNameLst>
                                      </p:cBhvr>
                                      <p:to>
                                        <p:strVal val="visible"/>
                                      </p:to>
                                    </p:set>
                                    <p:animEffect transition="in" filter="fade">
                                      <p:cBhvr>
                                        <p:cTn id="17" dur="500"/>
                                        <p:tgtEl>
                                          <p:spTgt spid="6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8"/>
                                        </p:tgtEl>
                                        <p:attrNameLst>
                                          <p:attrName>style.visibility</p:attrName>
                                        </p:attrNameLst>
                                      </p:cBhvr>
                                      <p:to>
                                        <p:strVal val="visible"/>
                                      </p:to>
                                    </p:set>
                                    <p:animEffect transition="in" filter="fade">
                                      <p:cBhvr>
                                        <p:cTn id="22" dur="500"/>
                                        <p:tgtEl>
                                          <p:spTgt spid="5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9"/>
                                        </p:tgtEl>
                                        <p:attrNameLst>
                                          <p:attrName>style.visibility</p:attrName>
                                        </p:attrNameLst>
                                      </p:cBhvr>
                                      <p:to>
                                        <p:strVal val="visible"/>
                                      </p:to>
                                    </p:set>
                                    <p:animEffect transition="in" filter="fade">
                                      <p:cBhvr>
                                        <p:cTn id="27" dur="500"/>
                                        <p:tgtEl>
                                          <p:spTgt spid="5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P spid="10" grpId="0" animBg="1"/>
      <p:bldP spid="8" grpId="0"/>
      <p:bldP spid="58" grpId="0" animBg="1"/>
      <p:bldP spid="5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CDDCE0-17B6-4912-9EF0-16D92CAB7300}"/>
              </a:ext>
            </a:extLst>
          </p:cNvPr>
          <p:cNvSpPr txBox="1"/>
          <p:nvPr/>
        </p:nvSpPr>
        <p:spPr>
          <a:xfrm>
            <a:off x="1514621" y="745588"/>
            <a:ext cx="9162757" cy="646331"/>
          </a:xfrm>
          <a:prstGeom prst="rect">
            <a:avLst/>
          </a:prstGeom>
          <a:noFill/>
        </p:spPr>
        <p:txBody>
          <a:bodyPr wrap="square" rtlCol="0">
            <a:spAutoFit/>
          </a:bodyPr>
          <a:lstStyle/>
          <a:p>
            <a:pPr algn="ctr"/>
            <a:r>
              <a:rPr lang="en-GB" sz="3600" b="1" dirty="0"/>
              <a:t>Recommendations for future research</a:t>
            </a:r>
          </a:p>
        </p:txBody>
      </p:sp>
      <p:sp>
        <p:nvSpPr>
          <p:cNvPr id="4" name="Rectangle: Diagonal Corners Snipped 3">
            <a:extLst>
              <a:ext uri="{FF2B5EF4-FFF2-40B4-BE49-F238E27FC236}">
                <a16:creationId xmlns:a16="http://schemas.microsoft.com/office/drawing/2014/main" id="{A484A12B-9876-49FE-9F76-BFC16947A3B3}"/>
              </a:ext>
            </a:extLst>
          </p:cNvPr>
          <p:cNvSpPr/>
          <p:nvPr/>
        </p:nvSpPr>
        <p:spPr>
          <a:xfrm>
            <a:off x="763171" y="1983269"/>
            <a:ext cx="3931921" cy="1185550"/>
          </a:xfrm>
          <a:prstGeom prst="snip2DiagRect">
            <a:avLst/>
          </a:prstGeom>
          <a:solidFill>
            <a:srgbClr val="FF000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5A7733D-33A9-4806-9CAC-FE5FE65E6EC9}"/>
              </a:ext>
            </a:extLst>
          </p:cNvPr>
          <p:cNvSpPr txBox="1"/>
          <p:nvPr/>
        </p:nvSpPr>
        <p:spPr>
          <a:xfrm>
            <a:off x="787791" y="1991269"/>
            <a:ext cx="3882683" cy="1169551"/>
          </a:xfrm>
          <a:prstGeom prst="rect">
            <a:avLst/>
          </a:prstGeom>
          <a:noFill/>
        </p:spPr>
        <p:txBody>
          <a:bodyPr wrap="square" rtlCol="0">
            <a:spAutoFit/>
          </a:bodyPr>
          <a:lstStyle/>
          <a:p>
            <a:pPr algn="just"/>
            <a:r>
              <a:rPr lang="nn-NO" sz="1350" dirty="0"/>
              <a:t>Felder, Dimidjian &amp; Sega (2012) suggest that most MBCT research is focused primarily on the empirical validation of its outcomes, and delves less into the small but crucial processes of the treatment.</a:t>
            </a:r>
            <a:endParaRPr lang="en-GB" sz="1350" dirty="0"/>
          </a:p>
        </p:txBody>
      </p:sp>
      <p:cxnSp>
        <p:nvCxnSpPr>
          <p:cNvPr id="6" name="Straight Arrow Connector 5">
            <a:extLst>
              <a:ext uri="{FF2B5EF4-FFF2-40B4-BE49-F238E27FC236}">
                <a16:creationId xmlns:a16="http://schemas.microsoft.com/office/drawing/2014/main" id="{19892A42-30A4-4A3C-B078-2BF4D104851C}"/>
              </a:ext>
            </a:extLst>
          </p:cNvPr>
          <p:cNvCxnSpPr>
            <a:cxnSpLocks/>
          </p:cNvCxnSpPr>
          <p:nvPr/>
        </p:nvCxnSpPr>
        <p:spPr>
          <a:xfrm flipV="1">
            <a:off x="4695092" y="2169867"/>
            <a:ext cx="1972994" cy="39555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99AE57F5-5E86-4504-8928-B91436BB9789}"/>
              </a:ext>
            </a:extLst>
          </p:cNvPr>
          <p:cNvSpPr txBox="1"/>
          <p:nvPr/>
        </p:nvSpPr>
        <p:spPr>
          <a:xfrm>
            <a:off x="6865034" y="1842868"/>
            <a:ext cx="3931921" cy="369332"/>
          </a:xfrm>
          <a:prstGeom prst="rect">
            <a:avLst/>
          </a:prstGeom>
          <a:noFill/>
        </p:spPr>
        <p:txBody>
          <a:bodyPr wrap="square" rtlCol="0">
            <a:spAutoFit/>
          </a:bodyPr>
          <a:lstStyle/>
          <a:p>
            <a:r>
              <a:rPr lang="en-GB" i="1" dirty="0"/>
              <a:t>Importance of initial assessment</a:t>
            </a:r>
          </a:p>
        </p:txBody>
      </p:sp>
      <p:cxnSp>
        <p:nvCxnSpPr>
          <p:cNvPr id="8" name="Straight Arrow Connector 7">
            <a:extLst>
              <a:ext uri="{FF2B5EF4-FFF2-40B4-BE49-F238E27FC236}">
                <a16:creationId xmlns:a16="http://schemas.microsoft.com/office/drawing/2014/main" id="{989399AD-5FB8-4639-8795-BAC2B464F333}"/>
              </a:ext>
            </a:extLst>
          </p:cNvPr>
          <p:cNvCxnSpPr>
            <a:cxnSpLocks/>
          </p:cNvCxnSpPr>
          <p:nvPr/>
        </p:nvCxnSpPr>
        <p:spPr>
          <a:xfrm>
            <a:off x="4695092" y="2565419"/>
            <a:ext cx="194368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AABB2FD4-7793-4E3E-9F63-3B7C3E50995F}"/>
              </a:ext>
            </a:extLst>
          </p:cNvPr>
          <p:cNvSpPr txBox="1"/>
          <p:nvPr/>
        </p:nvSpPr>
        <p:spPr>
          <a:xfrm>
            <a:off x="7033846" y="2401846"/>
            <a:ext cx="4740812" cy="307777"/>
          </a:xfrm>
          <a:prstGeom prst="rect">
            <a:avLst/>
          </a:prstGeom>
          <a:noFill/>
        </p:spPr>
        <p:txBody>
          <a:bodyPr wrap="square" rtlCol="0">
            <a:spAutoFit/>
          </a:bodyPr>
          <a:lstStyle/>
          <a:p>
            <a:r>
              <a:rPr lang="en-GB" sz="1400" i="1" dirty="0"/>
              <a:t>Therapists maintain regular mindfulness practice</a:t>
            </a:r>
          </a:p>
        </p:txBody>
      </p:sp>
      <p:cxnSp>
        <p:nvCxnSpPr>
          <p:cNvPr id="11" name="Straight Arrow Connector 10">
            <a:extLst>
              <a:ext uri="{FF2B5EF4-FFF2-40B4-BE49-F238E27FC236}">
                <a16:creationId xmlns:a16="http://schemas.microsoft.com/office/drawing/2014/main" id="{93FBE6F5-46C7-481D-955D-4214470A29DA}"/>
              </a:ext>
            </a:extLst>
          </p:cNvPr>
          <p:cNvCxnSpPr>
            <a:cxnSpLocks/>
          </p:cNvCxnSpPr>
          <p:nvPr/>
        </p:nvCxnSpPr>
        <p:spPr>
          <a:xfrm>
            <a:off x="4695092" y="2565419"/>
            <a:ext cx="1943686" cy="59135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C80A5DC9-C310-4051-B429-90E290F17D58}"/>
              </a:ext>
            </a:extLst>
          </p:cNvPr>
          <p:cNvSpPr txBox="1"/>
          <p:nvPr/>
        </p:nvSpPr>
        <p:spPr>
          <a:xfrm>
            <a:off x="7033846" y="2987492"/>
            <a:ext cx="4740812" cy="338554"/>
          </a:xfrm>
          <a:prstGeom prst="rect">
            <a:avLst/>
          </a:prstGeom>
          <a:noFill/>
        </p:spPr>
        <p:txBody>
          <a:bodyPr wrap="square" rtlCol="0">
            <a:spAutoFit/>
          </a:bodyPr>
          <a:lstStyle/>
          <a:p>
            <a:r>
              <a:rPr lang="en-GB" sz="1600" i="1" dirty="0"/>
              <a:t>Genuine process of inquiry</a:t>
            </a:r>
          </a:p>
        </p:txBody>
      </p:sp>
      <p:sp>
        <p:nvSpPr>
          <p:cNvPr id="17" name="Rectangle: Diagonal Corners Snipped 16">
            <a:extLst>
              <a:ext uri="{FF2B5EF4-FFF2-40B4-BE49-F238E27FC236}">
                <a16:creationId xmlns:a16="http://schemas.microsoft.com/office/drawing/2014/main" id="{02E45DAA-95F0-4FA1-953B-7FE3FDEBC6B2}"/>
              </a:ext>
            </a:extLst>
          </p:cNvPr>
          <p:cNvSpPr/>
          <p:nvPr/>
        </p:nvSpPr>
        <p:spPr>
          <a:xfrm>
            <a:off x="787791" y="4138974"/>
            <a:ext cx="3882683" cy="1027713"/>
          </a:xfrm>
          <a:prstGeom prst="snip2DiagRect">
            <a:avLst/>
          </a:prstGeom>
          <a:solidFill>
            <a:srgbClr val="00B0F0"/>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FABF54A8-5095-4954-B7D4-91D23F234962}"/>
              </a:ext>
            </a:extLst>
          </p:cNvPr>
          <p:cNvSpPr txBox="1"/>
          <p:nvPr/>
        </p:nvSpPr>
        <p:spPr>
          <a:xfrm>
            <a:off x="824717" y="4138974"/>
            <a:ext cx="3808827" cy="1015663"/>
          </a:xfrm>
          <a:prstGeom prst="rect">
            <a:avLst/>
          </a:prstGeom>
          <a:noFill/>
        </p:spPr>
        <p:txBody>
          <a:bodyPr wrap="square" rtlCol="0">
            <a:spAutoFit/>
          </a:bodyPr>
          <a:lstStyle/>
          <a:p>
            <a:pPr algn="just"/>
            <a:r>
              <a:rPr lang="en-GB" sz="1200" dirty="0"/>
              <a:t>Farias &amp; </a:t>
            </a:r>
            <a:r>
              <a:rPr lang="en-GB" sz="1200" dirty="0" err="1"/>
              <a:t>Wikholm</a:t>
            </a:r>
            <a:r>
              <a:rPr lang="en-GB" sz="1200" dirty="0"/>
              <a:t> (2016) suggest that scientific literature is turning a blind eye to the individual differences in those undertaking MBCT. They also express concern over the lack of formal training of its utilisers. </a:t>
            </a:r>
          </a:p>
        </p:txBody>
      </p:sp>
      <p:cxnSp>
        <p:nvCxnSpPr>
          <p:cNvPr id="19" name="Straight Connector 18">
            <a:extLst>
              <a:ext uri="{FF2B5EF4-FFF2-40B4-BE49-F238E27FC236}">
                <a16:creationId xmlns:a16="http://schemas.microsoft.com/office/drawing/2014/main" id="{ECF80EE2-7361-475B-B7B9-0DEC5858AC7B}"/>
              </a:ext>
            </a:extLst>
          </p:cNvPr>
          <p:cNvCxnSpPr/>
          <p:nvPr/>
        </p:nvCxnSpPr>
        <p:spPr>
          <a:xfrm>
            <a:off x="2691218" y="3698186"/>
            <a:ext cx="6713034"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B1A19554-1DB4-4F70-8243-FDD1BAC08E05}"/>
              </a:ext>
            </a:extLst>
          </p:cNvPr>
          <p:cNvCxnSpPr>
            <a:cxnSpLocks/>
          </p:cNvCxnSpPr>
          <p:nvPr/>
        </p:nvCxnSpPr>
        <p:spPr>
          <a:xfrm flipV="1">
            <a:off x="4664318" y="4301585"/>
            <a:ext cx="1974460" cy="34117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TextBox 21">
            <a:extLst>
              <a:ext uri="{FF2B5EF4-FFF2-40B4-BE49-F238E27FC236}">
                <a16:creationId xmlns:a16="http://schemas.microsoft.com/office/drawing/2014/main" id="{C55E84F8-1EA9-4D18-9002-41B8CDC76685}"/>
              </a:ext>
            </a:extLst>
          </p:cNvPr>
          <p:cNvSpPr txBox="1"/>
          <p:nvPr/>
        </p:nvSpPr>
        <p:spPr>
          <a:xfrm>
            <a:off x="6804987" y="4116914"/>
            <a:ext cx="4740812" cy="338554"/>
          </a:xfrm>
          <a:prstGeom prst="rect">
            <a:avLst/>
          </a:prstGeom>
          <a:noFill/>
        </p:spPr>
        <p:txBody>
          <a:bodyPr wrap="square" rtlCol="0">
            <a:spAutoFit/>
          </a:bodyPr>
          <a:lstStyle/>
          <a:p>
            <a:r>
              <a:rPr lang="en-GB" sz="1600" i="1" dirty="0"/>
              <a:t>Increased empirical focus on metacognitions</a:t>
            </a:r>
          </a:p>
        </p:txBody>
      </p:sp>
      <p:cxnSp>
        <p:nvCxnSpPr>
          <p:cNvPr id="24" name="Straight Arrow Connector 23">
            <a:extLst>
              <a:ext uri="{FF2B5EF4-FFF2-40B4-BE49-F238E27FC236}">
                <a16:creationId xmlns:a16="http://schemas.microsoft.com/office/drawing/2014/main" id="{9C3E4528-2884-435E-89E7-24C4A5A829D2}"/>
              </a:ext>
            </a:extLst>
          </p:cNvPr>
          <p:cNvCxnSpPr>
            <a:cxnSpLocks/>
          </p:cNvCxnSpPr>
          <p:nvPr/>
        </p:nvCxnSpPr>
        <p:spPr>
          <a:xfrm>
            <a:off x="4668989" y="4652830"/>
            <a:ext cx="2025199"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6" name="TextBox 25">
            <a:extLst>
              <a:ext uri="{FF2B5EF4-FFF2-40B4-BE49-F238E27FC236}">
                <a16:creationId xmlns:a16="http://schemas.microsoft.com/office/drawing/2014/main" id="{A5247AB1-F637-430D-8D20-257DBD17209D}"/>
              </a:ext>
            </a:extLst>
          </p:cNvPr>
          <p:cNvSpPr txBox="1"/>
          <p:nvPr/>
        </p:nvSpPr>
        <p:spPr>
          <a:xfrm>
            <a:off x="6804987" y="4472170"/>
            <a:ext cx="4740812" cy="338554"/>
          </a:xfrm>
          <a:prstGeom prst="rect">
            <a:avLst/>
          </a:prstGeom>
          <a:noFill/>
        </p:spPr>
        <p:txBody>
          <a:bodyPr wrap="square" rtlCol="0">
            <a:spAutoFit/>
          </a:bodyPr>
          <a:lstStyle/>
          <a:p>
            <a:r>
              <a:rPr lang="en-GB" sz="1600" i="1" dirty="0"/>
              <a:t>Enforced regulatory body</a:t>
            </a:r>
          </a:p>
        </p:txBody>
      </p:sp>
      <p:cxnSp>
        <p:nvCxnSpPr>
          <p:cNvPr id="27" name="Straight Arrow Connector 26">
            <a:extLst>
              <a:ext uri="{FF2B5EF4-FFF2-40B4-BE49-F238E27FC236}">
                <a16:creationId xmlns:a16="http://schemas.microsoft.com/office/drawing/2014/main" id="{1E139781-CF8B-492C-AF1A-36AA437DAAB2}"/>
              </a:ext>
            </a:extLst>
          </p:cNvPr>
          <p:cNvCxnSpPr>
            <a:cxnSpLocks/>
          </p:cNvCxnSpPr>
          <p:nvPr/>
        </p:nvCxnSpPr>
        <p:spPr>
          <a:xfrm>
            <a:off x="4696020" y="4662906"/>
            <a:ext cx="1972066" cy="3885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0" name="TextBox 29">
            <a:extLst>
              <a:ext uri="{FF2B5EF4-FFF2-40B4-BE49-F238E27FC236}">
                <a16:creationId xmlns:a16="http://schemas.microsoft.com/office/drawing/2014/main" id="{BEE94EE6-E6D1-42B3-8F41-6004D88B9383}"/>
              </a:ext>
            </a:extLst>
          </p:cNvPr>
          <p:cNvSpPr txBox="1"/>
          <p:nvPr/>
        </p:nvSpPr>
        <p:spPr>
          <a:xfrm>
            <a:off x="6804987" y="4874195"/>
            <a:ext cx="4740812" cy="338554"/>
          </a:xfrm>
          <a:prstGeom prst="rect">
            <a:avLst/>
          </a:prstGeom>
          <a:noFill/>
        </p:spPr>
        <p:txBody>
          <a:bodyPr wrap="square" rtlCol="0">
            <a:spAutoFit/>
          </a:bodyPr>
          <a:lstStyle/>
          <a:p>
            <a:r>
              <a:rPr lang="en-GB" sz="1600" i="1" dirty="0"/>
              <a:t>Moderate excitement and expectations</a:t>
            </a:r>
          </a:p>
        </p:txBody>
      </p:sp>
    </p:spTree>
    <p:extLst>
      <p:ext uri="{BB962C8B-B14F-4D97-AF65-F5344CB8AC3E}">
        <p14:creationId xmlns:p14="http://schemas.microsoft.com/office/powerpoint/2010/main" val="2367969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36D01E-046A-40A6-B43F-8AED3720EA00}"/>
              </a:ext>
            </a:extLst>
          </p:cNvPr>
          <p:cNvSpPr txBox="1"/>
          <p:nvPr/>
        </p:nvSpPr>
        <p:spPr>
          <a:xfrm>
            <a:off x="2683726" y="2062975"/>
            <a:ext cx="6824547" cy="2554545"/>
          </a:xfrm>
          <a:prstGeom prst="rect">
            <a:avLst/>
          </a:prstGeom>
          <a:noFill/>
        </p:spPr>
        <p:txBody>
          <a:bodyPr wrap="square" rtlCol="0">
            <a:spAutoFit/>
          </a:bodyPr>
          <a:lstStyle/>
          <a:p>
            <a:pPr algn="ctr"/>
            <a:r>
              <a:rPr lang="en-GB" sz="3200" b="1" dirty="0"/>
              <a:t>Thank you for listening</a:t>
            </a:r>
          </a:p>
          <a:p>
            <a:pPr algn="ctr"/>
            <a:endParaRPr lang="en-GB" sz="3200" b="1" dirty="0"/>
          </a:p>
          <a:p>
            <a:pPr algn="ctr"/>
            <a:endParaRPr lang="en-GB" sz="3200" b="1" dirty="0"/>
          </a:p>
          <a:p>
            <a:pPr algn="ctr"/>
            <a:endParaRPr lang="en-GB" sz="3200" b="1" dirty="0"/>
          </a:p>
          <a:p>
            <a:pPr algn="ctr"/>
            <a:r>
              <a:rPr lang="en-GB" sz="3200" b="1" dirty="0"/>
              <a:t>Any questions?</a:t>
            </a:r>
          </a:p>
        </p:txBody>
      </p:sp>
      <p:pic>
        <p:nvPicPr>
          <p:cNvPr id="4" name="Graphic 3" descr="Questions">
            <a:extLst>
              <a:ext uri="{FF2B5EF4-FFF2-40B4-BE49-F238E27FC236}">
                <a16:creationId xmlns:a16="http://schemas.microsoft.com/office/drawing/2014/main" id="{47632923-3418-4C73-B3DE-6C661BB12E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69671" y="2713919"/>
            <a:ext cx="1252655" cy="1252655"/>
          </a:xfrm>
          <a:prstGeom prst="rect">
            <a:avLst/>
          </a:prstGeom>
        </p:spPr>
      </p:pic>
    </p:spTree>
    <p:extLst>
      <p:ext uri="{BB962C8B-B14F-4D97-AF65-F5344CB8AC3E}">
        <p14:creationId xmlns:p14="http://schemas.microsoft.com/office/powerpoint/2010/main" val="4062686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EFA9-385C-46F3-B1F0-2FB4F5DCB79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7646A64-6275-4547-A3DF-E12FA1EC6828}"/>
              </a:ext>
            </a:extLst>
          </p:cNvPr>
          <p:cNvSpPr>
            <a:spLocks noGrp="1"/>
          </p:cNvSpPr>
          <p:nvPr>
            <p:ph idx="1"/>
          </p:nvPr>
        </p:nvSpPr>
        <p:spPr/>
        <p:txBody>
          <a:bodyPr>
            <a:normAutofit fontScale="77500" lnSpcReduction="20000"/>
          </a:bodyPr>
          <a:lstStyle/>
          <a:p>
            <a:r>
              <a:rPr lang="en-GB" dirty="0"/>
              <a:t>Beck, A. T. (1967). </a:t>
            </a:r>
            <a:r>
              <a:rPr lang="en-GB" i="1" dirty="0"/>
              <a:t>Depression: Causes and treatment</a:t>
            </a:r>
            <a:r>
              <a:rPr lang="en-GB" dirty="0"/>
              <a:t>. Philadelphia: University of Pennsylvania Press.</a:t>
            </a:r>
          </a:p>
          <a:p>
            <a:r>
              <a:rPr lang="en-GB" dirty="0"/>
              <a:t>Farias, M., &amp; </a:t>
            </a:r>
            <a:r>
              <a:rPr lang="en-GB" dirty="0" err="1"/>
              <a:t>Wikholm</a:t>
            </a:r>
            <a:r>
              <a:rPr lang="en-GB" dirty="0"/>
              <a:t>, C. (2016). Has the science of mindfulness lost its mind?. </a:t>
            </a:r>
            <a:r>
              <a:rPr lang="en-GB" i="1" dirty="0" err="1"/>
              <a:t>BJPsych</a:t>
            </a:r>
            <a:r>
              <a:rPr lang="en-GB" i="1" dirty="0"/>
              <a:t> bulletin</a:t>
            </a:r>
            <a:r>
              <a:rPr lang="en-GB" dirty="0"/>
              <a:t>, </a:t>
            </a:r>
            <a:r>
              <a:rPr lang="en-GB" i="1" dirty="0"/>
              <a:t>40</a:t>
            </a:r>
            <a:r>
              <a:rPr lang="en-GB" dirty="0"/>
              <a:t>(6), 329–332. doi:10.1192/pb.bp.116.053686</a:t>
            </a:r>
          </a:p>
          <a:p>
            <a:r>
              <a:rPr lang="en-GB" dirty="0"/>
              <a:t>Felder, J., </a:t>
            </a:r>
            <a:r>
              <a:rPr lang="en-GB" dirty="0" err="1"/>
              <a:t>Dimidjian</a:t>
            </a:r>
            <a:r>
              <a:rPr lang="en-GB" dirty="0"/>
              <a:t>, S., &amp; Segal, Z. (2012). Collaboration in Mindfulness-Based Cognitive Therapy. </a:t>
            </a:r>
            <a:r>
              <a:rPr lang="en-GB" i="1" dirty="0"/>
              <a:t>Journal Of Clinical Psychology</a:t>
            </a:r>
            <a:r>
              <a:rPr lang="en-GB" dirty="0"/>
              <a:t>, </a:t>
            </a:r>
            <a:r>
              <a:rPr lang="en-GB" i="1" dirty="0"/>
              <a:t>68</a:t>
            </a:r>
            <a:r>
              <a:rPr lang="en-GB" dirty="0"/>
              <a:t>(2), 179-186. doi: 10.1002/jclp.21832</a:t>
            </a:r>
          </a:p>
          <a:p>
            <a:r>
              <a:rPr lang="en-GB" dirty="0"/>
              <a:t>Jennings, L., &amp; Graham, A. (1996). Postmodern Perspectives and Action Research: reflecting on the possibilities. </a:t>
            </a:r>
            <a:r>
              <a:rPr lang="en-GB" i="1" dirty="0"/>
              <a:t>Educational Action Research</a:t>
            </a:r>
            <a:r>
              <a:rPr lang="en-GB" dirty="0"/>
              <a:t>, </a:t>
            </a:r>
            <a:r>
              <a:rPr lang="en-GB" i="1" dirty="0"/>
              <a:t>4</a:t>
            </a:r>
            <a:r>
              <a:rPr lang="en-GB" dirty="0"/>
              <a:t>(2), 267-278. doi: 10.1080/0965079960040208</a:t>
            </a:r>
          </a:p>
          <a:p>
            <a:r>
              <a:rPr lang="en-US" dirty="0"/>
              <a:t>Kabat-Zinn, J. (1994). </a:t>
            </a:r>
            <a:r>
              <a:rPr lang="en-US" i="1" dirty="0"/>
              <a:t>Wherever You Go, There You Are.</a:t>
            </a:r>
            <a:r>
              <a:rPr lang="en-US" dirty="0"/>
              <a:t> New York: Hyperion.</a:t>
            </a:r>
            <a:endParaRPr lang="en-GB" dirty="0"/>
          </a:p>
          <a:p>
            <a:r>
              <a:rPr lang="en-GB" dirty="0"/>
              <a:t>Kabat-Zinn, J. (2003). Mindfulness-based stress reduction (MBSR). </a:t>
            </a:r>
            <a:r>
              <a:rPr lang="en-GB" i="1" dirty="0"/>
              <a:t>Constructivism in the Human Sciences, 8</a:t>
            </a:r>
            <a:r>
              <a:rPr lang="en-GB" dirty="0"/>
              <a:t>(2), 73–107.</a:t>
            </a:r>
          </a:p>
          <a:p>
            <a:r>
              <a:rPr lang="en-GB" dirty="0"/>
              <a:t>Segal Z. V., Williams J. M. G., &amp; Teasdale J. D. (2002). Mindfulness-based cognitive therapy for depression: A new approach to preventing relapse. New York: Guilford. </a:t>
            </a:r>
          </a:p>
          <a:p>
            <a:r>
              <a:rPr lang="en-GB" dirty="0"/>
              <a:t>Smith, C. (2019). 11 interesting headspace facts and statistics. Retrieved 21 January 2020 from </a:t>
            </a:r>
            <a:r>
              <a:rPr lang="en-GB" dirty="0">
                <a:hlinkClick r:id="rId2"/>
              </a:rPr>
              <a:t>https://expandedramblings.com/index.php/headspace-facts-and-statistics/</a:t>
            </a:r>
            <a:endParaRPr lang="en-GB" dirty="0"/>
          </a:p>
          <a:p>
            <a:r>
              <a:rPr lang="en-GB" dirty="0"/>
              <a:t>Williams, J. M., Russell, I., &amp; Russell, D. (2008). Mindfulness-based cognitive therapy: further issues in current evidence and future research. </a:t>
            </a:r>
            <a:r>
              <a:rPr lang="en-GB" i="1" dirty="0"/>
              <a:t>Journal of consulting and clinical psychology</a:t>
            </a:r>
            <a:r>
              <a:rPr lang="en-GB" dirty="0"/>
              <a:t>, </a:t>
            </a:r>
            <a:r>
              <a:rPr lang="en-GB" i="1" dirty="0"/>
              <a:t>76</a:t>
            </a:r>
            <a:r>
              <a:rPr lang="en-GB" dirty="0"/>
              <a:t>(3), 524–529. doi:10.1037/0022-006X.76.3.524</a:t>
            </a:r>
          </a:p>
          <a:p>
            <a:r>
              <a:rPr lang="en-GB" dirty="0"/>
              <a:t>Wynne, A. (2007). </a:t>
            </a:r>
            <a:r>
              <a:rPr lang="en-GB" i="1" dirty="0"/>
              <a:t>The Origin of Buddhist meditation</a:t>
            </a:r>
            <a:r>
              <a:rPr lang="en-GB" dirty="0"/>
              <a:t>. Routledge: London, U.K.</a:t>
            </a:r>
          </a:p>
        </p:txBody>
      </p:sp>
    </p:spTree>
    <p:extLst>
      <p:ext uri="{BB962C8B-B14F-4D97-AF65-F5344CB8AC3E}">
        <p14:creationId xmlns:p14="http://schemas.microsoft.com/office/powerpoint/2010/main" val="8655236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B428575DA40243AF564D85770AF54A" ma:contentTypeVersion="11" ma:contentTypeDescription="Create a new document." ma:contentTypeScope="" ma:versionID="de26cdce6bcb31aa5c3534cbcb12b79b">
  <xsd:schema xmlns:xsd="http://www.w3.org/2001/XMLSchema" xmlns:xs="http://www.w3.org/2001/XMLSchema" xmlns:p="http://schemas.microsoft.com/office/2006/metadata/properties" xmlns:ns3="759019c2-801f-4a8d-8b31-c78641550411" xmlns:ns4="f8a19ec0-dc81-4987-a929-8e93d70c8233" targetNamespace="http://schemas.microsoft.com/office/2006/metadata/properties" ma:root="true" ma:fieldsID="dd3684a601877889d7bbd7e52db1d009" ns3:_="" ns4:_="">
    <xsd:import namespace="759019c2-801f-4a8d-8b31-c78641550411"/>
    <xsd:import namespace="f8a19ec0-dc81-4987-a929-8e93d70c823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9019c2-801f-4a8d-8b31-c786415504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8a19ec0-dc81-4987-a929-8e93d70c823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0646F9-1605-4321-A6B6-954A4246B0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59019c2-801f-4a8d-8b31-c78641550411"/>
    <ds:schemaRef ds:uri="f8a19ec0-dc81-4987-a929-8e93d70c82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77A74B-5C7B-47AF-B302-8BFDF12801E9}">
  <ds:schemaRefs>
    <ds:schemaRef ds:uri="http://schemas.microsoft.com/sharepoint/v3/contenttype/forms"/>
  </ds:schemaRefs>
</ds:datastoreItem>
</file>

<file path=customXml/itemProps3.xml><?xml version="1.0" encoding="utf-8"?>
<ds:datastoreItem xmlns:ds="http://schemas.openxmlformats.org/officeDocument/2006/customXml" ds:itemID="{80F38C3A-460C-4D97-B7E7-DE48CDEAFE84}">
  <ds:schemaRefs>
    <ds:schemaRef ds:uri="http://schemas.microsoft.com/office/2006/metadata/properties"/>
    <ds:schemaRef ds:uri="f8a19ec0-dc81-4987-a929-8e93d70c8233"/>
    <ds:schemaRef ds:uri="http://schemas.microsoft.com/office/2006/documentManagement/types"/>
    <ds:schemaRef ds:uri="http://purl.org/dc/terms/"/>
    <ds:schemaRef ds:uri="http://purl.org/dc/elements/1.1/"/>
    <ds:schemaRef ds:uri="http://purl.org/dc/dcmitype/"/>
    <ds:schemaRef ds:uri="http://schemas.microsoft.com/office/infopath/2007/PartnerControls"/>
    <ds:schemaRef ds:uri="http://schemas.openxmlformats.org/package/2006/metadata/core-properties"/>
    <ds:schemaRef ds:uri="759019c2-801f-4a8d-8b31-c7864155041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Geometric Color Block</Template>
  <TotalTime>0</TotalTime>
  <Words>874</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Garamond</vt:lpstr>
      <vt:lpstr>SavonVTI</vt:lpstr>
      <vt:lpstr>Mindfulness-Based Cognitive Therapy</vt:lpstr>
      <vt:lpstr>Introduction</vt:lpstr>
      <vt:lpstr>Mindfulness Based Cognitive Therapy</vt:lpstr>
      <vt:lpstr>Timeline of Mindfulness Based Cognitive Therapy</vt:lpstr>
      <vt:lpstr>PowerPoint Presentation</vt:lpstr>
      <vt:lpstr>Discussion Culture Clash or Creative Fusion? (Fennall &amp; Segal, 2011)</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2020-01-17T17:25:39Z</dcterms:created>
  <dcterms:modified xsi:type="dcterms:W3CDTF">2020-01-21T07:54:48Z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0x010100D2B428575DA40243AF564D85770AF54A</vt:lpwstr>
  </property>
</Properties>
</file>