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63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FF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65"/>
    <p:restoredTop sz="94678"/>
  </p:normalViewPr>
  <p:slideViewPr>
    <p:cSldViewPr snapToGrid="0" snapToObjects="1">
      <p:cViewPr varScale="1">
        <p:scale>
          <a:sx n="84" d="100"/>
          <a:sy n="84" d="100"/>
        </p:scale>
        <p:origin x="19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465904-0B7C-6848-83AA-37E3453636F1}" type="datetimeFigureOut">
              <a:rPr lang="en-US" smtClean="0"/>
              <a:t>7/5/22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E0357-19C7-BC47-9ADD-902AB06C73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920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one of the top facilities in the area. Adam Smith This hotel serves as a place for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bleisure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traveling, a blend of business and leisure travel, that allows business travellers to prolong their trip by a few days of holiday. According to the Global Business Travelers Association (GBTA), in 2017, 37% of North American business travellers prolonged their leisure travel.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Bleisure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Travel: What Is It and Why Is It Important? | Cvent Blog, 2021)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E0357-19C7-BC47-9ADD-902AB06C73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494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an image from the hotel. We can see the technology is already In use there.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New management recognised that training and development has a good impact on the business strategy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E0357-19C7-BC47-9ADD-902AB06C73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71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Increasing brand awareness is another approach to provide value outside of the company.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E0357-19C7-BC47-9ADD-902AB06C737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25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pandemic has highlighted the importance of investing in learning and development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pandemic was the most serious threat to the hotel.</a:t>
            </a:r>
          </a:p>
          <a:p>
            <a:r>
              <a:rPr lang="en-US" dirty="0"/>
              <a:t>But form technology bias it was a blast.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E0357-19C7-BC47-9ADD-902AB06C737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1602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E0357-19C7-BC47-9ADD-902AB06C737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754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9A1E-D39F-3BC4-A3F4-EBA48B5C2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327D39-49B2-9107-00A3-34FA0F3AC0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AB8BD-9F82-B5D5-18E6-00B1B5CC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5AC61-095E-D6DA-C830-781675B97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ECEE6-02B9-4782-12EF-1A9B101AC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665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69921-B2CF-A956-612A-79D394133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B2449-E10D-20AC-1009-9CA937AEC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87D547-E701-1924-A9EA-C00856022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23E2F-3B05-6E41-9088-20E06672E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114C2-DD44-C08F-66A4-3ADC3BA92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069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A05F-1078-2BCE-3E68-84AE52DC4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5E8DB6-7565-0D58-CC2E-D9F5F59086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25597-0FFD-6A45-D885-842C26C68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40A39-2C06-4E3A-F1B5-86211A61F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30AA8-7481-E037-F92E-7933AEA1A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952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1A444-D81A-47F1-6988-EB8B71A56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14D04-B63F-DF10-0EAE-62C4DEFE7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364998-C0F2-D3BB-F480-B7801AEFC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113659-4087-4660-C9E1-A643A5DDF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6EF88-2F04-2A6F-0470-42CEFDB9D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E519D-0D82-61C4-C59B-012D99CE5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34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25E4-1215-3F76-0ED4-4A4AE6220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F5761-7BF1-3D7D-CF9F-F59D61EAD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BFFD-5AED-4195-5685-46C7BBF264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E70D82-EFAC-A2C3-084D-AA291A9B4B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1177F1-E76A-90E9-C465-9059BE8164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57510A-58EC-9936-5BBF-C43E191BC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A6C6F2-FFFF-F28C-ED10-03DC4A545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D91E70-6BF9-338F-57A6-9D8F27FBC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853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00F5C-895D-E238-88E7-22D21BE7D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26D29C-7716-9EF3-B758-6DDA52FF6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A63D29-BEAB-2932-BA51-6C25FE295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BAB3BF-6FFE-5944-0A19-512B17A1C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84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EECA4C-3214-5824-A2E9-809C6CEBC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15B9D2-BF55-20FA-2069-4B902FB66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C826D-D313-2A16-7E36-1C24704FA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25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55E9E-995D-9EB1-043D-D7D9BFB72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4007F-B3AC-C662-2D79-E223D0036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0BA7BF-0F55-D248-1FA5-01349E7D8E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15156-4EE3-7158-07AE-01B1FAEA0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1A91E5-69F2-B6A1-A223-B1A614AB8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7225A-0ED1-41EE-7B44-93B807BE5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571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70442-17A5-0F66-D802-0CE016BDE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826C50-AE4D-9B6D-C32E-7E41448E1E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AA30-A126-D831-78F8-2BDC51E26A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ED326-B418-B64F-5587-BD9E1ABC3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0E26B-904B-6CE3-1316-8AAF4881D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0F946D-0039-42BA-DE1B-1F1EFE774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533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E4484-DAAD-FF41-A6FD-5AE170D91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18DB4C-1799-6851-06A1-F885C354D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04C40-B9F5-DD33-8263-7206F91CE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61B5C-6309-EF17-2844-DAC5D7E9F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CBF12-B27B-BE38-780C-39A5D0DA9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28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39AC80-60E9-ECF3-BB62-9EBFD60051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88C2B0-6CC7-2C31-11C9-3BF29F37E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9A0FC-C432-DC18-820C-8EFEE9C56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F22AC-6C96-11EB-6FC3-A07115BB7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A2F18-D792-CD2B-255C-4D2F93025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64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9E24C-4233-EEBF-8170-56ED985F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30C31D-FBDF-DDCD-4C20-B4E9E93F71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DD806-D24F-41CC-BE7E-86F743B606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B091C-467B-8847-B594-E60E115C4056}" type="datetimeFigureOut">
              <a:rPr lang="en-US" smtClean="0"/>
              <a:t>7/5/22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3861A-C689-D931-6ACE-687C958925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10F26-5957-AE9C-EF4C-6ABAE0DE4F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A1D33-9213-274E-888B-501F81CF42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132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2.png"/><Relationship Id="rId7" Type="http://schemas.openxmlformats.org/officeDocument/2006/relationships/slide" Target="slid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slide" Target="slide6.xml"/><Relationship Id="rId5" Type="http://schemas.openxmlformats.org/officeDocument/2006/relationships/image" Target="../media/image4.png"/><Relationship Id="rId10" Type="http://schemas.openxmlformats.org/officeDocument/2006/relationships/slide" Target="slide5.xml"/><Relationship Id="rId4" Type="http://schemas.openxmlformats.org/officeDocument/2006/relationships/image" Target="../media/image3.png"/><Relationship Id="rId9" Type="http://schemas.openxmlformats.org/officeDocument/2006/relationships/slide" Target="slide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  <a:alpha val="90234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29C87BC-575B-A395-4215-3EEA558FC0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2043108" cy="6858000"/>
          </a:xfrm>
          <a:prstGeom prst="rect">
            <a:avLst/>
          </a:prstGeom>
        </p:spPr>
      </p:pic>
      <p:pic>
        <p:nvPicPr>
          <p:cNvPr id="7" name="Picture 6">
            <a:hlinkClick r:id="" action="ppaction://hlinkshowjump?jump=nextslide"/>
            <a:extLst>
              <a:ext uri="{FF2B5EF4-FFF2-40B4-BE49-F238E27FC236}">
                <a16:creationId xmlns:a16="http://schemas.microsoft.com/office/drawing/2014/main" id="{9B4F3F8B-8A87-6511-619B-7B5D0F8D51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3109" y="-58935"/>
            <a:ext cx="2040732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275FC5-7C2B-8D80-A7DE-113108458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5230" y="-30358"/>
            <a:ext cx="2040732" cy="68579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48568BE-9199-9A2D-0718-2DE942B1E3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944" y="-16072"/>
            <a:ext cx="2040731" cy="6857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F499F85-C5B9-5F26-15C7-6E8095E87F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8083" y="-14288"/>
            <a:ext cx="2031764" cy="6858000"/>
          </a:xfrm>
          <a:prstGeom prst="rect">
            <a:avLst/>
          </a:prstGeom>
        </p:spPr>
      </p:pic>
      <p:sp>
        <p:nvSpPr>
          <p:cNvPr id="14" name="Rounded Rectangle 13">
            <a:hlinkClick r:id="rId7" action="ppaction://hlinksldjump"/>
            <a:extLst>
              <a:ext uri="{FF2B5EF4-FFF2-40B4-BE49-F238E27FC236}">
                <a16:creationId xmlns:a16="http://schemas.microsoft.com/office/drawing/2014/main" id="{672C858C-5FE8-E20B-47FF-A843F03C5185}"/>
              </a:ext>
            </a:extLst>
          </p:cNvPr>
          <p:cNvSpPr/>
          <p:nvPr/>
        </p:nvSpPr>
        <p:spPr>
          <a:xfrm>
            <a:off x="0" y="1514475"/>
            <a:ext cx="2286000" cy="928688"/>
          </a:xfrm>
          <a:prstGeom prst="roundRect">
            <a:avLst/>
          </a:prstGeom>
          <a:gradFill>
            <a:gsLst>
              <a:gs pos="0">
                <a:schemeClr val="accent1">
                  <a:lumMod val="0"/>
                  <a:lumOff val="100000"/>
                  <a:alpha val="9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Village Club Hotel</a:t>
            </a:r>
          </a:p>
        </p:txBody>
      </p:sp>
      <p:sp>
        <p:nvSpPr>
          <p:cNvPr id="15" name="Rounded Rectangle 14">
            <a:hlinkClick r:id="rId8" action="ppaction://hlinksldjump"/>
            <a:extLst>
              <a:ext uri="{FF2B5EF4-FFF2-40B4-BE49-F238E27FC236}">
                <a16:creationId xmlns:a16="http://schemas.microsoft.com/office/drawing/2014/main" id="{FA984BE1-3DD6-6E16-75FC-056CD7E32447}"/>
              </a:ext>
            </a:extLst>
          </p:cNvPr>
          <p:cNvSpPr/>
          <p:nvPr/>
        </p:nvSpPr>
        <p:spPr>
          <a:xfrm>
            <a:off x="1980499" y="2610594"/>
            <a:ext cx="2286000" cy="928688"/>
          </a:xfrm>
          <a:prstGeom prst="roundRect">
            <a:avLst/>
          </a:prstGeom>
          <a:gradFill>
            <a:gsLst>
              <a:gs pos="0">
                <a:schemeClr val="accent1">
                  <a:lumMod val="0"/>
                  <a:lumOff val="100000"/>
                  <a:alpha val="9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  <a:hlinkClick r:id="rId8" action="ppaction://hlinksldjum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Technology</a:t>
            </a:r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16" name="Rounded Rectangle 15">
            <a:hlinkClick r:id="rId9" action="ppaction://hlinksldjump"/>
            <a:extLst>
              <a:ext uri="{FF2B5EF4-FFF2-40B4-BE49-F238E27FC236}">
                <a16:creationId xmlns:a16="http://schemas.microsoft.com/office/drawing/2014/main" id="{279EC7AE-7B28-5F9F-CD7D-DDF4FA945F4C}"/>
              </a:ext>
            </a:extLst>
          </p:cNvPr>
          <p:cNvSpPr/>
          <p:nvPr/>
        </p:nvSpPr>
        <p:spPr>
          <a:xfrm>
            <a:off x="4083840" y="3706713"/>
            <a:ext cx="2286000" cy="928688"/>
          </a:xfrm>
          <a:prstGeom prst="roundRect">
            <a:avLst/>
          </a:prstGeom>
          <a:gradFill>
            <a:gsLst>
              <a:gs pos="0">
                <a:schemeClr val="accent1">
                  <a:lumMod val="0"/>
                  <a:lumOff val="100000"/>
                  <a:alpha val="9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Brand </a:t>
            </a:r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Awareness</a:t>
            </a:r>
          </a:p>
        </p:txBody>
      </p:sp>
      <p:sp>
        <p:nvSpPr>
          <p:cNvPr id="17" name="Rounded Rectangle 16">
            <a:hlinkClick r:id="rId10" action="ppaction://hlinksldjump"/>
            <a:extLst>
              <a:ext uri="{FF2B5EF4-FFF2-40B4-BE49-F238E27FC236}">
                <a16:creationId xmlns:a16="http://schemas.microsoft.com/office/drawing/2014/main" id="{8FB6E944-5E9A-485C-A00C-4667E721E720}"/>
              </a:ext>
            </a:extLst>
          </p:cNvPr>
          <p:cNvSpPr/>
          <p:nvPr/>
        </p:nvSpPr>
        <p:spPr>
          <a:xfrm>
            <a:off x="6176944" y="4788545"/>
            <a:ext cx="2286000" cy="928688"/>
          </a:xfrm>
          <a:prstGeom prst="roundRect">
            <a:avLst/>
          </a:prstGeom>
          <a:gradFill>
            <a:gsLst>
              <a:gs pos="0">
                <a:schemeClr val="accent1">
                  <a:lumMod val="0"/>
                  <a:lumOff val="100000"/>
                  <a:alpha val="9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rect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E-Learning</a:t>
            </a:r>
          </a:p>
        </p:txBody>
      </p:sp>
      <p:sp>
        <p:nvSpPr>
          <p:cNvPr id="18" name="Rounded Rectangle 17">
            <a:hlinkClick r:id="rId11" action="ppaction://hlinksldjump"/>
            <a:extLst>
              <a:ext uri="{FF2B5EF4-FFF2-40B4-BE49-F238E27FC236}">
                <a16:creationId xmlns:a16="http://schemas.microsoft.com/office/drawing/2014/main" id="{9D7B71A2-F66C-6DCE-6E6A-AF8308ABE96C}"/>
              </a:ext>
            </a:extLst>
          </p:cNvPr>
          <p:cNvSpPr/>
          <p:nvPr/>
        </p:nvSpPr>
        <p:spPr>
          <a:xfrm>
            <a:off x="8258167" y="5898952"/>
            <a:ext cx="2286000" cy="92868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0"/>
                  <a:lumOff val="100000"/>
                  <a:alpha val="9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rect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Implementation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ADA7A05-7847-A236-3EE0-D4CF1B87CC0D}"/>
              </a:ext>
            </a:extLst>
          </p:cNvPr>
          <p:cNvSpPr txBox="1"/>
          <p:nvPr/>
        </p:nvSpPr>
        <p:spPr>
          <a:xfrm>
            <a:off x="10471473" y="844391"/>
            <a:ext cx="164728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r"/>
            <a:r>
              <a:rPr lang="en-US" sz="2000" b="1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Marilena</a:t>
            </a:r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r"/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Ligia</a:t>
            </a:r>
          </a:p>
          <a:p>
            <a:pPr algn="r"/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Stan</a:t>
            </a:r>
          </a:p>
          <a:p>
            <a:pPr algn="r"/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1812196</a:t>
            </a: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UWTSD</a:t>
            </a: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BMMB 7007</a:t>
            </a: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r"/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9107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allery image of this property">
            <a:extLst>
              <a:ext uri="{FF2B5EF4-FFF2-40B4-BE49-F238E27FC236}">
                <a16:creationId xmlns:a16="http://schemas.microsoft.com/office/drawing/2014/main" id="{92E025CF-C1D0-0134-0FA3-DF92C2B958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435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20E867-DC34-2A95-6DD6-1D8BC868DEEF}"/>
              </a:ext>
            </a:extLst>
          </p:cNvPr>
          <p:cNvSpPr txBox="1"/>
          <p:nvPr/>
        </p:nvSpPr>
        <p:spPr>
          <a:xfrm>
            <a:off x="0" y="4406801"/>
            <a:ext cx="53671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Stunning views</a:t>
            </a:r>
          </a:p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Vibrant city life </a:t>
            </a:r>
          </a:p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State-of-the-art health and fitness club</a:t>
            </a:r>
          </a:p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Indoor heated 25 meters swimming pool</a:t>
            </a:r>
          </a:p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Meeting and conference centre</a:t>
            </a:r>
          </a:p>
          <a:p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Live party nights </a:t>
            </a:r>
            <a:endParaRPr lang="en-US" sz="24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9B85F8-AFC1-64CE-A736-E232DBC4AD28}"/>
              </a:ext>
            </a:extLst>
          </p:cNvPr>
          <p:cNvSpPr txBox="1"/>
          <p:nvPr/>
        </p:nvSpPr>
        <p:spPr>
          <a:xfrm>
            <a:off x="36171" y="0"/>
            <a:ext cx="3665555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Village Club Hotel 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Swansea</a:t>
            </a:r>
            <a:endParaRPr lang="en-GB" sz="32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dirty="0"/>
          </a:p>
        </p:txBody>
      </p:sp>
      <p:sp>
        <p:nvSpPr>
          <p:cNvPr id="11" name="Triangle 10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11ED8CD3-3D19-D5C5-899F-D5EEF9612C2C}"/>
              </a:ext>
            </a:extLst>
          </p:cNvPr>
          <p:cNvSpPr/>
          <p:nvPr/>
        </p:nvSpPr>
        <p:spPr>
          <a:xfrm rot="5400000">
            <a:off x="11044238" y="6048301"/>
            <a:ext cx="717804" cy="5398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06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Gallery image of this property">
            <a:extLst>
              <a:ext uri="{FF2B5EF4-FFF2-40B4-BE49-F238E27FC236}">
                <a16:creationId xmlns:a16="http://schemas.microsoft.com/office/drawing/2014/main" id="{A1E18709-1A1F-A9A3-AB07-8883DEA71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4DEBCE8-BB11-DE8B-E9C9-93EDC72433E0}"/>
              </a:ext>
            </a:extLst>
          </p:cNvPr>
          <p:cNvSpPr txBox="1"/>
          <p:nvPr/>
        </p:nvSpPr>
        <p:spPr>
          <a:xfrm>
            <a:off x="7775756" y="3295590"/>
            <a:ext cx="421621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The hospitality sector and its clients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are becoming more and more complex 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as a result of technological advancements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Hotels rely heavily on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 larger proportion of 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visible and invisible technologies in 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Front Office and Back Office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Hospitality is 100%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digital technology enabled industry</a:t>
            </a:r>
          </a:p>
          <a:p>
            <a:pPr algn="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Powered by online, mobile, cloud, AI, Apps</a:t>
            </a:r>
            <a:endParaRPr lang="en-US" dirty="0"/>
          </a:p>
        </p:txBody>
      </p:sp>
      <p:sp>
        <p:nvSpPr>
          <p:cNvPr id="4" name="Triangle 3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5BF0F599-A710-E112-5BA4-EFAB9B7A4921}"/>
              </a:ext>
            </a:extLst>
          </p:cNvPr>
          <p:cNvSpPr/>
          <p:nvPr/>
        </p:nvSpPr>
        <p:spPr>
          <a:xfrm rot="5400000">
            <a:off x="11325892" y="6207917"/>
            <a:ext cx="585785" cy="485775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4547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What-Is-Brand-Awareness">
            <a:extLst>
              <a:ext uri="{FF2B5EF4-FFF2-40B4-BE49-F238E27FC236}">
                <a16:creationId xmlns:a16="http://schemas.microsoft.com/office/drawing/2014/main" id="{389CC0F3-8420-69E9-2CCF-FE7BCB31EF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4942651-7B3C-8642-F52F-C6F8D3A9718A}"/>
              </a:ext>
            </a:extLst>
          </p:cNvPr>
          <p:cNvSpPr txBox="1"/>
          <p:nvPr/>
        </p:nvSpPr>
        <p:spPr>
          <a:xfrm>
            <a:off x="6643688" y="0"/>
            <a:ext cx="554831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Individual Contribution</a:t>
            </a:r>
          </a:p>
          <a:p>
            <a:pPr algn="ctr"/>
            <a:r>
              <a:rPr lang="en-US" sz="32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Creates value inside</a:t>
            </a:r>
          </a:p>
          <a:p>
            <a:pPr algn="ctr"/>
            <a:r>
              <a:rPr lang="en-US" sz="32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Delivers Value Outside</a:t>
            </a:r>
          </a:p>
          <a:p>
            <a:pPr algn="ctr"/>
            <a:endParaRPr lang="en-US" sz="3200" b="1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r"/>
            <a:r>
              <a:rPr lang="en-US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Dave Ulrich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BA795C-8579-6D1E-B2E5-5A52C0A0AA70}"/>
              </a:ext>
            </a:extLst>
          </p:cNvPr>
          <p:cNvSpPr txBox="1"/>
          <p:nvPr/>
        </p:nvSpPr>
        <p:spPr>
          <a:xfrm>
            <a:off x="0" y="4700587"/>
            <a:ext cx="393088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From efficiency to</a:t>
            </a:r>
          </a:p>
          <a:p>
            <a:r>
              <a:rPr lang="en-US" sz="32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Functional Excellence</a:t>
            </a:r>
          </a:p>
          <a:p>
            <a:endParaRPr lang="en-US" sz="28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8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Dave Ulrich</a:t>
            </a:r>
          </a:p>
        </p:txBody>
      </p:sp>
      <p:sp>
        <p:nvSpPr>
          <p:cNvPr id="5" name="Triangle 4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8B468549-794B-2429-FE93-C5CC89030A2D}"/>
              </a:ext>
            </a:extLst>
          </p:cNvPr>
          <p:cNvSpPr/>
          <p:nvPr/>
        </p:nvSpPr>
        <p:spPr>
          <a:xfrm rot="5400000">
            <a:off x="11329815" y="5996814"/>
            <a:ext cx="589559" cy="47559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22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10 Best Examples of eLearning Platforms Today">
            <a:extLst>
              <a:ext uri="{FF2B5EF4-FFF2-40B4-BE49-F238E27FC236}">
                <a16:creationId xmlns:a16="http://schemas.microsoft.com/office/drawing/2014/main" id="{4C702141-FAB6-CC4A-22C9-FE4D77E0B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FD2F40-767C-55D4-DC39-ED426E17E37A}"/>
              </a:ext>
            </a:extLst>
          </p:cNvPr>
          <p:cNvSpPr txBox="1"/>
          <p:nvPr/>
        </p:nvSpPr>
        <p:spPr>
          <a:xfrm>
            <a:off x="123803" y="3015882"/>
            <a:ext cx="444817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Typsy</a:t>
            </a:r>
            <a:endParaRPr lang="en-GB" sz="24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GB" sz="2400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O</a:t>
            </a:r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nline education platform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Over 1000 expert-led lectures </a:t>
            </a:r>
            <a:endParaRPr lang="en-GB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Selected library </a:t>
            </a:r>
            <a:endParaRPr lang="en-GB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Video lessons with awarded professionals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Supports more than 20 languages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Customized course modules 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Quick tutorials 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Business’s own cloud unit</a:t>
            </a:r>
          </a:p>
          <a:p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Impressive portfolio </a:t>
            </a:r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2509AA-42CA-C001-0DB4-BA2A2F1B33AB}"/>
              </a:ext>
            </a:extLst>
          </p:cNvPr>
          <p:cNvSpPr txBox="1"/>
          <p:nvPr/>
        </p:nvSpPr>
        <p:spPr>
          <a:xfrm>
            <a:off x="9238576" y="1217681"/>
            <a:ext cx="2829621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24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Portfolio</a:t>
            </a:r>
          </a:p>
          <a:p>
            <a:pPr algn="r"/>
            <a:endParaRPr lang="en-GB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Hotels: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Radisson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Wyndham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Hyatt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Blue Plate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Delaware North 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Outrigger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Hospitality institutions: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EHL Lausanne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Le Cordon Bleu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Hong Kong Polytechnic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Emirates Academy </a:t>
            </a:r>
          </a:p>
          <a:p>
            <a:pPr algn="r"/>
            <a:r>
              <a:rPr lang="en-GB" sz="2000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Centennial College </a:t>
            </a:r>
            <a:endParaRPr lang="en-US" sz="2000" b="1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6" name="Triangle 5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92E68B87-D2A3-0545-D38C-7DD3F683C3F1}"/>
              </a:ext>
            </a:extLst>
          </p:cNvPr>
          <p:cNvSpPr/>
          <p:nvPr/>
        </p:nvSpPr>
        <p:spPr>
          <a:xfrm rot="5400000">
            <a:off x="11237938" y="6131152"/>
            <a:ext cx="565120" cy="406315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495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4 Major Features of an Implementation Plan">
            <a:extLst>
              <a:ext uri="{FF2B5EF4-FFF2-40B4-BE49-F238E27FC236}">
                <a16:creationId xmlns:a16="http://schemas.microsoft.com/office/drawing/2014/main" id="{0C4EE5CE-D38B-7495-3163-56832A259E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C96BD8-AA91-0B16-D282-2B1B7DEC8462}"/>
              </a:ext>
            </a:extLst>
          </p:cNvPr>
          <p:cNvSpPr txBox="1"/>
          <p:nvPr/>
        </p:nvSpPr>
        <p:spPr>
          <a:xfrm rot="20455170">
            <a:off x="1668811" y="4386263"/>
            <a:ext cx="2592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Participants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455ED5-C6AD-25BA-EBA4-E94F83C8EFCE}"/>
              </a:ext>
            </a:extLst>
          </p:cNvPr>
          <p:cNvSpPr txBox="1"/>
          <p:nvPr/>
        </p:nvSpPr>
        <p:spPr>
          <a:xfrm rot="747951">
            <a:off x="8172450" y="4386262"/>
            <a:ext cx="20649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Programs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537E54-FED0-19AF-7CF0-2196628E867C}"/>
              </a:ext>
            </a:extLst>
          </p:cNvPr>
          <p:cNvSpPr txBox="1"/>
          <p:nvPr/>
        </p:nvSpPr>
        <p:spPr>
          <a:xfrm>
            <a:off x="117457" y="271462"/>
            <a:ext cx="477566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What they want to accomplish?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What are their expectations from the programs?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Do they know their roles?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Give feedback for every session</a:t>
            </a:r>
          </a:p>
          <a:p>
            <a:pPr algn="ctr"/>
            <a:endParaRPr lang="en-US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dirty="0">
              <a:solidFill>
                <a:schemeClr val="bg1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5DF1C-F30C-4C7B-959C-EC0E9BCD5911}"/>
              </a:ext>
            </a:extLst>
          </p:cNvPr>
          <p:cNvSpPr txBox="1"/>
          <p:nvPr/>
        </p:nvSpPr>
        <p:spPr>
          <a:xfrm>
            <a:off x="6598416" y="142875"/>
            <a:ext cx="555228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What is the scope of the program?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How this goal fits in the mission and vision of the hotel?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Implementation Schedule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Monitor the progress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Keep stakeholders in the loop</a:t>
            </a:r>
          </a:p>
          <a:p>
            <a:pPr algn="ctr"/>
            <a:r>
              <a:rPr lang="en-US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Resources allocation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</a:p>
          <a:p>
            <a:r>
              <a:rPr lang="en-US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D1DB7F-2909-CDAA-C754-73296BEBF274}"/>
              </a:ext>
            </a:extLst>
          </p:cNvPr>
          <p:cNvSpPr txBox="1"/>
          <p:nvPr/>
        </p:nvSpPr>
        <p:spPr>
          <a:xfrm>
            <a:off x="3155131" y="5686614"/>
            <a:ext cx="58817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Continuously observe and evaluate the program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Audit everything in coordination with the software provider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Constant monitoring </a:t>
            </a:r>
          </a:p>
        </p:txBody>
      </p:sp>
      <p:sp>
        <p:nvSpPr>
          <p:cNvPr id="8" name="Triangle 7">
            <a:hlinkClick r:id="" action="ppaction://hlinkshowjump?jump=firstslide"/>
            <a:extLst>
              <a:ext uri="{FF2B5EF4-FFF2-40B4-BE49-F238E27FC236}">
                <a16:creationId xmlns:a16="http://schemas.microsoft.com/office/drawing/2014/main" id="{F490B8F4-354E-312A-F414-97CF352F590F}"/>
              </a:ext>
            </a:extLst>
          </p:cNvPr>
          <p:cNvSpPr/>
          <p:nvPr/>
        </p:nvSpPr>
        <p:spPr>
          <a:xfrm rot="5400000">
            <a:off x="11301413" y="6148279"/>
            <a:ext cx="617792" cy="40005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30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426</Words>
  <Application>Microsoft Macintosh PowerPoint</Application>
  <PresentationFormat>Widescreen</PresentationFormat>
  <Paragraphs>99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Apple Chancery</vt:lpstr>
      <vt:lpstr>Apple Chancery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 International Hotel Management Human Resource Management  Marilena Ligia Stan 1812196</dc:title>
  <dc:creator>Marilena Stan (1812196)</dc:creator>
  <cp:lastModifiedBy>Marilena Stan (1812196)</cp:lastModifiedBy>
  <cp:revision>13</cp:revision>
  <dcterms:created xsi:type="dcterms:W3CDTF">2022-07-04T22:44:35Z</dcterms:created>
  <dcterms:modified xsi:type="dcterms:W3CDTF">2022-07-05T20:34:23Z</dcterms:modified>
</cp:coreProperties>
</file>