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39">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013" y="67"/>
      </p:cViewPr>
      <p:guideLst>
        <p:guide orient="horz" pos="2160"/>
        <p:guide pos="3839"/>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EF0A261-D550-49B3-9BD6-3561E28D9660}" type="datetimeFigureOut">
              <a:rPr lang="en-US" smtClean="0"/>
              <a:pPr/>
              <a:t>11/9/2025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E621F89-F5C4-4134-A004-034BD7BB8ECB}"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E621F89-F5C4-4134-A004-034BD7BB8ECB}"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E621F89-F5C4-4134-A004-034BD7BB8ECB}"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600" kern="1200" dirty="0">
                <a:solidFill>
                  <a:schemeClr val="tx1"/>
                </a:solidFill>
                <a:latin typeface="+mn-lt"/>
                <a:ea typeface="+mn-ea"/>
                <a:cs typeface="+mn-cs"/>
              </a:rPr>
              <a:t>Nirvaa Ethnic Wear is a UK-based clothing company, </a:t>
            </a:r>
            <a:r>
              <a:rPr lang="en-US" sz="1600" kern="1200" dirty="0" err="1">
                <a:solidFill>
                  <a:schemeClr val="tx1"/>
                </a:solidFill>
                <a:latin typeface="+mn-lt"/>
                <a:ea typeface="+mn-ea"/>
                <a:cs typeface="+mn-cs"/>
              </a:rPr>
              <a:t>specialising</a:t>
            </a:r>
            <a:r>
              <a:rPr lang="en-US" sz="1600" kern="1200" dirty="0">
                <a:solidFill>
                  <a:schemeClr val="tx1"/>
                </a:solidFill>
                <a:latin typeface="+mn-lt"/>
                <a:ea typeface="+mn-ea"/>
                <a:cs typeface="+mn-cs"/>
              </a:rPr>
              <a:t> in a wide variety of Asian traditional wear. The focus of this online brand is on eliminating the market gap between low-quality clothing and expensive designer brands, making ethnic wear affordable (Cheema, 2021). Products of this brand are sourced from South Asian craftsmen, ensuring high-quality along with sustainability and cultural authenticity. </a:t>
            </a:r>
            <a:endParaRPr lang="en-US" dirty="0"/>
          </a:p>
        </p:txBody>
      </p:sp>
      <p:sp>
        <p:nvSpPr>
          <p:cNvPr id="4" name="Slide Number Placeholder 3"/>
          <p:cNvSpPr>
            <a:spLocks noGrp="1"/>
          </p:cNvSpPr>
          <p:nvPr>
            <p:ph type="sldNum" sz="quarter" idx="10"/>
          </p:nvPr>
        </p:nvSpPr>
        <p:spPr/>
        <p:txBody>
          <a:bodyPr/>
          <a:lstStyle/>
          <a:p>
            <a:fld id="{6E621F89-F5C4-4134-A004-034BD7BB8ECB}"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600" kern="1200" dirty="0">
                <a:solidFill>
                  <a:schemeClr val="tx1"/>
                </a:solidFill>
                <a:latin typeface="+mn-lt"/>
                <a:ea typeface="+mn-ea"/>
                <a:cs typeface="+mn-cs"/>
              </a:rPr>
              <a:t>One of the short-term objectives of Nirvaa is to increase its market visibility in among Asian communities in the UK by offering high-quality traditional outfits at affordable pricing. Inventory management will be prioritised by the company to reduce waste, resulting in effective expense management and ensuring high profitability. Establishing a global identity and becoming one of the trusted Asian clothing brands are long-term objectives of the mentioned business. Along with this, the focus of this brand is also on offering customer loyalty rewards for a high retention rate. </a:t>
            </a:r>
            <a:endParaRPr lang="en-US" b="0" dirty="0"/>
          </a:p>
        </p:txBody>
      </p:sp>
      <p:sp>
        <p:nvSpPr>
          <p:cNvPr id="4" name="Slide Number Placeholder 3"/>
          <p:cNvSpPr>
            <a:spLocks noGrp="1"/>
          </p:cNvSpPr>
          <p:nvPr>
            <p:ph type="sldNum" sz="quarter" idx="10"/>
          </p:nvPr>
        </p:nvSpPr>
        <p:spPr/>
        <p:txBody>
          <a:bodyPr/>
          <a:lstStyle/>
          <a:p>
            <a:fld id="{6E621F89-F5C4-4134-A004-034BD7BB8ECB}"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600" kern="1200" dirty="0">
                <a:solidFill>
                  <a:schemeClr val="tx1"/>
                </a:solidFill>
                <a:latin typeface="+mn-lt"/>
                <a:ea typeface="+mn-ea"/>
                <a:cs typeface="+mn-cs"/>
              </a:rPr>
              <a:t>The amalgamation of authenticity and affordability can be considered a major USP of Nirvaa. This brand also offers customisation, while allowing customers to choose from ready-made as well as unstitched clothing. Another USP of this brand can be considered its virtual assistance that ensures convenience in terms of measurement or fittings. Sourcing directly from artisans in South Asia, guarantees authenticity, while supporting traditional touch, making it another USP of Nirvaa (Drzewiecka and Patki, 2024).</a:t>
            </a:r>
            <a:endParaRPr lang="en-US" dirty="0"/>
          </a:p>
        </p:txBody>
      </p:sp>
      <p:sp>
        <p:nvSpPr>
          <p:cNvPr id="4" name="Slide Number Placeholder 3"/>
          <p:cNvSpPr>
            <a:spLocks noGrp="1"/>
          </p:cNvSpPr>
          <p:nvPr>
            <p:ph type="sldNum" sz="quarter" idx="10"/>
          </p:nvPr>
        </p:nvSpPr>
        <p:spPr/>
        <p:txBody>
          <a:bodyPr/>
          <a:lstStyle/>
          <a:p>
            <a:fld id="{6E621F89-F5C4-4134-A004-034BD7BB8ECB}"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Based on Porter’s five forces, it can be seen that market entry for new entrants is high due to well-established players. However, this threat will be moderate for Nirvaa due to artisan exclusivity as well as niche positioning. Apart from this, competitive rivalry can be considered intense among online clothing retailers (Perkins, 2025). In terms of substitutes, there are options like fast-fashion ethnic wear; however, they lack quality and authenticity, </a:t>
            </a:r>
            <a:r>
              <a:rPr lang="en-US" sz="1200" kern="1200" dirty="0" err="1">
                <a:solidFill>
                  <a:schemeClr val="tx1"/>
                </a:solidFill>
                <a:latin typeface="+mn-lt"/>
                <a:ea typeface="+mn-ea"/>
                <a:cs typeface="+mn-cs"/>
              </a:rPr>
              <a:t>minimising</a:t>
            </a:r>
            <a:r>
              <a:rPr lang="en-US" sz="1200" kern="1200" dirty="0">
                <a:solidFill>
                  <a:schemeClr val="tx1"/>
                </a:solidFill>
                <a:latin typeface="+mn-lt"/>
                <a:ea typeface="+mn-ea"/>
                <a:cs typeface="+mn-cs"/>
              </a:rPr>
              <a:t> the threat to Nirvaa. With the help of genuine and unique craftsmanship, the mentioned brand can secure a competitive benefit in its operating market.</a:t>
            </a:r>
            <a:endParaRPr lang="en-US" dirty="0"/>
          </a:p>
        </p:txBody>
      </p:sp>
      <p:sp>
        <p:nvSpPr>
          <p:cNvPr id="4" name="Slide Number Placeholder 3"/>
          <p:cNvSpPr>
            <a:spLocks noGrp="1"/>
          </p:cNvSpPr>
          <p:nvPr>
            <p:ph type="sldNum" sz="quarter" idx="10"/>
          </p:nvPr>
        </p:nvSpPr>
        <p:spPr/>
        <p:txBody>
          <a:bodyPr/>
          <a:lstStyle/>
          <a:p>
            <a:fld id="{6E621F89-F5C4-4134-A004-034BD7BB8ECB}"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600" kern="1200" dirty="0">
                <a:solidFill>
                  <a:schemeClr val="tx1"/>
                </a:solidFill>
                <a:latin typeface="+mn-lt"/>
                <a:ea typeface="+mn-ea"/>
                <a:cs typeface="+mn-cs"/>
              </a:rPr>
              <a:t>Being a new business, one of the weaknesses of Nirvaa Ethnic Wear is limited funding, which may restrict the company’s marketing efforts on a larger scale. Apart from this, high dependency on South Asian artisans has the potential to cause delays in delivering products, which may arise due to production errors. Being a small business, limited brand awareness can be considered another major weakness due to the highly competitive nature of the fashion industry (Levit, 2023). Focusing on supplier diversification and constant online promotion for increasing brand awareness can be considered effective tactics to mitigate the identified weaknesses. </a:t>
            </a:r>
            <a:endParaRPr lang="en-US" dirty="0"/>
          </a:p>
        </p:txBody>
      </p:sp>
      <p:sp>
        <p:nvSpPr>
          <p:cNvPr id="4" name="Slide Number Placeholder 3"/>
          <p:cNvSpPr>
            <a:spLocks noGrp="1"/>
          </p:cNvSpPr>
          <p:nvPr>
            <p:ph type="sldNum" sz="quarter" idx="10"/>
          </p:nvPr>
        </p:nvSpPr>
        <p:spPr/>
        <p:txBody>
          <a:bodyPr/>
          <a:lstStyle/>
          <a:p>
            <a:fld id="{6E621F89-F5C4-4134-A004-034BD7BB8ECB}"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600" kern="1200" dirty="0">
                <a:solidFill>
                  <a:schemeClr val="tx1"/>
                </a:solidFill>
                <a:latin typeface="+mn-lt"/>
                <a:ea typeface="+mn-ea"/>
                <a:cs typeface="+mn-cs"/>
              </a:rPr>
              <a:t>Nirvaa plans to position itself as an authentic as well as affordable brand. Its products mainly comprise of fusion Asian wear, </a:t>
            </a:r>
            <a:r>
              <a:rPr lang="en-US" sz="1600" kern="1200" dirty="0" err="1">
                <a:solidFill>
                  <a:schemeClr val="tx1"/>
                </a:solidFill>
                <a:latin typeface="+mn-lt"/>
                <a:ea typeface="+mn-ea"/>
                <a:cs typeface="+mn-cs"/>
              </a:rPr>
              <a:t>sarees</a:t>
            </a:r>
            <a:r>
              <a:rPr lang="en-US" sz="1600" kern="1200" dirty="0">
                <a:solidFill>
                  <a:schemeClr val="tx1"/>
                </a:solidFill>
                <a:latin typeface="+mn-lt"/>
                <a:ea typeface="+mn-ea"/>
                <a:cs typeface="+mn-cs"/>
              </a:rPr>
              <a:t>, </a:t>
            </a:r>
            <a:r>
              <a:rPr lang="en-US" sz="1600" kern="1200" dirty="0" err="1">
                <a:solidFill>
                  <a:schemeClr val="tx1"/>
                </a:solidFill>
                <a:latin typeface="+mn-lt"/>
                <a:ea typeface="+mn-ea"/>
                <a:cs typeface="+mn-cs"/>
              </a:rPr>
              <a:t>lehengas</a:t>
            </a:r>
            <a:r>
              <a:rPr lang="en-US" sz="1600" kern="1200" dirty="0">
                <a:solidFill>
                  <a:schemeClr val="tx1"/>
                </a:solidFill>
                <a:latin typeface="+mn-lt"/>
                <a:ea typeface="+mn-ea"/>
                <a:cs typeface="+mn-cs"/>
              </a:rPr>
              <a:t>, </a:t>
            </a:r>
            <a:r>
              <a:rPr lang="en-US" sz="1600" kern="1200" dirty="0" err="1">
                <a:solidFill>
                  <a:schemeClr val="tx1"/>
                </a:solidFill>
                <a:latin typeface="+mn-lt"/>
                <a:ea typeface="+mn-ea"/>
                <a:cs typeface="+mn-cs"/>
              </a:rPr>
              <a:t>sherwanis</a:t>
            </a:r>
            <a:r>
              <a:rPr lang="en-US" sz="1600" kern="1200" dirty="0">
                <a:solidFill>
                  <a:schemeClr val="tx1"/>
                </a:solidFill>
                <a:latin typeface="+mn-lt"/>
                <a:ea typeface="+mn-ea"/>
                <a:cs typeface="+mn-cs"/>
              </a:rPr>
              <a:t>, and others for women as well as men. Considering its product price, the brand will prioritise value-based pricing, allowing the business to align prices with perceived value of the product (Wood et al., 2021). </a:t>
            </a:r>
            <a:r>
              <a:rPr lang="en-US" sz="1600" kern="1200">
                <a:solidFill>
                  <a:schemeClr val="tx1"/>
                </a:solidFill>
                <a:latin typeface="+mn-lt"/>
                <a:ea typeface="+mn-ea"/>
                <a:cs typeface="+mn-cs"/>
              </a:rPr>
              <a:t>The distribution channel for the brand will be an online platform and promotion will involve cultural storytelling through influencers and social media.</a:t>
            </a:r>
            <a:endParaRPr lang="en-US" dirty="0"/>
          </a:p>
        </p:txBody>
      </p:sp>
      <p:sp>
        <p:nvSpPr>
          <p:cNvPr id="4" name="Slide Number Placeholder 3"/>
          <p:cNvSpPr>
            <a:spLocks noGrp="1"/>
          </p:cNvSpPr>
          <p:nvPr>
            <p:ph type="sldNum" sz="quarter" idx="10"/>
          </p:nvPr>
        </p:nvSpPr>
        <p:spPr/>
        <p:txBody>
          <a:bodyPr/>
          <a:lstStyle/>
          <a:p>
            <a:fld id="{6E621F89-F5C4-4134-A004-034BD7BB8ECB}"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online growth of Nirvaa will rely on its digital engagement through visual storytelling practice, highlighting the designing process and artisans. This will be done through social media platforms like </a:t>
            </a:r>
            <a:r>
              <a:rPr lang="en-US" sz="1200" kern="1200" dirty="0" err="1">
                <a:solidFill>
                  <a:schemeClr val="tx1"/>
                </a:solidFill>
                <a:latin typeface="+mn-lt"/>
                <a:ea typeface="+mn-ea"/>
                <a:cs typeface="+mn-cs"/>
              </a:rPr>
              <a:t>Instagram</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Facebook</a:t>
            </a:r>
            <a:r>
              <a:rPr lang="en-US" sz="1200" kern="1200" dirty="0">
                <a:solidFill>
                  <a:schemeClr val="tx1"/>
                </a:solidFill>
                <a:latin typeface="+mn-lt"/>
                <a:ea typeface="+mn-ea"/>
                <a:cs typeface="+mn-cs"/>
              </a:rPr>
              <a:t> due to their wider consumer reach (Bendoni, 2020). With the help of collaborations with influencers, the brand can increase its awareness among the targeted South Asian communities. Besides, SEO will contribute to boost the website ranking of the brand. In terms of positive consumer relations and retention, loyalty rewards will be prioritised, like discounts, </a:t>
            </a:r>
            <a:r>
              <a:rPr lang="en-US" sz="1200" kern="1200" dirty="0" err="1">
                <a:solidFill>
                  <a:schemeClr val="tx1"/>
                </a:solidFill>
                <a:latin typeface="+mn-lt"/>
                <a:ea typeface="+mn-ea"/>
                <a:cs typeface="+mn-cs"/>
              </a:rPr>
              <a:t>personalisation</a:t>
            </a:r>
            <a:r>
              <a:rPr lang="en-US" sz="1200" kern="1200" dirty="0">
                <a:solidFill>
                  <a:schemeClr val="tx1"/>
                </a:solidFill>
                <a:latin typeface="+mn-lt"/>
                <a:ea typeface="+mn-ea"/>
                <a:cs typeface="+mn-cs"/>
              </a:rPr>
              <a:t>, and so on.</a:t>
            </a:r>
            <a:endParaRPr lang="en-US" dirty="0"/>
          </a:p>
        </p:txBody>
      </p:sp>
      <p:sp>
        <p:nvSpPr>
          <p:cNvPr id="4" name="Slide Number Placeholder 3"/>
          <p:cNvSpPr>
            <a:spLocks noGrp="1"/>
          </p:cNvSpPr>
          <p:nvPr>
            <p:ph type="sldNum" sz="quarter" idx="10"/>
          </p:nvPr>
        </p:nvSpPr>
        <p:spPr/>
        <p:txBody>
          <a:bodyPr/>
          <a:lstStyle/>
          <a:p>
            <a:fld id="{6E621F89-F5C4-4134-A004-034BD7BB8ECB}"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legal structure of </a:t>
            </a:r>
            <a:r>
              <a:rPr lang="en-US" sz="1200" kern="1200" dirty="0" err="1">
                <a:solidFill>
                  <a:schemeClr val="tx1"/>
                </a:solidFill>
                <a:latin typeface="+mn-lt"/>
                <a:ea typeface="+mn-ea"/>
                <a:cs typeface="+mn-cs"/>
              </a:rPr>
              <a:t>NIrvaa</a:t>
            </a:r>
            <a:r>
              <a:rPr lang="en-US" sz="1200" kern="1200" dirty="0">
                <a:solidFill>
                  <a:schemeClr val="tx1"/>
                </a:solidFill>
                <a:latin typeface="+mn-lt"/>
                <a:ea typeface="+mn-ea"/>
                <a:cs typeface="+mn-cs"/>
              </a:rPr>
              <a:t> Ethnic Wear will be a partnership, meaning, the business will be managed by two co-founders in terms of sharing ownership, responsibilities, and profitability. With the help of this legal structure, flexible decision-making and operational efficiency can be ensured, while </a:t>
            </a:r>
            <a:r>
              <a:rPr lang="en-US" sz="1200" kern="1200" dirty="0" err="1">
                <a:solidFill>
                  <a:schemeClr val="tx1"/>
                </a:solidFill>
                <a:latin typeface="+mn-lt"/>
                <a:ea typeface="+mn-ea"/>
                <a:cs typeface="+mn-cs"/>
              </a:rPr>
              <a:t>minimising</a:t>
            </a:r>
            <a:r>
              <a:rPr lang="en-US" sz="1200" kern="1200" dirty="0">
                <a:solidFill>
                  <a:schemeClr val="tx1"/>
                </a:solidFill>
                <a:latin typeface="+mn-lt"/>
                <a:ea typeface="+mn-ea"/>
                <a:cs typeface="+mn-cs"/>
              </a:rPr>
              <a:t> the setup expenses (Finerva, 2022). </a:t>
            </a:r>
            <a:endParaRPr lang="en-US" dirty="0"/>
          </a:p>
        </p:txBody>
      </p:sp>
      <p:sp>
        <p:nvSpPr>
          <p:cNvPr id="4" name="Slide Number Placeholder 3"/>
          <p:cNvSpPr>
            <a:spLocks noGrp="1"/>
          </p:cNvSpPr>
          <p:nvPr>
            <p:ph type="sldNum" sz="quarter" idx="10"/>
          </p:nvPr>
        </p:nvSpPr>
        <p:spPr/>
        <p:txBody>
          <a:bodyPr/>
          <a:lstStyle/>
          <a:p>
            <a:fld id="{6E621F89-F5C4-4134-A004-034BD7BB8ECB}"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organisational structure of Nirvaa Ethnic Wear will be flat, offering flexibility in terms of quick decision-making and adaptability. Operations will be managed by the CEO, while different heads will be tier for managing departments, like operations, finance, and marketing. There will also be a customer service team in order to manage online issues or queries, along with logistics coordination. Apparently, this lean organisational structure will be apt for the startup as it will help </a:t>
            </a:r>
            <a:r>
              <a:rPr lang="en-US" sz="1200" kern="1200" dirty="0" err="1">
                <a:solidFill>
                  <a:schemeClr val="tx1"/>
                </a:solidFill>
                <a:latin typeface="+mn-lt"/>
                <a:ea typeface="+mn-ea"/>
                <a:cs typeface="+mn-cs"/>
              </a:rPr>
              <a:t>minimise</a:t>
            </a:r>
            <a:r>
              <a:rPr lang="en-US" sz="1200" kern="1200" dirty="0">
                <a:solidFill>
                  <a:schemeClr val="tx1"/>
                </a:solidFill>
                <a:latin typeface="+mn-lt"/>
                <a:ea typeface="+mn-ea"/>
                <a:cs typeface="+mn-cs"/>
              </a:rPr>
              <a:t> hierarchy, while ensuring collaboration and decision-making, necessary for the dynamic fashion market (Klyagin, 2023). </a:t>
            </a:r>
            <a:endParaRPr lang="en-US" dirty="0"/>
          </a:p>
        </p:txBody>
      </p:sp>
      <p:sp>
        <p:nvSpPr>
          <p:cNvPr id="4" name="Slide Number Placeholder 3"/>
          <p:cNvSpPr>
            <a:spLocks noGrp="1"/>
          </p:cNvSpPr>
          <p:nvPr>
            <p:ph type="sldNum" sz="quarter" idx="10"/>
          </p:nvPr>
        </p:nvSpPr>
        <p:spPr/>
        <p:txBody>
          <a:bodyPr/>
          <a:lstStyle/>
          <a:p>
            <a:fld id="{6E621F89-F5C4-4134-A004-034BD7BB8ECB}"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Operations of Nirvaa Ethnic Wear will be funded through bank loans as there are certain financial institutions like British Business Bank, offering loans to startups. Besides, personal assets and savings will be initially utilised, followed by angel investors. These investors will offer capital while providing networking opportunities as well as guidance (BDC, 2025). </a:t>
            </a:r>
            <a:endParaRPr lang="en-US" dirty="0"/>
          </a:p>
        </p:txBody>
      </p:sp>
      <p:sp>
        <p:nvSpPr>
          <p:cNvPr id="4" name="Slide Number Placeholder 3"/>
          <p:cNvSpPr>
            <a:spLocks noGrp="1"/>
          </p:cNvSpPr>
          <p:nvPr>
            <p:ph type="sldNum" sz="quarter" idx="10"/>
          </p:nvPr>
        </p:nvSpPr>
        <p:spPr/>
        <p:txBody>
          <a:bodyPr/>
          <a:lstStyle/>
          <a:p>
            <a:fld id="{6E621F89-F5C4-4134-A004-034BD7BB8ECB}"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A conclusion can be drawn that Nirvaa Ethic Wear will be merging cultural heritage of South Asia with </a:t>
            </a:r>
            <a:r>
              <a:rPr lang="en-US" sz="1200" kern="1200" dirty="0" err="1">
                <a:solidFill>
                  <a:schemeClr val="tx1"/>
                </a:solidFill>
                <a:latin typeface="+mn-lt"/>
                <a:ea typeface="+mn-ea"/>
                <a:cs typeface="+mn-cs"/>
              </a:rPr>
              <a:t>digitalisation</a:t>
            </a:r>
            <a:r>
              <a:rPr lang="en-US" sz="1200" kern="1200" dirty="0">
                <a:solidFill>
                  <a:schemeClr val="tx1"/>
                </a:solidFill>
                <a:latin typeface="+mn-lt"/>
                <a:ea typeface="+mn-ea"/>
                <a:cs typeface="+mn-cs"/>
              </a:rPr>
              <a:t>. Local craftsmanship of South Asia will be promoted, offering affordable, authentic, and </a:t>
            </a:r>
            <a:r>
              <a:rPr lang="en-US" sz="1200" kern="1200" dirty="0" err="1">
                <a:solidFill>
                  <a:schemeClr val="tx1"/>
                </a:solidFill>
                <a:latin typeface="+mn-lt"/>
                <a:ea typeface="+mn-ea"/>
                <a:cs typeface="+mn-cs"/>
              </a:rPr>
              <a:t>customised</a:t>
            </a:r>
            <a:r>
              <a:rPr lang="en-US" sz="1200" kern="1200" dirty="0">
                <a:solidFill>
                  <a:schemeClr val="tx1"/>
                </a:solidFill>
                <a:latin typeface="+mn-lt"/>
                <a:ea typeface="+mn-ea"/>
                <a:cs typeface="+mn-cs"/>
              </a:rPr>
              <a:t> clothing. It can be further concluded that competitive edge can be ensured through digital engagement using social media and influencer marketing. A partnership and flat structure has been determined suitable for the brand. Therefore, with Nirvaa, authentic fashion can be made sustainable and affordable in the developing ethnic wear market in the UK. </a:t>
            </a:r>
            <a:endParaRPr lang="en-US" dirty="0"/>
          </a:p>
        </p:txBody>
      </p:sp>
      <p:sp>
        <p:nvSpPr>
          <p:cNvPr id="4" name="Slide Number Placeholder 3"/>
          <p:cNvSpPr>
            <a:spLocks noGrp="1"/>
          </p:cNvSpPr>
          <p:nvPr>
            <p:ph type="sldNum" sz="quarter" idx="10"/>
          </p:nvPr>
        </p:nvSpPr>
        <p:spPr/>
        <p:txBody>
          <a:bodyPr/>
          <a:lstStyle/>
          <a:p>
            <a:fld id="{6E621F89-F5C4-4134-A004-034BD7BB8ECB}"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200" kern="1200" dirty="0">
                <a:solidFill>
                  <a:schemeClr val="tx1"/>
                </a:solidFill>
                <a:latin typeface="+mn-lt"/>
                <a:ea typeface="+mn-ea"/>
                <a:cs typeface="+mn-cs"/>
              </a:rPr>
              <a:t>BDC, (2025). </a:t>
            </a:r>
            <a:r>
              <a:rPr lang="en-US" sz="1200" i="1" kern="1200" dirty="0">
                <a:solidFill>
                  <a:schemeClr val="tx1"/>
                </a:solidFill>
                <a:latin typeface="+mn-lt"/>
                <a:ea typeface="+mn-ea"/>
                <a:cs typeface="+mn-cs"/>
              </a:rPr>
              <a:t>8 sources of start-up financing</a:t>
            </a:r>
            <a:r>
              <a:rPr lang="en-US" sz="1200" kern="1200" dirty="0">
                <a:solidFill>
                  <a:schemeClr val="tx1"/>
                </a:solidFill>
                <a:latin typeface="+mn-lt"/>
                <a:ea typeface="+mn-ea"/>
                <a:cs typeface="+mn-cs"/>
              </a:rPr>
              <a:t>. [Online] Available at: https://www.bdc.ca/en/articles-tools/start-buy-business/start-business/start-up-financing-sources [Accessed 6 November 2025].</a:t>
            </a:r>
          </a:p>
          <a:p>
            <a:r>
              <a:rPr lang="en-US" sz="1200" kern="1200" dirty="0">
                <a:solidFill>
                  <a:schemeClr val="tx1"/>
                </a:solidFill>
                <a:latin typeface="+mn-lt"/>
                <a:ea typeface="+mn-ea"/>
                <a:cs typeface="+mn-cs"/>
              </a:rPr>
              <a:t>Bendoni, W.K., (2020). </a:t>
            </a:r>
            <a:r>
              <a:rPr lang="en-US" sz="1200" i="1" kern="1200" dirty="0">
                <a:solidFill>
                  <a:schemeClr val="tx1"/>
                </a:solidFill>
                <a:latin typeface="+mn-lt"/>
                <a:ea typeface="+mn-ea"/>
                <a:cs typeface="+mn-cs"/>
              </a:rPr>
              <a:t>Social media for fashion marketing: Storytelling in a digital world</a:t>
            </a:r>
            <a:r>
              <a:rPr lang="en-US" sz="1200" kern="1200" dirty="0">
                <a:solidFill>
                  <a:schemeClr val="tx1"/>
                </a:solidFill>
                <a:latin typeface="+mn-lt"/>
                <a:ea typeface="+mn-ea"/>
                <a:cs typeface="+mn-cs"/>
              </a:rPr>
              <a:t>. Bloomsbury Publishing.</a:t>
            </a:r>
          </a:p>
          <a:p>
            <a:r>
              <a:rPr lang="en-US" sz="1200" kern="1200" dirty="0">
                <a:solidFill>
                  <a:schemeClr val="tx1"/>
                </a:solidFill>
                <a:latin typeface="+mn-lt"/>
                <a:ea typeface="+mn-ea"/>
                <a:cs typeface="+mn-cs"/>
              </a:rPr>
              <a:t>Cheema, S., (2021). </a:t>
            </a:r>
            <a:r>
              <a:rPr lang="en-US" sz="1200" i="1" kern="1200" dirty="0">
                <a:solidFill>
                  <a:schemeClr val="tx1"/>
                </a:solidFill>
                <a:latin typeface="+mn-lt"/>
                <a:ea typeface="+mn-ea"/>
                <a:cs typeface="+mn-cs"/>
              </a:rPr>
              <a:t>Why Am I Uncomfortable In My Ethnic Dress?</a:t>
            </a:r>
            <a:r>
              <a:rPr lang="en-US" sz="1200" kern="1200" dirty="0">
                <a:solidFill>
                  <a:schemeClr val="tx1"/>
                </a:solidFill>
                <a:latin typeface="+mn-lt"/>
                <a:ea typeface="+mn-ea"/>
                <a:cs typeface="+mn-cs"/>
              </a:rPr>
              <a:t> [Online] Available at: https://fashionispsychology.com/why-am-i-uncomfortable-in-my-ethnic-dress/ [Accessed 6 November 2025].</a:t>
            </a:r>
          </a:p>
          <a:p>
            <a:r>
              <a:rPr lang="en-US" sz="1200" kern="1200" dirty="0">
                <a:solidFill>
                  <a:schemeClr val="tx1"/>
                </a:solidFill>
                <a:latin typeface="+mn-lt"/>
                <a:ea typeface="+mn-ea"/>
                <a:cs typeface="+mn-cs"/>
              </a:rPr>
              <a:t>Drzewiecka, A.A. and Patki, M., (2024). Threads of Tradition: How Heritage Fosters Sustainable Fashion Entrepreneurial Practices. </a:t>
            </a:r>
            <a:r>
              <a:rPr lang="en-US" sz="1200" i="1" kern="1200" dirty="0">
                <a:solidFill>
                  <a:schemeClr val="tx1"/>
                </a:solidFill>
                <a:latin typeface="+mn-lt"/>
                <a:ea typeface="+mn-ea"/>
                <a:cs typeface="+mn-cs"/>
              </a:rPr>
              <a:t>United International Journal for Research and Technology</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5</a:t>
            </a:r>
            <a:r>
              <a:rPr lang="en-US" sz="1200" kern="1200" dirty="0">
                <a:solidFill>
                  <a:schemeClr val="tx1"/>
                </a:solidFill>
                <a:latin typeface="+mn-lt"/>
                <a:ea typeface="+mn-ea"/>
                <a:cs typeface="+mn-cs"/>
              </a:rPr>
              <a:t>(9), pp.14-25.</a:t>
            </a:r>
          </a:p>
          <a:p>
            <a:r>
              <a:rPr lang="en-US" sz="1200" kern="1200" dirty="0">
                <a:solidFill>
                  <a:schemeClr val="tx1"/>
                </a:solidFill>
                <a:latin typeface="+mn-lt"/>
                <a:ea typeface="+mn-ea"/>
                <a:cs typeface="+mn-cs"/>
              </a:rPr>
              <a:t>Finerva, (2022). </a:t>
            </a:r>
            <a:r>
              <a:rPr lang="en-US" sz="1200" i="1" kern="1200" dirty="0">
                <a:solidFill>
                  <a:schemeClr val="tx1"/>
                </a:solidFill>
                <a:latin typeface="+mn-lt"/>
                <a:ea typeface="+mn-ea"/>
                <a:cs typeface="+mn-cs"/>
              </a:rPr>
              <a:t>Business Structures for Start-ups: Partnership</a:t>
            </a:r>
            <a:r>
              <a:rPr lang="en-US" sz="1200" kern="1200" dirty="0">
                <a:solidFill>
                  <a:schemeClr val="tx1"/>
                </a:solidFill>
                <a:latin typeface="+mn-lt"/>
                <a:ea typeface="+mn-ea"/>
                <a:cs typeface="+mn-cs"/>
              </a:rPr>
              <a:t>. [Online] Available at: https://finerva.com/advice/business-structures-for-start-ups-partnership/ [Accessed 6 November 2025].</a:t>
            </a:r>
          </a:p>
          <a:p>
            <a:r>
              <a:rPr lang="en-US" sz="1200" kern="1200" dirty="0">
                <a:solidFill>
                  <a:schemeClr val="tx1"/>
                </a:solidFill>
                <a:latin typeface="+mn-lt"/>
                <a:ea typeface="+mn-ea"/>
                <a:cs typeface="+mn-cs"/>
              </a:rPr>
              <a:t>Klyagin, K., (2023). </a:t>
            </a:r>
            <a:r>
              <a:rPr lang="en-US" sz="1200" i="1" kern="1200" dirty="0">
                <a:solidFill>
                  <a:schemeClr val="tx1"/>
                </a:solidFill>
                <a:latin typeface="+mn-lt"/>
                <a:ea typeface="+mn-ea"/>
                <a:cs typeface="+mn-cs"/>
              </a:rPr>
              <a:t>Five Reasons Why A Flat Structure Might Be A Good Fit For Your Company</a:t>
            </a:r>
            <a:r>
              <a:rPr lang="en-US" sz="1200" kern="1200" dirty="0">
                <a:solidFill>
                  <a:schemeClr val="tx1"/>
                </a:solidFill>
                <a:latin typeface="+mn-lt"/>
                <a:ea typeface="+mn-ea"/>
                <a:cs typeface="+mn-cs"/>
              </a:rPr>
              <a:t>. [Online] Available at: https://www.forbes.com/councils/forbestechcouncil/2023/11/01/five-reasons-why-a-flat-structure-might-be-a-good-fit-for-your-company/ [Accessed 6 November 2025].</a:t>
            </a:r>
          </a:p>
          <a:p>
            <a:r>
              <a:rPr lang="en-US" sz="1200" kern="1200" dirty="0">
                <a:solidFill>
                  <a:schemeClr val="tx1"/>
                </a:solidFill>
                <a:latin typeface="+mn-lt"/>
                <a:ea typeface="+mn-ea"/>
                <a:cs typeface="+mn-cs"/>
              </a:rPr>
              <a:t>Levit, A., (2023). </a:t>
            </a:r>
            <a:r>
              <a:rPr lang="en-US" sz="1200" i="1" kern="1200" dirty="0">
                <a:solidFill>
                  <a:schemeClr val="tx1"/>
                </a:solidFill>
                <a:latin typeface="+mn-lt"/>
                <a:ea typeface="+mn-ea"/>
                <a:cs typeface="+mn-cs"/>
              </a:rPr>
              <a:t>How to Turn Business Weaknesses Into Strengths</a:t>
            </a:r>
            <a:r>
              <a:rPr lang="en-US" sz="1200" kern="1200" dirty="0">
                <a:solidFill>
                  <a:schemeClr val="tx1"/>
                </a:solidFill>
                <a:latin typeface="+mn-lt"/>
                <a:ea typeface="+mn-ea"/>
                <a:cs typeface="+mn-cs"/>
              </a:rPr>
              <a:t>. [Online] Available at: https://www.americanexpress.com/en-us/business/trends-and-insights/articles/the-7-business-weaknesses-that-may-be-your-biggest-advantages/ [Accessed 6 November 2025].</a:t>
            </a:r>
          </a:p>
          <a:p>
            <a:r>
              <a:rPr lang="en-US" sz="1200" kern="1200" dirty="0">
                <a:solidFill>
                  <a:schemeClr val="tx1"/>
                </a:solidFill>
                <a:latin typeface="+mn-lt"/>
                <a:ea typeface="+mn-ea"/>
                <a:cs typeface="+mn-cs"/>
              </a:rPr>
              <a:t>Perkins, C., (2025). The </a:t>
            </a:r>
            <a:r>
              <a:rPr lang="en-US" sz="1200" i="1" kern="1200" dirty="0">
                <a:solidFill>
                  <a:schemeClr val="tx1"/>
                </a:solidFill>
                <a:latin typeface="+mn-lt"/>
                <a:ea typeface="+mn-ea"/>
                <a:cs typeface="+mn-cs"/>
              </a:rPr>
              <a:t>State of UK Fashion Ecommerce 2025</a:t>
            </a:r>
            <a:r>
              <a:rPr lang="en-US" sz="1200" kern="1200" dirty="0">
                <a:solidFill>
                  <a:schemeClr val="tx1"/>
                </a:solidFill>
                <a:latin typeface="+mn-lt"/>
                <a:ea typeface="+mn-ea"/>
                <a:cs typeface="+mn-cs"/>
              </a:rPr>
              <a:t>. [Online] Available at: https://www.emarketer.com/content/state-of-uk-fashion-ecommerce-2025 [Accessed 6 November 2025].</a:t>
            </a:r>
          </a:p>
          <a:p>
            <a:r>
              <a:rPr lang="en-US" sz="1200" kern="1200" dirty="0">
                <a:solidFill>
                  <a:schemeClr val="tx1"/>
                </a:solidFill>
                <a:latin typeface="+mn-lt"/>
                <a:ea typeface="+mn-ea"/>
                <a:cs typeface="+mn-cs"/>
              </a:rPr>
              <a:t>Wood, S., Watson, I. and Teller, C., (2021). Pricing in online fashion retailing: implications for research and practice. </a:t>
            </a:r>
            <a:r>
              <a:rPr lang="en-US" sz="1200" i="1" kern="1200" dirty="0">
                <a:solidFill>
                  <a:schemeClr val="tx1"/>
                </a:solidFill>
                <a:latin typeface="+mn-lt"/>
                <a:ea typeface="+mn-ea"/>
                <a:cs typeface="+mn-cs"/>
              </a:rPr>
              <a:t>Journal of Marketing Management</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37</a:t>
            </a:r>
            <a:r>
              <a:rPr lang="en-US" sz="1200" kern="1200" dirty="0">
                <a:solidFill>
                  <a:schemeClr val="tx1"/>
                </a:solidFill>
                <a:latin typeface="+mn-lt"/>
                <a:ea typeface="+mn-ea"/>
                <a:cs typeface="+mn-cs"/>
              </a:rPr>
              <a:t>(11-12), pp.1219-1242.</a:t>
            </a:r>
          </a:p>
          <a:p>
            <a:endParaRPr lang="en-US" dirty="0"/>
          </a:p>
        </p:txBody>
      </p:sp>
      <p:sp>
        <p:nvSpPr>
          <p:cNvPr id="4" name="Slide Number Placeholder 3"/>
          <p:cNvSpPr>
            <a:spLocks noGrp="1"/>
          </p:cNvSpPr>
          <p:nvPr>
            <p:ph type="sldNum" sz="quarter" idx="10"/>
          </p:nvPr>
        </p:nvSpPr>
        <p:spPr/>
        <p:txBody>
          <a:bodyPr/>
          <a:lstStyle/>
          <a:p>
            <a:fld id="{6E621F89-F5C4-4134-A004-034BD7BB8ECB}"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162" y="2130426"/>
            <a:ext cx="10360501" cy="1470025"/>
          </a:xfrm>
        </p:spPr>
        <p:txBody>
          <a:bodyPr/>
          <a:lstStyle/>
          <a:p>
            <a:r>
              <a:rPr lang="en-US"/>
              <a:t>Click to edit Master title style</a:t>
            </a:r>
          </a:p>
        </p:txBody>
      </p:sp>
      <p:sp>
        <p:nvSpPr>
          <p:cNvPr id="3" name="Subtitle 2"/>
          <p:cNvSpPr>
            <a:spLocks noGrp="1"/>
          </p:cNvSpPr>
          <p:nvPr>
            <p:ph type="subTitle" idx="1"/>
          </p:nvPr>
        </p:nvSpPr>
        <p:spPr>
          <a:xfrm>
            <a:off x="1828324" y="3886200"/>
            <a:ext cx="8532178" cy="1752600"/>
          </a:xfrm>
        </p:spPr>
        <p:txBody>
          <a:bodyPr/>
          <a:lstStyle>
            <a:lvl1pPr marL="0" indent="0" algn="ctr">
              <a:buNone/>
              <a:defRPr>
                <a:solidFill>
                  <a:schemeClr val="tx1">
                    <a:tint val="75000"/>
                  </a:schemeClr>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5FD3221-C871-41B6-B4F1-ECB84B9FBB93}"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5D1FDF-E7A1-4747-BCB7-E3FA71F6B34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5FD3221-C871-41B6-B4F1-ECB84B9FBB93}"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5D1FDF-E7A1-4747-BCB7-E3FA71F6B34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2833" y="4406901"/>
            <a:ext cx="10360501" cy="1362075"/>
          </a:xfrm>
        </p:spPr>
        <p:txBody>
          <a:bodyPr anchor="t"/>
          <a:lstStyle>
            <a:lvl1pPr algn="l">
              <a:defRPr sz="5300" b="1" cap="all"/>
            </a:lvl1pPr>
          </a:lstStyle>
          <a:p>
            <a:r>
              <a:rPr lang="en-US"/>
              <a:t>Click to edit Master title style</a:t>
            </a:r>
          </a:p>
        </p:txBody>
      </p:sp>
      <p:sp>
        <p:nvSpPr>
          <p:cNvPr id="3" name="Text Placeholder 2"/>
          <p:cNvSpPr>
            <a:spLocks noGrp="1"/>
          </p:cNvSpPr>
          <p:nvPr>
            <p:ph type="body" idx="1"/>
          </p:nvPr>
        </p:nvSpPr>
        <p:spPr>
          <a:xfrm>
            <a:off x="962833" y="2906713"/>
            <a:ext cx="10360501" cy="1500187"/>
          </a:xfrm>
        </p:spPr>
        <p:txBody>
          <a:bodyPr anchor="b"/>
          <a:lstStyle>
            <a:lvl1pPr marL="0" indent="0">
              <a:buNone/>
              <a:defRPr sz="2700">
                <a:solidFill>
                  <a:schemeClr val="tx1">
                    <a:tint val="75000"/>
                  </a:schemeClr>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FD3221-C871-41B6-B4F1-ECB84B9FBB93}"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5D1FDF-E7A1-4747-BCB7-E3FA71F6B34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441" y="1600201"/>
            <a:ext cx="5383398" cy="452596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600201"/>
            <a:ext cx="5383398" cy="452596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5FD3221-C871-41B6-B4F1-ECB84B9FBB93}"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5D1FDF-E7A1-4747-BCB7-E3FA71F6B34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441" y="1535113"/>
            <a:ext cx="5385514" cy="639763"/>
          </a:xfrm>
        </p:spPr>
        <p:txBody>
          <a:bodyPr anchor="b"/>
          <a:lstStyle>
            <a:lvl1pPr marL="0" indent="0">
              <a:buNone/>
              <a:defRPr sz="32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609441" y="2174875"/>
            <a:ext cx="5385514" cy="3951288"/>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1756" y="1535113"/>
            <a:ext cx="5387630" cy="639763"/>
          </a:xfrm>
        </p:spPr>
        <p:txBody>
          <a:bodyPr anchor="b"/>
          <a:lstStyle>
            <a:lvl1pPr marL="0" indent="0">
              <a:buNone/>
              <a:defRPr sz="32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191756" y="2174875"/>
            <a:ext cx="5387630" cy="3951288"/>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5FD3221-C871-41B6-B4F1-ECB84B9FBB93}" type="datetimeFigureOut">
              <a:rPr lang="en-US" smtClean="0"/>
              <a:pPr/>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5D1FDF-E7A1-4747-BCB7-E3FA71F6B34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5FD3221-C871-41B6-B4F1-ECB84B9FBB93}" type="datetimeFigureOut">
              <a:rPr lang="en-US" smtClean="0"/>
              <a:pPr/>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5D1FDF-E7A1-4747-BCB7-E3FA71F6B34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FD3221-C871-41B6-B4F1-ECB84B9FBB93}" type="datetimeFigureOut">
              <a:rPr lang="en-US" smtClean="0"/>
              <a:pPr/>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05D1FDF-E7A1-4747-BCB7-E3FA71F6B34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443" y="273049"/>
            <a:ext cx="4010039" cy="1162051"/>
          </a:xfrm>
        </p:spPr>
        <p:txBody>
          <a:bodyPr anchor="b"/>
          <a:lstStyle>
            <a:lvl1pPr algn="l">
              <a:defRPr sz="2700" b="1"/>
            </a:lvl1pPr>
          </a:lstStyle>
          <a:p>
            <a:r>
              <a:rPr lang="en-US"/>
              <a:t>Click to edit Master title style</a:t>
            </a:r>
          </a:p>
        </p:txBody>
      </p:sp>
      <p:sp>
        <p:nvSpPr>
          <p:cNvPr id="3" name="Content Placeholder 2"/>
          <p:cNvSpPr>
            <a:spLocks noGrp="1"/>
          </p:cNvSpPr>
          <p:nvPr>
            <p:ph idx="1"/>
          </p:nvPr>
        </p:nvSpPr>
        <p:spPr>
          <a:xfrm>
            <a:off x="4765492" y="273052"/>
            <a:ext cx="6813892" cy="5853113"/>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443" y="1435102"/>
            <a:ext cx="4010039" cy="4691063"/>
          </a:xfrm>
        </p:spPr>
        <p:txBody>
          <a:bodyPr/>
          <a:lstStyle>
            <a:lvl1pPr marL="0" indent="0">
              <a:buNone/>
              <a:defRPr sz="19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F5FD3221-C871-41B6-B4F1-ECB84B9FBB93}"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5D1FDF-E7A1-4747-BCB7-E3FA71F6B34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095" y="4800600"/>
            <a:ext cx="7313295" cy="566739"/>
          </a:xfrm>
        </p:spPr>
        <p:txBody>
          <a:bodyPr anchor="b"/>
          <a:lstStyle>
            <a:lvl1pPr algn="l">
              <a:defRPr sz="2700" b="1"/>
            </a:lvl1pPr>
          </a:lstStyle>
          <a:p>
            <a:r>
              <a:rPr lang="en-US"/>
              <a:t>Click to edit Master title style</a:t>
            </a:r>
          </a:p>
        </p:txBody>
      </p:sp>
      <p:sp>
        <p:nvSpPr>
          <p:cNvPr id="3" name="Picture Placeholder 2"/>
          <p:cNvSpPr>
            <a:spLocks noGrp="1"/>
          </p:cNvSpPr>
          <p:nvPr>
            <p:ph type="pic" idx="1"/>
          </p:nvPr>
        </p:nvSpPr>
        <p:spPr>
          <a:xfrm>
            <a:off x="2389095" y="612775"/>
            <a:ext cx="7313295" cy="4114800"/>
          </a:xfrm>
        </p:spPr>
        <p:txBody>
          <a:bodyPr/>
          <a:lstStyle>
            <a:lvl1pPr marL="0" indent="0">
              <a:buNone/>
              <a:defRPr sz="43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endParaRPr lang="en-US"/>
          </a:p>
        </p:txBody>
      </p:sp>
      <p:sp>
        <p:nvSpPr>
          <p:cNvPr id="4" name="Text Placeholder 3"/>
          <p:cNvSpPr>
            <a:spLocks noGrp="1"/>
          </p:cNvSpPr>
          <p:nvPr>
            <p:ph type="body" sz="half" idx="2"/>
          </p:nvPr>
        </p:nvSpPr>
        <p:spPr>
          <a:xfrm>
            <a:off x="2389095" y="5367338"/>
            <a:ext cx="7313295" cy="804863"/>
          </a:xfrm>
        </p:spPr>
        <p:txBody>
          <a:bodyPr/>
          <a:lstStyle>
            <a:lvl1pPr marL="0" indent="0">
              <a:buNone/>
              <a:defRPr sz="19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F5FD3221-C871-41B6-B4F1-ECB84B9FBB93}"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5D1FDF-E7A1-4747-BCB7-E3FA71F6B34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5FD3221-C871-41B6-B4F1-ECB84B9FBB93}"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5D1FDF-E7A1-4747-BCB7-E3FA71F6B34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274639"/>
            <a:ext cx="2742486"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441" y="274639"/>
            <a:ext cx="802431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5FD3221-C871-41B6-B4F1-ECB84B9FBB93}"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5D1FDF-E7A1-4747-BCB7-E3FA71F6B34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8488C4"/>
            </a:gs>
            <a:gs pos="53000">
              <a:srgbClr val="D4DEFF"/>
            </a:gs>
            <a:gs pos="83000">
              <a:srgbClr val="D4DEFF"/>
            </a:gs>
            <a:gs pos="100000">
              <a:srgbClr val="96AB94"/>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441" y="274639"/>
            <a:ext cx="10969943" cy="1143000"/>
          </a:xfrm>
          <a:prstGeom prst="rect">
            <a:avLst/>
          </a:prstGeom>
        </p:spPr>
        <p:txBody>
          <a:bodyPr vert="horz" lIns="121899" tIns="60949" rIns="121899" bIns="60949" rtlCol="0" anchor="ctr">
            <a:normAutofit/>
          </a:bodyPr>
          <a:lstStyle/>
          <a:p>
            <a:r>
              <a:rPr lang="en-US"/>
              <a:t>Click to edit Master title style</a:t>
            </a:r>
          </a:p>
        </p:txBody>
      </p:sp>
      <p:sp>
        <p:nvSpPr>
          <p:cNvPr id="3" name="Text Placeholder 2"/>
          <p:cNvSpPr>
            <a:spLocks noGrp="1"/>
          </p:cNvSpPr>
          <p:nvPr>
            <p:ph type="body" idx="1"/>
          </p:nvPr>
        </p:nvSpPr>
        <p:spPr>
          <a:xfrm>
            <a:off x="609441" y="1600201"/>
            <a:ext cx="10969943" cy="4525963"/>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441" y="6356351"/>
            <a:ext cx="2844059" cy="365125"/>
          </a:xfrm>
          <a:prstGeom prst="rect">
            <a:avLst/>
          </a:prstGeom>
        </p:spPr>
        <p:txBody>
          <a:bodyPr vert="horz" lIns="121899" tIns="60949" rIns="121899" bIns="60949" rtlCol="0" anchor="ctr"/>
          <a:lstStyle>
            <a:lvl1pPr algn="l">
              <a:defRPr sz="1600">
                <a:solidFill>
                  <a:schemeClr val="tx1">
                    <a:tint val="75000"/>
                  </a:schemeClr>
                </a:solidFill>
              </a:defRPr>
            </a:lvl1pPr>
          </a:lstStyle>
          <a:p>
            <a:fld id="{F5FD3221-C871-41B6-B4F1-ECB84B9FBB93}" type="datetimeFigureOut">
              <a:rPr lang="en-US" smtClean="0"/>
              <a:pPr/>
              <a:t>11/9/2025</a:t>
            </a:fld>
            <a:endParaRPr lang="en-US"/>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121899" tIns="60949" rIns="121899" bIns="60949"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5325" y="6356351"/>
            <a:ext cx="2844059" cy="365125"/>
          </a:xfrm>
          <a:prstGeom prst="rect">
            <a:avLst/>
          </a:prstGeom>
        </p:spPr>
        <p:txBody>
          <a:bodyPr vert="horz" lIns="121899" tIns="60949" rIns="121899" bIns="60949" rtlCol="0" anchor="ctr"/>
          <a:lstStyle>
            <a:lvl1pPr algn="r">
              <a:defRPr sz="1600">
                <a:solidFill>
                  <a:schemeClr val="tx1">
                    <a:tint val="75000"/>
                  </a:schemeClr>
                </a:solidFill>
              </a:defRPr>
            </a:lvl1pPr>
          </a:lstStyle>
          <a:p>
            <a:fld id="{605D1FDF-E7A1-4747-BCB7-E3FA71F6B34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18987" rtl="0" eaLnBrk="1" latinLnBrk="0" hangingPunct="1">
        <a:spcBef>
          <a:spcPct val="0"/>
        </a:spcBef>
        <a:buNone/>
        <a:defRPr sz="5900" kern="1200">
          <a:solidFill>
            <a:schemeClr val="tx1"/>
          </a:solidFill>
          <a:latin typeface="+mj-lt"/>
          <a:ea typeface="+mj-ea"/>
          <a:cs typeface="+mj-cs"/>
        </a:defRPr>
      </a:lvl1pPr>
    </p:titleStyle>
    <p:bodyStyle>
      <a:lvl1pPr marL="457120" indent="-457120" algn="l" defTabSz="1218987"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427" indent="-380933" algn="l" defTabSz="1218987"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3733" indent="-304747" algn="l" defTabSz="1218987"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22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272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1000" r="-11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28324" y="2819401"/>
            <a:ext cx="8532178" cy="1470025"/>
          </a:xfrm>
          <a:solidFill>
            <a:schemeClr val="accent5">
              <a:lumMod val="60000"/>
              <a:lumOff val="40000"/>
            </a:schemeClr>
          </a:solidFill>
        </p:spPr>
        <p:txBody>
          <a:bodyPr>
            <a:normAutofit fontScale="90000"/>
          </a:bodyPr>
          <a:lstStyle/>
          <a:p>
            <a:r>
              <a:rPr lang="en-US" b="1" dirty="0">
                <a:latin typeface="Arial" pitchFamily="34" charset="0"/>
                <a:cs typeface="Arial" pitchFamily="34" charset="0"/>
              </a:rPr>
              <a:t>Entrepreneurship</a:t>
            </a:r>
            <a:br>
              <a:rPr lang="en-US" b="1" dirty="0">
                <a:latin typeface="Arial" pitchFamily="34" charset="0"/>
                <a:cs typeface="Arial" pitchFamily="34" charset="0"/>
              </a:rPr>
            </a:br>
            <a:r>
              <a:rPr lang="en-US" b="1" dirty="0">
                <a:latin typeface="Arial" pitchFamily="34" charset="0"/>
                <a:cs typeface="Arial" pitchFamily="34" charset="0"/>
              </a:rPr>
              <a:t>LCBB5013</a:t>
            </a:r>
          </a:p>
        </p:txBody>
      </p:sp>
      <p:sp>
        <p:nvSpPr>
          <p:cNvPr id="3" name="Subtitle 2"/>
          <p:cNvSpPr>
            <a:spLocks noGrp="1"/>
          </p:cNvSpPr>
          <p:nvPr>
            <p:ph type="subTitle" idx="1"/>
          </p:nvPr>
        </p:nvSpPr>
        <p:spPr>
          <a:xfrm>
            <a:off x="2640912" y="4800600"/>
            <a:ext cx="7110148" cy="533400"/>
          </a:xfrm>
          <a:solidFill>
            <a:schemeClr val="accent5">
              <a:lumMod val="60000"/>
              <a:lumOff val="40000"/>
            </a:schemeClr>
          </a:solidFill>
        </p:spPr>
        <p:txBody>
          <a:bodyPr>
            <a:normAutofit fontScale="77500" lnSpcReduction="20000"/>
          </a:bodyPr>
          <a:lstStyle/>
          <a:p>
            <a:r>
              <a:rPr lang="en-US" b="1" dirty="0">
                <a:solidFill>
                  <a:schemeClr val="tx1"/>
                </a:solidFill>
                <a:latin typeface="Arial" pitchFamily="34" charset="0"/>
                <a:cs typeface="Arial" pitchFamily="34" charset="0"/>
              </a:rPr>
              <a:t>Nirvaa Ethnic Wear</a:t>
            </a:r>
          </a:p>
        </p:txBody>
      </p:sp>
      <p:sp>
        <p:nvSpPr>
          <p:cNvPr id="4" name="Rectangle 3"/>
          <p:cNvSpPr/>
          <p:nvPr/>
        </p:nvSpPr>
        <p:spPr>
          <a:xfrm>
            <a:off x="3250353" y="5715000"/>
            <a:ext cx="6094413" cy="954085"/>
          </a:xfrm>
          <a:prstGeom prst="rect">
            <a:avLst/>
          </a:prstGeom>
          <a:solidFill>
            <a:schemeClr val="accent5">
              <a:lumMod val="60000"/>
              <a:lumOff val="40000"/>
            </a:schemeClr>
          </a:solidFill>
        </p:spPr>
        <p:txBody>
          <a:bodyPr lIns="121899" tIns="60949" rIns="121899" bIns="60949">
            <a:spAutoFit/>
          </a:bodyPr>
          <a:lstStyle/>
          <a:p>
            <a:pPr algn="ctr"/>
            <a:r>
              <a:rPr lang="en-US" sz="2700" b="1" dirty="0">
                <a:latin typeface="Arial" pitchFamily="34" charset="0"/>
                <a:cs typeface="Arial" pitchFamily="34" charset="0"/>
              </a:rPr>
              <a:t>Student Name: H </a:t>
            </a:r>
            <a:r>
              <a:rPr lang="en-US" sz="2700" b="1" dirty="0" err="1">
                <a:latin typeface="Arial" pitchFamily="34" charset="0"/>
                <a:cs typeface="Arial" pitchFamily="34" charset="0"/>
              </a:rPr>
              <a:t>Shahzad</a:t>
            </a:r>
            <a:endParaRPr lang="en-US" sz="2700" b="1" dirty="0">
              <a:latin typeface="Arial" pitchFamily="34" charset="0"/>
              <a:cs typeface="Arial" pitchFamily="34" charset="0"/>
            </a:endParaRPr>
          </a:p>
          <a:p>
            <a:pPr algn="ctr"/>
            <a:r>
              <a:rPr lang="en-US" sz="2700" b="1" dirty="0">
                <a:latin typeface="Arial" pitchFamily="34" charset="0"/>
                <a:cs typeface="Arial" pitchFamily="34" charset="0"/>
              </a:rPr>
              <a:t>Student ID: 2219997</a:t>
            </a:r>
          </a:p>
        </p:txBody>
      </p:sp>
      <p:pic>
        <p:nvPicPr>
          <p:cNvPr id="1026" name="Picture 2"/>
          <p:cNvPicPr>
            <a:picLocks noChangeAspect="1" noChangeArrowheads="1"/>
          </p:cNvPicPr>
          <p:nvPr/>
        </p:nvPicPr>
        <p:blipFill>
          <a:blip r:embed="rId4"/>
          <a:srcRect/>
          <a:stretch>
            <a:fillRect/>
          </a:stretch>
        </p:blipFill>
        <p:spPr bwMode="auto">
          <a:xfrm>
            <a:off x="507868" y="381000"/>
            <a:ext cx="3231137" cy="838200"/>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800" b="1" dirty="0">
                <a:latin typeface="Arial" pitchFamily="34" charset="0"/>
                <a:cs typeface="Arial" pitchFamily="34" charset="0"/>
              </a:rPr>
              <a:t>Table of Content</a:t>
            </a:r>
          </a:p>
        </p:txBody>
      </p:sp>
      <p:sp>
        <p:nvSpPr>
          <p:cNvPr id="3" name="Content Placeholder 2"/>
          <p:cNvSpPr>
            <a:spLocks noGrp="1"/>
          </p:cNvSpPr>
          <p:nvPr>
            <p:ph idx="1"/>
          </p:nvPr>
        </p:nvSpPr>
        <p:spPr/>
        <p:txBody>
          <a:bodyPr>
            <a:normAutofit/>
          </a:bodyPr>
          <a:lstStyle/>
          <a:p>
            <a:r>
              <a:rPr lang="en-US" sz="2000" dirty="0">
                <a:latin typeface="Arial" pitchFamily="34" charset="0"/>
                <a:cs typeface="Arial" pitchFamily="34" charset="0"/>
              </a:rPr>
              <a:t>Business Idea………………………………………………….…………….3</a:t>
            </a:r>
          </a:p>
          <a:p>
            <a:r>
              <a:rPr lang="en-US" sz="2000" dirty="0">
                <a:latin typeface="Arial" pitchFamily="34" charset="0"/>
                <a:cs typeface="Arial" pitchFamily="34" charset="0"/>
              </a:rPr>
              <a:t>Objectives……………………………………………………….……………4</a:t>
            </a:r>
          </a:p>
          <a:p>
            <a:r>
              <a:rPr lang="en-US" sz="2000" dirty="0">
                <a:latin typeface="Arial" pitchFamily="34" charset="0"/>
                <a:cs typeface="Arial" pitchFamily="34" charset="0"/>
              </a:rPr>
              <a:t>Unique Selling Propositions………………….……………….…………….5</a:t>
            </a:r>
          </a:p>
          <a:p>
            <a:r>
              <a:rPr lang="en-US" sz="2000" dirty="0">
                <a:latin typeface="Arial" pitchFamily="34" charset="0"/>
                <a:cs typeface="Arial" pitchFamily="34" charset="0"/>
              </a:rPr>
              <a:t>Competitive Analysis…………………………………………….…………..6</a:t>
            </a:r>
          </a:p>
          <a:p>
            <a:r>
              <a:rPr lang="en-US" sz="2000" dirty="0">
                <a:latin typeface="Arial" pitchFamily="34" charset="0"/>
                <a:cs typeface="Arial" pitchFamily="34" charset="0"/>
              </a:rPr>
              <a:t>Weaknesses……………………………………………………….………….7</a:t>
            </a:r>
          </a:p>
          <a:p>
            <a:r>
              <a:rPr lang="en-US" sz="2000" dirty="0">
                <a:latin typeface="Arial" pitchFamily="34" charset="0"/>
                <a:cs typeface="Arial" pitchFamily="34" charset="0"/>
              </a:rPr>
              <a:t>4Ps of Marketing Mix…………………………………………….…………..8</a:t>
            </a:r>
          </a:p>
          <a:p>
            <a:r>
              <a:rPr lang="en-US" sz="2000" dirty="0">
                <a:latin typeface="Arial" pitchFamily="34" charset="0"/>
                <a:cs typeface="Arial" pitchFamily="34" charset="0"/>
              </a:rPr>
              <a:t>Online Strategy…………………………………………………….…………9</a:t>
            </a:r>
          </a:p>
          <a:p>
            <a:r>
              <a:rPr lang="en-US" sz="2000" dirty="0">
                <a:latin typeface="Arial" pitchFamily="34" charset="0"/>
                <a:cs typeface="Arial" pitchFamily="34" charset="0"/>
              </a:rPr>
              <a:t>Legal Structure………………………………………………………………10</a:t>
            </a:r>
          </a:p>
          <a:p>
            <a:r>
              <a:rPr lang="en-US" sz="2000" dirty="0">
                <a:latin typeface="Arial" pitchFamily="34" charset="0"/>
                <a:cs typeface="Arial" pitchFamily="34" charset="0"/>
              </a:rPr>
              <a:t>Organisational Structure………………………………………….…………11</a:t>
            </a:r>
          </a:p>
          <a:p>
            <a:r>
              <a:rPr lang="en-US" sz="2000" dirty="0">
                <a:latin typeface="Arial" pitchFamily="34" charset="0"/>
                <a:cs typeface="Arial" pitchFamily="34" charset="0"/>
              </a:rPr>
              <a:t>Sources of Funding………………………………………………….………12</a:t>
            </a:r>
          </a:p>
          <a:p>
            <a:r>
              <a:rPr lang="en-US" sz="2000" dirty="0">
                <a:latin typeface="Arial" pitchFamily="34" charset="0"/>
                <a:cs typeface="Arial" pitchFamily="34" charset="0"/>
              </a:rPr>
              <a:t>About the Business………………………………………………………….13</a:t>
            </a:r>
          </a:p>
          <a:p>
            <a:r>
              <a:rPr lang="en-US" sz="2000" dirty="0">
                <a:latin typeface="Arial" pitchFamily="34" charset="0"/>
                <a:cs typeface="Arial" pitchFamily="34" charset="0"/>
              </a:rPr>
              <a:t>References………………………………………………………...…………14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800" b="1" dirty="0">
                <a:latin typeface="Arial" pitchFamily="34" charset="0"/>
                <a:cs typeface="Arial" pitchFamily="34" charset="0"/>
              </a:rPr>
              <a:t>Business Idea</a:t>
            </a:r>
            <a:endParaRPr lang="en-US" sz="3800" dirty="0">
              <a:latin typeface="Arial" pitchFamily="34" charset="0"/>
              <a:cs typeface="Arial" pitchFamily="34" charset="0"/>
            </a:endParaRPr>
          </a:p>
        </p:txBody>
      </p:sp>
      <p:sp>
        <p:nvSpPr>
          <p:cNvPr id="3" name="Content Placeholder 2"/>
          <p:cNvSpPr>
            <a:spLocks noGrp="1"/>
          </p:cNvSpPr>
          <p:nvPr>
            <p:ph idx="1"/>
          </p:nvPr>
        </p:nvSpPr>
        <p:spPr>
          <a:xfrm>
            <a:off x="303212" y="2362200"/>
            <a:ext cx="6932771" cy="3200399"/>
          </a:xfrm>
        </p:spPr>
        <p:txBody>
          <a:bodyPr>
            <a:normAutofit/>
          </a:bodyPr>
          <a:lstStyle/>
          <a:p>
            <a:pPr lvl="0" algn="just"/>
            <a:r>
              <a:rPr lang="en-US" sz="2000" dirty="0">
                <a:latin typeface="Arial" pitchFamily="34" charset="0"/>
                <a:cs typeface="Arial" pitchFamily="34" charset="0"/>
              </a:rPr>
              <a:t>Nirvaa Ethnic Wear is an online ethnic clothing company.</a:t>
            </a:r>
          </a:p>
          <a:p>
            <a:pPr lvl="0" algn="just"/>
            <a:endParaRPr lang="en-US" sz="2000" dirty="0">
              <a:latin typeface="Arial" pitchFamily="34" charset="0"/>
              <a:cs typeface="Arial" pitchFamily="34" charset="0"/>
            </a:endParaRPr>
          </a:p>
          <a:p>
            <a:pPr lvl="0" algn="just"/>
            <a:r>
              <a:rPr lang="en-US" sz="2000" dirty="0">
                <a:latin typeface="Arial" pitchFamily="34" charset="0"/>
                <a:cs typeface="Arial" pitchFamily="34" charset="0"/>
              </a:rPr>
              <a:t>It offers authentic and affordable Asian designer clothing amid the overpriced market (Cheema, 2021).</a:t>
            </a:r>
          </a:p>
          <a:p>
            <a:pPr lvl="0" algn="just"/>
            <a:endParaRPr lang="en-US" sz="2000" dirty="0">
              <a:latin typeface="Arial" pitchFamily="34" charset="0"/>
              <a:cs typeface="Arial" pitchFamily="34" charset="0"/>
            </a:endParaRPr>
          </a:p>
          <a:p>
            <a:pPr algn="just"/>
            <a:r>
              <a:rPr lang="en-US" sz="2000" dirty="0">
                <a:latin typeface="Arial" pitchFamily="34" charset="0"/>
                <a:cs typeface="Arial" pitchFamily="34" charset="0"/>
              </a:rPr>
              <a:t>Nirvaa offers customisation through artisan sourcing and virtual fitting.</a:t>
            </a:r>
          </a:p>
        </p:txBody>
      </p:sp>
      <p:pic>
        <p:nvPicPr>
          <p:cNvPr id="3074" name="Picture 2"/>
          <p:cNvPicPr>
            <a:picLocks noChangeAspect="1" noChangeArrowheads="1"/>
          </p:cNvPicPr>
          <p:nvPr/>
        </p:nvPicPr>
        <p:blipFill>
          <a:blip r:embed="rId3"/>
          <a:srcRect/>
          <a:stretch>
            <a:fillRect/>
          </a:stretch>
        </p:blipFill>
        <p:spPr bwMode="auto">
          <a:xfrm>
            <a:off x="7466012" y="1600200"/>
            <a:ext cx="4448175" cy="4295775"/>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9142412" y="6019800"/>
            <a:ext cx="1476686" cy="307777"/>
          </a:xfrm>
          <a:prstGeom prst="rect">
            <a:avLst/>
          </a:prstGeom>
        </p:spPr>
        <p:txBody>
          <a:bodyPr wrap="none">
            <a:spAutoFit/>
          </a:bodyPr>
          <a:lstStyle/>
          <a:p>
            <a:r>
              <a:rPr lang="en-US" sz="1400" dirty="0">
                <a:latin typeface="Arial" pitchFamily="34" charset="0"/>
                <a:cs typeface="Arial" pitchFamily="34" charset="0"/>
              </a:rPr>
              <a:t>(Cheema, 2021)</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800" b="1" dirty="0">
                <a:latin typeface="Arial" pitchFamily="34" charset="0"/>
                <a:cs typeface="Arial" pitchFamily="34" charset="0"/>
              </a:rPr>
              <a:t>Objectives</a:t>
            </a:r>
            <a:endParaRPr lang="en-US" sz="3800" dirty="0">
              <a:latin typeface="Arial" pitchFamily="34" charset="0"/>
              <a:cs typeface="Arial" pitchFamily="34" charset="0"/>
            </a:endParaRPr>
          </a:p>
        </p:txBody>
      </p:sp>
      <p:sp>
        <p:nvSpPr>
          <p:cNvPr id="3" name="Content Placeholder 2"/>
          <p:cNvSpPr>
            <a:spLocks noGrp="1"/>
          </p:cNvSpPr>
          <p:nvPr>
            <p:ph idx="1"/>
          </p:nvPr>
        </p:nvSpPr>
        <p:spPr>
          <a:xfrm>
            <a:off x="5027612" y="2362200"/>
            <a:ext cx="6627972" cy="3276599"/>
          </a:xfrm>
        </p:spPr>
        <p:txBody>
          <a:bodyPr>
            <a:normAutofit/>
          </a:bodyPr>
          <a:lstStyle/>
          <a:p>
            <a:pPr lvl="0" algn="just"/>
            <a:r>
              <a:rPr lang="en-US" sz="2000" dirty="0">
                <a:latin typeface="Arial" pitchFamily="34" charset="0"/>
                <a:cs typeface="Arial" pitchFamily="34" charset="0"/>
              </a:rPr>
              <a:t>To establish customer visibility and offer affordable Asian Ethnic wear.</a:t>
            </a:r>
          </a:p>
          <a:p>
            <a:pPr lvl="0" algn="just"/>
            <a:endParaRPr lang="en-US" sz="2000" dirty="0">
              <a:latin typeface="Arial" pitchFamily="34" charset="0"/>
              <a:cs typeface="Arial" pitchFamily="34" charset="0"/>
            </a:endParaRPr>
          </a:p>
          <a:p>
            <a:pPr lvl="0" algn="just"/>
            <a:r>
              <a:rPr lang="en-US" sz="2000" dirty="0">
                <a:latin typeface="Arial" pitchFamily="34" charset="0"/>
                <a:cs typeface="Arial" pitchFamily="34" charset="0"/>
              </a:rPr>
              <a:t>To ensure artisan growth and global expansion of Nirvaa.</a:t>
            </a:r>
          </a:p>
          <a:p>
            <a:pPr lvl="0" algn="just"/>
            <a:endParaRPr lang="en-US" sz="2000" dirty="0">
              <a:latin typeface="Arial" pitchFamily="34" charset="0"/>
              <a:cs typeface="Arial" pitchFamily="34" charset="0"/>
            </a:endParaRPr>
          </a:p>
          <a:p>
            <a:pPr lvl="0" algn="just"/>
            <a:r>
              <a:rPr lang="en-US" sz="2000" dirty="0">
                <a:latin typeface="Arial" pitchFamily="34" charset="0"/>
                <a:cs typeface="Arial" pitchFamily="34" charset="0"/>
              </a:rPr>
              <a:t>To establish strong customer satisfaction and retention.</a:t>
            </a:r>
          </a:p>
        </p:txBody>
      </p:sp>
      <p:pic>
        <p:nvPicPr>
          <p:cNvPr id="4098" name="Picture 2"/>
          <p:cNvPicPr>
            <a:picLocks noChangeAspect="1" noChangeArrowheads="1"/>
          </p:cNvPicPr>
          <p:nvPr/>
        </p:nvPicPr>
        <p:blipFill>
          <a:blip r:embed="rId3"/>
          <a:srcRect/>
          <a:stretch>
            <a:fillRect/>
          </a:stretch>
        </p:blipFill>
        <p:spPr bwMode="auto">
          <a:xfrm>
            <a:off x="531812" y="2133600"/>
            <a:ext cx="3315346" cy="3352800"/>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1598612" y="5791200"/>
            <a:ext cx="1457450" cy="307777"/>
          </a:xfrm>
          <a:prstGeom prst="rect">
            <a:avLst/>
          </a:prstGeom>
        </p:spPr>
        <p:txBody>
          <a:bodyPr wrap="none">
            <a:spAutoFit/>
          </a:bodyPr>
          <a:lstStyle/>
          <a:p>
            <a:r>
              <a:rPr lang="en-US" sz="1400" dirty="0">
                <a:latin typeface="Arial" pitchFamily="34" charset="0"/>
                <a:cs typeface="Arial" pitchFamily="34" charset="0"/>
              </a:rPr>
              <a:t>(Bendoni, 2020)</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800" b="1" dirty="0">
                <a:latin typeface="Arial" pitchFamily="34" charset="0"/>
                <a:cs typeface="Arial" pitchFamily="34" charset="0"/>
              </a:rPr>
              <a:t>Unique Selling Proposition</a:t>
            </a:r>
          </a:p>
        </p:txBody>
      </p:sp>
      <p:sp>
        <p:nvSpPr>
          <p:cNvPr id="3" name="Content Placeholder 2"/>
          <p:cNvSpPr>
            <a:spLocks noGrp="1"/>
          </p:cNvSpPr>
          <p:nvPr>
            <p:ph idx="1"/>
          </p:nvPr>
        </p:nvSpPr>
        <p:spPr>
          <a:xfrm>
            <a:off x="608012" y="2590800"/>
            <a:ext cx="6627971" cy="2819399"/>
          </a:xfrm>
        </p:spPr>
        <p:txBody>
          <a:bodyPr>
            <a:normAutofit/>
          </a:bodyPr>
          <a:lstStyle/>
          <a:p>
            <a:pPr lvl="0"/>
            <a:r>
              <a:rPr lang="en-US" sz="2000" dirty="0">
                <a:latin typeface="Arial" pitchFamily="34" charset="0"/>
                <a:cs typeface="Arial" pitchFamily="34" charset="0"/>
              </a:rPr>
              <a:t>Nirvaa offers wide options ranging from unstitched to ready-made.</a:t>
            </a:r>
          </a:p>
          <a:p>
            <a:pPr lvl="0">
              <a:buNone/>
            </a:pPr>
            <a:endParaRPr lang="en-US" sz="2000" dirty="0">
              <a:latin typeface="Arial" pitchFamily="34" charset="0"/>
              <a:cs typeface="Arial" pitchFamily="34" charset="0"/>
            </a:endParaRPr>
          </a:p>
          <a:p>
            <a:pPr lvl="0" algn="just"/>
            <a:r>
              <a:rPr lang="en-US" sz="2000" dirty="0">
                <a:latin typeface="Arial" pitchFamily="34" charset="0"/>
                <a:cs typeface="Arial" pitchFamily="34" charset="0"/>
              </a:rPr>
              <a:t>It offers customisation through virtual fitting.</a:t>
            </a:r>
          </a:p>
          <a:p>
            <a:pPr lvl="0">
              <a:buNone/>
            </a:pPr>
            <a:endParaRPr lang="en-US" sz="2000" dirty="0">
              <a:latin typeface="Arial" pitchFamily="34" charset="0"/>
              <a:cs typeface="Arial" pitchFamily="34" charset="0"/>
            </a:endParaRPr>
          </a:p>
          <a:p>
            <a:r>
              <a:rPr lang="en-US" sz="2000" dirty="0">
                <a:latin typeface="Arial" pitchFamily="34" charset="0"/>
                <a:cs typeface="Arial" pitchFamily="34" charset="0"/>
              </a:rPr>
              <a:t>Nirvaa ensures authenticity by sourcing artisans directly.</a:t>
            </a:r>
          </a:p>
        </p:txBody>
      </p:sp>
      <p:pic>
        <p:nvPicPr>
          <p:cNvPr id="5122" name="Picture 2"/>
          <p:cNvPicPr>
            <a:picLocks noChangeAspect="1" noChangeArrowheads="1"/>
          </p:cNvPicPr>
          <p:nvPr/>
        </p:nvPicPr>
        <p:blipFill>
          <a:blip r:embed="rId3"/>
          <a:srcRect/>
          <a:stretch>
            <a:fillRect/>
          </a:stretch>
        </p:blipFill>
        <p:spPr bwMode="auto">
          <a:xfrm>
            <a:off x="7542212" y="1981200"/>
            <a:ext cx="3581400" cy="3777641"/>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8228012" y="5867400"/>
            <a:ext cx="2573140" cy="307777"/>
          </a:xfrm>
          <a:prstGeom prst="rect">
            <a:avLst/>
          </a:prstGeom>
        </p:spPr>
        <p:txBody>
          <a:bodyPr wrap="none">
            <a:spAutoFit/>
          </a:bodyPr>
          <a:lstStyle/>
          <a:p>
            <a:r>
              <a:rPr lang="en-US" sz="1400" dirty="0">
                <a:latin typeface="Arial" pitchFamily="34" charset="0"/>
                <a:cs typeface="Arial" pitchFamily="34" charset="0"/>
              </a:rPr>
              <a:t>(Drzewiecka  and Patki,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800" b="1" dirty="0">
                <a:latin typeface="Arial" pitchFamily="34" charset="0"/>
                <a:cs typeface="Arial" pitchFamily="34" charset="0"/>
              </a:rPr>
              <a:t>Competitive Analysis</a:t>
            </a:r>
          </a:p>
        </p:txBody>
      </p:sp>
      <p:sp>
        <p:nvSpPr>
          <p:cNvPr id="3" name="Content Placeholder 2"/>
          <p:cNvSpPr>
            <a:spLocks noGrp="1"/>
          </p:cNvSpPr>
          <p:nvPr>
            <p:ph idx="1"/>
          </p:nvPr>
        </p:nvSpPr>
        <p:spPr>
          <a:xfrm>
            <a:off x="4494212" y="2286000"/>
            <a:ext cx="7085172" cy="3505199"/>
          </a:xfrm>
        </p:spPr>
        <p:txBody>
          <a:bodyPr>
            <a:normAutofit/>
          </a:bodyPr>
          <a:lstStyle/>
          <a:p>
            <a:pPr lvl="0" algn="just"/>
            <a:r>
              <a:rPr lang="en-US" sz="2000" dirty="0">
                <a:latin typeface="Arial" pitchFamily="34" charset="0"/>
                <a:cs typeface="Arial" pitchFamily="34" charset="0"/>
              </a:rPr>
              <a:t>The new entrant threat will be moderate for Nirvaa Ethnic Wear.</a:t>
            </a:r>
          </a:p>
          <a:p>
            <a:pPr lvl="0" algn="just"/>
            <a:endParaRPr lang="en-US" sz="2000" dirty="0">
              <a:latin typeface="Arial" pitchFamily="34" charset="0"/>
              <a:cs typeface="Arial" pitchFamily="34" charset="0"/>
            </a:endParaRPr>
          </a:p>
          <a:p>
            <a:pPr lvl="0" algn="just"/>
            <a:r>
              <a:rPr lang="en-US" sz="2000" dirty="0">
                <a:latin typeface="Arial" pitchFamily="34" charset="0"/>
                <a:cs typeface="Arial" pitchFamily="34" charset="0"/>
              </a:rPr>
              <a:t>The market rivalry can be considered intense for the brand (Perkins, 2025).</a:t>
            </a:r>
          </a:p>
          <a:p>
            <a:pPr lvl="0" algn="just"/>
            <a:endParaRPr lang="en-US" sz="2000" dirty="0">
              <a:latin typeface="Arial" pitchFamily="34" charset="0"/>
              <a:cs typeface="Arial" pitchFamily="34" charset="0"/>
            </a:endParaRPr>
          </a:p>
          <a:p>
            <a:pPr algn="just"/>
            <a:r>
              <a:rPr lang="en-US" sz="2000" dirty="0">
                <a:latin typeface="Arial" pitchFamily="34" charset="0"/>
                <a:cs typeface="Arial" pitchFamily="34" charset="0"/>
              </a:rPr>
              <a:t>Though there are substitutes, they lack authenticity.</a:t>
            </a:r>
          </a:p>
        </p:txBody>
      </p:sp>
      <p:sp>
        <p:nvSpPr>
          <p:cNvPr id="35842" name="AutoShape 2" descr="Competition Market, Global Challenge Concept - Stock Image - Everypixel"/>
          <p:cNvSpPr>
            <a:spLocks noChangeAspect="1" noChangeArrowheads="1"/>
          </p:cNvSpPr>
          <p:nvPr/>
        </p:nvSpPr>
        <p:spPr bwMode="auto">
          <a:xfrm>
            <a:off x="155575" y="-136525"/>
            <a:ext cx="296863" cy="296863"/>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5844" name="AutoShape 4" descr="Competition Market, Global Challenge Concept - Stock Image - Everypixel"/>
          <p:cNvSpPr>
            <a:spLocks noChangeAspect="1" noChangeArrowheads="1"/>
          </p:cNvSpPr>
          <p:nvPr/>
        </p:nvSpPr>
        <p:spPr bwMode="auto">
          <a:xfrm>
            <a:off x="155575" y="-136525"/>
            <a:ext cx="296863" cy="296863"/>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5846" name="AutoShape 6" descr="Competition Market, Global Challenge Concept - Stock Image - Everypixel"/>
          <p:cNvSpPr>
            <a:spLocks noChangeAspect="1" noChangeArrowheads="1"/>
          </p:cNvSpPr>
          <p:nvPr/>
        </p:nvSpPr>
        <p:spPr bwMode="auto">
          <a:xfrm>
            <a:off x="155575" y="-136525"/>
            <a:ext cx="296863" cy="296863"/>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5847" name="Picture 7"/>
          <p:cNvPicPr>
            <a:picLocks noChangeAspect="1" noChangeArrowheads="1"/>
          </p:cNvPicPr>
          <p:nvPr/>
        </p:nvPicPr>
        <p:blipFill>
          <a:blip r:embed="rId3"/>
          <a:srcRect/>
          <a:stretch>
            <a:fillRect/>
          </a:stretch>
        </p:blipFill>
        <p:spPr bwMode="auto">
          <a:xfrm>
            <a:off x="455612" y="1905000"/>
            <a:ext cx="3648075" cy="3200400"/>
          </a:xfrm>
          <a:prstGeom prst="rect">
            <a:avLst/>
          </a:prstGeom>
          <a:ln>
            <a:noFill/>
          </a:ln>
          <a:effectLst>
            <a:outerShdw blurRad="292100" dist="139700" dir="2700000" algn="tl" rotWithShape="0">
              <a:srgbClr val="333333">
                <a:alpha val="65000"/>
              </a:srgbClr>
            </a:outerShdw>
          </a:effectLst>
        </p:spPr>
      </p:pic>
      <p:sp>
        <p:nvSpPr>
          <p:cNvPr id="8" name="Rectangle 7"/>
          <p:cNvSpPr/>
          <p:nvPr/>
        </p:nvSpPr>
        <p:spPr>
          <a:xfrm>
            <a:off x="1522412" y="5334000"/>
            <a:ext cx="1398140" cy="307777"/>
          </a:xfrm>
          <a:prstGeom prst="rect">
            <a:avLst/>
          </a:prstGeom>
        </p:spPr>
        <p:txBody>
          <a:bodyPr wrap="none">
            <a:spAutoFit/>
          </a:bodyPr>
          <a:lstStyle/>
          <a:p>
            <a:r>
              <a:rPr lang="en-US" sz="1400" dirty="0">
                <a:latin typeface="Arial" pitchFamily="34" charset="0"/>
                <a:cs typeface="Arial" pitchFamily="34" charset="0"/>
              </a:rPr>
              <a:t>(Perkins, 2025)</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800" b="1" dirty="0">
                <a:latin typeface="Arial" pitchFamily="34" charset="0"/>
                <a:cs typeface="Arial" pitchFamily="34" charset="0"/>
              </a:rPr>
              <a:t>Weaknesses</a:t>
            </a:r>
            <a:endParaRPr lang="en-US" sz="3800" dirty="0">
              <a:latin typeface="Arial" pitchFamily="34" charset="0"/>
              <a:cs typeface="Arial" pitchFamily="34" charset="0"/>
            </a:endParaRPr>
          </a:p>
        </p:txBody>
      </p:sp>
      <p:sp>
        <p:nvSpPr>
          <p:cNvPr id="3" name="Content Placeholder 2"/>
          <p:cNvSpPr>
            <a:spLocks noGrp="1"/>
          </p:cNvSpPr>
          <p:nvPr>
            <p:ph idx="1"/>
          </p:nvPr>
        </p:nvSpPr>
        <p:spPr>
          <a:xfrm>
            <a:off x="608012" y="2362200"/>
            <a:ext cx="6246971" cy="3124199"/>
          </a:xfrm>
        </p:spPr>
        <p:txBody>
          <a:bodyPr>
            <a:normAutofit/>
          </a:bodyPr>
          <a:lstStyle/>
          <a:p>
            <a:pPr lvl="0" algn="just"/>
            <a:r>
              <a:rPr lang="en-US" sz="2000" dirty="0">
                <a:latin typeface="Arial" pitchFamily="34" charset="0"/>
                <a:cs typeface="Arial" pitchFamily="34" charset="0"/>
              </a:rPr>
              <a:t>Limited fund for a startup is a weakness of Nirvaa.</a:t>
            </a:r>
          </a:p>
          <a:p>
            <a:pPr lvl="0" algn="just"/>
            <a:endParaRPr lang="en-US" sz="2000" dirty="0">
              <a:latin typeface="Arial" pitchFamily="34" charset="0"/>
              <a:cs typeface="Arial" pitchFamily="34" charset="0"/>
            </a:endParaRPr>
          </a:p>
          <a:p>
            <a:pPr lvl="0" algn="just"/>
            <a:r>
              <a:rPr lang="en-US" sz="2000" dirty="0">
                <a:latin typeface="Arial" pitchFamily="34" charset="0"/>
                <a:cs typeface="Arial" pitchFamily="34" charset="0"/>
              </a:rPr>
              <a:t>It is highly dependent on artisans.</a:t>
            </a:r>
          </a:p>
          <a:p>
            <a:pPr lvl="0" algn="just"/>
            <a:endParaRPr lang="en-US" sz="2000" dirty="0">
              <a:latin typeface="Arial" pitchFamily="34" charset="0"/>
              <a:cs typeface="Arial" pitchFamily="34" charset="0"/>
            </a:endParaRPr>
          </a:p>
          <a:p>
            <a:pPr algn="just"/>
            <a:r>
              <a:rPr lang="en-US" sz="2000" dirty="0">
                <a:latin typeface="Arial" pitchFamily="34" charset="0"/>
                <a:cs typeface="Arial" pitchFamily="34" charset="0"/>
              </a:rPr>
              <a:t>The company has limited brand awareness at the initial stage (Levit, 2023).</a:t>
            </a:r>
          </a:p>
        </p:txBody>
      </p:sp>
      <p:pic>
        <p:nvPicPr>
          <p:cNvPr id="34817" name="Picture 1"/>
          <p:cNvPicPr>
            <a:picLocks noChangeAspect="1" noChangeArrowheads="1"/>
          </p:cNvPicPr>
          <p:nvPr/>
        </p:nvPicPr>
        <p:blipFill>
          <a:blip r:embed="rId3"/>
          <a:srcRect/>
          <a:stretch>
            <a:fillRect/>
          </a:stretch>
        </p:blipFill>
        <p:spPr bwMode="auto">
          <a:xfrm>
            <a:off x="7694612" y="2057400"/>
            <a:ext cx="3714750" cy="3056709"/>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9066212" y="5334000"/>
            <a:ext cx="1178528" cy="307777"/>
          </a:xfrm>
          <a:prstGeom prst="rect">
            <a:avLst/>
          </a:prstGeom>
        </p:spPr>
        <p:txBody>
          <a:bodyPr wrap="none">
            <a:spAutoFit/>
          </a:bodyPr>
          <a:lstStyle/>
          <a:p>
            <a:r>
              <a:rPr lang="en-US" sz="1400" dirty="0">
                <a:latin typeface="Arial" pitchFamily="34" charset="0"/>
                <a:cs typeface="Arial" pitchFamily="34" charset="0"/>
              </a:rPr>
              <a:t>(Levit, 2023)</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800" b="1" dirty="0">
                <a:latin typeface="Arial" pitchFamily="34" charset="0"/>
                <a:cs typeface="Arial" pitchFamily="34" charset="0"/>
              </a:rPr>
              <a:t>4Ps of Marketing Mix</a:t>
            </a:r>
          </a:p>
        </p:txBody>
      </p:sp>
      <p:sp>
        <p:nvSpPr>
          <p:cNvPr id="3" name="Content Placeholder 2"/>
          <p:cNvSpPr>
            <a:spLocks noGrp="1"/>
          </p:cNvSpPr>
          <p:nvPr>
            <p:ph idx="1"/>
          </p:nvPr>
        </p:nvSpPr>
        <p:spPr>
          <a:xfrm>
            <a:off x="4646612" y="1905000"/>
            <a:ext cx="6932772" cy="4190999"/>
          </a:xfrm>
        </p:spPr>
        <p:txBody>
          <a:bodyPr>
            <a:normAutofit/>
          </a:bodyPr>
          <a:lstStyle/>
          <a:p>
            <a:pPr lvl="0" algn="just"/>
            <a:r>
              <a:rPr lang="en-US" sz="2000" b="1" i="1" dirty="0">
                <a:latin typeface="Arial" pitchFamily="34" charset="0"/>
                <a:cs typeface="Arial" pitchFamily="34" charset="0"/>
              </a:rPr>
              <a:t>Product: </a:t>
            </a:r>
            <a:r>
              <a:rPr lang="en-US" sz="2000" dirty="0">
                <a:latin typeface="Arial" pitchFamily="34" charset="0"/>
                <a:cs typeface="Arial" pitchFamily="34" charset="0"/>
              </a:rPr>
              <a:t>Authentic Asian ethnic wear, both unstitched and ready-made.</a:t>
            </a:r>
          </a:p>
          <a:p>
            <a:pPr lvl="0" algn="just"/>
            <a:endParaRPr lang="en-US" sz="2000" dirty="0">
              <a:latin typeface="Arial" pitchFamily="34" charset="0"/>
              <a:cs typeface="Arial" pitchFamily="34" charset="0"/>
            </a:endParaRPr>
          </a:p>
          <a:p>
            <a:pPr lvl="0" algn="just"/>
            <a:r>
              <a:rPr lang="en-US" sz="2000" b="1" i="1" dirty="0">
                <a:latin typeface="Arial" pitchFamily="34" charset="0"/>
                <a:cs typeface="Arial" pitchFamily="34" charset="0"/>
              </a:rPr>
              <a:t>Price:</a:t>
            </a:r>
            <a:r>
              <a:rPr lang="en-US" sz="2000" dirty="0">
                <a:latin typeface="Arial" pitchFamily="34" charset="0"/>
                <a:cs typeface="Arial" pitchFamily="34" charset="0"/>
              </a:rPr>
              <a:t> Nirvaa will be affordable and prioritise value-based pricing (Wood et al., 2021).</a:t>
            </a:r>
          </a:p>
          <a:p>
            <a:pPr lvl="0" algn="just"/>
            <a:endParaRPr lang="en-US" sz="2000" dirty="0">
              <a:latin typeface="Arial" pitchFamily="34" charset="0"/>
              <a:cs typeface="Arial" pitchFamily="34" charset="0"/>
            </a:endParaRPr>
          </a:p>
          <a:p>
            <a:pPr lvl="0" algn="just"/>
            <a:r>
              <a:rPr lang="en-US" sz="2000" b="1" i="1" dirty="0">
                <a:latin typeface="Arial" pitchFamily="34" charset="0"/>
                <a:cs typeface="Arial" pitchFamily="34" charset="0"/>
              </a:rPr>
              <a:t>Place:</a:t>
            </a:r>
            <a:r>
              <a:rPr lang="en-US" sz="2000" dirty="0">
                <a:latin typeface="Arial" pitchFamily="34" charset="0"/>
                <a:cs typeface="Arial" pitchFamily="34" charset="0"/>
              </a:rPr>
              <a:t> It will distribute products through an online platform.</a:t>
            </a:r>
          </a:p>
          <a:p>
            <a:pPr lvl="0" algn="just"/>
            <a:endParaRPr lang="en-US" sz="2000" dirty="0">
              <a:latin typeface="Arial" pitchFamily="34" charset="0"/>
              <a:cs typeface="Arial" pitchFamily="34" charset="0"/>
            </a:endParaRPr>
          </a:p>
          <a:p>
            <a:pPr algn="just"/>
            <a:r>
              <a:rPr lang="en-US" sz="2000" b="1" i="1" dirty="0">
                <a:latin typeface="Arial" pitchFamily="34" charset="0"/>
                <a:cs typeface="Arial" pitchFamily="34" charset="0"/>
              </a:rPr>
              <a:t>Promotion: </a:t>
            </a:r>
            <a:r>
              <a:rPr lang="en-US" sz="2000" dirty="0">
                <a:latin typeface="Arial" pitchFamily="34" charset="0"/>
                <a:cs typeface="Arial" pitchFamily="34" charset="0"/>
              </a:rPr>
              <a:t>Influencer marketing and social media marketing will be prioritised.</a:t>
            </a:r>
          </a:p>
        </p:txBody>
      </p:sp>
      <p:pic>
        <p:nvPicPr>
          <p:cNvPr id="33793" name="Picture 1"/>
          <p:cNvPicPr>
            <a:picLocks noChangeAspect="1" noChangeArrowheads="1"/>
          </p:cNvPicPr>
          <p:nvPr/>
        </p:nvPicPr>
        <p:blipFill>
          <a:blip r:embed="rId3"/>
          <a:srcRect/>
          <a:stretch>
            <a:fillRect/>
          </a:stretch>
        </p:blipFill>
        <p:spPr bwMode="auto">
          <a:xfrm>
            <a:off x="836612" y="2362200"/>
            <a:ext cx="3214181" cy="2971800"/>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1827212" y="5715000"/>
            <a:ext cx="1702646" cy="307777"/>
          </a:xfrm>
          <a:prstGeom prst="rect">
            <a:avLst/>
          </a:prstGeom>
        </p:spPr>
        <p:txBody>
          <a:bodyPr wrap="none">
            <a:spAutoFit/>
          </a:bodyPr>
          <a:lstStyle/>
          <a:p>
            <a:r>
              <a:rPr lang="en-US" sz="1400" dirty="0">
                <a:latin typeface="Arial" pitchFamily="34" charset="0"/>
                <a:cs typeface="Arial" pitchFamily="34" charset="0"/>
              </a:rPr>
              <a:t>(Wood et al., 2021)</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800" b="1" dirty="0">
                <a:latin typeface="Arial" pitchFamily="34" charset="0"/>
                <a:cs typeface="Arial" pitchFamily="34" charset="0"/>
              </a:rPr>
              <a:t>Online strategy</a:t>
            </a:r>
          </a:p>
        </p:txBody>
      </p:sp>
      <p:sp>
        <p:nvSpPr>
          <p:cNvPr id="3" name="Content Placeholder 2"/>
          <p:cNvSpPr>
            <a:spLocks noGrp="1"/>
          </p:cNvSpPr>
          <p:nvPr>
            <p:ph idx="1"/>
          </p:nvPr>
        </p:nvSpPr>
        <p:spPr>
          <a:xfrm>
            <a:off x="227012" y="2286000"/>
            <a:ext cx="7313771" cy="3200399"/>
          </a:xfrm>
        </p:spPr>
        <p:txBody>
          <a:bodyPr>
            <a:normAutofit/>
          </a:bodyPr>
          <a:lstStyle/>
          <a:p>
            <a:pPr lvl="0" algn="just"/>
            <a:r>
              <a:rPr lang="en-US" sz="2000" dirty="0">
                <a:latin typeface="Arial" pitchFamily="34" charset="0"/>
                <a:cs typeface="Arial" pitchFamily="34" charset="0"/>
              </a:rPr>
              <a:t>Storytelling through social media will be prioritised due to high reach (Bendoni, 2020).</a:t>
            </a:r>
          </a:p>
          <a:p>
            <a:pPr lvl="0" algn="just"/>
            <a:endParaRPr lang="en-US" sz="2000" dirty="0">
              <a:latin typeface="Arial" pitchFamily="34" charset="0"/>
              <a:cs typeface="Arial" pitchFamily="34" charset="0"/>
            </a:endParaRPr>
          </a:p>
          <a:p>
            <a:pPr lvl="0" algn="just"/>
            <a:r>
              <a:rPr lang="en-US" sz="2000" dirty="0">
                <a:latin typeface="Arial" pitchFamily="34" charset="0"/>
                <a:cs typeface="Arial" pitchFamily="34" charset="0"/>
              </a:rPr>
              <a:t>Nirvaa will focus on influencer marketing and SEO.</a:t>
            </a:r>
          </a:p>
          <a:p>
            <a:pPr lvl="0" algn="just"/>
            <a:endParaRPr lang="en-US" sz="2000" dirty="0">
              <a:latin typeface="Arial" pitchFamily="34" charset="0"/>
              <a:cs typeface="Arial" pitchFamily="34" charset="0"/>
            </a:endParaRPr>
          </a:p>
          <a:p>
            <a:pPr algn="just"/>
            <a:r>
              <a:rPr lang="en-US" sz="2000" dirty="0">
                <a:latin typeface="Arial" pitchFamily="34" charset="0"/>
                <a:cs typeface="Arial" pitchFamily="34" charset="0"/>
              </a:rPr>
              <a:t>It will offer loyalty rewards to retain repeat customers.</a:t>
            </a:r>
          </a:p>
        </p:txBody>
      </p:sp>
      <p:pic>
        <p:nvPicPr>
          <p:cNvPr id="32769" name="Picture 1"/>
          <p:cNvPicPr>
            <a:picLocks noChangeAspect="1" noChangeArrowheads="1"/>
          </p:cNvPicPr>
          <p:nvPr/>
        </p:nvPicPr>
        <p:blipFill>
          <a:blip r:embed="rId3"/>
          <a:srcRect/>
          <a:stretch>
            <a:fillRect/>
          </a:stretch>
        </p:blipFill>
        <p:spPr bwMode="auto">
          <a:xfrm>
            <a:off x="8151812" y="2133600"/>
            <a:ext cx="3419475" cy="3124200"/>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9066212" y="5486400"/>
            <a:ext cx="1457450" cy="307777"/>
          </a:xfrm>
          <a:prstGeom prst="rect">
            <a:avLst/>
          </a:prstGeom>
        </p:spPr>
        <p:txBody>
          <a:bodyPr wrap="none">
            <a:spAutoFit/>
          </a:bodyPr>
          <a:lstStyle/>
          <a:p>
            <a:r>
              <a:rPr lang="en-US" sz="1400" dirty="0">
                <a:latin typeface="Arial" pitchFamily="34" charset="0"/>
                <a:cs typeface="Arial" pitchFamily="34" charset="0"/>
              </a:rPr>
              <a:t>(Bendoni, 2020)</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800" b="1" dirty="0">
                <a:latin typeface="Arial" pitchFamily="34" charset="0"/>
                <a:cs typeface="Arial" pitchFamily="34" charset="0"/>
              </a:rPr>
              <a:t>Legal Structure</a:t>
            </a:r>
          </a:p>
        </p:txBody>
      </p:sp>
      <p:sp>
        <p:nvSpPr>
          <p:cNvPr id="3" name="Content Placeholder 2"/>
          <p:cNvSpPr>
            <a:spLocks noGrp="1"/>
          </p:cNvSpPr>
          <p:nvPr>
            <p:ph idx="1"/>
          </p:nvPr>
        </p:nvSpPr>
        <p:spPr>
          <a:xfrm>
            <a:off x="5027612" y="2438400"/>
            <a:ext cx="6627972" cy="2819399"/>
          </a:xfrm>
        </p:spPr>
        <p:txBody>
          <a:bodyPr>
            <a:normAutofit/>
          </a:bodyPr>
          <a:lstStyle/>
          <a:p>
            <a:pPr lvl="0" algn="just"/>
            <a:r>
              <a:rPr lang="en-US" sz="2000" dirty="0">
                <a:latin typeface="Arial" pitchFamily="34" charset="0"/>
                <a:cs typeface="Arial" pitchFamily="34" charset="0"/>
              </a:rPr>
              <a:t>Nirvaa Ethnic Wear will follow a partnership legal structure.</a:t>
            </a:r>
          </a:p>
          <a:p>
            <a:pPr lvl="0" algn="just"/>
            <a:endParaRPr lang="en-US" sz="2000" dirty="0">
              <a:latin typeface="Arial" pitchFamily="34" charset="0"/>
              <a:cs typeface="Arial" pitchFamily="34" charset="0"/>
            </a:endParaRPr>
          </a:p>
          <a:p>
            <a:pPr lvl="0" algn="just"/>
            <a:r>
              <a:rPr lang="en-US" sz="2000" dirty="0">
                <a:latin typeface="Arial" pitchFamily="34" charset="0"/>
                <a:cs typeface="Arial" pitchFamily="34" charset="0"/>
              </a:rPr>
              <a:t>This will ensure shared responsibilities as well as profitability (Finerva, 2022).</a:t>
            </a:r>
          </a:p>
          <a:p>
            <a:pPr lvl="0" algn="just"/>
            <a:endParaRPr lang="en-US" sz="2000" dirty="0">
              <a:latin typeface="Arial" pitchFamily="34" charset="0"/>
              <a:cs typeface="Arial" pitchFamily="34" charset="0"/>
            </a:endParaRPr>
          </a:p>
          <a:p>
            <a:pPr algn="just"/>
            <a:r>
              <a:rPr lang="en-US" sz="2000" dirty="0">
                <a:latin typeface="Arial" pitchFamily="34" charset="0"/>
                <a:cs typeface="Arial" pitchFamily="34" charset="0"/>
              </a:rPr>
              <a:t>A partnership structure will be cost-efficient.</a:t>
            </a:r>
          </a:p>
        </p:txBody>
      </p:sp>
      <p:pic>
        <p:nvPicPr>
          <p:cNvPr id="31745" name="Picture 1"/>
          <p:cNvPicPr>
            <a:picLocks noChangeAspect="1" noChangeArrowheads="1"/>
          </p:cNvPicPr>
          <p:nvPr/>
        </p:nvPicPr>
        <p:blipFill>
          <a:blip r:embed="rId3"/>
          <a:srcRect/>
          <a:stretch>
            <a:fillRect/>
          </a:stretch>
        </p:blipFill>
        <p:spPr bwMode="auto">
          <a:xfrm>
            <a:off x="684212" y="2133600"/>
            <a:ext cx="3122005" cy="2895600"/>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1598612" y="5257800"/>
            <a:ext cx="1396536" cy="307777"/>
          </a:xfrm>
          <a:prstGeom prst="rect">
            <a:avLst/>
          </a:prstGeom>
        </p:spPr>
        <p:txBody>
          <a:bodyPr wrap="none">
            <a:spAutoFit/>
          </a:bodyPr>
          <a:lstStyle/>
          <a:p>
            <a:r>
              <a:rPr lang="en-US" sz="1400" dirty="0">
                <a:latin typeface="Arial" pitchFamily="34" charset="0"/>
                <a:cs typeface="Arial" pitchFamily="34" charset="0"/>
              </a:rPr>
              <a:t>(Finerva, 2022)</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800" b="1" dirty="0">
                <a:latin typeface="Arial" pitchFamily="34" charset="0"/>
                <a:cs typeface="Arial" pitchFamily="34" charset="0"/>
              </a:rPr>
              <a:t>Organisational Structure</a:t>
            </a:r>
          </a:p>
        </p:txBody>
      </p:sp>
      <p:sp>
        <p:nvSpPr>
          <p:cNvPr id="3" name="Content Placeholder 2"/>
          <p:cNvSpPr>
            <a:spLocks noGrp="1"/>
          </p:cNvSpPr>
          <p:nvPr>
            <p:ph idx="1"/>
          </p:nvPr>
        </p:nvSpPr>
        <p:spPr>
          <a:xfrm>
            <a:off x="227012" y="2133600"/>
            <a:ext cx="5992839" cy="3860799"/>
          </a:xfrm>
        </p:spPr>
        <p:txBody>
          <a:bodyPr>
            <a:normAutofit/>
          </a:bodyPr>
          <a:lstStyle/>
          <a:p>
            <a:pPr lvl="0" algn="just"/>
            <a:r>
              <a:rPr lang="en-US" sz="2000" dirty="0">
                <a:latin typeface="Arial" pitchFamily="34" charset="0"/>
                <a:cs typeface="Arial" pitchFamily="34" charset="0"/>
              </a:rPr>
              <a:t>Nirvaa will have a flat and flexible organisational structure.</a:t>
            </a:r>
          </a:p>
          <a:p>
            <a:pPr lvl="0" algn="just"/>
            <a:endParaRPr lang="en-US" sz="2000" dirty="0">
              <a:latin typeface="Arial" pitchFamily="34" charset="0"/>
              <a:cs typeface="Arial" pitchFamily="34" charset="0"/>
            </a:endParaRPr>
          </a:p>
          <a:p>
            <a:pPr lvl="0" algn="just"/>
            <a:r>
              <a:rPr lang="en-US" sz="2000" dirty="0">
                <a:latin typeface="Arial" pitchFamily="34" charset="0"/>
                <a:cs typeface="Arial" pitchFamily="34" charset="0"/>
              </a:rPr>
              <a:t>It will include CEO, operations and marketing heads (Klyagin, 2023).</a:t>
            </a:r>
          </a:p>
          <a:p>
            <a:pPr lvl="0" algn="just"/>
            <a:endParaRPr lang="en-US" sz="2000" dirty="0">
              <a:latin typeface="Arial" pitchFamily="34" charset="0"/>
              <a:cs typeface="Arial" pitchFamily="34" charset="0"/>
            </a:endParaRPr>
          </a:p>
          <a:p>
            <a:pPr algn="just"/>
            <a:r>
              <a:rPr lang="en-US" sz="2000" dirty="0">
                <a:latin typeface="Arial" pitchFamily="34" charset="0"/>
                <a:cs typeface="Arial" pitchFamily="34" charset="0"/>
              </a:rPr>
              <a:t>A small customer service and support team will be included.</a:t>
            </a:r>
          </a:p>
        </p:txBody>
      </p:sp>
      <p:pic>
        <p:nvPicPr>
          <p:cNvPr id="2050" name="Picture 2"/>
          <p:cNvPicPr>
            <a:picLocks noChangeAspect="1" noChangeArrowheads="1"/>
          </p:cNvPicPr>
          <p:nvPr/>
        </p:nvPicPr>
        <p:blipFill>
          <a:blip r:embed="rId3"/>
          <a:srcRect/>
          <a:stretch>
            <a:fillRect/>
          </a:stretch>
        </p:blipFill>
        <p:spPr bwMode="auto">
          <a:xfrm>
            <a:off x="6780212" y="1828800"/>
            <a:ext cx="4829175" cy="3810000"/>
          </a:xfrm>
          <a:prstGeom prst="rect">
            <a:avLst/>
          </a:prstGeom>
          <a:noFill/>
          <a:ln w="9525">
            <a:noFill/>
            <a:miter lim="800000"/>
            <a:headEnd/>
            <a:tailEnd/>
          </a:ln>
          <a:effectLst/>
        </p:spPr>
      </p:pic>
      <p:sp>
        <p:nvSpPr>
          <p:cNvPr id="5" name="Rectangle 4"/>
          <p:cNvSpPr/>
          <p:nvPr/>
        </p:nvSpPr>
        <p:spPr>
          <a:xfrm>
            <a:off x="8837612" y="5791200"/>
            <a:ext cx="830677" cy="307777"/>
          </a:xfrm>
          <a:prstGeom prst="rect">
            <a:avLst/>
          </a:prstGeom>
        </p:spPr>
        <p:txBody>
          <a:bodyPr wrap="none">
            <a:spAutoFit/>
          </a:bodyPr>
          <a:lstStyle/>
          <a:p>
            <a:r>
              <a:rPr lang="en-US" sz="1400" dirty="0">
                <a:latin typeface="Arial" pitchFamily="34" charset="0"/>
                <a:cs typeface="Arial" pitchFamily="34" charset="0"/>
              </a:rPr>
              <a:t>(Author)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800" b="1" dirty="0">
                <a:latin typeface="Arial" pitchFamily="34" charset="0"/>
                <a:cs typeface="Arial" pitchFamily="34" charset="0"/>
              </a:rPr>
              <a:t>Sources of Funding</a:t>
            </a:r>
          </a:p>
        </p:txBody>
      </p:sp>
      <p:sp>
        <p:nvSpPr>
          <p:cNvPr id="3" name="Content Placeholder 2"/>
          <p:cNvSpPr>
            <a:spLocks noGrp="1"/>
          </p:cNvSpPr>
          <p:nvPr>
            <p:ph idx="1"/>
          </p:nvPr>
        </p:nvSpPr>
        <p:spPr>
          <a:xfrm>
            <a:off x="4494212" y="2133600"/>
            <a:ext cx="7186745" cy="3657599"/>
          </a:xfrm>
        </p:spPr>
        <p:txBody>
          <a:bodyPr>
            <a:normAutofit/>
          </a:bodyPr>
          <a:lstStyle/>
          <a:p>
            <a:pPr lvl="0" algn="just"/>
            <a:r>
              <a:rPr lang="en-US" sz="2000" dirty="0">
                <a:latin typeface="Arial" pitchFamily="34" charset="0"/>
                <a:cs typeface="Arial" pitchFamily="34" charset="0"/>
              </a:rPr>
              <a:t>Funding will be sourced through bank loans like the British Business Bank Startup Loan Scheme.</a:t>
            </a:r>
          </a:p>
          <a:p>
            <a:pPr lvl="0" algn="just"/>
            <a:endParaRPr lang="en-US" sz="2000" dirty="0">
              <a:latin typeface="Arial" pitchFamily="34" charset="0"/>
              <a:cs typeface="Arial" pitchFamily="34" charset="0"/>
            </a:endParaRPr>
          </a:p>
          <a:p>
            <a:pPr lvl="0" algn="just"/>
            <a:r>
              <a:rPr lang="en-US" sz="2000" dirty="0">
                <a:latin typeface="Arial" pitchFamily="34" charset="0"/>
                <a:cs typeface="Arial" pitchFamily="34" charset="0"/>
              </a:rPr>
              <a:t>Initially, personal savings and assets will be utilised (BDC, 2025).</a:t>
            </a:r>
          </a:p>
          <a:p>
            <a:pPr lvl="0" algn="just"/>
            <a:endParaRPr lang="en-US" sz="2000" dirty="0">
              <a:latin typeface="Arial" pitchFamily="34" charset="0"/>
              <a:cs typeface="Arial" pitchFamily="34" charset="0"/>
            </a:endParaRPr>
          </a:p>
          <a:p>
            <a:pPr algn="just"/>
            <a:r>
              <a:rPr lang="en-US" sz="2000" dirty="0">
                <a:latin typeface="Arial" pitchFamily="34" charset="0"/>
                <a:cs typeface="Arial" pitchFamily="34" charset="0"/>
              </a:rPr>
              <a:t>Angel investors will be approached for funding the business.</a:t>
            </a:r>
          </a:p>
        </p:txBody>
      </p:sp>
      <p:pic>
        <p:nvPicPr>
          <p:cNvPr id="30721" name="Picture 1"/>
          <p:cNvPicPr>
            <a:picLocks noChangeAspect="1" noChangeArrowheads="1"/>
          </p:cNvPicPr>
          <p:nvPr/>
        </p:nvPicPr>
        <p:blipFill>
          <a:blip r:embed="rId3"/>
          <a:srcRect/>
          <a:stretch>
            <a:fillRect/>
          </a:stretch>
        </p:blipFill>
        <p:spPr bwMode="auto">
          <a:xfrm>
            <a:off x="379412" y="2438400"/>
            <a:ext cx="3714750" cy="2457450"/>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1598612" y="5105400"/>
            <a:ext cx="1180131" cy="307777"/>
          </a:xfrm>
          <a:prstGeom prst="rect">
            <a:avLst/>
          </a:prstGeom>
        </p:spPr>
        <p:txBody>
          <a:bodyPr wrap="none">
            <a:spAutoFit/>
          </a:bodyPr>
          <a:lstStyle/>
          <a:p>
            <a:r>
              <a:rPr lang="en-US" sz="1400" dirty="0">
                <a:latin typeface="Arial" pitchFamily="34" charset="0"/>
                <a:cs typeface="Arial" pitchFamily="34" charset="0"/>
              </a:rPr>
              <a:t>(BDC, 2025)</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800" b="1" dirty="0">
                <a:latin typeface="Arial" pitchFamily="34" charset="0"/>
                <a:cs typeface="Arial" pitchFamily="34" charset="0"/>
              </a:rPr>
              <a:t>About the Business</a:t>
            </a:r>
          </a:p>
        </p:txBody>
      </p:sp>
      <p:sp>
        <p:nvSpPr>
          <p:cNvPr id="3" name="Content Placeholder 2"/>
          <p:cNvSpPr>
            <a:spLocks noGrp="1"/>
          </p:cNvSpPr>
          <p:nvPr>
            <p:ph idx="1"/>
          </p:nvPr>
        </p:nvSpPr>
        <p:spPr>
          <a:xfrm>
            <a:off x="304721" y="2108201"/>
            <a:ext cx="6780291" cy="3225799"/>
          </a:xfrm>
        </p:spPr>
        <p:txBody>
          <a:bodyPr>
            <a:normAutofit/>
          </a:bodyPr>
          <a:lstStyle/>
          <a:p>
            <a:pPr lvl="0" algn="just"/>
            <a:r>
              <a:rPr lang="en-US" sz="2000" dirty="0">
                <a:latin typeface="Arial" pitchFamily="34" charset="0"/>
                <a:cs typeface="Arial" pitchFamily="34" charset="0"/>
              </a:rPr>
              <a:t>Nirvaa Ethnic Wear will blend traditional clothing aspects with modern designs.</a:t>
            </a:r>
          </a:p>
          <a:p>
            <a:pPr lvl="0" algn="just">
              <a:buNone/>
            </a:pPr>
            <a:endParaRPr lang="en-US" sz="2000" dirty="0">
              <a:latin typeface="Arial" pitchFamily="34" charset="0"/>
              <a:cs typeface="Arial" pitchFamily="34" charset="0"/>
            </a:endParaRPr>
          </a:p>
          <a:p>
            <a:pPr lvl="0" algn="just"/>
            <a:r>
              <a:rPr lang="en-US" sz="2000" dirty="0">
                <a:latin typeface="Arial" pitchFamily="34" charset="0"/>
                <a:cs typeface="Arial" pitchFamily="34" charset="0"/>
              </a:rPr>
              <a:t>The business model has been designed to ensure sustainability and support artisans.</a:t>
            </a:r>
          </a:p>
          <a:p>
            <a:pPr lvl="0" algn="just">
              <a:buNone/>
            </a:pPr>
            <a:endParaRPr lang="en-US" sz="2000" dirty="0">
              <a:latin typeface="Arial" pitchFamily="34" charset="0"/>
              <a:cs typeface="Arial" pitchFamily="34" charset="0"/>
            </a:endParaRPr>
          </a:p>
          <a:p>
            <a:pPr algn="just"/>
            <a:r>
              <a:rPr lang="en-US" sz="2000" dirty="0">
                <a:latin typeface="Arial" pitchFamily="34" charset="0"/>
                <a:cs typeface="Arial" pitchFamily="34" charset="0"/>
              </a:rPr>
              <a:t>The brand’s priority is to promote authentic South Asian culture.</a:t>
            </a:r>
          </a:p>
        </p:txBody>
      </p:sp>
      <p:pic>
        <p:nvPicPr>
          <p:cNvPr id="29697" name="Picture 1"/>
          <p:cNvPicPr>
            <a:picLocks noChangeAspect="1" noChangeArrowheads="1"/>
          </p:cNvPicPr>
          <p:nvPr/>
        </p:nvPicPr>
        <p:blipFill>
          <a:blip r:embed="rId3"/>
          <a:srcRect/>
          <a:stretch>
            <a:fillRect/>
          </a:stretch>
        </p:blipFill>
        <p:spPr bwMode="auto">
          <a:xfrm>
            <a:off x="7770812" y="2133600"/>
            <a:ext cx="3609975" cy="3006579"/>
          </a:xfrm>
          <a:prstGeom prst="rect">
            <a:avLst/>
          </a:prstGeom>
          <a:ln>
            <a:noFill/>
          </a:ln>
          <a:effectLst>
            <a:outerShdw blurRad="292100" dist="139700" dir="2700000" algn="tl" rotWithShape="0">
              <a:srgbClr val="333333">
                <a:alpha val="65000"/>
              </a:srgbClr>
            </a:outerShdw>
          </a:effectLst>
        </p:spPr>
      </p:pic>
      <p:sp>
        <p:nvSpPr>
          <p:cNvPr id="5" name="Rectangle 4"/>
          <p:cNvSpPr/>
          <p:nvPr/>
        </p:nvSpPr>
        <p:spPr>
          <a:xfrm>
            <a:off x="8837612" y="5486400"/>
            <a:ext cx="1476686" cy="307777"/>
          </a:xfrm>
          <a:prstGeom prst="rect">
            <a:avLst/>
          </a:prstGeom>
        </p:spPr>
        <p:txBody>
          <a:bodyPr wrap="none">
            <a:spAutoFit/>
          </a:bodyPr>
          <a:lstStyle/>
          <a:p>
            <a:r>
              <a:rPr lang="en-US" sz="1400" dirty="0">
                <a:latin typeface="Arial" pitchFamily="34" charset="0"/>
                <a:cs typeface="Arial" pitchFamily="34" charset="0"/>
              </a:rPr>
              <a:t>(Cheema, 2021)</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8012" y="228600"/>
            <a:ext cx="10969943" cy="838200"/>
          </a:xfrm>
        </p:spPr>
        <p:txBody>
          <a:bodyPr>
            <a:normAutofit/>
          </a:bodyPr>
          <a:lstStyle/>
          <a:p>
            <a:r>
              <a:rPr lang="en-US" sz="3800" b="1" dirty="0">
                <a:latin typeface="Arial" pitchFamily="34" charset="0"/>
                <a:cs typeface="Arial" pitchFamily="34" charset="0"/>
              </a:rPr>
              <a:t>References </a:t>
            </a:r>
            <a:endParaRPr lang="en-US" sz="3800" dirty="0">
              <a:latin typeface="Arial" pitchFamily="34" charset="0"/>
              <a:cs typeface="Arial" pitchFamily="34" charset="0"/>
            </a:endParaRPr>
          </a:p>
        </p:txBody>
      </p:sp>
      <p:sp>
        <p:nvSpPr>
          <p:cNvPr id="3" name="Content Placeholder 2"/>
          <p:cNvSpPr>
            <a:spLocks noGrp="1"/>
          </p:cNvSpPr>
          <p:nvPr>
            <p:ph idx="1"/>
          </p:nvPr>
        </p:nvSpPr>
        <p:spPr>
          <a:xfrm>
            <a:off x="303212" y="1143000"/>
            <a:ext cx="11680957" cy="5486400"/>
          </a:xfrm>
        </p:spPr>
        <p:txBody>
          <a:bodyPr>
            <a:noAutofit/>
          </a:bodyPr>
          <a:lstStyle/>
          <a:p>
            <a:pPr algn="just">
              <a:spcBef>
                <a:spcPts val="0"/>
              </a:spcBef>
              <a:spcAft>
                <a:spcPts val="600"/>
              </a:spcAft>
            </a:pPr>
            <a:r>
              <a:rPr lang="en-US" sz="1600" dirty="0">
                <a:latin typeface="Arial" pitchFamily="34" charset="0"/>
                <a:cs typeface="Arial" pitchFamily="34" charset="0"/>
              </a:rPr>
              <a:t>BDC, (2025). </a:t>
            </a:r>
            <a:r>
              <a:rPr lang="en-US" sz="1600" i="1" dirty="0">
                <a:latin typeface="Arial" pitchFamily="34" charset="0"/>
                <a:cs typeface="Arial" pitchFamily="34" charset="0"/>
              </a:rPr>
              <a:t>8 sources of start-up financing</a:t>
            </a:r>
            <a:r>
              <a:rPr lang="en-US" sz="1600" dirty="0">
                <a:latin typeface="Arial" pitchFamily="34" charset="0"/>
                <a:cs typeface="Arial" pitchFamily="34" charset="0"/>
              </a:rPr>
              <a:t>. [Online] Available at: https://www.bdc.ca/en/articles-tools/start-buy-business/start-business/start-up-financing-sources [Accessed 6 November 2025].</a:t>
            </a:r>
          </a:p>
          <a:p>
            <a:pPr algn="just">
              <a:spcBef>
                <a:spcPts val="0"/>
              </a:spcBef>
              <a:spcAft>
                <a:spcPts val="600"/>
              </a:spcAft>
            </a:pPr>
            <a:r>
              <a:rPr lang="en-US" sz="1600" dirty="0">
                <a:latin typeface="Arial" pitchFamily="34" charset="0"/>
                <a:cs typeface="Arial" pitchFamily="34" charset="0"/>
              </a:rPr>
              <a:t>Bendoni, W.K., (2020). </a:t>
            </a:r>
            <a:r>
              <a:rPr lang="en-US" sz="1600" i="1" dirty="0">
                <a:latin typeface="Arial" pitchFamily="34" charset="0"/>
                <a:cs typeface="Arial" pitchFamily="34" charset="0"/>
              </a:rPr>
              <a:t>Social media for fashion marketing: Storytelling in a digital world</a:t>
            </a:r>
            <a:r>
              <a:rPr lang="en-US" sz="1600" dirty="0">
                <a:latin typeface="Arial" pitchFamily="34" charset="0"/>
                <a:cs typeface="Arial" pitchFamily="34" charset="0"/>
              </a:rPr>
              <a:t>. Bloomsbury Publishing.</a:t>
            </a:r>
          </a:p>
          <a:p>
            <a:pPr algn="just">
              <a:spcBef>
                <a:spcPts val="0"/>
              </a:spcBef>
              <a:spcAft>
                <a:spcPts val="600"/>
              </a:spcAft>
            </a:pPr>
            <a:r>
              <a:rPr lang="en-US" sz="1600" dirty="0">
                <a:latin typeface="Arial" pitchFamily="34" charset="0"/>
                <a:cs typeface="Arial" pitchFamily="34" charset="0"/>
              </a:rPr>
              <a:t>Cheema, S., (2021). </a:t>
            </a:r>
            <a:r>
              <a:rPr lang="en-US" sz="1600" i="1" dirty="0">
                <a:latin typeface="Arial" pitchFamily="34" charset="0"/>
                <a:cs typeface="Arial" pitchFamily="34" charset="0"/>
              </a:rPr>
              <a:t>Why Am I Uncomfortable In My Ethnic Dress?</a:t>
            </a:r>
            <a:r>
              <a:rPr lang="en-US" sz="1600" dirty="0">
                <a:latin typeface="Arial" pitchFamily="34" charset="0"/>
                <a:cs typeface="Arial" pitchFamily="34" charset="0"/>
              </a:rPr>
              <a:t> [Online] Available at: https://fashionispsychology.com/why-am-i-uncomfortable-in-my-ethnic-dress/ [Accessed 6 November 2025].</a:t>
            </a:r>
          </a:p>
          <a:p>
            <a:pPr algn="just">
              <a:spcBef>
                <a:spcPts val="0"/>
              </a:spcBef>
              <a:spcAft>
                <a:spcPts val="600"/>
              </a:spcAft>
            </a:pPr>
            <a:r>
              <a:rPr lang="en-US" sz="1600" dirty="0">
                <a:latin typeface="Arial" pitchFamily="34" charset="0"/>
                <a:cs typeface="Arial" pitchFamily="34" charset="0"/>
              </a:rPr>
              <a:t>Drzewiecka, A.A. and Patki, M., (2024). Threads of Tradition: How Heritage Fosters Sustainable Fashion Entrepreneurial Practices. </a:t>
            </a:r>
            <a:r>
              <a:rPr lang="en-US" sz="1600" i="1" dirty="0">
                <a:latin typeface="Arial" pitchFamily="34" charset="0"/>
                <a:cs typeface="Arial" pitchFamily="34" charset="0"/>
              </a:rPr>
              <a:t>United International Journal for Research and Technology</a:t>
            </a:r>
            <a:r>
              <a:rPr lang="en-US" sz="1600" dirty="0">
                <a:latin typeface="Arial" pitchFamily="34" charset="0"/>
                <a:cs typeface="Arial" pitchFamily="34" charset="0"/>
              </a:rPr>
              <a:t>, </a:t>
            </a:r>
            <a:r>
              <a:rPr lang="en-US" sz="1600" i="1" dirty="0">
                <a:latin typeface="Arial" pitchFamily="34" charset="0"/>
                <a:cs typeface="Arial" pitchFamily="34" charset="0"/>
              </a:rPr>
              <a:t>5</a:t>
            </a:r>
            <a:r>
              <a:rPr lang="en-US" sz="1600" dirty="0">
                <a:latin typeface="Arial" pitchFamily="34" charset="0"/>
                <a:cs typeface="Arial" pitchFamily="34" charset="0"/>
              </a:rPr>
              <a:t>(9), pp.14-25.</a:t>
            </a:r>
          </a:p>
          <a:p>
            <a:pPr algn="just">
              <a:spcBef>
                <a:spcPts val="0"/>
              </a:spcBef>
              <a:spcAft>
                <a:spcPts val="600"/>
              </a:spcAft>
            </a:pPr>
            <a:r>
              <a:rPr lang="en-US" sz="1600" dirty="0">
                <a:latin typeface="Arial" pitchFamily="34" charset="0"/>
                <a:cs typeface="Arial" pitchFamily="34" charset="0"/>
              </a:rPr>
              <a:t>Finerva, (2022). </a:t>
            </a:r>
            <a:r>
              <a:rPr lang="en-US" sz="1600" i="1" dirty="0">
                <a:latin typeface="Arial" pitchFamily="34" charset="0"/>
                <a:cs typeface="Arial" pitchFamily="34" charset="0"/>
              </a:rPr>
              <a:t>Business Structures for Start-ups: Partnership</a:t>
            </a:r>
            <a:r>
              <a:rPr lang="en-US" sz="1600" dirty="0">
                <a:latin typeface="Arial" pitchFamily="34" charset="0"/>
                <a:cs typeface="Arial" pitchFamily="34" charset="0"/>
              </a:rPr>
              <a:t>. [Online] Available at: https://finerva.com/advice/business-structures-for-start-ups-partnership/ [Accessed 6 November 2025].</a:t>
            </a:r>
          </a:p>
          <a:p>
            <a:pPr algn="just">
              <a:spcBef>
                <a:spcPts val="0"/>
              </a:spcBef>
              <a:spcAft>
                <a:spcPts val="600"/>
              </a:spcAft>
            </a:pPr>
            <a:r>
              <a:rPr lang="en-US" sz="1600" dirty="0">
                <a:latin typeface="Arial" pitchFamily="34" charset="0"/>
                <a:cs typeface="Arial" pitchFamily="34" charset="0"/>
              </a:rPr>
              <a:t>Klyagin, K., (2023). </a:t>
            </a:r>
            <a:r>
              <a:rPr lang="en-US" sz="1600" i="1" dirty="0">
                <a:latin typeface="Arial" pitchFamily="34" charset="0"/>
                <a:cs typeface="Arial" pitchFamily="34" charset="0"/>
              </a:rPr>
              <a:t>Five Reasons Why A Flat Structure Might Be A Good Fit For Your Company</a:t>
            </a:r>
            <a:r>
              <a:rPr lang="en-US" sz="1600" dirty="0">
                <a:latin typeface="Arial" pitchFamily="34" charset="0"/>
                <a:cs typeface="Arial" pitchFamily="34" charset="0"/>
              </a:rPr>
              <a:t>. [Online] Available at: https://www.forbes.com/councils/forbestechcouncil/2023/11/01/five-reasons-why-a-flat-structure-might-be-a-good-fit-for-your-company/ [Accessed 6 November 2025].</a:t>
            </a:r>
          </a:p>
          <a:p>
            <a:pPr algn="just">
              <a:spcBef>
                <a:spcPts val="0"/>
              </a:spcBef>
              <a:spcAft>
                <a:spcPts val="600"/>
              </a:spcAft>
            </a:pPr>
            <a:r>
              <a:rPr lang="en-US" sz="1600" dirty="0">
                <a:latin typeface="Arial" pitchFamily="34" charset="0"/>
                <a:cs typeface="Arial" pitchFamily="34" charset="0"/>
              </a:rPr>
              <a:t>Levit, A., (2023). </a:t>
            </a:r>
            <a:r>
              <a:rPr lang="en-US" sz="1600" i="1" dirty="0">
                <a:latin typeface="Arial" pitchFamily="34" charset="0"/>
                <a:cs typeface="Arial" pitchFamily="34" charset="0"/>
              </a:rPr>
              <a:t>How to Turn Business Weaknesses Into Strengths</a:t>
            </a:r>
            <a:r>
              <a:rPr lang="en-US" sz="1600" dirty="0">
                <a:latin typeface="Arial" pitchFamily="34" charset="0"/>
                <a:cs typeface="Arial" pitchFamily="34" charset="0"/>
              </a:rPr>
              <a:t>. [Online] Available at: https://www.americanexpress.com/en-us/business/trends-and-insights/articles/the-7-business-weaknesses-that-may-be-your-biggest-advantages/ [Accessed 6 November 2025].</a:t>
            </a:r>
          </a:p>
          <a:p>
            <a:pPr algn="just">
              <a:spcBef>
                <a:spcPts val="0"/>
              </a:spcBef>
              <a:spcAft>
                <a:spcPts val="600"/>
              </a:spcAft>
            </a:pPr>
            <a:r>
              <a:rPr lang="en-US" sz="1600" dirty="0">
                <a:latin typeface="Arial" pitchFamily="34" charset="0"/>
                <a:cs typeface="Arial" pitchFamily="34" charset="0"/>
              </a:rPr>
              <a:t>Perkins, C., (2025). The </a:t>
            </a:r>
            <a:r>
              <a:rPr lang="en-US" sz="1600" i="1" dirty="0">
                <a:latin typeface="Arial" pitchFamily="34" charset="0"/>
                <a:cs typeface="Arial" pitchFamily="34" charset="0"/>
              </a:rPr>
              <a:t>State of UK Fashion Ecommerce 2025</a:t>
            </a:r>
            <a:r>
              <a:rPr lang="en-US" sz="1600" dirty="0">
                <a:latin typeface="Arial" pitchFamily="34" charset="0"/>
                <a:cs typeface="Arial" pitchFamily="34" charset="0"/>
              </a:rPr>
              <a:t>. [Online] Available at: https://www.emarketer.com/content/state-of-uk-fashion-ecommerce-2025 [Accessed 6 November 2025].</a:t>
            </a:r>
          </a:p>
          <a:p>
            <a:pPr algn="just">
              <a:spcBef>
                <a:spcPts val="0"/>
              </a:spcBef>
              <a:spcAft>
                <a:spcPts val="600"/>
              </a:spcAft>
            </a:pPr>
            <a:r>
              <a:rPr lang="en-US" sz="1600" dirty="0">
                <a:latin typeface="Arial" pitchFamily="34" charset="0"/>
                <a:cs typeface="Arial" pitchFamily="34" charset="0"/>
              </a:rPr>
              <a:t>Wood, S., Watson, I. and Teller, C., (2021). Pricing in online fashion retailing: implications for research and practice. </a:t>
            </a:r>
            <a:r>
              <a:rPr lang="en-US" sz="1600" i="1" dirty="0">
                <a:latin typeface="Arial" pitchFamily="34" charset="0"/>
                <a:cs typeface="Arial" pitchFamily="34" charset="0"/>
              </a:rPr>
              <a:t>Journal of Marketing Management</a:t>
            </a:r>
            <a:r>
              <a:rPr lang="en-US" sz="1600" dirty="0">
                <a:latin typeface="Arial" pitchFamily="34" charset="0"/>
                <a:cs typeface="Arial" pitchFamily="34" charset="0"/>
              </a:rPr>
              <a:t>, </a:t>
            </a:r>
            <a:r>
              <a:rPr lang="en-US" sz="1600" i="1" dirty="0">
                <a:latin typeface="Arial" pitchFamily="34" charset="0"/>
                <a:cs typeface="Arial" pitchFamily="34" charset="0"/>
              </a:rPr>
              <a:t>37</a:t>
            </a:r>
            <a:r>
              <a:rPr lang="en-US" sz="1600" dirty="0">
                <a:latin typeface="Arial" pitchFamily="34" charset="0"/>
                <a:cs typeface="Arial" pitchFamily="34" charset="0"/>
              </a:rPr>
              <a:t>(11-12), pp.1219-1242.</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2229</Words>
  <Application>Microsoft Office PowerPoint</Application>
  <PresentationFormat>Custom</PresentationFormat>
  <Paragraphs>140</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Entrepreneurship LCBB5013</vt:lpstr>
      <vt:lpstr>Table of Content</vt:lpstr>
      <vt:lpstr>Business Idea</vt:lpstr>
      <vt:lpstr>Objectives</vt:lpstr>
      <vt:lpstr>Unique Selling Proposition</vt:lpstr>
      <vt:lpstr>Competitive Analysis</vt:lpstr>
      <vt:lpstr>Weaknesses</vt:lpstr>
      <vt:lpstr>4Ps of Marketing Mix</vt:lpstr>
      <vt:lpstr>Online strategy</vt:lpstr>
      <vt:lpstr>Legal Structure</vt:lpstr>
      <vt:lpstr>Organisational Structure</vt:lpstr>
      <vt:lpstr>Sources of Funding</vt:lpstr>
      <vt:lpstr>About the Business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LCBB5013</dc:title>
  <dc:creator/>
  <cp:lastModifiedBy>Laiba shahzad</cp:lastModifiedBy>
  <cp:revision>2</cp:revision>
  <dcterms:created xsi:type="dcterms:W3CDTF">2025-11-06T17:51:22Z</dcterms:created>
  <dcterms:modified xsi:type="dcterms:W3CDTF">2025-11-09T13:15:15Z</dcterms:modified>
</cp:coreProperties>
</file>