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312" r:id="rId2"/>
    <p:sldId id="307" r:id="rId3"/>
    <p:sldId id="313" r:id="rId4"/>
    <p:sldId id="330" r:id="rId5"/>
    <p:sldId id="314" r:id="rId6"/>
    <p:sldId id="315" r:id="rId7"/>
    <p:sldId id="317" r:id="rId8"/>
    <p:sldId id="316" r:id="rId9"/>
    <p:sldId id="318" r:id="rId10"/>
    <p:sldId id="319" r:id="rId11"/>
    <p:sldId id="320" r:id="rId12"/>
    <p:sldId id="321" r:id="rId13"/>
    <p:sldId id="331" r:id="rId14"/>
    <p:sldId id="322" r:id="rId15"/>
    <p:sldId id="323" r:id="rId16"/>
    <p:sldId id="332" r:id="rId17"/>
    <p:sldId id="327" r:id="rId18"/>
    <p:sldId id="333" r:id="rId19"/>
    <p:sldId id="329"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60" autoAdjust="0"/>
    <p:restoredTop sz="95781" autoAdjust="0"/>
  </p:normalViewPr>
  <p:slideViewPr>
    <p:cSldViewPr>
      <p:cViewPr varScale="1">
        <p:scale>
          <a:sx n="111" d="100"/>
          <a:sy n="111" d="100"/>
        </p:scale>
        <p:origin x="161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1. Internal Database:</a:t>
            </a:r>
          </a:p>
          <a:p>
            <a:pPr algn="l"/>
            <a:r>
              <a:rPr lang="en-GB" b="0" i="0" u="none" strike="noStrike" dirty="0">
                <a:solidFill>
                  <a:srgbClr val="000000"/>
                </a:solidFill>
                <a:effectLst/>
              </a:rPr>
              <a:t>An </a:t>
            </a:r>
            <a:r>
              <a:rPr lang="en-GB" b="1" i="0" u="none" strike="noStrike" dirty="0">
                <a:solidFill>
                  <a:srgbClr val="000000"/>
                </a:solidFill>
                <a:effectLst/>
              </a:rPr>
              <a:t>internal database</a:t>
            </a:r>
            <a:r>
              <a:rPr lang="en-GB" b="0" i="0" u="none" strike="noStrike" dirty="0">
                <a:solidFill>
                  <a:srgbClr val="000000"/>
                </a:solidFill>
                <a:effectLst/>
              </a:rPr>
              <a:t> consists of data that is directly collected and stored by the business from its own operations. It primarily includes data generated by the company itself and is usually focused on past and current customer interactions, transactions, and behaviours.</a:t>
            </a:r>
          </a:p>
          <a:p>
            <a:pPr algn="l"/>
            <a:r>
              <a:rPr lang="en-GB" b="1" i="0" u="none" strike="noStrike" dirty="0">
                <a:solidFill>
                  <a:srgbClr val="000000"/>
                </a:solidFill>
                <a:effectLst/>
              </a:rPr>
              <a:t>Examples of data in an internal database:</a:t>
            </a: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Customer purchase history</a:t>
            </a:r>
          </a:p>
          <a:p>
            <a:pPr algn="l">
              <a:buFont typeface="Arial" panose="020B0604020202020204" pitchFamily="34" charset="0"/>
              <a:buChar char="•"/>
            </a:pPr>
            <a:r>
              <a:rPr lang="en-GB" b="0" i="0" u="none" strike="noStrike" dirty="0">
                <a:solidFill>
                  <a:srgbClr val="000000"/>
                </a:solidFill>
                <a:effectLst/>
              </a:rPr>
              <a:t>Sales data</a:t>
            </a:r>
          </a:p>
          <a:p>
            <a:pPr algn="l">
              <a:buFont typeface="Arial" panose="020B0604020202020204" pitchFamily="34" charset="0"/>
              <a:buChar char="•"/>
            </a:pPr>
            <a:r>
              <a:rPr lang="en-GB" b="0" i="0" u="none" strike="noStrike" dirty="0">
                <a:solidFill>
                  <a:srgbClr val="000000"/>
                </a:solidFill>
                <a:effectLst/>
              </a:rPr>
              <a:t>Website traffic analytics</a:t>
            </a:r>
          </a:p>
          <a:p>
            <a:pPr algn="l">
              <a:buFont typeface="Arial" panose="020B0604020202020204" pitchFamily="34" charset="0"/>
              <a:buChar char="•"/>
            </a:pPr>
            <a:r>
              <a:rPr lang="en-GB" b="0" i="0" u="none" strike="noStrike" dirty="0">
                <a:solidFill>
                  <a:srgbClr val="000000"/>
                </a:solidFill>
                <a:effectLst/>
              </a:rPr>
              <a:t>Customer feedback from surveys</a:t>
            </a:r>
          </a:p>
          <a:p>
            <a:pPr algn="l">
              <a:buFont typeface="Arial" panose="020B0604020202020204" pitchFamily="34" charset="0"/>
              <a:buChar char="•"/>
            </a:pPr>
            <a:r>
              <a:rPr lang="en-GB" b="0" i="0" u="none" strike="noStrike" dirty="0">
                <a:solidFill>
                  <a:srgbClr val="000000"/>
                </a:solidFill>
                <a:effectLst/>
              </a:rPr>
              <a:t>CRM data (customer profiles and interactions)</a:t>
            </a:r>
          </a:p>
          <a:p>
            <a:pPr algn="l">
              <a:buFont typeface="Arial" panose="020B0604020202020204" pitchFamily="34" charset="0"/>
              <a:buChar char="•"/>
            </a:pPr>
            <a:r>
              <a:rPr lang="en-GB" b="0" i="0" u="none" strike="noStrike" dirty="0">
                <a:solidFill>
                  <a:srgbClr val="000000"/>
                </a:solidFill>
                <a:effectLst/>
              </a:rPr>
              <a:t>Inventory management information</a:t>
            </a:r>
          </a:p>
          <a:p>
            <a:pPr algn="l"/>
            <a:r>
              <a:rPr lang="en-GB" b="1" i="0" u="none" strike="noStrike" dirty="0">
                <a:solidFill>
                  <a:srgbClr val="000000"/>
                </a:solidFill>
                <a:effectLst/>
              </a:rPr>
              <a:t>How it works:</a:t>
            </a:r>
            <a:r>
              <a:rPr lang="en-GB" b="0" i="0" u="none" strike="noStrike" dirty="0">
                <a:solidFill>
                  <a:srgbClr val="000000"/>
                </a:solidFill>
                <a:effectLst/>
              </a:rPr>
              <a:t> Internal databases are used to track and analyse customer behaviour, sales performance, and operational efficiency. Businesses use this data to identify trends and patterns within their own operations and customer base.</a:t>
            </a:r>
          </a:p>
          <a:p>
            <a:pPr algn="l"/>
            <a:endParaRPr lang="en-GB" b="0" i="0" u="none" strike="noStrike" dirty="0">
              <a:solidFill>
                <a:srgbClr val="000000"/>
              </a:solidFill>
              <a:effectLst/>
            </a:endParaRPr>
          </a:p>
          <a:p>
            <a:pPr algn="l"/>
            <a:r>
              <a:rPr lang="en-GB" b="1" i="0" u="none" strike="noStrike" dirty="0">
                <a:solidFill>
                  <a:srgbClr val="000000"/>
                </a:solidFill>
                <a:effectLst/>
              </a:rPr>
              <a:t>2. Marketing Intelligence:</a:t>
            </a:r>
          </a:p>
          <a:p>
            <a:pPr algn="l"/>
            <a:r>
              <a:rPr lang="en-GB" b="1" i="0" u="none" strike="noStrike" dirty="0">
                <a:solidFill>
                  <a:srgbClr val="000000"/>
                </a:solidFill>
                <a:effectLst/>
              </a:rPr>
              <a:t>Marketing intelligence</a:t>
            </a:r>
            <a:r>
              <a:rPr lang="en-GB" b="0" i="0" u="none" strike="noStrike" dirty="0">
                <a:solidFill>
                  <a:srgbClr val="000000"/>
                </a:solidFill>
                <a:effectLst/>
              </a:rPr>
              <a:t>, on the other hand, involves the collection and analysis of data from both </a:t>
            </a:r>
            <a:r>
              <a:rPr lang="en-GB" b="1" i="0" u="none" strike="noStrike" dirty="0">
                <a:solidFill>
                  <a:srgbClr val="000000"/>
                </a:solidFill>
                <a:effectLst/>
              </a:rPr>
              <a:t>internal</a:t>
            </a:r>
            <a:r>
              <a:rPr lang="en-GB" b="0" i="0" u="none" strike="noStrike" dirty="0">
                <a:solidFill>
                  <a:srgbClr val="000000"/>
                </a:solidFill>
                <a:effectLst/>
              </a:rPr>
              <a:t> and </a:t>
            </a:r>
            <a:r>
              <a:rPr lang="en-GB" b="1" i="0" u="none" strike="noStrike" dirty="0">
                <a:solidFill>
                  <a:srgbClr val="000000"/>
                </a:solidFill>
                <a:effectLst/>
              </a:rPr>
              <a:t>external </a:t>
            </a:r>
            <a:r>
              <a:rPr lang="en-GB" b="0" i="0" u="none" strike="noStrike" dirty="0">
                <a:solidFill>
                  <a:srgbClr val="000000"/>
                </a:solidFill>
                <a:effectLst/>
              </a:rPr>
              <a:t>sources to gain insights into the broader market environment. This includes information about competitors, industry trends, customer behaviours in the market, and other external factors.</a:t>
            </a:r>
          </a:p>
          <a:p>
            <a:pPr algn="l"/>
            <a:r>
              <a:rPr lang="en-GB" b="1" i="0" u="none" strike="noStrike" dirty="0">
                <a:solidFill>
                  <a:srgbClr val="000000"/>
                </a:solidFill>
                <a:effectLst/>
              </a:rPr>
              <a:t>Examples of data in marketing intelligence:</a:t>
            </a: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Competitor pricing and promotions</a:t>
            </a:r>
          </a:p>
          <a:p>
            <a:pPr algn="l">
              <a:buFont typeface="Arial" panose="020B0604020202020204" pitchFamily="34" charset="0"/>
              <a:buChar char="•"/>
            </a:pPr>
            <a:r>
              <a:rPr lang="en-GB" b="0" i="0" u="none" strike="noStrike" dirty="0">
                <a:solidFill>
                  <a:srgbClr val="000000"/>
                </a:solidFill>
                <a:effectLst/>
              </a:rPr>
              <a:t>Industry reports and market research</a:t>
            </a:r>
          </a:p>
          <a:p>
            <a:pPr algn="l">
              <a:buFont typeface="Arial" panose="020B0604020202020204" pitchFamily="34" charset="0"/>
              <a:buChar char="•"/>
            </a:pPr>
            <a:r>
              <a:rPr lang="en-GB" b="0" i="0" u="none" strike="noStrike" dirty="0">
                <a:solidFill>
                  <a:srgbClr val="000000"/>
                </a:solidFill>
                <a:effectLst/>
              </a:rPr>
              <a:t>Social media sentiment analysis</a:t>
            </a:r>
          </a:p>
          <a:p>
            <a:pPr algn="l">
              <a:buFont typeface="Arial" panose="020B0604020202020204" pitchFamily="34" charset="0"/>
              <a:buChar char="•"/>
            </a:pPr>
            <a:r>
              <a:rPr lang="en-GB" b="0" i="0" u="none" strike="noStrike" dirty="0">
                <a:solidFill>
                  <a:srgbClr val="000000"/>
                </a:solidFill>
                <a:effectLst/>
              </a:rPr>
              <a:t>Government reports on market trends</a:t>
            </a:r>
          </a:p>
          <a:p>
            <a:pPr algn="l">
              <a:buFont typeface="Arial" panose="020B0604020202020204" pitchFamily="34" charset="0"/>
              <a:buChar char="•"/>
            </a:pPr>
            <a:r>
              <a:rPr lang="en-GB" b="0" i="0" u="none" strike="noStrike" dirty="0">
                <a:solidFill>
                  <a:srgbClr val="000000"/>
                </a:solidFill>
                <a:effectLst/>
              </a:rPr>
              <a:t>Customer opinions and reviews from third-party sites</a:t>
            </a:r>
          </a:p>
          <a:p>
            <a:pPr algn="l"/>
            <a:r>
              <a:rPr lang="en-GB" b="1" i="0" u="none" strike="noStrike" dirty="0">
                <a:solidFill>
                  <a:srgbClr val="000000"/>
                </a:solidFill>
                <a:effectLst/>
              </a:rPr>
              <a:t>How it works:</a:t>
            </a:r>
            <a:r>
              <a:rPr lang="en-GB" b="0" i="0" u="none" strike="noStrike" dirty="0">
                <a:solidFill>
                  <a:srgbClr val="000000"/>
                </a:solidFill>
                <a:effectLst/>
              </a:rPr>
              <a:t> Marketing intelligence provides a broader perspective by looking at the external factors that impact the business, such as competitors' actions and industry shifts. It helps companies understand the market landscape and make informed decisions about how to position themselves and adapt to changes.</a:t>
            </a:r>
          </a:p>
          <a:p>
            <a:endParaRPr lang="en-GB" noProof="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7508039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Marketing Information System</a:t>
            </a:r>
            <a:br>
              <a:rPr lang="en-GB" altLang="en-US" b="1" dirty="0"/>
            </a:br>
            <a:r>
              <a:rPr lang="en-GB" altLang="en-US" b="1" dirty="0"/>
              <a:t>(MKIS) </a:t>
            </a:r>
            <a:br>
              <a:rPr lang="en-GB" altLang="en-US" sz="4400" b="1" dirty="0">
                <a:solidFill>
                  <a:schemeClr val="tx1"/>
                </a:solidFill>
              </a:rPr>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2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CE4B3-6602-412E-8E56-180CF3370809}"/>
              </a:ext>
            </a:extLst>
          </p:cNvPr>
          <p:cNvSpPr>
            <a:spLocks noGrp="1"/>
          </p:cNvSpPr>
          <p:nvPr>
            <p:ph type="title"/>
          </p:nvPr>
        </p:nvSpPr>
        <p:spPr/>
        <p:txBody>
          <a:bodyPr/>
          <a:lstStyle/>
          <a:p>
            <a:r>
              <a:rPr lang="en-GB" sz="3200" b="1" dirty="0"/>
              <a:t>Content of the Session</a:t>
            </a:r>
          </a:p>
        </p:txBody>
      </p:sp>
      <p:sp>
        <p:nvSpPr>
          <p:cNvPr id="3" name="Content Placeholder 2">
            <a:extLst>
              <a:ext uri="{FF2B5EF4-FFF2-40B4-BE49-F238E27FC236}">
                <a16:creationId xmlns:a16="http://schemas.microsoft.com/office/drawing/2014/main" id="{C6DFEB33-BBD3-4C2C-8FF3-5871BE7D93F3}"/>
              </a:ext>
            </a:extLst>
          </p:cNvPr>
          <p:cNvSpPr>
            <a:spLocks noGrp="1"/>
          </p:cNvSpPr>
          <p:nvPr>
            <p:ph idx="1"/>
          </p:nvPr>
        </p:nvSpPr>
        <p:spPr/>
        <p:txBody>
          <a:bodyPr/>
          <a:lstStyle/>
          <a:p>
            <a:r>
              <a:rPr lang="en-GB" sz="2800" dirty="0"/>
              <a:t>Marketing information</a:t>
            </a:r>
          </a:p>
          <a:p>
            <a:r>
              <a:rPr lang="en-GB" sz="2800" dirty="0"/>
              <a:t>Defining MKIS</a:t>
            </a:r>
          </a:p>
          <a:p>
            <a:r>
              <a:rPr lang="en-GB" sz="2800" dirty="0"/>
              <a:t>Understanding the characteristics of MKIS</a:t>
            </a:r>
          </a:p>
          <a:p>
            <a:r>
              <a:rPr lang="en-GB" sz="2800" dirty="0"/>
              <a:t>Using Marketing Information</a:t>
            </a:r>
          </a:p>
          <a:p>
            <a:r>
              <a:rPr lang="en-GB" sz="2800" dirty="0"/>
              <a:t>CRM</a:t>
            </a:r>
          </a:p>
          <a:p>
            <a:r>
              <a:rPr lang="en-GB" sz="2800" dirty="0"/>
              <a:t>Group activity</a:t>
            </a:r>
          </a:p>
          <a:p>
            <a:endParaRPr lang="en-GB" dirty="0"/>
          </a:p>
        </p:txBody>
      </p:sp>
      <p:sp>
        <p:nvSpPr>
          <p:cNvPr id="4" name="Date Placeholder 3">
            <a:extLst>
              <a:ext uri="{FF2B5EF4-FFF2-40B4-BE49-F238E27FC236}">
                <a16:creationId xmlns:a16="http://schemas.microsoft.com/office/drawing/2014/main" id="{3120BADF-B44C-44CB-BF1E-EF150EEDF3C4}"/>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A42E89A3-C160-45D1-BA8B-49FA682B3781}"/>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394840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1851-446D-AC6B-D717-20E89B42E852}"/>
              </a:ext>
            </a:extLst>
          </p:cNvPr>
          <p:cNvSpPr>
            <a:spLocks noGrp="1"/>
          </p:cNvSpPr>
          <p:nvPr>
            <p:ph type="title"/>
          </p:nvPr>
        </p:nvSpPr>
        <p:spPr/>
        <p:txBody>
          <a:bodyPr/>
          <a:lstStyle/>
          <a:p>
            <a:r>
              <a:rPr lang="en-GB" sz="3600" b="1" dirty="0"/>
              <a:t>Marketing Information</a:t>
            </a:r>
          </a:p>
        </p:txBody>
      </p:sp>
      <p:sp>
        <p:nvSpPr>
          <p:cNvPr id="3" name="Content Placeholder 2">
            <a:extLst>
              <a:ext uri="{FF2B5EF4-FFF2-40B4-BE49-F238E27FC236}">
                <a16:creationId xmlns:a16="http://schemas.microsoft.com/office/drawing/2014/main" id="{3EEDCFF0-A8A6-399F-1F93-07CB376F2AD0}"/>
              </a:ext>
            </a:extLst>
          </p:cNvPr>
          <p:cNvSpPr>
            <a:spLocks noGrp="1"/>
          </p:cNvSpPr>
          <p:nvPr>
            <p:ph idx="1"/>
          </p:nvPr>
        </p:nvSpPr>
        <p:spPr/>
        <p:txBody>
          <a:bodyPr/>
          <a:lstStyle/>
          <a:p>
            <a:r>
              <a:rPr lang="en-GB" sz="2800" b="0" i="0" u="none" strike="noStrike" dirty="0">
                <a:solidFill>
                  <a:srgbClr val="000000"/>
                </a:solidFill>
                <a:effectLst/>
              </a:rPr>
              <a:t>To create value to customers and establish strong relationships with them, marketers must first obtain new, in-depth insights into customer needs and desires. </a:t>
            </a:r>
          </a:p>
          <a:p>
            <a:r>
              <a:rPr lang="en-GB" sz="2800" b="0" i="0" u="none" strike="noStrike" dirty="0">
                <a:solidFill>
                  <a:srgbClr val="000000"/>
                </a:solidFill>
                <a:effectLst/>
              </a:rPr>
              <a:t>These insights are derived from well-processed marketing information and data.</a:t>
            </a:r>
            <a:endParaRPr lang="en-GB" sz="2800" dirty="0"/>
          </a:p>
        </p:txBody>
      </p:sp>
      <p:sp>
        <p:nvSpPr>
          <p:cNvPr id="4" name="Date Placeholder 3">
            <a:extLst>
              <a:ext uri="{FF2B5EF4-FFF2-40B4-BE49-F238E27FC236}">
                <a16:creationId xmlns:a16="http://schemas.microsoft.com/office/drawing/2014/main" id="{A3C523AB-F6AF-E909-A39C-DB708887699B}"/>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BB363587-A6C2-4919-6AA6-2A439688B7F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666408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BD88-ECE6-B34A-AA40-0F7A979925D0}"/>
              </a:ext>
            </a:extLst>
          </p:cNvPr>
          <p:cNvSpPr>
            <a:spLocks noGrp="1"/>
          </p:cNvSpPr>
          <p:nvPr>
            <p:ph type="title"/>
          </p:nvPr>
        </p:nvSpPr>
        <p:spPr/>
        <p:txBody>
          <a:bodyPr/>
          <a:lstStyle/>
          <a:p>
            <a:r>
              <a:rPr lang="en-GB" sz="3600" b="1" dirty="0"/>
              <a:t>Defining Marketing Information System</a:t>
            </a:r>
          </a:p>
        </p:txBody>
      </p:sp>
      <p:sp>
        <p:nvSpPr>
          <p:cNvPr id="3" name="Content Placeholder 2">
            <a:extLst>
              <a:ext uri="{FF2B5EF4-FFF2-40B4-BE49-F238E27FC236}">
                <a16:creationId xmlns:a16="http://schemas.microsoft.com/office/drawing/2014/main" id="{229425D4-9F77-304C-A657-7C3F6DFAEFBA}"/>
              </a:ext>
            </a:extLst>
          </p:cNvPr>
          <p:cNvSpPr>
            <a:spLocks noGrp="1"/>
          </p:cNvSpPr>
          <p:nvPr>
            <p:ph idx="1"/>
          </p:nvPr>
        </p:nvSpPr>
        <p:spPr/>
        <p:txBody>
          <a:bodyPr/>
          <a:lstStyle/>
          <a:p>
            <a:r>
              <a:rPr lang="en-GB" sz="2800" b="0" i="0" u="none" strike="noStrike" dirty="0">
                <a:solidFill>
                  <a:srgbClr val="000000"/>
                </a:solidFill>
                <a:effectLst/>
              </a:rPr>
              <a:t>A marketing information system is made up of people and processes focused on evaluating information needs, gathering the necessary data, and assisting decision-makers in using this information to create and verify actionable insights about customers and the market (Kotler et al., 2020).</a:t>
            </a:r>
            <a:endParaRPr lang="en-GB" sz="2800" dirty="0"/>
          </a:p>
        </p:txBody>
      </p:sp>
      <p:sp>
        <p:nvSpPr>
          <p:cNvPr id="4" name="Date Placeholder 3">
            <a:extLst>
              <a:ext uri="{FF2B5EF4-FFF2-40B4-BE49-F238E27FC236}">
                <a16:creationId xmlns:a16="http://schemas.microsoft.com/office/drawing/2014/main" id="{07F38058-A67E-27CB-FFC8-046310530BAC}"/>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72E1EC6F-C4F1-5792-22B7-34F1547EA598}"/>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495060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7DF8-2705-2724-790B-15FF4BBA2A59}"/>
              </a:ext>
            </a:extLst>
          </p:cNvPr>
          <p:cNvSpPr>
            <a:spLocks noGrp="1"/>
          </p:cNvSpPr>
          <p:nvPr>
            <p:ph type="title"/>
          </p:nvPr>
        </p:nvSpPr>
        <p:spPr/>
        <p:txBody>
          <a:bodyPr/>
          <a:lstStyle/>
          <a:p>
            <a:r>
              <a:rPr lang="en-GB" sz="3600" b="1" dirty="0"/>
              <a:t>Understanding the Marketing Information System </a:t>
            </a:r>
            <a:r>
              <a:rPr lang="en-GB" sz="2000" dirty="0"/>
              <a:t>(1 of 8)</a:t>
            </a:r>
            <a:endParaRPr lang="en-GB" sz="3600" dirty="0"/>
          </a:p>
        </p:txBody>
      </p:sp>
      <p:pic>
        <p:nvPicPr>
          <p:cNvPr id="7" name="Content Placeholder 6" descr="A diagram of marketing information&#10;&#10;Description automatically generated">
            <a:extLst>
              <a:ext uri="{FF2B5EF4-FFF2-40B4-BE49-F238E27FC236}">
                <a16:creationId xmlns:a16="http://schemas.microsoft.com/office/drawing/2014/main" id="{1A118575-8C44-4592-EFF3-C7E1B8E7AB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417638"/>
            <a:ext cx="9036496" cy="4027586"/>
          </a:xfrm>
        </p:spPr>
      </p:pic>
      <p:sp>
        <p:nvSpPr>
          <p:cNvPr id="4" name="Date Placeholder 3">
            <a:extLst>
              <a:ext uri="{FF2B5EF4-FFF2-40B4-BE49-F238E27FC236}">
                <a16:creationId xmlns:a16="http://schemas.microsoft.com/office/drawing/2014/main" id="{3F5E5490-D24E-D669-77C7-0308B429A3D0}"/>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EB94D741-8260-CC9D-73D9-287A02E68EF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1D155ACD-B60A-3AB5-88A6-30F8511BF6F7}"/>
              </a:ext>
            </a:extLst>
          </p:cNvPr>
          <p:cNvSpPr txBox="1"/>
          <p:nvPr/>
        </p:nvSpPr>
        <p:spPr>
          <a:xfrm>
            <a:off x="3995936" y="5359489"/>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853414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96EFE-F85B-ED24-0D5B-852593D687A3}"/>
              </a:ext>
            </a:extLst>
          </p:cNvPr>
          <p:cNvSpPr>
            <a:spLocks noGrp="1"/>
          </p:cNvSpPr>
          <p:nvPr>
            <p:ph type="title"/>
          </p:nvPr>
        </p:nvSpPr>
        <p:spPr/>
        <p:txBody>
          <a:bodyPr/>
          <a:lstStyle/>
          <a:p>
            <a:r>
              <a:rPr lang="en-GB" sz="3600" b="1" dirty="0"/>
              <a:t>Managing Marketing Information </a:t>
            </a:r>
            <a:br>
              <a:rPr lang="en-GB" sz="3600" b="1" dirty="0"/>
            </a:br>
            <a:r>
              <a:rPr lang="en-GB" sz="2000" dirty="0"/>
              <a:t>(2 of 8)</a:t>
            </a:r>
            <a:endParaRPr lang="en-GB" sz="3600" b="1" dirty="0"/>
          </a:p>
        </p:txBody>
      </p:sp>
      <p:sp>
        <p:nvSpPr>
          <p:cNvPr id="3" name="Content Placeholder 2">
            <a:extLst>
              <a:ext uri="{FF2B5EF4-FFF2-40B4-BE49-F238E27FC236}">
                <a16:creationId xmlns:a16="http://schemas.microsoft.com/office/drawing/2014/main" id="{6F6A7636-B76A-DF0B-588B-F6F74DB368E8}"/>
              </a:ext>
            </a:extLst>
          </p:cNvPr>
          <p:cNvSpPr>
            <a:spLocks noGrp="1"/>
          </p:cNvSpPr>
          <p:nvPr>
            <p:ph idx="1"/>
          </p:nvPr>
        </p:nvSpPr>
        <p:spPr/>
        <p:txBody>
          <a:bodyPr/>
          <a:lstStyle/>
          <a:p>
            <a:pPr marL="0" indent="0" algn="l">
              <a:buNone/>
            </a:pPr>
            <a:r>
              <a:rPr lang="en-GB" sz="2800" b="1" i="0" u="none" strike="noStrike" dirty="0">
                <a:solidFill>
                  <a:srgbClr val="000000"/>
                </a:solidFill>
                <a:effectLst/>
              </a:rPr>
              <a:t>Marketing Managers and Other Information Users:</a:t>
            </a:r>
            <a:endParaRPr lang="en-GB" sz="2800" b="1" dirty="0">
              <a:solidFill>
                <a:srgbClr val="000000"/>
              </a:solidFill>
            </a:endParaRPr>
          </a:p>
          <a:p>
            <a:pPr algn="l"/>
            <a:r>
              <a:rPr lang="en-GB" sz="2800" b="0" i="0" u="none" strike="noStrike" dirty="0">
                <a:solidFill>
                  <a:srgbClr val="000000"/>
                </a:solidFill>
                <a:effectLst/>
              </a:rPr>
              <a:t>These are the decision-makers who use marketing information to understand customer needs, market trends, and business opportunities.</a:t>
            </a:r>
          </a:p>
          <a:p>
            <a:endParaRPr lang="en-GB" dirty="0"/>
          </a:p>
        </p:txBody>
      </p:sp>
      <p:sp>
        <p:nvSpPr>
          <p:cNvPr id="4" name="Date Placeholder 3">
            <a:extLst>
              <a:ext uri="{FF2B5EF4-FFF2-40B4-BE49-F238E27FC236}">
                <a16:creationId xmlns:a16="http://schemas.microsoft.com/office/drawing/2014/main" id="{4D74E1F9-FC57-C39D-4FD0-0117D109604D}"/>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CCB37BAD-5CAC-B3F8-418F-2216FAE1DE2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87659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8281-5D7A-B37F-F2F1-D7E6A2F6CD57}"/>
              </a:ext>
            </a:extLst>
          </p:cNvPr>
          <p:cNvSpPr>
            <a:spLocks noGrp="1"/>
          </p:cNvSpPr>
          <p:nvPr>
            <p:ph type="title"/>
          </p:nvPr>
        </p:nvSpPr>
        <p:spPr/>
        <p:txBody>
          <a:bodyPr/>
          <a:lstStyle/>
          <a:p>
            <a:r>
              <a:rPr lang="en-GB" sz="3600" b="1" dirty="0"/>
              <a:t>Marketing Information System</a:t>
            </a:r>
            <a:br>
              <a:rPr lang="en-GB" sz="3600" b="1" dirty="0"/>
            </a:br>
            <a:r>
              <a:rPr lang="en-GB" sz="2000" dirty="0"/>
              <a:t>(3 of 8)</a:t>
            </a:r>
            <a:endParaRPr lang="en-GB" sz="3600" b="1" dirty="0"/>
          </a:p>
        </p:txBody>
      </p:sp>
      <p:sp>
        <p:nvSpPr>
          <p:cNvPr id="3" name="Content Placeholder 2">
            <a:extLst>
              <a:ext uri="{FF2B5EF4-FFF2-40B4-BE49-F238E27FC236}">
                <a16:creationId xmlns:a16="http://schemas.microsoft.com/office/drawing/2014/main" id="{2E047085-A553-E689-778D-2C1D8C6B45F5}"/>
              </a:ext>
            </a:extLst>
          </p:cNvPr>
          <p:cNvSpPr>
            <a:spLocks noGrp="1"/>
          </p:cNvSpPr>
          <p:nvPr>
            <p:ph idx="1"/>
          </p:nvPr>
        </p:nvSpPr>
        <p:spPr/>
        <p:txBody>
          <a:bodyPr/>
          <a:lstStyle/>
          <a:p>
            <a:pPr marL="0" indent="0" algn="l">
              <a:buNone/>
            </a:pPr>
            <a:r>
              <a:rPr lang="en-GB" sz="2800" b="0" i="0" u="none" strike="noStrike" dirty="0">
                <a:solidFill>
                  <a:srgbClr val="000000"/>
                </a:solidFill>
                <a:effectLst/>
              </a:rPr>
              <a:t>This is the core system responsible for collecting, processing, and analysing data. The system operates in three main steps:</a:t>
            </a:r>
          </a:p>
          <a:p>
            <a:pPr lvl="1">
              <a:buFont typeface="Arial" panose="020B0604020202020204" pitchFamily="34" charset="0"/>
              <a:buChar char="•"/>
            </a:pPr>
            <a:r>
              <a:rPr lang="en-GB" b="1" dirty="0">
                <a:solidFill>
                  <a:srgbClr val="000000"/>
                </a:solidFill>
              </a:rPr>
              <a:t>Assessing information needs</a:t>
            </a:r>
          </a:p>
          <a:p>
            <a:pPr lvl="1">
              <a:buFont typeface="Arial" panose="020B0604020202020204" pitchFamily="34" charset="0"/>
              <a:buChar char="•"/>
            </a:pPr>
            <a:r>
              <a:rPr lang="en-GB" b="1" dirty="0">
                <a:solidFill>
                  <a:srgbClr val="000000"/>
                </a:solidFill>
              </a:rPr>
              <a:t>Developing needed information</a:t>
            </a:r>
          </a:p>
          <a:p>
            <a:pPr lvl="1">
              <a:buFont typeface="Arial" panose="020B0604020202020204" pitchFamily="34" charset="0"/>
              <a:buChar char="•"/>
            </a:pPr>
            <a:r>
              <a:rPr lang="en-GB" b="1" i="0" u="none" strike="noStrike" dirty="0">
                <a:solidFill>
                  <a:srgbClr val="000000"/>
                </a:solidFill>
                <a:effectLst/>
              </a:rPr>
              <a:t>Analysing and using information</a:t>
            </a:r>
          </a:p>
          <a:p>
            <a:endParaRPr lang="en-GB" dirty="0"/>
          </a:p>
        </p:txBody>
      </p:sp>
      <p:sp>
        <p:nvSpPr>
          <p:cNvPr id="4" name="Date Placeholder 3">
            <a:extLst>
              <a:ext uri="{FF2B5EF4-FFF2-40B4-BE49-F238E27FC236}">
                <a16:creationId xmlns:a16="http://schemas.microsoft.com/office/drawing/2014/main" id="{6BA938BE-8B5B-D401-049C-4230A362F1E0}"/>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54431E50-DEB9-B3EB-9C82-18BA533FAE78}"/>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20210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5D10-40F6-6B85-7ABB-B4A5C81ED525}"/>
              </a:ext>
            </a:extLst>
          </p:cNvPr>
          <p:cNvSpPr>
            <a:spLocks noGrp="1"/>
          </p:cNvSpPr>
          <p:nvPr>
            <p:ph type="title"/>
          </p:nvPr>
        </p:nvSpPr>
        <p:spPr/>
        <p:txBody>
          <a:bodyPr/>
          <a:lstStyle/>
          <a:p>
            <a:r>
              <a:rPr lang="en-GB" sz="3600" b="1" i="0" u="none" strike="noStrike" dirty="0">
                <a:solidFill>
                  <a:srgbClr val="000000"/>
                </a:solidFill>
                <a:effectLst/>
              </a:rPr>
              <a:t>Assessing Information Needs</a:t>
            </a:r>
            <a:br>
              <a:rPr lang="en-GB" sz="3600" b="1" i="0" u="none" strike="noStrike" dirty="0">
                <a:solidFill>
                  <a:srgbClr val="000000"/>
                </a:solidFill>
                <a:effectLst/>
              </a:rPr>
            </a:br>
            <a:r>
              <a:rPr lang="en-GB" sz="2000" dirty="0"/>
              <a:t>(4 of 8)</a:t>
            </a:r>
            <a:endParaRPr lang="en-GB" sz="3600" dirty="0"/>
          </a:p>
        </p:txBody>
      </p:sp>
      <p:sp>
        <p:nvSpPr>
          <p:cNvPr id="3" name="Content Placeholder 2">
            <a:extLst>
              <a:ext uri="{FF2B5EF4-FFF2-40B4-BE49-F238E27FC236}">
                <a16:creationId xmlns:a16="http://schemas.microsoft.com/office/drawing/2014/main" id="{F79235CA-9BC7-96F9-1DCA-2F3A14322926}"/>
              </a:ext>
            </a:extLst>
          </p:cNvPr>
          <p:cNvSpPr>
            <a:spLocks noGrp="1"/>
          </p:cNvSpPr>
          <p:nvPr>
            <p:ph idx="1"/>
          </p:nvPr>
        </p:nvSpPr>
        <p:spPr/>
        <p:txBody>
          <a:bodyPr/>
          <a:lstStyle/>
          <a:p>
            <a:pPr marL="0" indent="0">
              <a:buNone/>
            </a:pPr>
            <a:r>
              <a:rPr lang="en-GB" sz="2800" b="1" i="0" u="none" strike="noStrike" dirty="0">
                <a:solidFill>
                  <a:srgbClr val="000000"/>
                </a:solidFill>
                <a:effectLst/>
              </a:rPr>
              <a:t>Assessing Information Needs</a:t>
            </a:r>
            <a:r>
              <a:rPr lang="en-GB" sz="2800" b="0" i="0" u="none" strike="noStrike" dirty="0">
                <a:solidFill>
                  <a:srgbClr val="000000"/>
                </a:solidFill>
                <a:effectLst/>
              </a:rPr>
              <a:t>: </a:t>
            </a:r>
          </a:p>
          <a:p>
            <a:r>
              <a:rPr lang="en-GB" sz="2800" b="0" i="0" u="none" strike="noStrike" dirty="0">
                <a:solidFill>
                  <a:srgbClr val="000000"/>
                </a:solidFill>
                <a:effectLst/>
              </a:rPr>
              <a:t>Understanding what kind of marketing information is required by the organisation.</a:t>
            </a:r>
          </a:p>
          <a:p>
            <a:endParaRPr lang="en-GB" dirty="0"/>
          </a:p>
        </p:txBody>
      </p:sp>
      <p:sp>
        <p:nvSpPr>
          <p:cNvPr id="4" name="Date Placeholder 3">
            <a:extLst>
              <a:ext uri="{FF2B5EF4-FFF2-40B4-BE49-F238E27FC236}">
                <a16:creationId xmlns:a16="http://schemas.microsoft.com/office/drawing/2014/main" id="{EE08CFAB-B74C-D889-BEBE-BFB1980C44A3}"/>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6A4B8D06-6B6F-0557-D15F-6A349F7AA2A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553802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F297B-7278-91A1-7CC8-830C8634CDB2}"/>
              </a:ext>
            </a:extLst>
          </p:cNvPr>
          <p:cNvSpPr>
            <a:spLocks noGrp="1"/>
          </p:cNvSpPr>
          <p:nvPr>
            <p:ph type="title"/>
          </p:nvPr>
        </p:nvSpPr>
        <p:spPr/>
        <p:txBody>
          <a:bodyPr/>
          <a:lstStyle/>
          <a:p>
            <a:r>
              <a:rPr lang="en-GB" sz="3600" b="1" i="0" u="none" strike="noStrike" dirty="0">
                <a:solidFill>
                  <a:srgbClr val="000000"/>
                </a:solidFill>
                <a:effectLst/>
              </a:rPr>
              <a:t>Developing Needed Information</a:t>
            </a:r>
            <a:br>
              <a:rPr lang="en-GB" sz="3600" b="1" i="0" u="none" strike="noStrike" dirty="0">
                <a:solidFill>
                  <a:srgbClr val="000000"/>
                </a:solidFill>
                <a:effectLst/>
              </a:rPr>
            </a:br>
            <a:r>
              <a:rPr lang="en-GB" sz="2000" dirty="0"/>
              <a:t>(5 of 8)</a:t>
            </a:r>
            <a:endParaRPr lang="en-GB" sz="3600" dirty="0"/>
          </a:p>
        </p:txBody>
      </p:sp>
      <p:sp>
        <p:nvSpPr>
          <p:cNvPr id="3" name="Content Placeholder 2">
            <a:extLst>
              <a:ext uri="{FF2B5EF4-FFF2-40B4-BE49-F238E27FC236}">
                <a16:creationId xmlns:a16="http://schemas.microsoft.com/office/drawing/2014/main" id="{76EE08A3-F270-363D-4AE5-DBDB5BAA75F7}"/>
              </a:ext>
            </a:extLst>
          </p:cNvPr>
          <p:cNvSpPr>
            <a:spLocks noGrp="1"/>
          </p:cNvSpPr>
          <p:nvPr>
            <p:ph idx="1"/>
          </p:nvPr>
        </p:nvSpPr>
        <p:spPr/>
        <p:txBody>
          <a:bodyPr/>
          <a:lstStyle/>
          <a:p>
            <a:pPr marL="457200" lvl="1" indent="0">
              <a:buNone/>
            </a:pPr>
            <a:r>
              <a:rPr lang="en-GB" b="1" i="0" u="none" strike="noStrike" dirty="0">
                <a:solidFill>
                  <a:srgbClr val="000000"/>
                </a:solidFill>
                <a:effectLst/>
              </a:rPr>
              <a:t>Developing Needed Information</a:t>
            </a:r>
            <a:r>
              <a:rPr lang="en-GB" b="0" i="0" u="none" strike="noStrike" dirty="0">
                <a:solidFill>
                  <a:srgbClr val="000000"/>
                </a:solidFill>
                <a:effectLst/>
              </a:rPr>
              <a:t>: Gathering data from three sources:</a:t>
            </a:r>
          </a:p>
          <a:p>
            <a:pPr marL="857250" lvl="2" indent="0">
              <a:buNone/>
            </a:pPr>
            <a:r>
              <a:rPr lang="en-GB" b="1" i="0" u="none" strike="noStrike" dirty="0">
                <a:solidFill>
                  <a:srgbClr val="000000"/>
                </a:solidFill>
                <a:effectLst/>
              </a:rPr>
              <a:t>Internal Databases</a:t>
            </a:r>
            <a:r>
              <a:rPr lang="en-GB" b="0" i="0" u="none" strike="noStrike" dirty="0">
                <a:solidFill>
                  <a:srgbClr val="000000"/>
                </a:solidFill>
                <a:effectLst/>
              </a:rPr>
              <a:t>: Company records such as sales data, customer interactions, and financial reports.</a:t>
            </a:r>
          </a:p>
          <a:p>
            <a:pPr marL="857250" lvl="2" indent="0">
              <a:buNone/>
            </a:pPr>
            <a:r>
              <a:rPr lang="en-GB" b="1" i="0" u="none" strike="noStrike" dirty="0">
                <a:solidFill>
                  <a:srgbClr val="000000"/>
                </a:solidFill>
                <a:effectLst/>
              </a:rPr>
              <a:t>Marketing Intelligence</a:t>
            </a:r>
            <a:r>
              <a:rPr lang="en-GB" b="0" i="0" u="none" strike="noStrike" dirty="0">
                <a:solidFill>
                  <a:srgbClr val="000000"/>
                </a:solidFill>
                <a:effectLst/>
              </a:rPr>
              <a:t>: Competitive analysis, market trends, and industry insights from external sources.</a:t>
            </a:r>
          </a:p>
          <a:p>
            <a:pPr marL="857250" lvl="2" indent="0">
              <a:buNone/>
            </a:pPr>
            <a:r>
              <a:rPr lang="en-GB" b="1" i="0" u="none" strike="noStrike" dirty="0">
                <a:solidFill>
                  <a:srgbClr val="000000"/>
                </a:solidFill>
                <a:effectLst/>
              </a:rPr>
              <a:t>Marketing Research</a:t>
            </a:r>
            <a:r>
              <a:rPr lang="en-GB" b="0" i="0" u="none" strike="noStrike" dirty="0">
                <a:solidFill>
                  <a:srgbClr val="000000"/>
                </a:solidFill>
                <a:effectLst/>
              </a:rPr>
              <a:t>: Conducting specific studies such as surveys, focus groups, and experiments to gather fresh data.</a:t>
            </a:r>
          </a:p>
        </p:txBody>
      </p:sp>
      <p:sp>
        <p:nvSpPr>
          <p:cNvPr id="4" name="Date Placeholder 3">
            <a:extLst>
              <a:ext uri="{FF2B5EF4-FFF2-40B4-BE49-F238E27FC236}">
                <a16:creationId xmlns:a16="http://schemas.microsoft.com/office/drawing/2014/main" id="{27A66F96-9A5C-99AC-3E00-4343FB480DFC}"/>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56602B6F-8842-AE43-8D73-E9EC7E2B361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643714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C1E4F-E592-3D4C-6347-1DBF8CAC689B}"/>
              </a:ext>
            </a:extLst>
          </p:cNvPr>
          <p:cNvSpPr>
            <a:spLocks noGrp="1"/>
          </p:cNvSpPr>
          <p:nvPr>
            <p:ph type="title"/>
          </p:nvPr>
        </p:nvSpPr>
        <p:spPr/>
        <p:txBody>
          <a:bodyPr/>
          <a:lstStyle/>
          <a:p>
            <a:r>
              <a:rPr lang="en-GB" sz="3600" b="1" i="0" u="none" strike="noStrike" dirty="0">
                <a:solidFill>
                  <a:srgbClr val="000000"/>
                </a:solidFill>
                <a:effectLst/>
              </a:rPr>
              <a:t>Analysing and Using Information</a:t>
            </a:r>
            <a:br>
              <a:rPr lang="en-GB" sz="3600" b="1" i="0" u="none" strike="noStrike" dirty="0">
                <a:solidFill>
                  <a:srgbClr val="000000"/>
                </a:solidFill>
                <a:effectLst/>
              </a:rPr>
            </a:br>
            <a:r>
              <a:rPr lang="en-GB" sz="2000" dirty="0"/>
              <a:t>(6 of 8)</a:t>
            </a:r>
            <a:endParaRPr lang="en-GB" sz="3600" dirty="0"/>
          </a:p>
        </p:txBody>
      </p:sp>
      <p:sp>
        <p:nvSpPr>
          <p:cNvPr id="3" name="Content Placeholder 2">
            <a:extLst>
              <a:ext uri="{FF2B5EF4-FFF2-40B4-BE49-F238E27FC236}">
                <a16:creationId xmlns:a16="http://schemas.microsoft.com/office/drawing/2014/main" id="{FEDCEAD7-6E32-5C25-1EC6-6C566CDAB398}"/>
              </a:ext>
            </a:extLst>
          </p:cNvPr>
          <p:cNvSpPr>
            <a:spLocks noGrp="1"/>
          </p:cNvSpPr>
          <p:nvPr>
            <p:ph idx="1"/>
          </p:nvPr>
        </p:nvSpPr>
        <p:spPr/>
        <p:txBody>
          <a:bodyPr/>
          <a:lstStyle/>
          <a:p>
            <a:r>
              <a:rPr lang="en-GB" sz="2800" b="0" i="0" u="none" strike="noStrike" dirty="0">
                <a:solidFill>
                  <a:srgbClr val="000000"/>
                </a:solidFill>
                <a:effectLst/>
              </a:rPr>
              <a:t>Processing the collected data into actionable insights that help in marketing strategy and decision-making.</a:t>
            </a:r>
          </a:p>
          <a:p>
            <a:endParaRPr lang="en-GB" dirty="0"/>
          </a:p>
        </p:txBody>
      </p:sp>
      <p:sp>
        <p:nvSpPr>
          <p:cNvPr id="4" name="Date Placeholder 3">
            <a:extLst>
              <a:ext uri="{FF2B5EF4-FFF2-40B4-BE49-F238E27FC236}">
                <a16:creationId xmlns:a16="http://schemas.microsoft.com/office/drawing/2014/main" id="{3F682008-D966-624A-BDF8-0B10AC714301}"/>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E6381500-2631-28FD-828E-95C27A59765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095926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E308-1AA6-EAD5-A1F6-D1B9CFC2DCD4}"/>
              </a:ext>
            </a:extLst>
          </p:cNvPr>
          <p:cNvSpPr>
            <a:spLocks noGrp="1"/>
          </p:cNvSpPr>
          <p:nvPr>
            <p:ph type="title"/>
          </p:nvPr>
        </p:nvSpPr>
        <p:spPr/>
        <p:txBody>
          <a:bodyPr/>
          <a:lstStyle/>
          <a:p>
            <a:r>
              <a:rPr lang="en-GB" sz="3600" b="1" i="0" u="none" strike="noStrike" dirty="0">
                <a:solidFill>
                  <a:srgbClr val="000000"/>
                </a:solidFill>
                <a:effectLst/>
              </a:rPr>
              <a:t>Considering Marketing Environment</a:t>
            </a:r>
            <a:br>
              <a:rPr lang="en-GB" sz="3600" b="1" i="0" u="none" strike="noStrike" dirty="0">
                <a:solidFill>
                  <a:srgbClr val="000000"/>
                </a:solidFill>
                <a:effectLst/>
              </a:rPr>
            </a:br>
            <a:r>
              <a:rPr lang="en-GB" sz="2000" dirty="0"/>
              <a:t>(7 of 8)</a:t>
            </a:r>
            <a:endParaRPr lang="en-GB" sz="3600" dirty="0"/>
          </a:p>
        </p:txBody>
      </p:sp>
      <p:sp>
        <p:nvSpPr>
          <p:cNvPr id="3" name="Content Placeholder 2">
            <a:extLst>
              <a:ext uri="{FF2B5EF4-FFF2-40B4-BE49-F238E27FC236}">
                <a16:creationId xmlns:a16="http://schemas.microsoft.com/office/drawing/2014/main" id="{3D585A5B-9838-1ABF-8048-D12BD21BF5C9}"/>
              </a:ext>
            </a:extLst>
          </p:cNvPr>
          <p:cNvSpPr>
            <a:spLocks noGrp="1"/>
          </p:cNvSpPr>
          <p:nvPr>
            <p:ph idx="1"/>
          </p:nvPr>
        </p:nvSpPr>
        <p:spPr/>
        <p:txBody>
          <a:bodyPr/>
          <a:lstStyle/>
          <a:p>
            <a:pPr marL="0" indent="0" algn="l">
              <a:buNone/>
            </a:pPr>
            <a:r>
              <a:rPr lang="en-GB" sz="2800" b="0" i="0" u="none" strike="noStrike" dirty="0">
                <a:solidFill>
                  <a:srgbClr val="000000"/>
                </a:solidFill>
                <a:effectLst/>
              </a:rPr>
              <a:t>The system is influenced by external market factors such as:</a:t>
            </a:r>
          </a:p>
          <a:p>
            <a:pPr marL="742950" lvl="1" indent="-285750" algn="l">
              <a:buFont typeface="Arial" panose="020B0604020202020204" pitchFamily="34" charset="0"/>
              <a:buChar char="•"/>
            </a:pPr>
            <a:r>
              <a:rPr lang="en-GB" b="1" i="0" u="none" strike="noStrike" dirty="0">
                <a:solidFill>
                  <a:srgbClr val="000000"/>
                </a:solidFill>
                <a:effectLst/>
              </a:rPr>
              <a:t>Target Markets</a:t>
            </a:r>
            <a:endParaRPr lang="en-GB" b="0" i="0" u="none" strike="noStrike" dirty="0">
              <a:solidFill>
                <a:srgbClr val="000000"/>
              </a:solidFill>
              <a:effectLst/>
            </a:endParaRPr>
          </a:p>
          <a:p>
            <a:pPr marL="742950" lvl="1" indent="-285750" algn="l">
              <a:buFont typeface="Arial" panose="020B0604020202020204" pitchFamily="34" charset="0"/>
              <a:buChar char="•"/>
            </a:pPr>
            <a:r>
              <a:rPr lang="en-GB" b="1" i="0" u="none" strike="noStrike" dirty="0">
                <a:solidFill>
                  <a:srgbClr val="000000"/>
                </a:solidFill>
                <a:effectLst/>
              </a:rPr>
              <a:t>Marketing Channels</a:t>
            </a:r>
            <a:endParaRPr lang="en-GB" b="0" i="0" u="none" strike="noStrike" dirty="0">
              <a:solidFill>
                <a:srgbClr val="000000"/>
              </a:solidFill>
              <a:effectLst/>
            </a:endParaRPr>
          </a:p>
          <a:p>
            <a:pPr marL="742950" lvl="1" indent="-285750" algn="l">
              <a:buFont typeface="Arial" panose="020B0604020202020204" pitchFamily="34" charset="0"/>
              <a:buChar char="•"/>
            </a:pPr>
            <a:r>
              <a:rPr lang="en-GB" b="1" i="0" u="none" strike="noStrike" dirty="0">
                <a:solidFill>
                  <a:srgbClr val="000000"/>
                </a:solidFill>
                <a:effectLst/>
              </a:rPr>
              <a:t>Competitors</a:t>
            </a:r>
            <a:endParaRPr lang="en-GB" b="0" i="0" u="none" strike="noStrike" dirty="0">
              <a:solidFill>
                <a:srgbClr val="000000"/>
              </a:solidFill>
              <a:effectLst/>
            </a:endParaRPr>
          </a:p>
          <a:p>
            <a:pPr marL="742950" lvl="1" indent="-285750" algn="l">
              <a:buFont typeface="Arial" panose="020B0604020202020204" pitchFamily="34" charset="0"/>
              <a:buChar char="•"/>
            </a:pPr>
            <a:r>
              <a:rPr lang="en-GB" b="1" i="0" u="none" strike="noStrike" dirty="0">
                <a:solidFill>
                  <a:srgbClr val="000000"/>
                </a:solidFill>
                <a:effectLst/>
              </a:rPr>
              <a:t>Publics</a:t>
            </a:r>
            <a:endParaRPr lang="en-GB" b="0" i="0" u="none" strike="noStrike" dirty="0">
              <a:solidFill>
                <a:srgbClr val="000000"/>
              </a:solidFill>
              <a:effectLst/>
            </a:endParaRPr>
          </a:p>
          <a:p>
            <a:pPr marL="742950" lvl="1" indent="-285750" algn="l">
              <a:buFont typeface="Arial" panose="020B0604020202020204" pitchFamily="34" charset="0"/>
              <a:buChar char="•"/>
            </a:pPr>
            <a:r>
              <a:rPr lang="en-GB" b="1" i="0" u="none" strike="noStrike" dirty="0">
                <a:solidFill>
                  <a:srgbClr val="000000"/>
                </a:solidFill>
                <a:effectLst/>
              </a:rPr>
              <a:t>Macroenvironment Forces</a:t>
            </a:r>
            <a:endParaRPr lang="en-GB" dirty="0"/>
          </a:p>
        </p:txBody>
      </p:sp>
      <p:sp>
        <p:nvSpPr>
          <p:cNvPr id="4" name="Date Placeholder 3">
            <a:extLst>
              <a:ext uri="{FF2B5EF4-FFF2-40B4-BE49-F238E27FC236}">
                <a16:creationId xmlns:a16="http://schemas.microsoft.com/office/drawing/2014/main" id="{F8C7E1A9-BE70-F89D-5DEB-DF8C27C13606}"/>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78F04D7A-51E1-44E9-8A32-85A578DFB95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27927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5F45E-53B9-5C43-649A-53573611EA11}"/>
              </a:ext>
            </a:extLst>
          </p:cNvPr>
          <p:cNvSpPr>
            <a:spLocks noGrp="1"/>
          </p:cNvSpPr>
          <p:nvPr>
            <p:ph type="title"/>
          </p:nvPr>
        </p:nvSpPr>
        <p:spPr/>
        <p:txBody>
          <a:bodyPr/>
          <a:lstStyle/>
          <a:p>
            <a:r>
              <a:rPr lang="en-GB" sz="3600" b="1" dirty="0"/>
              <a:t>Analysing and Using Marketing Information </a:t>
            </a:r>
            <a:r>
              <a:rPr lang="en-GB" sz="2000" dirty="0"/>
              <a:t>(8 of 8)</a:t>
            </a:r>
            <a:endParaRPr lang="en-GB" sz="3600" b="1" dirty="0"/>
          </a:p>
        </p:txBody>
      </p:sp>
      <p:sp>
        <p:nvSpPr>
          <p:cNvPr id="3" name="Content Placeholder 2">
            <a:extLst>
              <a:ext uri="{FF2B5EF4-FFF2-40B4-BE49-F238E27FC236}">
                <a16:creationId xmlns:a16="http://schemas.microsoft.com/office/drawing/2014/main" id="{18B87065-65A0-E9FF-7D94-10B47CC5D0D1}"/>
              </a:ext>
            </a:extLst>
          </p:cNvPr>
          <p:cNvSpPr>
            <a:spLocks noGrp="1"/>
          </p:cNvSpPr>
          <p:nvPr>
            <p:ph idx="1"/>
          </p:nvPr>
        </p:nvSpPr>
        <p:spPr/>
        <p:txBody>
          <a:bodyPr/>
          <a:lstStyle/>
          <a:p>
            <a:r>
              <a:rPr lang="en-GB" sz="2800" b="0" i="0" u="none" strike="noStrike" dirty="0">
                <a:solidFill>
                  <a:srgbClr val="000000"/>
                </a:solidFill>
                <a:effectLst/>
              </a:rPr>
              <a:t>Information collected from </a:t>
            </a:r>
            <a:r>
              <a:rPr lang="en-GB" sz="2800" b="1" i="0" u="none" strike="noStrike" dirty="0">
                <a:solidFill>
                  <a:srgbClr val="000000"/>
                </a:solidFill>
                <a:effectLst/>
              </a:rPr>
              <a:t>internal databases</a:t>
            </a:r>
            <a:r>
              <a:rPr lang="en-GB" sz="2800" b="0" i="0" u="none" strike="noStrike" dirty="0">
                <a:solidFill>
                  <a:srgbClr val="000000"/>
                </a:solidFill>
                <a:effectLst/>
              </a:rPr>
              <a:t>, competitive </a:t>
            </a:r>
            <a:r>
              <a:rPr lang="en-GB" sz="2800" b="1" i="0" u="none" strike="noStrike" dirty="0">
                <a:solidFill>
                  <a:srgbClr val="000000"/>
                </a:solidFill>
                <a:effectLst/>
              </a:rPr>
              <a:t>marketing intelligence</a:t>
            </a:r>
            <a:r>
              <a:rPr lang="en-GB" sz="2800" b="0" i="0" u="none" strike="noStrike" dirty="0">
                <a:solidFill>
                  <a:srgbClr val="000000"/>
                </a:solidFill>
                <a:effectLst/>
              </a:rPr>
              <a:t>, and </a:t>
            </a:r>
            <a:r>
              <a:rPr lang="en-GB" sz="2800" b="1" i="0" u="none" strike="noStrike" dirty="0">
                <a:solidFill>
                  <a:srgbClr val="000000"/>
                </a:solidFill>
                <a:effectLst/>
              </a:rPr>
              <a:t>marketing research </a:t>
            </a:r>
            <a:r>
              <a:rPr lang="en-GB" sz="2800" b="0" i="0" u="none" strike="noStrike" dirty="0">
                <a:solidFill>
                  <a:srgbClr val="000000"/>
                </a:solidFill>
                <a:effectLst/>
              </a:rPr>
              <a:t>often needs further analysis. </a:t>
            </a:r>
          </a:p>
          <a:p>
            <a:r>
              <a:rPr lang="en-GB" sz="2800" b="0" i="0" u="none" strike="noStrike" dirty="0">
                <a:solidFill>
                  <a:srgbClr val="000000"/>
                </a:solidFill>
                <a:effectLst/>
              </a:rPr>
              <a:t>Managers may need to assist other departments in applying this information to gain customer and market insights that can enhance their future marketing decisions.</a:t>
            </a:r>
          </a:p>
          <a:p>
            <a:endParaRPr lang="en-GB" dirty="0"/>
          </a:p>
        </p:txBody>
      </p:sp>
      <p:sp>
        <p:nvSpPr>
          <p:cNvPr id="4" name="Date Placeholder 3">
            <a:extLst>
              <a:ext uri="{FF2B5EF4-FFF2-40B4-BE49-F238E27FC236}">
                <a16:creationId xmlns:a16="http://schemas.microsoft.com/office/drawing/2014/main" id="{A1679039-DBCD-87B8-0AB6-9A21932D6D1E}"/>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9C27C5DA-2CD7-390F-F8D0-EEB02231C84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145232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4D21-4A03-D6E7-2130-868C0DB0AD32}"/>
              </a:ext>
            </a:extLst>
          </p:cNvPr>
          <p:cNvSpPr>
            <a:spLocks noGrp="1"/>
          </p:cNvSpPr>
          <p:nvPr>
            <p:ph type="title"/>
          </p:nvPr>
        </p:nvSpPr>
        <p:spPr/>
        <p:txBody>
          <a:bodyPr/>
          <a:lstStyle/>
          <a:p>
            <a:r>
              <a:rPr lang="en-GB" sz="3600" b="1" dirty="0"/>
              <a:t>Using Marketing Information </a:t>
            </a:r>
            <a:r>
              <a:rPr lang="en-GB" sz="2000" dirty="0"/>
              <a:t>(1 of 3)</a:t>
            </a:r>
            <a:endParaRPr lang="en-GB" sz="3600" dirty="0"/>
          </a:p>
        </p:txBody>
      </p:sp>
      <p:sp>
        <p:nvSpPr>
          <p:cNvPr id="3" name="Content Placeholder 2">
            <a:extLst>
              <a:ext uri="{FF2B5EF4-FFF2-40B4-BE49-F238E27FC236}">
                <a16:creationId xmlns:a16="http://schemas.microsoft.com/office/drawing/2014/main" id="{2A16D143-8568-334B-1CAD-687D718AF08E}"/>
              </a:ext>
            </a:extLst>
          </p:cNvPr>
          <p:cNvSpPr>
            <a:spLocks noGrp="1"/>
          </p:cNvSpPr>
          <p:nvPr>
            <p:ph idx="1"/>
          </p:nvPr>
        </p:nvSpPr>
        <p:spPr/>
        <p:txBody>
          <a:bodyPr/>
          <a:lstStyle/>
          <a:p>
            <a:r>
              <a:rPr lang="en-GB" sz="2800" b="0" i="0" u="none" strike="noStrike" dirty="0">
                <a:solidFill>
                  <a:srgbClr val="000000"/>
                </a:solidFill>
                <a:effectLst/>
              </a:rPr>
              <a:t>After the information is processed and analysed, it needs to be provided to the appropriate decision-makers at the right moment. </a:t>
            </a:r>
          </a:p>
          <a:p>
            <a:r>
              <a:rPr lang="en-GB" sz="2800" b="0" i="0" u="none" strike="noStrike" dirty="0">
                <a:solidFill>
                  <a:srgbClr val="000000"/>
                </a:solidFill>
                <a:effectLst/>
              </a:rPr>
              <a:t>In the next section, we will explore in more detail how to analyse and utilise marketing information.</a:t>
            </a:r>
            <a:endParaRPr lang="en-GB" sz="2800" dirty="0"/>
          </a:p>
          <a:p>
            <a:endParaRPr lang="en-GB" dirty="0"/>
          </a:p>
        </p:txBody>
      </p:sp>
      <p:sp>
        <p:nvSpPr>
          <p:cNvPr id="4" name="Date Placeholder 3">
            <a:extLst>
              <a:ext uri="{FF2B5EF4-FFF2-40B4-BE49-F238E27FC236}">
                <a16:creationId xmlns:a16="http://schemas.microsoft.com/office/drawing/2014/main" id="{9832A78D-063E-9A6D-1356-9E1A346763D5}"/>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BAC17E5F-DC49-7A92-6AD2-FCE9770B3949}"/>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51784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612D6-665A-3C50-42B8-DCC6B97855F4}"/>
              </a:ext>
            </a:extLst>
          </p:cNvPr>
          <p:cNvSpPr>
            <a:spLocks noGrp="1"/>
          </p:cNvSpPr>
          <p:nvPr>
            <p:ph type="title"/>
          </p:nvPr>
        </p:nvSpPr>
        <p:spPr/>
        <p:txBody>
          <a:bodyPr/>
          <a:lstStyle/>
          <a:p>
            <a:r>
              <a:rPr lang="en-GB" sz="3600" b="1" dirty="0"/>
              <a:t>Customer Relationship Manager (CRM) </a:t>
            </a:r>
            <a:r>
              <a:rPr lang="en-GB" sz="2000" dirty="0"/>
              <a:t>(2 of 3)</a:t>
            </a:r>
            <a:endParaRPr lang="en-GB" sz="3600" dirty="0"/>
          </a:p>
        </p:txBody>
      </p:sp>
      <p:sp>
        <p:nvSpPr>
          <p:cNvPr id="3" name="Content Placeholder 2">
            <a:extLst>
              <a:ext uri="{FF2B5EF4-FFF2-40B4-BE49-F238E27FC236}">
                <a16:creationId xmlns:a16="http://schemas.microsoft.com/office/drawing/2014/main" id="{89F85BE6-BAC7-71AC-0BB6-400072C05FF6}"/>
              </a:ext>
            </a:extLst>
          </p:cNvPr>
          <p:cNvSpPr>
            <a:spLocks noGrp="1"/>
          </p:cNvSpPr>
          <p:nvPr>
            <p:ph idx="1"/>
          </p:nvPr>
        </p:nvSpPr>
        <p:spPr/>
        <p:txBody>
          <a:bodyPr/>
          <a:lstStyle/>
          <a:p>
            <a:r>
              <a:rPr lang="en-GB" sz="2800" b="0" i="0" u="none" strike="noStrike" dirty="0">
                <a:solidFill>
                  <a:srgbClr val="000000"/>
                </a:solidFill>
                <a:effectLst/>
              </a:rPr>
              <a:t>CRM involves handling detailed data about individual customers and strategically managing customer interactions to enhance loyalty. </a:t>
            </a:r>
          </a:p>
          <a:p>
            <a:r>
              <a:rPr lang="en-GB" sz="2800" b="0" i="0" u="none" strike="noStrike" dirty="0">
                <a:solidFill>
                  <a:srgbClr val="000000"/>
                </a:solidFill>
                <a:effectLst/>
              </a:rPr>
              <a:t>Some CRM software providers include </a:t>
            </a:r>
            <a:r>
              <a:rPr lang="en-GB" sz="2800" b="1" i="0" u="none" strike="noStrike" dirty="0">
                <a:solidFill>
                  <a:srgbClr val="000000"/>
                </a:solidFill>
                <a:effectLst/>
              </a:rPr>
              <a:t>Salesforce</a:t>
            </a:r>
            <a:r>
              <a:rPr lang="en-GB" sz="2800" b="0" i="0" u="none" strike="noStrike" dirty="0">
                <a:solidFill>
                  <a:srgbClr val="000000"/>
                </a:solidFill>
                <a:effectLst/>
              </a:rPr>
              <a:t>, </a:t>
            </a:r>
            <a:r>
              <a:rPr lang="en-GB" sz="2800" b="1" i="0" u="none" strike="noStrike" dirty="0">
                <a:solidFill>
                  <a:srgbClr val="000000"/>
                </a:solidFill>
                <a:effectLst/>
              </a:rPr>
              <a:t>Oracle</a:t>
            </a:r>
            <a:r>
              <a:rPr lang="en-GB" sz="2800" b="0" i="0" u="none" strike="noStrike" dirty="0">
                <a:solidFill>
                  <a:srgbClr val="000000"/>
                </a:solidFill>
                <a:effectLst/>
              </a:rPr>
              <a:t>, </a:t>
            </a:r>
            <a:r>
              <a:rPr lang="en-GB" sz="2800" b="1" i="0" u="none" strike="noStrike" dirty="0">
                <a:solidFill>
                  <a:srgbClr val="000000"/>
                </a:solidFill>
                <a:effectLst/>
              </a:rPr>
              <a:t>Microsoft</a:t>
            </a:r>
            <a:r>
              <a:rPr lang="en-GB" sz="2800" b="0" i="0" u="none" strike="noStrike" dirty="0">
                <a:solidFill>
                  <a:srgbClr val="000000"/>
                </a:solidFill>
                <a:effectLst/>
              </a:rPr>
              <a:t>, and </a:t>
            </a:r>
            <a:r>
              <a:rPr lang="en-GB" sz="2800" b="1" i="0" u="none" strike="noStrike" dirty="0">
                <a:solidFill>
                  <a:srgbClr val="000000"/>
                </a:solidFill>
                <a:effectLst/>
              </a:rPr>
              <a:t>SAS</a:t>
            </a:r>
            <a:r>
              <a:rPr lang="en-GB" sz="2800" b="0" i="0" u="none" strike="noStrike" dirty="0">
                <a:solidFill>
                  <a:srgbClr val="000000"/>
                </a:solidFill>
                <a:effectLst/>
              </a:rPr>
              <a:t>.</a:t>
            </a:r>
            <a:endParaRPr lang="en-GB" sz="2800" dirty="0"/>
          </a:p>
        </p:txBody>
      </p:sp>
      <p:sp>
        <p:nvSpPr>
          <p:cNvPr id="4" name="Date Placeholder 3">
            <a:extLst>
              <a:ext uri="{FF2B5EF4-FFF2-40B4-BE49-F238E27FC236}">
                <a16:creationId xmlns:a16="http://schemas.microsoft.com/office/drawing/2014/main" id="{1C3A7A52-7D83-4F21-49A9-295FBB8BC46A}"/>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44E33040-4150-EF69-0F20-7D9FF2D515B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8076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E76C-C0BB-5FF3-2527-597D6FFCC4EB}"/>
              </a:ext>
            </a:extLst>
          </p:cNvPr>
          <p:cNvSpPr>
            <a:spLocks noGrp="1"/>
          </p:cNvSpPr>
          <p:nvPr>
            <p:ph type="title"/>
          </p:nvPr>
        </p:nvSpPr>
        <p:spPr/>
        <p:txBody>
          <a:bodyPr/>
          <a:lstStyle/>
          <a:p>
            <a:r>
              <a:rPr lang="en-GB" sz="3600" b="1" dirty="0"/>
              <a:t>Customer Relationship Manager (CRM) </a:t>
            </a:r>
            <a:r>
              <a:rPr lang="en-GB" sz="2000" dirty="0"/>
              <a:t>(3 of 3)</a:t>
            </a:r>
            <a:endParaRPr lang="en-GB" sz="3600" dirty="0"/>
          </a:p>
        </p:txBody>
      </p:sp>
      <p:sp>
        <p:nvSpPr>
          <p:cNvPr id="3" name="Content Placeholder 2">
            <a:extLst>
              <a:ext uri="{FF2B5EF4-FFF2-40B4-BE49-F238E27FC236}">
                <a16:creationId xmlns:a16="http://schemas.microsoft.com/office/drawing/2014/main" id="{24649CA5-AE7F-6800-B2DB-AD14B87D2ABD}"/>
              </a:ext>
            </a:extLst>
          </p:cNvPr>
          <p:cNvSpPr>
            <a:spLocks noGrp="1"/>
          </p:cNvSpPr>
          <p:nvPr>
            <p:ph idx="1"/>
          </p:nvPr>
        </p:nvSpPr>
        <p:spPr/>
        <p:txBody>
          <a:bodyPr/>
          <a:lstStyle/>
          <a:p>
            <a:r>
              <a:rPr lang="en-GB" sz="2800" dirty="0"/>
              <a:t>CRM integrates everything that a company’s sales, service and marketing teams know about individual customers, providing a 360-degree view of the customer relationship. </a:t>
            </a:r>
          </a:p>
        </p:txBody>
      </p:sp>
      <p:sp>
        <p:nvSpPr>
          <p:cNvPr id="4" name="Date Placeholder 3">
            <a:extLst>
              <a:ext uri="{FF2B5EF4-FFF2-40B4-BE49-F238E27FC236}">
                <a16:creationId xmlns:a16="http://schemas.microsoft.com/office/drawing/2014/main" id="{572432A3-49E6-7043-479C-863F74117ABB}"/>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E8E5F942-8E67-6B9B-4569-5B901A330F5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771768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B4CEEC7-C9F7-3939-5E5C-1E1E31CD63F7}"/>
              </a:ext>
            </a:extLst>
          </p:cNvPr>
          <p:cNvSpPr>
            <a:spLocks noGrp="1"/>
          </p:cNvSpPr>
          <p:nvPr>
            <p:ph type="title"/>
          </p:nvPr>
        </p:nvSpPr>
        <p:spPr>
          <a:xfrm>
            <a:off x="457200" y="274638"/>
            <a:ext cx="8229600" cy="1143000"/>
          </a:xfrm>
        </p:spPr>
        <p:txBody>
          <a:bodyPr/>
          <a:lstStyle/>
          <a:p>
            <a:r>
              <a:rPr lang="en-US" sz="3600" b="1" dirty="0"/>
              <a:t>Let’s Read and Discuss</a:t>
            </a:r>
          </a:p>
        </p:txBody>
      </p:sp>
      <p:pic>
        <p:nvPicPr>
          <p:cNvPr id="6" name="Content Placeholder 6" descr="A close-up of a text&#10;&#10;Description automatically generated">
            <a:extLst>
              <a:ext uri="{FF2B5EF4-FFF2-40B4-BE49-F238E27FC236}">
                <a16:creationId xmlns:a16="http://schemas.microsoft.com/office/drawing/2014/main" id="{9E45A78A-A963-637E-C6D5-5B6CA619AE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5284" y="1600201"/>
            <a:ext cx="7873432" cy="3917032"/>
          </a:xfrm>
          <a:noFill/>
        </p:spPr>
      </p:pic>
      <p:sp>
        <p:nvSpPr>
          <p:cNvPr id="4" name="Date Placeholder 3">
            <a:extLst>
              <a:ext uri="{FF2B5EF4-FFF2-40B4-BE49-F238E27FC236}">
                <a16:creationId xmlns:a16="http://schemas.microsoft.com/office/drawing/2014/main" id="{A93D35D2-8E7B-9E8C-2D1A-C8DC4A3AC8C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05/03/2025</a:t>
            </a:fld>
            <a:endParaRPr lang="en-GB" altLang="en-US" sz="900"/>
          </a:p>
        </p:txBody>
      </p:sp>
      <p:sp>
        <p:nvSpPr>
          <p:cNvPr id="5" name="Slide Number Placeholder 4">
            <a:extLst>
              <a:ext uri="{FF2B5EF4-FFF2-40B4-BE49-F238E27FC236}">
                <a16:creationId xmlns:a16="http://schemas.microsoft.com/office/drawing/2014/main" id="{DBA4B0A2-0B9A-AB84-194C-6401AAF10BE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4200341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14FD-3D35-E6D7-42C1-1DFC929BF8DF}"/>
              </a:ext>
            </a:extLst>
          </p:cNvPr>
          <p:cNvSpPr>
            <a:spLocks noGrp="1"/>
          </p:cNvSpPr>
          <p:nvPr>
            <p:ph type="title"/>
          </p:nvPr>
        </p:nvSpPr>
        <p:spPr/>
        <p:txBody>
          <a:bodyPr/>
          <a:lstStyle/>
          <a:p>
            <a:r>
              <a:rPr lang="en-GB" sz="3600" b="1" dirty="0"/>
              <a:t>Group Activity </a:t>
            </a:r>
            <a:r>
              <a:rPr lang="en-GB" sz="2000" dirty="0"/>
              <a:t>(1 of 2)</a:t>
            </a:r>
            <a:endParaRPr lang="en-GB" sz="3600" dirty="0"/>
          </a:p>
        </p:txBody>
      </p:sp>
      <p:sp>
        <p:nvSpPr>
          <p:cNvPr id="4" name="Date Placeholder 3">
            <a:extLst>
              <a:ext uri="{FF2B5EF4-FFF2-40B4-BE49-F238E27FC236}">
                <a16:creationId xmlns:a16="http://schemas.microsoft.com/office/drawing/2014/main" id="{5348F7AA-AFC6-3532-C8BF-59749EC943D8}"/>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03B1DA26-41E5-94A4-0178-9B44745CCB41}"/>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3" name="Content Placeholder 2">
            <a:extLst>
              <a:ext uri="{FF2B5EF4-FFF2-40B4-BE49-F238E27FC236}">
                <a16:creationId xmlns:a16="http://schemas.microsoft.com/office/drawing/2014/main" id="{CE67B727-3F0E-0FBF-13D6-E6D16AF74754}"/>
              </a:ext>
            </a:extLst>
          </p:cNvPr>
          <p:cNvSpPr>
            <a:spLocks noGrp="1"/>
          </p:cNvSpPr>
          <p:nvPr>
            <p:ph idx="1"/>
          </p:nvPr>
        </p:nvSpPr>
        <p:spPr/>
        <p:txBody>
          <a:bodyPr/>
          <a:lstStyle/>
          <a:p>
            <a:r>
              <a:rPr lang="en-GB" sz="2800" dirty="0"/>
              <a:t>Suppose you are conducting market research for a clothing company you are working for. The sales dropped for the two last quarters, and you are determined to find out why. </a:t>
            </a:r>
          </a:p>
          <a:p>
            <a:r>
              <a:rPr lang="en-GB" sz="2800" dirty="0"/>
              <a:t>You decide to host an in person focus group to gain customer insights into your brand plans to launch in the next six months. </a:t>
            </a:r>
          </a:p>
          <a:p>
            <a:r>
              <a:rPr lang="en-GB" sz="2800" b="1" dirty="0">
                <a:highlight>
                  <a:srgbClr val="FFFF00"/>
                </a:highlight>
              </a:rPr>
              <a:t>Questions in the next slide.</a:t>
            </a:r>
          </a:p>
        </p:txBody>
      </p:sp>
    </p:spTree>
    <p:extLst>
      <p:ext uri="{BB962C8B-B14F-4D97-AF65-F5344CB8AC3E}">
        <p14:creationId xmlns:p14="http://schemas.microsoft.com/office/powerpoint/2010/main" val="1531966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6A1D-F346-CFCB-C4B2-32E273539DA7}"/>
              </a:ext>
            </a:extLst>
          </p:cNvPr>
          <p:cNvSpPr>
            <a:spLocks noGrp="1"/>
          </p:cNvSpPr>
          <p:nvPr>
            <p:ph type="title"/>
          </p:nvPr>
        </p:nvSpPr>
        <p:spPr/>
        <p:txBody>
          <a:bodyPr/>
          <a:lstStyle/>
          <a:p>
            <a:r>
              <a:rPr lang="en-GB" sz="3600" b="1" dirty="0"/>
              <a:t>Group Activity </a:t>
            </a:r>
            <a:r>
              <a:rPr lang="en-GB" sz="2000" dirty="0"/>
              <a:t>(2 of 2)</a:t>
            </a:r>
            <a:endParaRPr lang="en-GB" sz="3600" dirty="0"/>
          </a:p>
        </p:txBody>
      </p:sp>
      <p:sp>
        <p:nvSpPr>
          <p:cNvPr id="3" name="Content Placeholder 2">
            <a:extLst>
              <a:ext uri="{FF2B5EF4-FFF2-40B4-BE49-F238E27FC236}">
                <a16:creationId xmlns:a16="http://schemas.microsoft.com/office/drawing/2014/main" id="{19849D8D-AF91-7361-AF21-3C39B8CDC746}"/>
              </a:ext>
            </a:extLst>
          </p:cNvPr>
          <p:cNvSpPr>
            <a:spLocks noGrp="1"/>
          </p:cNvSpPr>
          <p:nvPr>
            <p:ph idx="1"/>
          </p:nvPr>
        </p:nvSpPr>
        <p:spPr/>
        <p:txBody>
          <a:bodyPr/>
          <a:lstStyle/>
          <a:p>
            <a:r>
              <a:rPr lang="en-GB" sz="2800" dirty="0"/>
              <a:t>Determine the make-up of your focus group, and why? </a:t>
            </a:r>
          </a:p>
          <a:p>
            <a:r>
              <a:rPr lang="en-GB" sz="2800" dirty="0"/>
              <a:t>What types of information would you want to obtain? </a:t>
            </a:r>
          </a:p>
          <a:p>
            <a:r>
              <a:rPr lang="en-GB" sz="2800" dirty="0"/>
              <a:t>Identify possible questions to present to the focus group.</a:t>
            </a:r>
          </a:p>
        </p:txBody>
      </p:sp>
      <p:sp>
        <p:nvSpPr>
          <p:cNvPr id="4" name="Date Placeholder 3">
            <a:extLst>
              <a:ext uri="{FF2B5EF4-FFF2-40B4-BE49-F238E27FC236}">
                <a16:creationId xmlns:a16="http://schemas.microsoft.com/office/drawing/2014/main" id="{50191114-AE61-DBBE-B557-3ADBA2EB52D9}"/>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531E7D35-388E-F0E4-0E54-B10D596951E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780689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C582-80CE-106B-D6A3-07729DD0E15D}"/>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6BD82900-0BB5-A320-D95E-D23EAEAEEB68}"/>
              </a:ext>
            </a:extLst>
          </p:cNvPr>
          <p:cNvSpPr>
            <a:spLocks noGrp="1"/>
          </p:cNvSpPr>
          <p:nvPr>
            <p:ph idx="1"/>
          </p:nvPr>
        </p:nvSpPr>
        <p:spPr/>
        <p:txBody>
          <a:bodyPr/>
          <a:lstStyle/>
          <a:p>
            <a:pPr>
              <a:buSzPts val="1000"/>
              <a:tabLst>
                <a:tab pos="457200" algn="l"/>
              </a:tabLst>
            </a:pPr>
            <a:r>
              <a:rPr lang="en-GB" sz="2400" kern="100" dirty="0">
                <a:effectLst/>
                <a:ea typeface="Aptos" panose="020B0004020202020204" pitchFamily="34" charset="0"/>
                <a:cs typeface="Times New Roman" panose="02020603050405020304" pitchFamily="18" charset="0"/>
              </a:rPr>
              <a:t>Whittington, R., </a:t>
            </a:r>
            <a:r>
              <a:rPr lang="en-GB" sz="2400" kern="100" dirty="0" err="1">
                <a:effectLst/>
                <a:ea typeface="Aptos" panose="020B0004020202020204" pitchFamily="34" charset="0"/>
                <a:cs typeface="Times New Roman" panose="02020603050405020304" pitchFamily="18" charset="0"/>
              </a:rPr>
              <a:t>Regnér</a:t>
            </a:r>
            <a:r>
              <a:rPr lang="en-GB" sz="2400" kern="100" dirty="0">
                <a:effectLst/>
                <a:ea typeface="Aptos" panose="020B0004020202020204" pitchFamily="34" charset="0"/>
                <a:cs typeface="Times New Roman" panose="02020603050405020304" pitchFamily="18" charset="0"/>
              </a:rPr>
              <a:t>, P., Angwin, D., Johnson, G., &amp; Scholes, K. (2023) Exploring strategy : text and cases. Thirteenth edition. Harlow, England: Pearson.</a:t>
            </a:r>
          </a:p>
          <a:p>
            <a:pPr>
              <a:buSzPts val="1000"/>
              <a:tabLst>
                <a:tab pos="457200" algn="l"/>
              </a:tabLst>
            </a:pPr>
            <a:r>
              <a:rPr lang="en-GB" sz="2400" kern="100" dirty="0">
                <a:effectLst/>
                <a:ea typeface="Aptos" panose="020B0004020202020204" pitchFamily="34" charset="0"/>
                <a:cs typeface="Times New Roman" panose="02020603050405020304" pitchFamily="18" charset="0"/>
              </a:rPr>
              <a:t>Kotler, P., Armstrong, G., Harris, L. and Piercy, N. (2020) </a:t>
            </a:r>
            <a:r>
              <a:rPr lang="en-GB" sz="2400" i="1" kern="100" dirty="0">
                <a:effectLst/>
                <a:ea typeface="Aptos" panose="020B0004020202020204" pitchFamily="34" charset="0"/>
                <a:cs typeface="Times New Roman" panose="02020603050405020304" pitchFamily="18" charset="0"/>
              </a:rPr>
              <a:t>Principles of marketing.</a:t>
            </a:r>
            <a:r>
              <a:rPr lang="en-GB" sz="2400" kern="100" dirty="0">
                <a:effectLst/>
                <a:ea typeface="Aptos" panose="020B0004020202020204" pitchFamily="34" charset="0"/>
                <a:cs typeface="Times New Roman" panose="02020603050405020304" pitchFamily="18" charset="0"/>
              </a:rPr>
              <a:t> 8th European </a:t>
            </a:r>
            <a:r>
              <a:rPr lang="en-GB" sz="2400" kern="100" dirty="0" err="1">
                <a:effectLst/>
                <a:ea typeface="Aptos" panose="020B0004020202020204" pitchFamily="34" charset="0"/>
                <a:cs typeface="Times New Roman" panose="02020603050405020304" pitchFamily="18" charset="0"/>
              </a:rPr>
              <a:t>edn</a:t>
            </a:r>
            <a:r>
              <a:rPr lang="en-GB" sz="2400" kern="100" dirty="0">
                <a:effectLst/>
                <a:ea typeface="Aptos" panose="020B0004020202020204" pitchFamily="34" charset="0"/>
                <a:cs typeface="Times New Roman" panose="02020603050405020304" pitchFamily="18" charset="0"/>
              </a:rPr>
              <a:t>. Harlow: Pearson.</a:t>
            </a:r>
          </a:p>
          <a:p>
            <a:endParaRPr lang="en-GB" dirty="0"/>
          </a:p>
        </p:txBody>
      </p:sp>
      <p:sp>
        <p:nvSpPr>
          <p:cNvPr id="4" name="Date Placeholder 3">
            <a:extLst>
              <a:ext uri="{FF2B5EF4-FFF2-40B4-BE49-F238E27FC236}">
                <a16:creationId xmlns:a16="http://schemas.microsoft.com/office/drawing/2014/main" id="{CB35DE20-ACCF-1969-0D39-2A4C85418A45}"/>
              </a:ext>
            </a:extLst>
          </p:cNvPr>
          <p:cNvSpPr>
            <a:spLocks noGrp="1"/>
          </p:cNvSpPr>
          <p:nvPr>
            <p:ph type="dt" sz="half" idx="10"/>
          </p:nvPr>
        </p:nvSpPr>
        <p:spPr/>
        <p:txBody>
          <a:bodyPr/>
          <a:lstStyle/>
          <a:p>
            <a:pPr>
              <a:defRPr/>
            </a:pPr>
            <a:fld id="{2303D31F-598B-47EE-BA37-93F097A3D676}" type="datetime1">
              <a:rPr lang="en-GB" altLang="en-US" smtClean="0"/>
              <a:pPr>
                <a:defRPr/>
              </a:pPr>
              <a:t>05/03/2025</a:t>
            </a:fld>
            <a:endParaRPr lang="en-GB" altLang="en-US"/>
          </a:p>
        </p:txBody>
      </p:sp>
      <p:sp>
        <p:nvSpPr>
          <p:cNvPr id="5" name="Slide Number Placeholder 4">
            <a:extLst>
              <a:ext uri="{FF2B5EF4-FFF2-40B4-BE49-F238E27FC236}">
                <a16:creationId xmlns:a16="http://schemas.microsoft.com/office/drawing/2014/main" id="{AC956664-A05B-1DD1-9E27-302A49A9406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842716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2851</TotalTime>
  <Words>1044</Words>
  <Application>Microsoft Macintosh PowerPoint</Application>
  <PresentationFormat>On-screen Show (4:3)</PresentationFormat>
  <Paragraphs>121</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Myriad Pro</vt:lpstr>
      <vt:lpstr>Source Sans Pro</vt:lpstr>
      <vt:lpstr>Verdana</vt:lpstr>
      <vt:lpstr>20140311PresentationUWTSDTemplate</vt:lpstr>
      <vt:lpstr> Marketing Information System (MKIS)  LCMB7024                Week 2 – Session 2 </vt:lpstr>
      <vt:lpstr>Content of the Session</vt:lpstr>
      <vt:lpstr>Marketing Information</vt:lpstr>
      <vt:lpstr>Defining Marketing Information System</vt:lpstr>
      <vt:lpstr>Understanding the Marketing Information System (1 of 8)</vt:lpstr>
      <vt:lpstr>Managing Marketing Information  (2 of 8)</vt:lpstr>
      <vt:lpstr>Marketing Information System (3 of 8)</vt:lpstr>
      <vt:lpstr>Assessing Information Needs (4 of 8)</vt:lpstr>
      <vt:lpstr>Developing Needed Information (5 of 8)</vt:lpstr>
      <vt:lpstr>Analysing and Using Information (6 of 8)</vt:lpstr>
      <vt:lpstr>Considering Marketing Environment (7 of 8)</vt:lpstr>
      <vt:lpstr>Analysing and Using Marketing Information (8 of 8)</vt:lpstr>
      <vt:lpstr>Using Marketing Information (1 of 3)</vt:lpstr>
      <vt:lpstr>Customer Relationship Manager (CRM) (2 of 3)</vt:lpstr>
      <vt:lpstr>Customer Relationship Manager (CRM) (3 of 3)</vt:lpstr>
      <vt:lpstr>Let’s Read and Discuss</vt:lpstr>
      <vt:lpstr>Group Activity (1 of 2)</vt:lpstr>
      <vt:lpstr>Group Activity (2 of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159</cp:revision>
  <cp:lastPrinted>2018-07-09T15:27:01Z</cp:lastPrinted>
  <dcterms:created xsi:type="dcterms:W3CDTF">2002-10-07T19:43:58Z</dcterms:created>
  <dcterms:modified xsi:type="dcterms:W3CDTF">2025-03-05T11:05:15Z</dcterms:modified>
</cp:coreProperties>
</file>