
<file path=[Content_Types].xml><?xml version="1.0" encoding="utf-8"?>
<Types xmlns="http://schemas.openxmlformats.org/package/2006/content-types">
  <Default Extension="jpeg" ContentType="image/jpeg"/>
  <Default Extension="mov" ContentType="video/quicktime"/>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1" r:id="rId4"/>
    <p:sldId id="262" r:id="rId5"/>
    <p:sldId id="263" r:id="rId6"/>
    <p:sldId id="264" r:id="rId7"/>
    <p:sldId id="269" r:id="rId8"/>
    <p:sldId id="270" r:id="rId9"/>
    <p:sldId id="266" r:id="rId10"/>
    <p:sldId id="268" r:id="rId11"/>
    <p:sldId id="274" r:id="rId12"/>
    <p:sldId id="272" r:id="rId13"/>
    <p:sldId id="275" r:id="rId14"/>
    <p:sldId id="273" r:id="rId15"/>
    <p:sldId id="276" r:id="rId16"/>
    <p:sldId id="265" r:id="rId17"/>
    <p:sldId id="267" r:id="rId18"/>
    <p:sldId id="271" r:id="rId19"/>
    <p:sldId id="277" r:id="rId20"/>
    <p:sldId id="27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E75A9F-1246-098E-E0E6-663D94A42860}" v="164" dt="2026-04-19T20:26:53.954"/>
    <p1510:client id="{F810D337-BB75-9802-B5D8-23FE11B8C750}" v="754" dt="2026-04-19T19:27:20.8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49AD0A-F39C-4814-81AA-4DE014C231A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4BC2B0F-01A1-45AA-AE52-0C50432916E6}">
      <dgm:prSet/>
      <dgm:spPr/>
      <dgm:t>
        <a:bodyPr/>
        <a:lstStyle/>
        <a:p>
          <a:r>
            <a:rPr lang="en-US"/>
            <a:t>The pectoralis major is a large anterior chest muscle that inserts onto the humerus (Baig &amp; Bordoni, 2023) </a:t>
          </a:r>
        </a:p>
      </dgm:t>
    </dgm:pt>
    <dgm:pt modelId="{D934FACB-4CF4-475D-A7A9-495E7F0B3B5E}" type="parTrans" cxnId="{143DC19E-9792-49B1-8618-7F7EC52EEDC7}">
      <dgm:prSet/>
      <dgm:spPr/>
      <dgm:t>
        <a:bodyPr/>
        <a:lstStyle/>
        <a:p>
          <a:endParaRPr lang="en-US"/>
        </a:p>
      </dgm:t>
    </dgm:pt>
    <dgm:pt modelId="{05B9E6DC-2EED-44DA-82AB-F115D0FC39FE}" type="sibTrans" cxnId="{143DC19E-9792-49B1-8618-7F7EC52EEDC7}">
      <dgm:prSet/>
      <dgm:spPr/>
      <dgm:t>
        <a:bodyPr/>
        <a:lstStyle/>
        <a:p>
          <a:endParaRPr lang="en-US"/>
        </a:p>
      </dgm:t>
    </dgm:pt>
    <dgm:pt modelId="{7DBCFD80-CB7E-4C6D-9A90-33FD61A9EC07}">
      <dgm:prSet/>
      <dgm:spPr/>
      <dgm:t>
        <a:bodyPr/>
        <a:lstStyle/>
        <a:p>
          <a:r>
            <a:rPr lang="en-US"/>
            <a:t>the sternal fibres of the pectoralis major are responsible for horizontal flexion and internal rotation of the humerus and the clavicular fibres assist in flexion (Konrad et al., 2024)</a:t>
          </a:r>
        </a:p>
      </dgm:t>
    </dgm:pt>
    <dgm:pt modelId="{92D7FF2E-5594-4F5B-9AB0-DED7399D4E37}" type="parTrans" cxnId="{B4AAF6CA-46A0-419D-A15C-E07B7ECF3F48}">
      <dgm:prSet/>
      <dgm:spPr/>
      <dgm:t>
        <a:bodyPr/>
        <a:lstStyle/>
        <a:p>
          <a:endParaRPr lang="en-US"/>
        </a:p>
      </dgm:t>
    </dgm:pt>
    <dgm:pt modelId="{02044083-E2E1-44EB-B0EF-9BE41F2BB085}" type="sibTrans" cxnId="{B4AAF6CA-46A0-419D-A15C-E07B7ECF3F48}">
      <dgm:prSet/>
      <dgm:spPr/>
      <dgm:t>
        <a:bodyPr/>
        <a:lstStyle/>
        <a:p>
          <a:endParaRPr lang="en-US"/>
        </a:p>
      </dgm:t>
    </dgm:pt>
    <dgm:pt modelId="{2A02A87A-D5E7-4D29-AC06-461E6FFAB5AA}">
      <dgm:prSet/>
      <dgm:spPr/>
      <dgm:t>
        <a:bodyPr/>
        <a:lstStyle/>
        <a:p>
          <a:r>
            <a:rPr lang="en-US"/>
            <a:t>During a FOOSH, the pectoralis major is loaded eccentrically to resist excessive joint motion and absorb external forces, helping to control limb deceleration under load (Engelhardt et al., 2024)</a:t>
          </a:r>
        </a:p>
      </dgm:t>
    </dgm:pt>
    <dgm:pt modelId="{0813AB80-6810-4558-B8FB-C410B9AC6021}" type="parTrans" cxnId="{6DE60AC6-39D3-4B0C-B9F5-C7A8113BD0AD}">
      <dgm:prSet/>
      <dgm:spPr/>
      <dgm:t>
        <a:bodyPr/>
        <a:lstStyle/>
        <a:p>
          <a:endParaRPr lang="en-US"/>
        </a:p>
      </dgm:t>
    </dgm:pt>
    <dgm:pt modelId="{4574813E-B50A-4925-AAB6-060953834683}" type="sibTrans" cxnId="{6DE60AC6-39D3-4B0C-B9F5-C7A8113BD0AD}">
      <dgm:prSet/>
      <dgm:spPr/>
      <dgm:t>
        <a:bodyPr/>
        <a:lstStyle/>
        <a:p>
          <a:endParaRPr lang="en-US"/>
        </a:p>
      </dgm:t>
    </dgm:pt>
    <dgm:pt modelId="{07147885-3E33-4393-B953-178958678FFF}">
      <dgm:prSet/>
      <dgm:spPr/>
      <dgm:t>
        <a:bodyPr/>
        <a:lstStyle/>
        <a:p>
          <a:r>
            <a:rPr lang="en-US"/>
            <a:t>The pectoralis major is a key contributor to dynamic stabilisation of the glenohumeral joint. It compensates and plays a stabilising role, particularly when other stabilisers (e.g., rotator cuff muscles) are compromised, helping maintain joint function and force balance (Campbell et al., 2014) </a:t>
          </a:r>
        </a:p>
      </dgm:t>
    </dgm:pt>
    <dgm:pt modelId="{4A058D6A-01CD-441E-AAAB-A2595846335E}" type="parTrans" cxnId="{4604D903-95DF-41F2-AF7B-DE55EAC8256F}">
      <dgm:prSet/>
      <dgm:spPr/>
      <dgm:t>
        <a:bodyPr/>
        <a:lstStyle/>
        <a:p>
          <a:endParaRPr lang="en-US"/>
        </a:p>
      </dgm:t>
    </dgm:pt>
    <dgm:pt modelId="{2CB793FB-C552-404E-B01C-993735A32DE7}" type="sibTrans" cxnId="{4604D903-95DF-41F2-AF7B-DE55EAC8256F}">
      <dgm:prSet/>
      <dgm:spPr/>
      <dgm:t>
        <a:bodyPr/>
        <a:lstStyle/>
        <a:p>
          <a:endParaRPr lang="en-US"/>
        </a:p>
      </dgm:t>
    </dgm:pt>
    <dgm:pt modelId="{4CEEFE11-164D-4282-999E-AE71EC841CF4}" type="pres">
      <dgm:prSet presAssocID="{9449AD0A-F39C-4814-81AA-4DE014C231AF}" presName="linear" presStyleCnt="0">
        <dgm:presLayoutVars>
          <dgm:animLvl val="lvl"/>
          <dgm:resizeHandles val="exact"/>
        </dgm:presLayoutVars>
      </dgm:prSet>
      <dgm:spPr/>
    </dgm:pt>
    <dgm:pt modelId="{91346537-EEB9-430C-A1A1-653A71BFFA29}" type="pres">
      <dgm:prSet presAssocID="{54BC2B0F-01A1-45AA-AE52-0C50432916E6}" presName="parentText" presStyleLbl="node1" presStyleIdx="0" presStyleCnt="4">
        <dgm:presLayoutVars>
          <dgm:chMax val="0"/>
          <dgm:bulletEnabled val="1"/>
        </dgm:presLayoutVars>
      </dgm:prSet>
      <dgm:spPr/>
    </dgm:pt>
    <dgm:pt modelId="{7BBFB50C-6B95-47FB-9C29-92E1D6158C7C}" type="pres">
      <dgm:prSet presAssocID="{05B9E6DC-2EED-44DA-82AB-F115D0FC39FE}" presName="spacer" presStyleCnt="0"/>
      <dgm:spPr/>
    </dgm:pt>
    <dgm:pt modelId="{1543E2D1-DB80-4752-955E-1171752F1444}" type="pres">
      <dgm:prSet presAssocID="{7DBCFD80-CB7E-4C6D-9A90-33FD61A9EC07}" presName="parentText" presStyleLbl="node1" presStyleIdx="1" presStyleCnt="4">
        <dgm:presLayoutVars>
          <dgm:chMax val="0"/>
          <dgm:bulletEnabled val="1"/>
        </dgm:presLayoutVars>
      </dgm:prSet>
      <dgm:spPr/>
    </dgm:pt>
    <dgm:pt modelId="{C184D6C6-4664-4A26-8B3E-0B8B6C1C8A08}" type="pres">
      <dgm:prSet presAssocID="{02044083-E2E1-44EB-B0EF-9BE41F2BB085}" presName="spacer" presStyleCnt="0"/>
      <dgm:spPr/>
    </dgm:pt>
    <dgm:pt modelId="{8C3EB1D3-4ABC-423E-9AF1-3E4FE675E974}" type="pres">
      <dgm:prSet presAssocID="{2A02A87A-D5E7-4D29-AC06-461E6FFAB5AA}" presName="parentText" presStyleLbl="node1" presStyleIdx="2" presStyleCnt="4">
        <dgm:presLayoutVars>
          <dgm:chMax val="0"/>
          <dgm:bulletEnabled val="1"/>
        </dgm:presLayoutVars>
      </dgm:prSet>
      <dgm:spPr/>
    </dgm:pt>
    <dgm:pt modelId="{FE750850-F964-41F9-A2E4-B2515BF17254}" type="pres">
      <dgm:prSet presAssocID="{4574813E-B50A-4925-AAB6-060953834683}" presName="spacer" presStyleCnt="0"/>
      <dgm:spPr/>
    </dgm:pt>
    <dgm:pt modelId="{CD1AE9D3-FF06-44C3-A783-33707F8EDCDD}" type="pres">
      <dgm:prSet presAssocID="{07147885-3E33-4393-B953-178958678FFF}" presName="parentText" presStyleLbl="node1" presStyleIdx="3" presStyleCnt="4">
        <dgm:presLayoutVars>
          <dgm:chMax val="0"/>
          <dgm:bulletEnabled val="1"/>
        </dgm:presLayoutVars>
      </dgm:prSet>
      <dgm:spPr/>
    </dgm:pt>
  </dgm:ptLst>
  <dgm:cxnLst>
    <dgm:cxn modelId="{4604D903-95DF-41F2-AF7B-DE55EAC8256F}" srcId="{9449AD0A-F39C-4814-81AA-4DE014C231AF}" destId="{07147885-3E33-4393-B953-178958678FFF}" srcOrd="3" destOrd="0" parTransId="{4A058D6A-01CD-441E-AAAB-A2595846335E}" sibTransId="{2CB793FB-C552-404E-B01C-993735A32DE7}"/>
    <dgm:cxn modelId="{728F2B42-F132-4A2E-8D36-3B4FFA0590D5}" type="presOf" srcId="{07147885-3E33-4393-B953-178958678FFF}" destId="{CD1AE9D3-FF06-44C3-A783-33707F8EDCDD}" srcOrd="0" destOrd="0" presId="urn:microsoft.com/office/officeart/2005/8/layout/vList2"/>
    <dgm:cxn modelId="{81186B43-A302-4E71-B347-E632CE00BED3}" type="presOf" srcId="{54BC2B0F-01A1-45AA-AE52-0C50432916E6}" destId="{91346537-EEB9-430C-A1A1-653A71BFFA29}" srcOrd="0" destOrd="0" presId="urn:microsoft.com/office/officeart/2005/8/layout/vList2"/>
    <dgm:cxn modelId="{143DC19E-9792-49B1-8618-7F7EC52EEDC7}" srcId="{9449AD0A-F39C-4814-81AA-4DE014C231AF}" destId="{54BC2B0F-01A1-45AA-AE52-0C50432916E6}" srcOrd="0" destOrd="0" parTransId="{D934FACB-4CF4-475D-A7A9-495E7F0B3B5E}" sibTransId="{05B9E6DC-2EED-44DA-82AB-F115D0FC39FE}"/>
    <dgm:cxn modelId="{E62B3DA5-34FF-46B0-AD8A-2BEB490C4B52}" type="presOf" srcId="{9449AD0A-F39C-4814-81AA-4DE014C231AF}" destId="{4CEEFE11-164D-4282-999E-AE71EC841CF4}" srcOrd="0" destOrd="0" presId="urn:microsoft.com/office/officeart/2005/8/layout/vList2"/>
    <dgm:cxn modelId="{6DE60AC6-39D3-4B0C-B9F5-C7A8113BD0AD}" srcId="{9449AD0A-F39C-4814-81AA-4DE014C231AF}" destId="{2A02A87A-D5E7-4D29-AC06-461E6FFAB5AA}" srcOrd="2" destOrd="0" parTransId="{0813AB80-6810-4558-B8FB-C410B9AC6021}" sibTransId="{4574813E-B50A-4925-AAB6-060953834683}"/>
    <dgm:cxn modelId="{B4AAF6CA-46A0-419D-A15C-E07B7ECF3F48}" srcId="{9449AD0A-F39C-4814-81AA-4DE014C231AF}" destId="{7DBCFD80-CB7E-4C6D-9A90-33FD61A9EC07}" srcOrd="1" destOrd="0" parTransId="{92D7FF2E-5594-4F5B-9AB0-DED7399D4E37}" sibTransId="{02044083-E2E1-44EB-B0EF-9BE41F2BB085}"/>
    <dgm:cxn modelId="{8C2F72EC-F90D-4BE1-86EA-5DE7BBF35A4C}" type="presOf" srcId="{2A02A87A-D5E7-4D29-AC06-461E6FFAB5AA}" destId="{8C3EB1D3-4ABC-423E-9AF1-3E4FE675E974}" srcOrd="0" destOrd="0" presId="urn:microsoft.com/office/officeart/2005/8/layout/vList2"/>
    <dgm:cxn modelId="{F91E07FB-01DA-4CAF-9B4F-89194320C801}" type="presOf" srcId="{7DBCFD80-CB7E-4C6D-9A90-33FD61A9EC07}" destId="{1543E2D1-DB80-4752-955E-1171752F1444}" srcOrd="0" destOrd="0" presId="urn:microsoft.com/office/officeart/2005/8/layout/vList2"/>
    <dgm:cxn modelId="{C0314BB8-1DF8-48D4-93B0-CC6E4D78310E}" type="presParOf" srcId="{4CEEFE11-164D-4282-999E-AE71EC841CF4}" destId="{91346537-EEB9-430C-A1A1-653A71BFFA29}" srcOrd="0" destOrd="0" presId="urn:microsoft.com/office/officeart/2005/8/layout/vList2"/>
    <dgm:cxn modelId="{C72212EA-226E-4C2B-B6A0-BBCA214A3E29}" type="presParOf" srcId="{4CEEFE11-164D-4282-999E-AE71EC841CF4}" destId="{7BBFB50C-6B95-47FB-9C29-92E1D6158C7C}" srcOrd="1" destOrd="0" presId="urn:microsoft.com/office/officeart/2005/8/layout/vList2"/>
    <dgm:cxn modelId="{221701DB-F780-488E-B6B3-67BE0FD03624}" type="presParOf" srcId="{4CEEFE11-164D-4282-999E-AE71EC841CF4}" destId="{1543E2D1-DB80-4752-955E-1171752F1444}" srcOrd="2" destOrd="0" presId="urn:microsoft.com/office/officeart/2005/8/layout/vList2"/>
    <dgm:cxn modelId="{49632396-B6CF-457C-AEB1-FEBABB312DB1}" type="presParOf" srcId="{4CEEFE11-164D-4282-999E-AE71EC841CF4}" destId="{C184D6C6-4664-4A26-8B3E-0B8B6C1C8A08}" srcOrd="3" destOrd="0" presId="urn:microsoft.com/office/officeart/2005/8/layout/vList2"/>
    <dgm:cxn modelId="{C0423948-D004-4C89-9640-F6381B95280B}" type="presParOf" srcId="{4CEEFE11-164D-4282-999E-AE71EC841CF4}" destId="{8C3EB1D3-4ABC-423E-9AF1-3E4FE675E974}" srcOrd="4" destOrd="0" presId="urn:microsoft.com/office/officeart/2005/8/layout/vList2"/>
    <dgm:cxn modelId="{F465A67C-6CF3-4A8F-9464-29ED551CA1E2}" type="presParOf" srcId="{4CEEFE11-164D-4282-999E-AE71EC841CF4}" destId="{FE750850-F964-41F9-A2E4-B2515BF17254}" srcOrd="5" destOrd="0" presId="urn:microsoft.com/office/officeart/2005/8/layout/vList2"/>
    <dgm:cxn modelId="{9D02E79C-7D9A-480D-81D1-B117391B0FA3}" type="presParOf" srcId="{4CEEFE11-164D-4282-999E-AE71EC841CF4}" destId="{CD1AE9D3-FF06-44C3-A783-33707F8EDCD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45CADF-BCB3-4100-8400-89BCED9E2C5C}"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DBC9794-96E6-4417-8250-5EF5601DB28C}">
      <dgm:prSet/>
      <dgm:spPr/>
      <dgm:t>
        <a:bodyPr/>
        <a:lstStyle/>
        <a:p>
          <a:r>
            <a:rPr lang="en-US"/>
            <a:t>Resistance training reduces injury risk by increasing muscle strength, tendon stiffness, and tissue resilience, improving the ability of musculoskeletal structures to tolerate load (Konrad et al., 2024) </a:t>
          </a:r>
        </a:p>
      </dgm:t>
    </dgm:pt>
    <dgm:pt modelId="{6D1B3538-9D55-4F69-A9F1-8DD326ADD6C6}" type="parTrans" cxnId="{787617E5-33A2-4DDB-B276-6A79668FC1D6}">
      <dgm:prSet/>
      <dgm:spPr/>
      <dgm:t>
        <a:bodyPr/>
        <a:lstStyle/>
        <a:p>
          <a:endParaRPr lang="en-US"/>
        </a:p>
      </dgm:t>
    </dgm:pt>
    <dgm:pt modelId="{6C15BD1F-BCF8-4B5B-AB5B-59B1293570DF}" type="sibTrans" cxnId="{787617E5-33A2-4DDB-B276-6A79668FC1D6}">
      <dgm:prSet/>
      <dgm:spPr/>
      <dgm:t>
        <a:bodyPr/>
        <a:lstStyle/>
        <a:p>
          <a:endParaRPr lang="en-US"/>
        </a:p>
      </dgm:t>
    </dgm:pt>
    <dgm:pt modelId="{38C7D662-5231-459D-BAD3-21844FC61EA9}">
      <dgm:prSet/>
      <dgm:spPr/>
      <dgm:t>
        <a:bodyPr/>
        <a:lstStyle/>
        <a:p>
          <a:r>
            <a:rPr lang="en-US"/>
            <a:t>Eccentric loading has been shown to enhance muscle-tendon mechanical properties, improving force absorption capacity and reducing susceptibility to injury during high-load or lengthening contractions (Engelhardt et al., 2024)</a:t>
          </a:r>
        </a:p>
      </dgm:t>
    </dgm:pt>
    <dgm:pt modelId="{CA94D9EE-CE73-4089-BAF6-A27CD5E02984}" type="parTrans" cxnId="{2D10EC65-D065-44CF-A27F-855149DFB36E}">
      <dgm:prSet/>
      <dgm:spPr/>
      <dgm:t>
        <a:bodyPr/>
        <a:lstStyle/>
        <a:p>
          <a:endParaRPr lang="en-US"/>
        </a:p>
      </dgm:t>
    </dgm:pt>
    <dgm:pt modelId="{2D0A63BD-96BC-4D86-9543-5C5C6E336B69}" type="sibTrans" cxnId="{2D10EC65-D065-44CF-A27F-855149DFB36E}">
      <dgm:prSet/>
      <dgm:spPr/>
      <dgm:t>
        <a:bodyPr/>
        <a:lstStyle/>
        <a:p>
          <a:endParaRPr lang="en-US"/>
        </a:p>
      </dgm:t>
    </dgm:pt>
    <dgm:pt modelId="{BF60755E-09AD-425F-BEB4-7FE3E1B5A15F}">
      <dgm:prSet/>
      <dgm:spPr/>
      <dgm:t>
        <a:bodyPr/>
        <a:lstStyle/>
        <a:p>
          <a:r>
            <a:rPr lang="en-US"/>
            <a:t>Plyometric training improves neuromuscular coordination and rate of force development, which enhances the body’s ability to absorb and redistribute impact forces, thereby lowering injury risk in dynamic movements (Engelhardt et al., 2024) </a:t>
          </a:r>
        </a:p>
      </dgm:t>
    </dgm:pt>
    <dgm:pt modelId="{A08D3F22-2C73-4F75-BCF2-07B48B33E1B7}" type="parTrans" cxnId="{A3BA39A6-8337-47E7-8211-6A23D898FFA8}">
      <dgm:prSet/>
      <dgm:spPr/>
      <dgm:t>
        <a:bodyPr/>
        <a:lstStyle/>
        <a:p>
          <a:endParaRPr lang="en-US"/>
        </a:p>
      </dgm:t>
    </dgm:pt>
    <dgm:pt modelId="{03D8F55D-824C-4B5B-9369-5F5CCA2A147B}" type="sibTrans" cxnId="{A3BA39A6-8337-47E7-8211-6A23D898FFA8}">
      <dgm:prSet/>
      <dgm:spPr/>
      <dgm:t>
        <a:bodyPr/>
        <a:lstStyle/>
        <a:p>
          <a:endParaRPr lang="en-US"/>
        </a:p>
      </dgm:t>
    </dgm:pt>
    <dgm:pt modelId="{A883B44A-8EF5-47B5-B476-F80F4E30F90D}" type="pres">
      <dgm:prSet presAssocID="{0A45CADF-BCB3-4100-8400-89BCED9E2C5C}" presName="root" presStyleCnt="0">
        <dgm:presLayoutVars>
          <dgm:dir/>
          <dgm:resizeHandles val="exact"/>
        </dgm:presLayoutVars>
      </dgm:prSet>
      <dgm:spPr/>
    </dgm:pt>
    <dgm:pt modelId="{EF7AB0FA-B3A3-4331-841E-4F9C34FCB299}" type="pres">
      <dgm:prSet presAssocID="{FDBC9794-96E6-4417-8250-5EF5601DB28C}" presName="compNode" presStyleCnt="0"/>
      <dgm:spPr/>
    </dgm:pt>
    <dgm:pt modelId="{E707726D-E945-423B-AF84-630762AB5A7A}" type="pres">
      <dgm:prSet presAssocID="{FDBC9794-96E6-4417-8250-5EF5601DB28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uscle Arm"/>
        </a:ext>
      </dgm:extLst>
    </dgm:pt>
    <dgm:pt modelId="{E3086248-9605-421D-B379-1AADECD08F98}" type="pres">
      <dgm:prSet presAssocID="{FDBC9794-96E6-4417-8250-5EF5601DB28C}" presName="spaceRect" presStyleCnt="0"/>
      <dgm:spPr/>
    </dgm:pt>
    <dgm:pt modelId="{8A12BC6A-7203-462E-8EE0-4F3E40CE1336}" type="pres">
      <dgm:prSet presAssocID="{FDBC9794-96E6-4417-8250-5EF5601DB28C}" presName="textRect" presStyleLbl="revTx" presStyleIdx="0" presStyleCnt="3">
        <dgm:presLayoutVars>
          <dgm:chMax val="1"/>
          <dgm:chPref val="1"/>
        </dgm:presLayoutVars>
      </dgm:prSet>
      <dgm:spPr/>
    </dgm:pt>
    <dgm:pt modelId="{462989A5-D18E-4FD0-85AA-46C60DD8B230}" type="pres">
      <dgm:prSet presAssocID="{6C15BD1F-BCF8-4B5B-AB5B-59B1293570DF}" presName="sibTrans" presStyleCnt="0"/>
      <dgm:spPr/>
    </dgm:pt>
    <dgm:pt modelId="{0FF78181-3611-4AE8-B824-FE87307297F4}" type="pres">
      <dgm:prSet presAssocID="{38C7D662-5231-459D-BAD3-21844FC61EA9}" presName="compNode" presStyleCnt="0"/>
      <dgm:spPr/>
    </dgm:pt>
    <dgm:pt modelId="{350A79E7-3D9D-4E46-8B6C-EA6C7E5C5193}" type="pres">
      <dgm:prSet presAssocID="{38C7D662-5231-459D-BAD3-21844FC61EA9}"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umbbell"/>
        </a:ext>
      </dgm:extLst>
    </dgm:pt>
    <dgm:pt modelId="{00CD5AF1-2910-4A45-A62D-75818E43D10D}" type="pres">
      <dgm:prSet presAssocID="{38C7D662-5231-459D-BAD3-21844FC61EA9}" presName="spaceRect" presStyleCnt="0"/>
      <dgm:spPr/>
    </dgm:pt>
    <dgm:pt modelId="{9859C1CF-73AC-4B9A-B5C1-48E9A10059AC}" type="pres">
      <dgm:prSet presAssocID="{38C7D662-5231-459D-BAD3-21844FC61EA9}" presName="textRect" presStyleLbl="revTx" presStyleIdx="1" presStyleCnt="3">
        <dgm:presLayoutVars>
          <dgm:chMax val="1"/>
          <dgm:chPref val="1"/>
        </dgm:presLayoutVars>
      </dgm:prSet>
      <dgm:spPr/>
    </dgm:pt>
    <dgm:pt modelId="{C186A87B-3FF9-4D79-AD85-23C2932E42B6}" type="pres">
      <dgm:prSet presAssocID="{2D0A63BD-96BC-4D86-9543-5C5C6E336B69}" presName="sibTrans" presStyleCnt="0"/>
      <dgm:spPr/>
    </dgm:pt>
    <dgm:pt modelId="{F86B34ED-AE45-4128-98CE-183D8A9A8710}" type="pres">
      <dgm:prSet presAssocID="{BF60755E-09AD-425F-BEB4-7FE3E1B5A15F}" presName="compNode" presStyleCnt="0"/>
      <dgm:spPr/>
    </dgm:pt>
    <dgm:pt modelId="{7801A7CA-B4CC-4CD2-9754-29C21A5537EF}" type="pres">
      <dgm:prSet presAssocID="{BF60755E-09AD-425F-BEB4-7FE3E1B5A15F}"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rain"/>
        </a:ext>
      </dgm:extLst>
    </dgm:pt>
    <dgm:pt modelId="{CD3B30FF-946D-4354-84FA-BF697E89DA9F}" type="pres">
      <dgm:prSet presAssocID="{BF60755E-09AD-425F-BEB4-7FE3E1B5A15F}" presName="spaceRect" presStyleCnt="0"/>
      <dgm:spPr/>
    </dgm:pt>
    <dgm:pt modelId="{A02E6F2B-3903-4F25-B29E-20FADD6820D7}" type="pres">
      <dgm:prSet presAssocID="{BF60755E-09AD-425F-BEB4-7FE3E1B5A15F}" presName="textRect" presStyleLbl="revTx" presStyleIdx="2" presStyleCnt="3">
        <dgm:presLayoutVars>
          <dgm:chMax val="1"/>
          <dgm:chPref val="1"/>
        </dgm:presLayoutVars>
      </dgm:prSet>
      <dgm:spPr/>
    </dgm:pt>
  </dgm:ptLst>
  <dgm:cxnLst>
    <dgm:cxn modelId="{D9F94E00-A6B7-4486-BCD7-B7DCD2735B03}" type="presOf" srcId="{BF60755E-09AD-425F-BEB4-7FE3E1B5A15F}" destId="{A02E6F2B-3903-4F25-B29E-20FADD6820D7}" srcOrd="0" destOrd="0" presId="urn:microsoft.com/office/officeart/2018/2/layout/IconLabelList"/>
    <dgm:cxn modelId="{2D10EC65-D065-44CF-A27F-855149DFB36E}" srcId="{0A45CADF-BCB3-4100-8400-89BCED9E2C5C}" destId="{38C7D662-5231-459D-BAD3-21844FC61EA9}" srcOrd="1" destOrd="0" parTransId="{CA94D9EE-CE73-4089-BAF6-A27CD5E02984}" sibTransId="{2D0A63BD-96BC-4D86-9543-5C5C6E336B69}"/>
    <dgm:cxn modelId="{42B68649-94EF-4FF0-A9CC-17E3245B2726}" type="presOf" srcId="{38C7D662-5231-459D-BAD3-21844FC61EA9}" destId="{9859C1CF-73AC-4B9A-B5C1-48E9A10059AC}" srcOrd="0" destOrd="0" presId="urn:microsoft.com/office/officeart/2018/2/layout/IconLabelList"/>
    <dgm:cxn modelId="{56FBBF92-AF68-41CF-9E58-87A13CE0731A}" type="presOf" srcId="{0A45CADF-BCB3-4100-8400-89BCED9E2C5C}" destId="{A883B44A-8EF5-47B5-B476-F80F4E30F90D}" srcOrd="0" destOrd="0" presId="urn:microsoft.com/office/officeart/2018/2/layout/IconLabelList"/>
    <dgm:cxn modelId="{A3BA39A6-8337-47E7-8211-6A23D898FFA8}" srcId="{0A45CADF-BCB3-4100-8400-89BCED9E2C5C}" destId="{BF60755E-09AD-425F-BEB4-7FE3E1B5A15F}" srcOrd="2" destOrd="0" parTransId="{A08D3F22-2C73-4F75-BCF2-07B48B33E1B7}" sibTransId="{03D8F55D-824C-4B5B-9369-5F5CCA2A147B}"/>
    <dgm:cxn modelId="{787617E5-33A2-4DDB-B276-6A79668FC1D6}" srcId="{0A45CADF-BCB3-4100-8400-89BCED9E2C5C}" destId="{FDBC9794-96E6-4417-8250-5EF5601DB28C}" srcOrd="0" destOrd="0" parTransId="{6D1B3538-9D55-4F69-A9F1-8DD326ADD6C6}" sibTransId="{6C15BD1F-BCF8-4B5B-AB5B-59B1293570DF}"/>
    <dgm:cxn modelId="{A33E33EF-2D76-491C-9B6E-8F7DB848FA7D}" type="presOf" srcId="{FDBC9794-96E6-4417-8250-5EF5601DB28C}" destId="{8A12BC6A-7203-462E-8EE0-4F3E40CE1336}" srcOrd="0" destOrd="0" presId="urn:microsoft.com/office/officeart/2018/2/layout/IconLabelList"/>
    <dgm:cxn modelId="{91E3B8AC-373F-4C0D-A4E7-14F14437E20A}" type="presParOf" srcId="{A883B44A-8EF5-47B5-B476-F80F4E30F90D}" destId="{EF7AB0FA-B3A3-4331-841E-4F9C34FCB299}" srcOrd="0" destOrd="0" presId="urn:microsoft.com/office/officeart/2018/2/layout/IconLabelList"/>
    <dgm:cxn modelId="{4C0D7C9F-8E05-40CE-8860-4D41474A8CFC}" type="presParOf" srcId="{EF7AB0FA-B3A3-4331-841E-4F9C34FCB299}" destId="{E707726D-E945-423B-AF84-630762AB5A7A}" srcOrd="0" destOrd="0" presId="urn:microsoft.com/office/officeart/2018/2/layout/IconLabelList"/>
    <dgm:cxn modelId="{5E99A02B-74BE-4359-B21F-4D90DA8A0E88}" type="presParOf" srcId="{EF7AB0FA-B3A3-4331-841E-4F9C34FCB299}" destId="{E3086248-9605-421D-B379-1AADECD08F98}" srcOrd="1" destOrd="0" presId="urn:microsoft.com/office/officeart/2018/2/layout/IconLabelList"/>
    <dgm:cxn modelId="{AAE12055-841D-4E67-9657-BB7059A2B446}" type="presParOf" srcId="{EF7AB0FA-B3A3-4331-841E-4F9C34FCB299}" destId="{8A12BC6A-7203-462E-8EE0-4F3E40CE1336}" srcOrd="2" destOrd="0" presId="urn:microsoft.com/office/officeart/2018/2/layout/IconLabelList"/>
    <dgm:cxn modelId="{C59C3437-4F03-4C71-9BB2-D24EAA89444B}" type="presParOf" srcId="{A883B44A-8EF5-47B5-B476-F80F4E30F90D}" destId="{462989A5-D18E-4FD0-85AA-46C60DD8B230}" srcOrd="1" destOrd="0" presId="urn:microsoft.com/office/officeart/2018/2/layout/IconLabelList"/>
    <dgm:cxn modelId="{01504239-503F-4C2F-8884-000BA42CE00C}" type="presParOf" srcId="{A883B44A-8EF5-47B5-B476-F80F4E30F90D}" destId="{0FF78181-3611-4AE8-B824-FE87307297F4}" srcOrd="2" destOrd="0" presId="urn:microsoft.com/office/officeart/2018/2/layout/IconLabelList"/>
    <dgm:cxn modelId="{D3F3C139-DB35-4637-8DFC-E7A6F7BC0166}" type="presParOf" srcId="{0FF78181-3611-4AE8-B824-FE87307297F4}" destId="{350A79E7-3D9D-4E46-8B6C-EA6C7E5C5193}" srcOrd="0" destOrd="0" presId="urn:microsoft.com/office/officeart/2018/2/layout/IconLabelList"/>
    <dgm:cxn modelId="{10DA9753-D047-4E0B-9833-B5242745BC7A}" type="presParOf" srcId="{0FF78181-3611-4AE8-B824-FE87307297F4}" destId="{00CD5AF1-2910-4A45-A62D-75818E43D10D}" srcOrd="1" destOrd="0" presId="urn:microsoft.com/office/officeart/2018/2/layout/IconLabelList"/>
    <dgm:cxn modelId="{7CC8C665-ACCA-4AE5-BFD7-06B69CD017FD}" type="presParOf" srcId="{0FF78181-3611-4AE8-B824-FE87307297F4}" destId="{9859C1CF-73AC-4B9A-B5C1-48E9A10059AC}" srcOrd="2" destOrd="0" presId="urn:microsoft.com/office/officeart/2018/2/layout/IconLabelList"/>
    <dgm:cxn modelId="{9F916391-8777-4CB4-B571-704E73AE01FB}" type="presParOf" srcId="{A883B44A-8EF5-47B5-B476-F80F4E30F90D}" destId="{C186A87B-3FF9-4D79-AD85-23C2932E42B6}" srcOrd="3" destOrd="0" presId="urn:microsoft.com/office/officeart/2018/2/layout/IconLabelList"/>
    <dgm:cxn modelId="{8A4FFAA7-ECB0-45C5-AA8D-4AFD9B447091}" type="presParOf" srcId="{A883B44A-8EF5-47B5-B476-F80F4E30F90D}" destId="{F86B34ED-AE45-4128-98CE-183D8A9A8710}" srcOrd="4" destOrd="0" presId="urn:microsoft.com/office/officeart/2018/2/layout/IconLabelList"/>
    <dgm:cxn modelId="{C1BF53AD-27C9-4F7E-87ED-38D7996C4A10}" type="presParOf" srcId="{F86B34ED-AE45-4128-98CE-183D8A9A8710}" destId="{7801A7CA-B4CC-4CD2-9754-29C21A5537EF}" srcOrd="0" destOrd="0" presId="urn:microsoft.com/office/officeart/2018/2/layout/IconLabelList"/>
    <dgm:cxn modelId="{74C2A130-4CFC-4EB7-A300-3B7B1DF61697}" type="presParOf" srcId="{F86B34ED-AE45-4128-98CE-183D8A9A8710}" destId="{CD3B30FF-946D-4354-84FA-BF697E89DA9F}" srcOrd="1" destOrd="0" presId="urn:microsoft.com/office/officeart/2018/2/layout/IconLabelList"/>
    <dgm:cxn modelId="{EC8213ED-55CB-48A7-83FF-32A5FAE04DE7}" type="presParOf" srcId="{F86B34ED-AE45-4128-98CE-183D8A9A8710}" destId="{A02E6F2B-3903-4F25-B29E-20FADD6820D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97ED27-5C36-4B35-A069-D7FD380C9BC5}"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67DE0BAF-DDF7-4B94-9DDC-442A3297F358}">
      <dgm:prSet/>
      <dgm:spPr/>
      <dgm:t>
        <a:bodyPr/>
        <a:lstStyle/>
        <a:p>
          <a:r>
            <a:rPr lang="en-US"/>
            <a:t>Deceleration exercises/ falls drills reduce injury risk by enhancing the body's ability to absorb force in a similar way to plyometrics (Engelhardt et al., 2024)</a:t>
          </a:r>
        </a:p>
      </dgm:t>
    </dgm:pt>
    <dgm:pt modelId="{5A5866B2-66DA-4819-90CA-26D89933CF7D}" type="parTrans" cxnId="{94A8D5D5-B170-47C8-A19B-29971CC4CDB9}">
      <dgm:prSet/>
      <dgm:spPr/>
      <dgm:t>
        <a:bodyPr/>
        <a:lstStyle/>
        <a:p>
          <a:endParaRPr lang="en-US"/>
        </a:p>
      </dgm:t>
    </dgm:pt>
    <dgm:pt modelId="{ABE39D76-2AC7-4DDE-9C3F-AF1A661D1D33}" type="sibTrans" cxnId="{94A8D5D5-B170-47C8-A19B-29971CC4CDB9}">
      <dgm:prSet/>
      <dgm:spPr/>
      <dgm:t>
        <a:bodyPr/>
        <a:lstStyle/>
        <a:p>
          <a:endParaRPr lang="en-US"/>
        </a:p>
      </dgm:t>
    </dgm:pt>
    <dgm:pt modelId="{64DE8B9B-2D3F-468F-98F2-C5005A41B2E5}">
      <dgm:prSet/>
      <dgm:spPr/>
      <dgm:t>
        <a:bodyPr/>
        <a:lstStyle/>
        <a:p>
          <a:r>
            <a:rPr lang="en-US"/>
            <a:t>Falls training will also mimick a the primary mechanism of shoulder dislocations (FOOSH)</a:t>
          </a:r>
        </a:p>
      </dgm:t>
    </dgm:pt>
    <dgm:pt modelId="{8B76FC27-64ED-4210-B116-78DF58E55696}" type="parTrans" cxnId="{4589CF87-B7AA-40E1-8C76-F10855C89A18}">
      <dgm:prSet/>
      <dgm:spPr/>
      <dgm:t>
        <a:bodyPr/>
        <a:lstStyle/>
        <a:p>
          <a:endParaRPr lang="en-US"/>
        </a:p>
      </dgm:t>
    </dgm:pt>
    <dgm:pt modelId="{23E3EDA2-759B-40A3-ABF4-4AE9D4411A9D}" type="sibTrans" cxnId="{4589CF87-B7AA-40E1-8C76-F10855C89A18}">
      <dgm:prSet/>
      <dgm:spPr/>
      <dgm:t>
        <a:bodyPr/>
        <a:lstStyle/>
        <a:p>
          <a:endParaRPr lang="en-US"/>
        </a:p>
      </dgm:t>
    </dgm:pt>
    <dgm:pt modelId="{0E4C5391-1DFD-45E5-8D74-F1458F15C47E}" type="pres">
      <dgm:prSet presAssocID="{F797ED27-5C36-4B35-A069-D7FD380C9BC5}" presName="hierChild1" presStyleCnt="0">
        <dgm:presLayoutVars>
          <dgm:chPref val="1"/>
          <dgm:dir/>
          <dgm:animOne val="branch"/>
          <dgm:animLvl val="lvl"/>
          <dgm:resizeHandles/>
        </dgm:presLayoutVars>
      </dgm:prSet>
      <dgm:spPr/>
    </dgm:pt>
    <dgm:pt modelId="{1D4E617B-2F0B-454B-9803-66B6393B4C13}" type="pres">
      <dgm:prSet presAssocID="{67DE0BAF-DDF7-4B94-9DDC-442A3297F358}" presName="hierRoot1" presStyleCnt="0"/>
      <dgm:spPr/>
    </dgm:pt>
    <dgm:pt modelId="{32736607-9170-40BA-97CC-C5352C7181F6}" type="pres">
      <dgm:prSet presAssocID="{67DE0BAF-DDF7-4B94-9DDC-442A3297F358}" presName="composite" presStyleCnt="0"/>
      <dgm:spPr/>
    </dgm:pt>
    <dgm:pt modelId="{93D1ED66-D561-4CB4-93DE-698FABA1E412}" type="pres">
      <dgm:prSet presAssocID="{67DE0BAF-DDF7-4B94-9DDC-442A3297F358}" presName="background" presStyleLbl="node0" presStyleIdx="0" presStyleCnt="2"/>
      <dgm:spPr/>
    </dgm:pt>
    <dgm:pt modelId="{A07193C2-51F5-40C0-879A-63E2B1444CE6}" type="pres">
      <dgm:prSet presAssocID="{67DE0BAF-DDF7-4B94-9DDC-442A3297F358}" presName="text" presStyleLbl="fgAcc0" presStyleIdx="0" presStyleCnt="2">
        <dgm:presLayoutVars>
          <dgm:chPref val="3"/>
        </dgm:presLayoutVars>
      </dgm:prSet>
      <dgm:spPr/>
    </dgm:pt>
    <dgm:pt modelId="{3D3A43AE-0DBE-43EF-978C-8596D3B0CEA4}" type="pres">
      <dgm:prSet presAssocID="{67DE0BAF-DDF7-4B94-9DDC-442A3297F358}" presName="hierChild2" presStyleCnt="0"/>
      <dgm:spPr/>
    </dgm:pt>
    <dgm:pt modelId="{E2C1B9EC-9104-4D07-AA23-AD7D26E7727A}" type="pres">
      <dgm:prSet presAssocID="{64DE8B9B-2D3F-468F-98F2-C5005A41B2E5}" presName="hierRoot1" presStyleCnt="0"/>
      <dgm:spPr/>
    </dgm:pt>
    <dgm:pt modelId="{D45323E7-27AD-468E-A2D9-67BA5D9EDC56}" type="pres">
      <dgm:prSet presAssocID="{64DE8B9B-2D3F-468F-98F2-C5005A41B2E5}" presName="composite" presStyleCnt="0"/>
      <dgm:spPr/>
    </dgm:pt>
    <dgm:pt modelId="{04EE9255-FA68-45BB-944E-47F3A26C8DB8}" type="pres">
      <dgm:prSet presAssocID="{64DE8B9B-2D3F-468F-98F2-C5005A41B2E5}" presName="background" presStyleLbl="node0" presStyleIdx="1" presStyleCnt="2"/>
      <dgm:spPr/>
    </dgm:pt>
    <dgm:pt modelId="{AEBE0AFE-ADCF-43AE-9197-CFBB1829F872}" type="pres">
      <dgm:prSet presAssocID="{64DE8B9B-2D3F-468F-98F2-C5005A41B2E5}" presName="text" presStyleLbl="fgAcc0" presStyleIdx="1" presStyleCnt="2">
        <dgm:presLayoutVars>
          <dgm:chPref val="3"/>
        </dgm:presLayoutVars>
      </dgm:prSet>
      <dgm:spPr/>
    </dgm:pt>
    <dgm:pt modelId="{D8C3860C-95EE-401D-A80B-EEE9706749C8}" type="pres">
      <dgm:prSet presAssocID="{64DE8B9B-2D3F-468F-98F2-C5005A41B2E5}" presName="hierChild2" presStyleCnt="0"/>
      <dgm:spPr/>
    </dgm:pt>
  </dgm:ptLst>
  <dgm:cxnLst>
    <dgm:cxn modelId="{A1516F1A-7198-4704-940A-FB74B61C3756}" type="presOf" srcId="{64DE8B9B-2D3F-468F-98F2-C5005A41B2E5}" destId="{AEBE0AFE-ADCF-43AE-9197-CFBB1829F872}" srcOrd="0" destOrd="0" presId="urn:microsoft.com/office/officeart/2005/8/layout/hierarchy1"/>
    <dgm:cxn modelId="{61E95986-F1DC-4F53-8BD2-150AEFB3B7C2}" type="presOf" srcId="{67DE0BAF-DDF7-4B94-9DDC-442A3297F358}" destId="{A07193C2-51F5-40C0-879A-63E2B1444CE6}" srcOrd="0" destOrd="0" presId="urn:microsoft.com/office/officeart/2005/8/layout/hierarchy1"/>
    <dgm:cxn modelId="{4589CF87-B7AA-40E1-8C76-F10855C89A18}" srcId="{F797ED27-5C36-4B35-A069-D7FD380C9BC5}" destId="{64DE8B9B-2D3F-468F-98F2-C5005A41B2E5}" srcOrd="1" destOrd="0" parTransId="{8B76FC27-64ED-4210-B116-78DF58E55696}" sibTransId="{23E3EDA2-759B-40A3-ABF4-4AE9D4411A9D}"/>
    <dgm:cxn modelId="{24F4B49D-62B7-49D1-8918-9D75D90B72E6}" type="presOf" srcId="{F797ED27-5C36-4B35-A069-D7FD380C9BC5}" destId="{0E4C5391-1DFD-45E5-8D74-F1458F15C47E}" srcOrd="0" destOrd="0" presId="urn:microsoft.com/office/officeart/2005/8/layout/hierarchy1"/>
    <dgm:cxn modelId="{94A8D5D5-B170-47C8-A19B-29971CC4CDB9}" srcId="{F797ED27-5C36-4B35-A069-D7FD380C9BC5}" destId="{67DE0BAF-DDF7-4B94-9DDC-442A3297F358}" srcOrd="0" destOrd="0" parTransId="{5A5866B2-66DA-4819-90CA-26D89933CF7D}" sibTransId="{ABE39D76-2AC7-4DDE-9C3F-AF1A661D1D33}"/>
    <dgm:cxn modelId="{D9D6CB91-11BD-4E82-9C2C-5E46A7A01D91}" type="presParOf" srcId="{0E4C5391-1DFD-45E5-8D74-F1458F15C47E}" destId="{1D4E617B-2F0B-454B-9803-66B6393B4C13}" srcOrd="0" destOrd="0" presId="urn:microsoft.com/office/officeart/2005/8/layout/hierarchy1"/>
    <dgm:cxn modelId="{A4B4641B-BA8C-4147-A8EC-9741DB582BA8}" type="presParOf" srcId="{1D4E617B-2F0B-454B-9803-66B6393B4C13}" destId="{32736607-9170-40BA-97CC-C5352C7181F6}" srcOrd="0" destOrd="0" presId="urn:microsoft.com/office/officeart/2005/8/layout/hierarchy1"/>
    <dgm:cxn modelId="{19F7B4A7-36E2-4DC0-817A-164536969382}" type="presParOf" srcId="{32736607-9170-40BA-97CC-C5352C7181F6}" destId="{93D1ED66-D561-4CB4-93DE-698FABA1E412}" srcOrd="0" destOrd="0" presId="urn:microsoft.com/office/officeart/2005/8/layout/hierarchy1"/>
    <dgm:cxn modelId="{F394352B-0578-47BE-886F-A78678D1702C}" type="presParOf" srcId="{32736607-9170-40BA-97CC-C5352C7181F6}" destId="{A07193C2-51F5-40C0-879A-63E2B1444CE6}" srcOrd="1" destOrd="0" presId="urn:microsoft.com/office/officeart/2005/8/layout/hierarchy1"/>
    <dgm:cxn modelId="{7F7F1E70-D659-47E8-B58F-989309342288}" type="presParOf" srcId="{1D4E617B-2F0B-454B-9803-66B6393B4C13}" destId="{3D3A43AE-0DBE-43EF-978C-8596D3B0CEA4}" srcOrd="1" destOrd="0" presId="urn:microsoft.com/office/officeart/2005/8/layout/hierarchy1"/>
    <dgm:cxn modelId="{B6538457-14A2-41E0-9157-A1B878076DC0}" type="presParOf" srcId="{0E4C5391-1DFD-45E5-8D74-F1458F15C47E}" destId="{E2C1B9EC-9104-4D07-AA23-AD7D26E7727A}" srcOrd="1" destOrd="0" presId="urn:microsoft.com/office/officeart/2005/8/layout/hierarchy1"/>
    <dgm:cxn modelId="{4837E2B8-E311-4A2A-9015-2B5C5673EDDC}" type="presParOf" srcId="{E2C1B9EC-9104-4D07-AA23-AD7D26E7727A}" destId="{D45323E7-27AD-468E-A2D9-67BA5D9EDC56}" srcOrd="0" destOrd="0" presId="urn:microsoft.com/office/officeart/2005/8/layout/hierarchy1"/>
    <dgm:cxn modelId="{5A4F87E3-CC95-4A21-BF58-C895DEAF10D8}" type="presParOf" srcId="{D45323E7-27AD-468E-A2D9-67BA5D9EDC56}" destId="{04EE9255-FA68-45BB-944E-47F3A26C8DB8}" srcOrd="0" destOrd="0" presId="urn:microsoft.com/office/officeart/2005/8/layout/hierarchy1"/>
    <dgm:cxn modelId="{F8DDA879-4C40-45D6-84A5-53777E6990E3}" type="presParOf" srcId="{D45323E7-27AD-468E-A2D9-67BA5D9EDC56}" destId="{AEBE0AFE-ADCF-43AE-9197-CFBB1829F872}" srcOrd="1" destOrd="0" presId="urn:microsoft.com/office/officeart/2005/8/layout/hierarchy1"/>
    <dgm:cxn modelId="{7D86C8A6-5FAC-4963-A9C8-C7B5D3976C95}" type="presParOf" srcId="{E2C1B9EC-9104-4D07-AA23-AD7D26E7727A}" destId="{D8C3860C-95EE-401D-A80B-EEE9706749C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650942-DAEA-407C-9A73-26AD1EC5C0EB}"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631B4E7C-9681-440F-9206-2709E04DF54D}">
      <dgm:prSet/>
      <dgm:spPr/>
      <dgm:t>
        <a:bodyPr/>
        <a:lstStyle/>
        <a:p>
          <a:pPr rtl="0"/>
          <a:r>
            <a:rPr lang="en-US">
              <a:latin typeface="Aptos Display" panose="020F0302020204030204"/>
            </a:rPr>
            <a:t>As part</a:t>
          </a:r>
          <a:r>
            <a:rPr lang="en-US"/>
            <a:t> </a:t>
          </a:r>
          <a:r>
            <a:rPr lang="en-US">
              <a:latin typeface="Aptos Display" panose="020F0302020204030204"/>
            </a:rPr>
            <a:t>of the rehabilitation for a shoulder</a:t>
          </a:r>
          <a:r>
            <a:rPr lang="en-US"/>
            <a:t> dislocation</a:t>
          </a:r>
          <a:r>
            <a:rPr lang="en-US">
              <a:latin typeface="Aptos Display" panose="020F0302020204030204"/>
            </a:rPr>
            <a:t>,</a:t>
          </a:r>
          <a:r>
            <a:rPr lang="en-US"/>
            <a:t> specific functional goals must be achieved rather than time alone. </a:t>
          </a:r>
        </a:p>
      </dgm:t>
    </dgm:pt>
    <dgm:pt modelId="{9B1E31C2-006D-468E-B049-447E9923C4CB}" type="parTrans" cxnId="{8398ACA0-076F-4106-BC10-CFB886EC3D15}">
      <dgm:prSet/>
      <dgm:spPr/>
      <dgm:t>
        <a:bodyPr/>
        <a:lstStyle/>
        <a:p>
          <a:endParaRPr lang="en-US"/>
        </a:p>
      </dgm:t>
    </dgm:pt>
    <dgm:pt modelId="{6ECF59E3-4F90-4253-BC64-4B40B7F4D756}" type="sibTrans" cxnId="{8398ACA0-076F-4106-BC10-CFB886EC3D15}">
      <dgm:prSet/>
      <dgm:spPr/>
      <dgm:t>
        <a:bodyPr/>
        <a:lstStyle/>
        <a:p>
          <a:endParaRPr lang="en-US"/>
        </a:p>
      </dgm:t>
    </dgm:pt>
    <dgm:pt modelId="{51EDEA9F-2204-4DA3-8B97-E0B1499132A8}">
      <dgm:prSet/>
      <dgm:spPr/>
      <dgm:t>
        <a:bodyPr/>
        <a:lstStyle/>
        <a:p>
          <a:r>
            <a:rPr lang="en-US"/>
            <a:t>This includes full pain-free range of motion, restoration of strength comparable to the uninjured limb, and adequate neuromuscular control. In addition, athletes must successfully complete sport-specific tasks before returning to competition (Ciccotti et al., 2018; Watson et al., 2016).</a:t>
          </a:r>
        </a:p>
      </dgm:t>
    </dgm:pt>
    <dgm:pt modelId="{91103BC1-13CE-43AD-B873-506B617BF7FB}" type="parTrans" cxnId="{41EFB578-9FDA-47E8-B87A-E7358A0187B9}">
      <dgm:prSet/>
      <dgm:spPr/>
      <dgm:t>
        <a:bodyPr/>
        <a:lstStyle/>
        <a:p>
          <a:endParaRPr lang="en-US"/>
        </a:p>
      </dgm:t>
    </dgm:pt>
    <dgm:pt modelId="{00B9BA59-E406-4E3B-B144-F93E576055A0}" type="sibTrans" cxnId="{41EFB578-9FDA-47E8-B87A-E7358A0187B9}">
      <dgm:prSet/>
      <dgm:spPr/>
      <dgm:t>
        <a:bodyPr/>
        <a:lstStyle/>
        <a:p>
          <a:endParaRPr lang="en-US"/>
        </a:p>
      </dgm:t>
    </dgm:pt>
    <dgm:pt modelId="{3C46A523-6304-4791-9D83-640BEC58EC1D}" type="pres">
      <dgm:prSet presAssocID="{49650942-DAEA-407C-9A73-26AD1EC5C0EB}" presName="Name0" presStyleCnt="0">
        <dgm:presLayoutVars>
          <dgm:dir/>
          <dgm:animLvl val="lvl"/>
          <dgm:resizeHandles val="exact"/>
        </dgm:presLayoutVars>
      </dgm:prSet>
      <dgm:spPr/>
    </dgm:pt>
    <dgm:pt modelId="{27901D99-B7B6-4FBA-9BE5-381115AF7C17}" type="pres">
      <dgm:prSet presAssocID="{51EDEA9F-2204-4DA3-8B97-E0B1499132A8}" presName="boxAndChildren" presStyleCnt="0"/>
      <dgm:spPr/>
    </dgm:pt>
    <dgm:pt modelId="{11A4264F-5334-4866-9996-17C2B5CF44A2}" type="pres">
      <dgm:prSet presAssocID="{51EDEA9F-2204-4DA3-8B97-E0B1499132A8}" presName="parentTextBox" presStyleLbl="node1" presStyleIdx="0" presStyleCnt="2"/>
      <dgm:spPr/>
    </dgm:pt>
    <dgm:pt modelId="{9F9A356C-1183-40A3-AE90-7DB84B57BA70}" type="pres">
      <dgm:prSet presAssocID="{6ECF59E3-4F90-4253-BC64-4B40B7F4D756}" presName="sp" presStyleCnt="0"/>
      <dgm:spPr/>
    </dgm:pt>
    <dgm:pt modelId="{692F83F6-C085-4F2C-962E-A3658B0FE246}" type="pres">
      <dgm:prSet presAssocID="{631B4E7C-9681-440F-9206-2709E04DF54D}" presName="arrowAndChildren" presStyleCnt="0"/>
      <dgm:spPr/>
    </dgm:pt>
    <dgm:pt modelId="{FC0140DE-C303-43DC-9DB0-037797DCB61D}" type="pres">
      <dgm:prSet presAssocID="{631B4E7C-9681-440F-9206-2709E04DF54D}" presName="parentTextArrow" presStyleLbl="node1" presStyleIdx="1" presStyleCnt="2"/>
      <dgm:spPr/>
    </dgm:pt>
  </dgm:ptLst>
  <dgm:cxnLst>
    <dgm:cxn modelId="{7ECB6001-E5FB-46F6-AC65-7ADD3B19D14C}" type="presOf" srcId="{49650942-DAEA-407C-9A73-26AD1EC5C0EB}" destId="{3C46A523-6304-4791-9D83-640BEC58EC1D}" srcOrd="0" destOrd="0" presId="urn:microsoft.com/office/officeart/2005/8/layout/process4"/>
    <dgm:cxn modelId="{13C32F47-AD17-4370-8FF4-DC69EBFA6721}" type="presOf" srcId="{631B4E7C-9681-440F-9206-2709E04DF54D}" destId="{FC0140DE-C303-43DC-9DB0-037797DCB61D}" srcOrd="0" destOrd="0" presId="urn:microsoft.com/office/officeart/2005/8/layout/process4"/>
    <dgm:cxn modelId="{41EFB578-9FDA-47E8-B87A-E7358A0187B9}" srcId="{49650942-DAEA-407C-9A73-26AD1EC5C0EB}" destId="{51EDEA9F-2204-4DA3-8B97-E0B1499132A8}" srcOrd="1" destOrd="0" parTransId="{91103BC1-13CE-43AD-B873-506B617BF7FB}" sibTransId="{00B9BA59-E406-4E3B-B144-F93E576055A0}"/>
    <dgm:cxn modelId="{8398ACA0-076F-4106-BC10-CFB886EC3D15}" srcId="{49650942-DAEA-407C-9A73-26AD1EC5C0EB}" destId="{631B4E7C-9681-440F-9206-2709E04DF54D}" srcOrd="0" destOrd="0" parTransId="{9B1E31C2-006D-468E-B049-447E9923C4CB}" sibTransId="{6ECF59E3-4F90-4253-BC64-4B40B7F4D756}"/>
    <dgm:cxn modelId="{154709F8-A223-40CA-B840-2EA1F8A22A13}" type="presOf" srcId="{51EDEA9F-2204-4DA3-8B97-E0B1499132A8}" destId="{11A4264F-5334-4866-9996-17C2B5CF44A2}" srcOrd="0" destOrd="0" presId="urn:microsoft.com/office/officeart/2005/8/layout/process4"/>
    <dgm:cxn modelId="{19A41043-9724-4879-986A-3F373A9C31CB}" type="presParOf" srcId="{3C46A523-6304-4791-9D83-640BEC58EC1D}" destId="{27901D99-B7B6-4FBA-9BE5-381115AF7C17}" srcOrd="0" destOrd="0" presId="urn:microsoft.com/office/officeart/2005/8/layout/process4"/>
    <dgm:cxn modelId="{100BE90E-0100-4B36-8AA6-113C1CD932ED}" type="presParOf" srcId="{27901D99-B7B6-4FBA-9BE5-381115AF7C17}" destId="{11A4264F-5334-4866-9996-17C2B5CF44A2}" srcOrd="0" destOrd="0" presId="urn:microsoft.com/office/officeart/2005/8/layout/process4"/>
    <dgm:cxn modelId="{238EC469-8455-4470-8D48-CB27DC9CD9BE}" type="presParOf" srcId="{3C46A523-6304-4791-9D83-640BEC58EC1D}" destId="{9F9A356C-1183-40A3-AE90-7DB84B57BA70}" srcOrd="1" destOrd="0" presId="urn:microsoft.com/office/officeart/2005/8/layout/process4"/>
    <dgm:cxn modelId="{D60416D6-A6A9-4EC8-A9C3-E8D855292F9D}" type="presParOf" srcId="{3C46A523-6304-4791-9D83-640BEC58EC1D}" destId="{692F83F6-C085-4F2C-962E-A3658B0FE246}" srcOrd="2" destOrd="0" presId="urn:microsoft.com/office/officeart/2005/8/layout/process4"/>
    <dgm:cxn modelId="{371F8919-320E-4E7C-A6C1-1D3BD11D9DC4}" type="presParOf" srcId="{692F83F6-C085-4F2C-962E-A3658B0FE246}" destId="{FC0140DE-C303-43DC-9DB0-037797DCB61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F8660B5-1BD0-4140-936E-F2B7C563484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E437C16-8372-4196-A842-E0D52428FE1F}">
      <dgm:prSet/>
      <dgm:spPr/>
      <dgm:t>
        <a:bodyPr/>
        <a:lstStyle/>
        <a:p>
          <a:r>
            <a:rPr lang="en-US"/>
            <a:t>It's also important to ensure the athlete is psychologically prepared for return to play</a:t>
          </a:r>
        </a:p>
      </dgm:t>
    </dgm:pt>
    <dgm:pt modelId="{5954513B-1E53-44E6-A0A1-FEDFAE4FDA1D}" type="parTrans" cxnId="{A80E2597-D5F5-4B98-8098-5FBC59BD54BE}">
      <dgm:prSet/>
      <dgm:spPr/>
      <dgm:t>
        <a:bodyPr/>
        <a:lstStyle/>
        <a:p>
          <a:endParaRPr lang="en-US"/>
        </a:p>
      </dgm:t>
    </dgm:pt>
    <dgm:pt modelId="{3707AAFB-B7DA-4E53-AB99-9AD17965835C}" type="sibTrans" cxnId="{A80E2597-D5F5-4B98-8098-5FBC59BD54BE}">
      <dgm:prSet/>
      <dgm:spPr/>
      <dgm:t>
        <a:bodyPr/>
        <a:lstStyle/>
        <a:p>
          <a:endParaRPr lang="en-US"/>
        </a:p>
      </dgm:t>
    </dgm:pt>
    <dgm:pt modelId="{5C9BC2E5-D1E2-40EC-BE19-09EB26F077EB}">
      <dgm:prSet/>
      <dgm:spPr/>
      <dgm:t>
        <a:bodyPr/>
        <a:lstStyle/>
        <a:p>
          <a:r>
            <a:rPr lang="en-US"/>
            <a:t>In rugby, gradually re-introducing contact is essential for reducing injury risk post shoulder dislocation</a:t>
          </a:r>
        </a:p>
      </dgm:t>
    </dgm:pt>
    <dgm:pt modelId="{6F369706-937D-4CC5-8647-DCC4C265B372}" type="parTrans" cxnId="{07F07ED5-4A3A-4CDD-91EE-6D5779EAE42A}">
      <dgm:prSet/>
      <dgm:spPr/>
      <dgm:t>
        <a:bodyPr/>
        <a:lstStyle/>
        <a:p>
          <a:endParaRPr lang="en-US"/>
        </a:p>
      </dgm:t>
    </dgm:pt>
    <dgm:pt modelId="{3CA7110D-0850-4D25-AC4C-D35CFA43F42B}" type="sibTrans" cxnId="{07F07ED5-4A3A-4CDD-91EE-6D5779EAE42A}">
      <dgm:prSet/>
      <dgm:spPr/>
      <dgm:t>
        <a:bodyPr/>
        <a:lstStyle/>
        <a:p>
          <a:endParaRPr lang="en-US"/>
        </a:p>
      </dgm:t>
    </dgm:pt>
    <dgm:pt modelId="{76127167-CDA5-46BD-A95D-D28EE42AC21D}">
      <dgm:prSet/>
      <dgm:spPr/>
      <dgm:t>
        <a:bodyPr/>
        <a:lstStyle/>
        <a:p>
          <a:r>
            <a:rPr lang="en-US"/>
            <a:t>The athlete must progress from non contact drills to full contact sessions, then gradual increase their game time as a substitute before a full game is allowed</a:t>
          </a:r>
        </a:p>
      </dgm:t>
    </dgm:pt>
    <dgm:pt modelId="{16F42AE4-62E6-4A15-B11B-08DDB9A098A1}" type="parTrans" cxnId="{45D9C4D0-FD01-4B0D-8573-0CED4D7E254C}">
      <dgm:prSet/>
      <dgm:spPr/>
      <dgm:t>
        <a:bodyPr/>
        <a:lstStyle/>
        <a:p>
          <a:endParaRPr lang="en-US"/>
        </a:p>
      </dgm:t>
    </dgm:pt>
    <dgm:pt modelId="{BE00F14B-5755-4670-A2BE-33987DCFD68E}" type="sibTrans" cxnId="{45D9C4D0-FD01-4B0D-8573-0CED4D7E254C}">
      <dgm:prSet/>
      <dgm:spPr/>
      <dgm:t>
        <a:bodyPr/>
        <a:lstStyle/>
        <a:p>
          <a:endParaRPr lang="en-US"/>
        </a:p>
      </dgm:t>
    </dgm:pt>
    <dgm:pt modelId="{A63247BF-5E5E-4C97-8D85-E112A4A81A56}" type="pres">
      <dgm:prSet presAssocID="{EF8660B5-1BD0-4140-936E-F2B7C5634841}" presName="linear" presStyleCnt="0">
        <dgm:presLayoutVars>
          <dgm:animLvl val="lvl"/>
          <dgm:resizeHandles val="exact"/>
        </dgm:presLayoutVars>
      </dgm:prSet>
      <dgm:spPr/>
    </dgm:pt>
    <dgm:pt modelId="{681FD7AD-1FB0-473B-B971-F3011F162227}" type="pres">
      <dgm:prSet presAssocID="{DE437C16-8372-4196-A842-E0D52428FE1F}" presName="parentText" presStyleLbl="node1" presStyleIdx="0" presStyleCnt="3">
        <dgm:presLayoutVars>
          <dgm:chMax val="0"/>
          <dgm:bulletEnabled val="1"/>
        </dgm:presLayoutVars>
      </dgm:prSet>
      <dgm:spPr/>
    </dgm:pt>
    <dgm:pt modelId="{48360797-8D1B-448B-891F-66C8D767282F}" type="pres">
      <dgm:prSet presAssocID="{3707AAFB-B7DA-4E53-AB99-9AD17965835C}" presName="spacer" presStyleCnt="0"/>
      <dgm:spPr/>
    </dgm:pt>
    <dgm:pt modelId="{F833204B-2CDF-42F9-AE9E-7D3B21B5F75F}" type="pres">
      <dgm:prSet presAssocID="{5C9BC2E5-D1E2-40EC-BE19-09EB26F077EB}" presName="parentText" presStyleLbl="node1" presStyleIdx="1" presStyleCnt="3">
        <dgm:presLayoutVars>
          <dgm:chMax val="0"/>
          <dgm:bulletEnabled val="1"/>
        </dgm:presLayoutVars>
      </dgm:prSet>
      <dgm:spPr/>
    </dgm:pt>
    <dgm:pt modelId="{D1D99D84-42C8-4B80-B5B9-2EE83B15FE0D}" type="pres">
      <dgm:prSet presAssocID="{3CA7110D-0850-4D25-AC4C-D35CFA43F42B}" presName="spacer" presStyleCnt="0"/>
      <dgm:spPr/>
    </dgm:pt>
    <dgm:pt modelId="{F7FACE8A-4F43-4B95-ACC0-05DA5337CB98}" type="pres">
      <dgm:prSet presAssocID="{76127167-CDA5-46BD-A95D-D28EE42AC21D}" presName="parentText" presStyleLbl="node1" presStyleIdx="2" presStyleCnt="3">
        <dgm:presLayoutVars>
          <dgm:chMax val="0"/>
          <dgm:bulletEnabled val="1"/>
        </dgm:presLayoutVars>
      </dgm:prSet>
      <dgm:spPr/>
    </dgm:pt>
  </dgm:ptLst>
  <dgm:cxnLst>
    <dgm:cxn modelId="{C1151073-81AC-407C-85EC-AA2A3B1310EE}" type="presOf" srcId="{5C9BC2E5-D1E2-40EC-BE19-09EB26F077EB}" destId="{F833204B-2CDF-42F9-AE9E-7D3B21B5F75F}" srcOrd="0" destOrd="0" presId="urn:microsoft.com/office/officeart/2005/8/layout/vList2"/>
    <dgm:cxn modelId="{01CC0754-AA42-4CC7-B678-6ED382560F18}" type="presOf" srcId="{76127167-CDA5-46BD-A95D-D28EE42AC21D}" destId="{F7FACE8A-4F43-4B95-ACC0-05DA5337CB98}" srcOrd="0" destOrd="0" presId="urn:microsoft.com/office/officeart/2005/8/layout/vList2"/>
    <dgm:cxn modelId="{A80E2597-D5F5-4B98-8098-5FBC59BD54BE}" srcId="{EF8660B5-1BD0-4140-936E-F2B7C5634841}" destId="{DE437C16-8372-4196-A842-E0D52428FE1F}" srcOrd="0" destOrd="0" parTransId="{5954513B-1E53-44E6-A0A1-FEDFAE4FDA1D}" sibTransId="{3707AAFB-B7DA-4E53-AB99-9AD17965835C}"/>
    <dgm:cxn modelId="{B474FBAD-CAEC-4F99-8993-595CAD8D1836}" type="presOf" srcId="{DE437C16-8372-4196-A842-E0D52428FE1F}" destId="{681FD7AD-1FB0-473B-B971-F3011F162227}" srcOrd="0" destOrd="0" presId="urn:microsoft.com/office/officeart/2005/8/layout/vList2"/>
    <dgm:cxn modelId="{45D9C4D0-FD01-4B0D-8573-0CED4D7E254C}" srcId="{EF8660B5-1BD0-4140-936E-F2B7C5634841}" destId="{76127167-CDA5-46BD-A95D-D28EE42AC21D}" srcOrd="2" destOrd="0" parTransId="{16F42AE4-62E6-4A15-B11B-08DDB9A098A1}" sibTransId="{BE00F14B-5755-4670-A2BE-33987DCFD68E}"/>
    <dgm:cxn modelId="{07F07ED5-4A3A-4CDD-91EE-6D5779EAE42A}" srcId="{EF8660B5-1BD0-4140-936E-F2B7C5634841}" destId="{5C9BC2E5-D1E2-40EC-BE19-09EB26F077EB}" srcOrd="1" destOrd="0" parTransId="{6F369706-937D-4CC5-8647-DCC4C265B372}" sibTransId="{3CA7110D-0850-4D25-AC4C-D35CFA43F42B}"/>
    <dgm:cxn modelId="{BF92D7EA-DBE4-4371-8B69-B0FA7C4626FE}" type="presOf" srcId="{EF8660B5-1BD0-4140-936E-F2B7C5634841}" destId="{A63247BF-5E5E-4C97-8D85-E112A4A81A56}" srcOrd="0" destOrd="0" presId="urn:microsoft.com/office/officeart/2005/8/layout/vList2"/>
    <dgm:cxn modelId="{F1BD79D9-DA7D-4556-89F5-1C90AE557F1E}" type="presParOf" srcId="{A63247BF-5E5E-4C97-8D85-E112A4A81A56}" destId="{681FD7AD-1FB0-473B-B971-F3011F162227}" srcOrd="0" destOrd="0" presId="urn:microsoft.com/office/officeart/2005/8/layout/vList2"/>
    <dgm:cxn modelId="{4C0A42FF-43E3-4969-ADB3-054025B027FC}" type="presParOf" srcId="{A63247BF-5E5E-4C97-8D85-E112A4A81A56}" destId="{48360797-8D1B-448B-891F-66C8D767282F}" srcOrd="1" destOrd="0" presId="urn:microsoft.com/office/officeart/2005/8/layout/vList2"/>
    <dgm:cxn modelId="{694C60E9-CC22-455E-913A-AF39CDB08AB6}" type="presParOf" srcId="{A63247BF-5E5E-4C97-8D85-E112A4A81A56}" destId="{F833204B-2CDF-42F9-AE9E-7D3B21B5F75F}" srcOrd="2" destOrd="0" presId="urn:microsoft.com/office/officeart/2005/8/layout/vList2"/>
    <dgm:cxn modelId="{90E3FA19-B44E-451D-9FFE-47A5BCB367F9}" type="presParOf" srcId="{A63247BF-5E5E-4C97-8D85-E112A4A81A56}" destId="{D1D99D84-42C8-4B80-B5B9-2EE83B15FE0D}" srcOrd="3" destOrd="0" presId="urn:microsoft.com/office/officeart/2005/8/layout/vList2"/>
    <dgm:cxn modelId="{C7DDBE80-2157-4E2F-B6FF-8AEF2F830F1A}" type="presParOf" srcId="{A63247BF-5E5E-4C97-8D85-E112A4A81A56}" destId="{F7FACE8A-4F43-4B95-ACC0-05DA5337CB9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346537-EEB9-430C-A1A1-653A71BFFA29}">
      <dsp:nvSpPr>
        <dsp:cNvPr id="0" name=""/>
        <dsp:cNvSpPr/>
      </dsp:nvSpPr>
      <dsp:spPr>
        <a:xfrm>
          <a:off x="0" y="511942"/>
          <a:ext cx="6666833" cy="107510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The pectoralis major is a large anterior chest muscle that inserts onto the humerus (Baig &amp; Bordoni, 2023) </a:t>
          </a:r>
        </a:p>
      </dsp:txBody>
      <dsp:txXfrm>
        <a:off x="52482" y="564424"/>
        <a:ext cx="6561869" cy="970144"/>
      </dsp:txXfrm>
    </dsp:sp>
    <dsp:sp modelId="{1543E2D1-DB80-4752-955E-1171752F1444}">
      <dsp:nvSpPr>
        <dsp:cNvPr id="0" name=""/>
        <dsp:cNvSpPr/>
      </dsp:nvSpPr>
      <dsp:spPr>
        <a:xfrm>
          <a:off x="0" y="1630251"/>
          <a:ext cx="6666833" cy="1075108"/>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the sternal fibres of the pectoralis major are responsible for horizontal flexion and internal rotation of the humerus and the clavicular fibres assist in flexion (Konrad et al., 2024)</a:t>
          </a:r>
        </a:p>
      </dsp:txBody>
      <dsp:txXfrm>
        <a:off x="52482" y="1682733"/>
        <a:ext cx="6561869" cy="970144"/>
      </dsp:txXfrm>
    </dsp:sp>
    <dsp:sp modelId="{8C3EB1D3-4ABC-423E-9AF1-3E4FE675E974}">
      <dsp:nvSpPr>
        <dsp:cNvPr id="0" name=""/>
        <dsp:cNvSpPr/>
      </dsp:nvSpPr>
      <dsp:spPr>
        <a:xfrm>
          <a:off x="0" y="2748560"/>
          <a:ext cx="6666833" cy="1075108"/>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During a FOOSH, the pectoralis major is loaded eccentrically to resist excessive joint motion and absorb external forces, helping to control limb deceleration under load (Engelhardt et al., 2024)</a:t>
          </a:r>
        </a:p>
      </dsp:txBody>
      <dsp:txXfrm>
        <a:off x="52482" y="2801042"/>
        <a:ext cx="6561869" cy="970144"/>
      </dsp:txXfrm>
    </dsp:sp>
    <dsp:sp modelId="{CD1AE9D3-FF06-44C3-A783-33707F8EDCDD}">
      <dsp:nvSpPr>
        <dsp:cNvPr id="0" name=""/>
        <dsp:cNvSpPr/>
      </dsp:nvSpPr>
      <dsp:spPr>
        <a:xfrm>
          <a:off x="0" y="3866868"/>
          <a:ext cx="6666833" cy="1075108"/>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The pectoralis major is a key contributor to dynamic stabilisation of the glenohumeral joint. It compensates and plays a stabilising role, particularly when other stabilisers (e.g., rotator cuff muscles) are compromised, helping maintain joint function and force balance (Campbell et al., 2014) </a:t>
          </a:r>
        </a:p>
      </dsp:txBody>
      <dsp:txXfrm>
        <a:off x="52482" y="3919350"/>
        <a:ext cx="6561869" cy="970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07726D-E945-423B-AF84-630762AB5A7A}">
      <dsp:nvSpPr>
        <dsp:cNvPr id="0" name=""/>
        <dsp:cNvSpPr/>
      </dsp:nvSpPr>
      <dsp:spPr>
        <a:xfrm>
          <a:off x="947201" y="779033"/>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12BC6A-7203-462E-8EE0-4F3E40CE1336}">
      <dsp:nvSpPr>
        <dsp:cNvPr id="0" name=""/>
        <dsp:cNvSpPr/>
      </dsp:nvSpPr>
      <dsp:spPr>
        <a:xfrm>
          <a:off x="59990" y="2626271"/>
          <a:ext cx="3226223"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Resistance training reduces injury risk by increasing muscle strength, tendon stiffness, and tissue resilience, improving the ability of musculoskeletal structures to tolerate load (Konrad et al., 2024) </a:t>
          </a:r>
        </a:p>
      </dsp:txBody>
      <dsp:txXfrm>
        <a:off x="59990" y="2626271"/>
        <a:ext cx="3226223" cy="787500"/>
      </dsp:txXfrm>
    </dsp:sp>
    <dsp:sp modelId="{350A79E7-3D9D-4E46-8B6C-EA6C7E5C5193}">
      <dsp:nvSpPr>
        <dsp:cNvPr id="0" name=""/>
        <dsp:cNvSpPr/>
      </dsp:nvSpPr>
      <dsp:spPr>
        <a:xfrm>
          <a:off x="4738014" y="779033"/>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59C1CF-73AC-4B9A-B5C1-48E9A10059AC}">
      <dsp:nvSpPr>
        <dsp:cNvPr id="0" name=""/>
        <dsp:cNvSpPr/>
      </dsp:nvSpPr>
      <dsp:spPr>
        <a:xfrm>
          <a:off x="3850802" y="2626271"/>
          <a:ext cx="3226223"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Eccentric loading has been shown to enhance muscle-tendon mechanical properties, improving force absorption capacity and reducing susceptibility to injury during high-load or lengthening contractions (Engelhardt et al., 2024)</a:t>
          </a:r>
        </a:p>
      </dsp:txBody>
      <dsp:txXfrm>
        <a:off x="3850802" y="2626271"/>
        <a:ext cx="3226223" cy="787500"/>
      </dsp:txXfrm>
    </dsp:sp>
    <dsp:sp modelId="{7801A7CA-B4CC-4CD2-9754-29C21A5537EF}">
      <dsp:nvSpPr>
        <dsp:cNvPr id="0" name=""/>
        <dsp:cNvSpPr/>
      </dsp:nvSpPr>
      <dsp:spPr>
        <a:xfrm>
          <a:off x="8528826" y="779033"/>
          <a:ext cx="1451800" cy="14518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2E6F2B-3903-4F25-B29E-20FADD6820D7}">
      <dsp:nvSpPr>
        <dsp:cNvPr id="0" name=""/>
        <dsp:cNvSpPr/>
      </dsp:nvSpPr>
      <dsp:spPr>
        <a:xfrm>
          <a:off x="7641615" y="2626271"/>
          <a:ext cx="3226223" cy="78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US" sz="1100" kern="1200"/>
            <a:t>Plyometric training improves neuromuscular coordination and rate of force development, which enhances the body’s ability to absorb and redistribute impact forces, thereby lowering injury risk in dynamic movements (Engelhardt et al., 2024) </a:t>
          </a:r>
        </a:p>
      </dsp:txBody>
      <dsp:txXfrm>
        <a:off x="7641615" y="2626271"/>
        <a:ext cx="3226223" cy="787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1ED66-D561-4CB4-93DE-698FABA1E412}">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7193C2-51F5-40C0-879A-63E2B1444CE6}">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Deceleration exercises/ falls drills reduce injury risk by enhancing the body's ability to absorb force in a similar way to plyometrics (Engelhardt et al., 2024)</a:t>
          </a:r>
        </a:p>
      </dsp:txBody>
      <dsp:txXfrm>
        <a:off x="696297" y="538547"/>
        <a:ext cx="4171627" cy="2590157"/>
      </dsp:txXfrm>
    </dsp:sp>
    <dsp:sp modelId="{04EE9255-FA68-45BB-944E-47F3A26C8DB8}">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BE0AFE-ADCF-43AE-9197-CFBB1829F872}">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a:t>Falls training will also mimick a the primary mechanism of shoulder dislocations (FOOSH)</a:t>
          </a:r>
        </a:p>
      </dsp:txBody>
      <dsp:txXfrm>
        <a:off x="5991936" y="538547"/>
        <a:ext cx="4171627" cy="2590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A4264F-5334-4866-9996-17C2B5CF44A2}">
      <dsp:nvSpPr>
        <dsp:cNvPr id="0" name=""/>
        <dsp:cNvSpPr/>
      </dsp:nvSpPr>
      <dsp:spPr>
        <a:xfrm>
          <a:off x="0" y="3327889"/>
          <a:ext cx="6364224" cy="218345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US" sz="2100" kern="1200"/>
            <a:t>This includes full pain-free range of motion, restoration of strength comparable to the uninjured limb, and adequate neuromuscular control. In addition, athletes must successfully complete sport-specific tasks before returning to competition (Ciccotti et al., 2018; Watson et al., 2016).</a:t>
          </a:r>
        </a:p>
      </dsp:txBody>
      <dsp:txXfrm>
        <a:off x="0" y="3327889"/>
        <a:ext cx="6364224" cy="2183455"/>
      </dsp:txXfrm>
    </dsp:sp>
    <dsp:sp modelId="{FC0140DE-C303-43DC-9DB0-037797DCB61D}">
      <dsp:nvSpPr>
        <dsp:cNvPr id="0" name=""/>
        <dsp:cNvSpPr/>
      </dsp:nvSpPr>
      <dsp:spPr>
        <a:xfrm rot="10800000">
          <a:off x="0" y="2486"/>
          <a:ext cx="6364224" cy="3358155"/>
        </a:xfrm>
        <a:prstGeom prst="upArrowCallou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rtl="0">
            <a:lnSpc>
              <a:spcPct val="90000"/>
            </a:lnSpc>
            <a:spcBef>
              <a:spcPct val="0"/>
            </a:spcBef>
            <a:spcAft>
              <a:spcPct val="35000"/>
            </a:spcAft>
            <a:buNone/>
          </a:pPr>
          <a:r>
            <a:rPr lang="en-US" sz="2100" kern="1200">
              <a:latin typeface="Aptos Display" panose="020F0302020204030204"/>
            </a:rPr>
            <a:t>As part</a:t>
          </a:r>
          <a:r>
            <a:rPr lang="en-US" sz="2100" kern="1200"/>
            <a:t> </a:t>
          </a:r>
          <a:r>
            <a:rPr lang="en-US" sz="2100" kern="1200">
              <a:latin typeface="Aptos Display" panose="020F0302020204030204"/>
            </a:rPr>
            <a:t>of the rehabilitation for a shoulder</a:t>
          </a:r>
          <a:r>
            <a:rPr lang="en-US" sz="2100" kern="1200"/>
            <a:t> dislocation</a:t>
          </a:r>
          <a:r>
            <a:rPr lang="en-US" sz="2100" kern="1200">
              <a:latin typeface="Aptos Display" panose="020F0302020204030204"/>
            </a:rPr>
            <a:t>,</a:t>
          </a:r>
          <a:r>
            <a:rPr lang="en-US" sz="2100" kern="1200"/>
            <a:t> specific functional goals must be achieved rather than time alone. </a:t>
          </a:r>
        </a:p>
      </dsp:txBody>
      <dsp:txXfrm rot="10800000">
        <a:off x="0" y="2486"/>
        <a:ext cx="6364224" cy="21820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1FD7AD-1FB0-473B-B971-F3011F162227}">
      <dsp:nvSpPr>
        <dsp:cNvPr id="0" name=""/>
        <dsp:cNvSpPr/>
      </dsp:nvSpPr>
      <dsp:spPr>
        <a:xfrm>
          <a:off x="0" y="77578"/>
          <a:ext cx="6666833" cy="172017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It's also important to ensure the athlete is psychologically prepared for return to play</a:t>
          </a:r>
        </a:p>
      </dsp:txBody>
      <dsp:txXfrm>
        <a:off x="83972" y="161550"/>
        <a:ext cx="6498889" cy="1552230"/>
      </dsp:txXfrm>
    </dsp:sp>
    <dsp:sp modelId="{F833204B-2CDF-42F9-AE9E-7D3B21B5F75F}">
      <dsp:nvSpPr>
        <dsp:cNvPr id="0" name=""/>
        <dsp:cNvSpPr/>
      </dsp:nvSpPr>
      <dsp:spPr>
        <a:xfrm>
          <a:off x="0" y="1866872"/>
          <a:ext cx="6666833" cy="1720174"/>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In rugby, gradually re-introducing contact is essential for reducing injury risk post shoulder dislocation</a:t>
          </a:r>
        </a:p>
      </dsp:txBody>
      <dsp:txXfrm>
        <a:off x="83972" y="1950844"/>
        <a:ext cx="6498889" cy="1552230"/>
      </dsp:txXfrm>
    </dsp:sp>
    <dsp:sp modelId="{F7FACE8A-4F43-4B95-ACC0-05DA5337CB98}">
      <dsp:nvSpPr>
        <dsp:cNvPr id="0" name=""/>
        <dsp:cNvSpPr/>
      </dsp:nvSpPr>
      <dsp:spPr>
        <a:xfrm>
          <a:off x="0" y="3656167"/>
          <a:ext cx="6666833" cy="1720174"/>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athlete must progress from non contact drills to full contact sessions, then gradual increase their game time as a substitute before a full game is allowed</a:t>
          </a:r>
        </a:p>
      </dsp:txBody>
      <dsp:txXfrm>
        <a:off x="83972" y="3740139"/>
        <a:ext cx="6498889" cy="155223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ov"/><Relationship Id="rId1" Type="http://schemas.microsoft.com/office/2007/relationships/media" Target="../media/media2.mov"/><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ov"/><Relationship Id="rId1" Type="http://schemas.microsoft.com/office/2007/relationships/media" Target="../media/media3.mov"/><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ov"/><Relationship Id="rId1" Type="http://schemas.microsoft.com/office/2007/relationships/media" Target="../media/media4.mov"/><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ov"/><Relationship Id="rId1" Type="http://schemas.microsoft.com/office/2007/relationships/media" Target="../media/media5.mov"/><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ov"/><Relationship Id="rId1" Type="http://schemas.microsoft.com/office/2007/relationships/media" Target="../media/media6.mov"/><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hyperlink" Target="https://www.ncbi.nlm.nih.gov/books/NBK545241/" TargetMode="External"/><Relationship Id="rId2" Type="http://schemas.openxmlformats.org/officeDocument/2006/relationships/hyperlink" Target="https://www.ncbi.nlm.nih.gov/books/NBK459125/" TargetMode="External"/><Relationship Id="rId1" Type="http://schemas.openxmlformats.org/officeDocument/2006/relationships/slideLayout" Target="../slideLayouts/slideLayout2.xml"/><Relationship Id="rId4" Type="http://schemas.openxmlformats.org/officeDocument/2006/relationships/hyperlink" Target="https://doi.org/10.1016/j.jse.2013.11.030" TargetMode="External"/></Relationships>
</file>

<file path=ppt/slides/_rels/slide17.xml.rels><?xml version="1.0" encoding="UTF-8" standalone="yes"?>
<Relationships xmlns="http://schemas.openxmlformats.org/package/2006/relationships"><Relationship Id="rId2" Type="http://schemas.openxmlformats.org/officeDocument/2006/relationships/hyperlink" Target="https://arxiv.org/abs/2411.03015"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3389/fphys.2024.1349426"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Lifting A Barbell">
            <a:extLst>
              <a:ext uri="{FF2B5EF4-FFF2-40B4-BE49-F238E27FC236}">
                <a16:creationId xmlns:a16="http://schemas.microsoft.com/office/drawing/2014/main" id="{CE33256E-19A5-64EE-5125-AF3E5CD2701F}"/>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The Key to Successful Rehab is Exercise Selec</a:t>
            </a:r>
            <a:r>
              <a:rPr lang="en-US" sz="5200">
                <a:solidFill>
                  <a:srgbClr val="FFFFFF"/>
                </a:solidFill>
                <a:latin typeface="Aptos Display"/>
              </a:rPr>
              <a:t>tion</a:t>
            </a:r>
            <a:endParaRPr lang="en-US" sz="5200">
              <a:solidFill>
                <a:srgbClr val="FFFFFF"/>
              </a:solidFill>
            </a:endParaRP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7FB7BC-E961-CC95-C19D-37EA656250C4}"/>
              </a:ext>
            </a:extLst>
          </p:cNvPr>
          <p:cNvSpPr>
            <a:spLocks noGrp="1"/>
          </p:cNvSpPr>
          <p:nvPr>
            <p:ph type="title"/>
          </p:nvPr>
        </p:nvSpPr>
        <p:spPr>
          <a:xfrm>
            <a:off x="761800" y="762001"/>
            <a:ext cx="5334197" cy="1708242"/>
          </a:xfrm>
        </p:spPr>
        <p:txBody>
          <a:bodyPr anchor="ctr">
            <a:normAutofit/>
          </a:bodyPr>
          <a:lstStyle/>
          <a:p>
            <a:r>
              <a:rPr lang="en-US" sz="4000"/>
              <a:t>Shoulder dislocation</a:t>
            </a:r>
          </a:p>
        </p:txBody>
      </p:sp>
      <p:sp>
        <p:nvSpPr>
          <p:cNvPr id="3" name="Content Placeholder 2">
            <a:extLst>
              <a:ext uri="{FF2B5EF4-FFF2-40B4-BE49-F238E27FC236}">
                <a16:creationId xmlns:a16="http://schemas.microsoft.com/office/drawing/2014/main" id="{CC03B476-FCB8-41D3-EFED-907B5D6E92F4}"/>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1600" dirty="0">
                <a:ea typeface="+mn-lt"/>
                <a:cs typeface="+mn-lt"/>
              </a:rPr>
              <a:t>A shoulder dislocation, more specifically termed a glenohumeral joint dislocation, occurs when the head of the humerus is displaced from the glenoid fossa of the scapula, resulting in a loss of articulation at the joint (Abrams and </a:t>
            </a:r>
            <a:r>
              <a:rPr lang="en-US" sz="1600" dirty="0" err="1">
                <a:ea typeface="+mn-lt"/>
                <a:cs typeface="+mn-lt"/>
              </a:rPr>
              <a:t>Akbarnia</a:t>
            </a:r>
            <a:r>
              <a:rPr lang="en-US" sz="1600" dirty="0">
                <a:ea typeface="+mn-lt"/>
                <a:cs typeface="+mn-lt"/>
              </a:rPr>
              <a:t>, 2023)</a:t>
            </a:r>
          </a:p>
          <a:p>
            <a:r>
              <a:rPr lang="en-US" sz="1600" dirty="0">
                <a:ea typeface="+mn-lt"/>
                <a:cs typeface="+mn-lt"/>
              </a:rPr>
              <a:t>In addition to displacement of the humeral head, surrounding </a:t>
            </a:r>
            <a:r>
              <a:rPr lang="en-US" sz="1600" dirty="0" err="1">
                <a:ea typeface="+mn-lt"/>
                <a:cs typeface="+mn-lt"/>
              </a:rPr>
              <a:t>stabilising</a:t>
            </a:r>
            <a:r>
              <a:rPr lang="en-US" sz="1600" dirty="0">
                <a:ea typeface="+mn-lt"/>
                <a:cs typeface="+mn-lt"/>
              </a:rPr>
              <a:t> structures including ligaments, tendons, the joint capsule, and rotator cuff muscles are frequently stretched or torn during dislocation (Abrams and Akbarnia, 2023)</a:t>
            </a:r>
          </a:p>
          <a:p>
            <a:r>
              <a:rPr lang="en-US" sz="1600" dirty="0">
                <a:ea typeface="+mn-lt"/>
                <a:cs typeface="+mn-lt"/>
              </a:rPr>
              <a:t>Shoulder dislocations are most commonly caused by traumatic mechanisms, particularly a fall onto an outstretched hand (FOOSH) or when the arm is forced into abduction and external rotation (Abrams and </a:t>
            </a:r>
            <a:r>
              <a:rPr lang="en-US" sz="1600" dirty="0" err="1">
                <a:ea typeface="+mn-lt"/>
                <a:cs typeface="+mn-lt"/>
              </a:rPr>
              <a:t>Akbarnia</a:t>
            </a:r>
            <a:r>
              <a:rPr lang="en-US" sz="1600" dirty="0">
                <a:ea typeface="+mn-lt"/>
                <a:cs typeface="+mn-lt"/>
              </a:rPr>
              <a:t>, 2023)</a:t>
            </a:r>
          </a:p>
          <a:p>
            <a:endParaRPr lang="en-US" sz="1600">
              <a:ea typeface="+mn-lt"/>
              <a:cs typeface="+mn-lt"/>
            </a:endParaRPr>
          </a:p>
        </p:txBody>
      </p:sp>
      <p:pic>
        <p:nvPicPr>
          <p:cNvPr id="5" name="Picture 4" descr="The radiologic figure of a skeleton">
            <a:extLst>
              <a:ext uri="{FF2B5EF4-FFF2-40B4-BE49-F238E27FC236}">
                <a16:creationId xmlns:a16="http://schemas.microsoft.com/office/drawing/2014/main" id="{8CEBDD3A-FD1C-9D22-7B7F-AB689F4566EE}"/>
              </a:ext>
            </a:extLst>
          </p:cNvPr>
          <p:cNvPicPr>
            <a:picLocks noChangeAspect="1"/>
          </p:cNvPicPr>
          <p:nvPr/>
        </p:nvPicPr>
        <p:blipFill>
          <a:blip r:embed="rId2"/>
          <a:srcRect l="48543" r="4" b="4"/>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01589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CA6339-43ED-7B19-3032-589F5F2A2F1D}"/>
              </a:ext>
            </a:extLst>
          </p:cNvPr>
          <p:cNvSpPr>
            <a:spLocks noGrp="1"/>
          </p:cNvSpPr>
          <p:nvPr>
            <p:ph type="title"/>
          </p:nvPr>
        </p:nvSpPr>
        <p:spPr>
          <a:xfrm>
            <a:off x="586478" y="1683756"/>
            <a:ext cx="3115265" cy="2396359"/>
          </a:xfrm>
        </p:spPr>
        <p:txBody>
          <a:bodyPr anchor="b">
            <a:normAutofit/>
          </a:bodyPr>
          <a:lstStyle/>
          <a:p>
            <a:pPr algn="r"/>
            <a:r>
              <a:rPr lang="en-US" sz="3100">
                <a:solidFill>
                  <a:srgbClr val="FFFFFF"/>
                </a:solidFill>
              </a:rPr>
              <a:t>How the Pectoralis Major Relates to Shoulder Dislocations</a:t>
            </a:r>
          </a:p>
        </p:txBody>
      </p:sp>
      <p:graphicFrame>
        <p:nvGraphicFramePr>
          <p:cNvPr id="5" name="Content Placeholder 2">
            <a:extLst>
              <a:ext uri="{FF2B5EF4-FFF2-40B4-BE49-F238E27FC236}">
                <a16:creationId xmlns:a16="http://schemas.microsoft.com/office/drawing/2014/main" id="{E6BFC51E-06C0-027F-7BB1-90C97B893B05}"/>
              </a:ext>
            </a:extLst>
          </p:cNvPr>
          <p:cNvGraphicFramePr>
            <a:graphicFrameLocks noGrp="1"/>
          </p:cNvGraphicFramePr>
          <p:nvPr>
            <p:ph idx="1"/>
            <p:extLst>
              <p:ext uri="{D42A27DB-BD31-4B8C-83A1-F6EECF244321}">
                <p14:modId xmlns:p14="http://schemas.microsoft.com/office/powerpoint/2010/main" val="168988828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3250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7086DF0-9E25-AA15-50C5-DBA8879E624A}"/>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Injury Risk Reduction</a:t>
            </a:r>
          </a:p>
        </p:txBody>
      </p:sp>
      <p:graphicFrame>
        <p:nvGraphicFramePr>
          <p:cNvPr id="5" name="Content Placeholder 2">
            <a:extLst>
              <a:ext uri="{FF2B5EF4-FFF2-40B4-BE49-F238E27FC236}">
                <a16:creationId xmlns:a16="http://schemas.microsoft.com/office/drawing/2014/main" id="{EA0808C1-4C37-BF45-1E4C-16940BB0CCE7}"/>
              </a:ext>
            </a:extLst>
          </p:cNvPr>
          <p:cNvGraphicFramePr>
            <a:graphicFrameLocks noGrp="1"/>
          </p:cNvGraphicFramePr>
          <p:nvPr>
            <p:ph idx="1"/>
            <p:extLst>
              <p:ext uri="{D42A27DB-BD31-4B8C-83A1-F6EECF244321}">
                <p14:modId xmlns:p14="http://schemas.microsoft.com/office/powerpoint/2010/main" val="3425626571"/>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3489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817FB5-B097-CF8D-E975-69CCC639CC7C}"/>
              </a:ext>
            </a:extLst>
          </p:cNvPr>
          <p:cNvSpPr>
            <a:spLocks noGrp="1"/>
          </p:cNvSpPr>
          <p:nvPr>
            <p:ph type="title"/>
          </p:nvPr>
        </p:nvSpPr>
        <p:spPr>
          <a:xfrm>
            <a:off x="1043631" y="809898"/>
            <a:ext cx="10173010" cy="1554480"/>
          </a:xfrm>
        </p:spPr>
        <p:txBody>
          <a:bodyPr anchor="ctr">
            <a:normAutofit/>
          </a:bodyPr>
          <a:lstStyle/>
          <a:p>
            <a:r>
              <a:rPr lang="en-US" sz="4800"/>
              <a:t>Injury Risk Reduction</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4" name="Content Placeholder 2">
            <a:extLst>
              <a:ext uri="{FF2B5EF4-FFF2-40B4-BE49-F238E27FC236}">
                <a16:creationId xmlns:a16="http://schemas.microsoft.com/office/drawing/2014/main" id="{B4332006-B4A3-FBBF-CA78-397A3184C0EE}"/>
              </a:ext>
            </a:extLst>
          </p:cNvPr>
          <p:cNvGraphicFramePr>
            <a:graphicFrameLocks noGrp="1"/>
          </p:cNvGraphicFramePr>
          <p:nvPr>
            <p:ph idx="1"/>
            <p:extLst>
              <p:ext uri="{D42A27DB-BD31-4B8C-83A1-F6EECF244321}">
                <p14:modId xmlns:p14="http://schemas.microsoft.com/office/powerpoint/2010/main" val="134529907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60613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5DB41F-64F5-C0C4-1E9D-7B52DC33FBA4}"/>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Rehabilitation Principles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9D1E4A2-EF12-3D22-7A8F-DF210127FFCC}"/>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200" dirty="0"/>
              <a:t>Progressive overload is a key component</a:t>
            </a:r>
            <a:r>
              <a:rPr lang="en-US" sz="2200" dirty="0">
                <a:ea typeface="+mn-lt"/>
                <a:cs typeface="+mn-lt"/>
              </a:rPr>
              <a:t> of an effective rehabilitation protocol, as gradual increases in mechanical load are required to stimulate tissue adaptation, restore strength, and improve functional capacity following injury (Gabbett, 2016)</a:t>
            </a:r>
          </a:p>
          <a:p>
            <a:r>
              <a:rPr lang="en-US" sz="2200" dirty="0">
                <a:ea typeface="+mn-lt"/>
                <a:cs typeface="+mn-lt"/>
              </a:rPr>
              <a:t>Effective rehabilitation also requires management of tissue healing, Ligaments, tendons, and muscle each follow phases of healing (inflammation, proliferation, and remodeling), and loading must be aligned with these stages to </a:t>
            </a:r>
            <a:r>
              <a:rPr lang="en-US" sz="2200" dirty="0" err="1">
                <a:ea typeface="+mn-lt"/>
                <a:cs typeface="+mn-lt"/>
              </a:rPr>
              <a:t>optimise</a:t>
            </a:r>
            <a:r>
              <a:rPr lang="en-US" sz="2200" dirty="0">
                <a:ea typeface="+mn-lt"/>
                <a:cs typeface="+mn-lt"/>
              </a:rPr>
              <a:t> recovery (Khan &amp; Scott, 2009)</a:t>
            </a:r>
          </a:p>
          <a:p>
            <a:r>
              <a:rPr lang="en-US" sz="2200" dirty="0">
                <a:ea typeface="+mn-lt"/>
                <a:cs typeface="+mn-lt"/>
              </a:rPr>
              <a:t>Incorporating strength, stability, proprioception, and sport-specific training significantly improves functional outcomes and reduces recurrence rates following shoulder dislocation (Cools </a:t>
            </a:r>
            <a:r>
              <a:rPr lang="en-US" sz="2200">
                <a:ea typeface="+mn-lt"/>
                <a:cs typeface="+mn-lt"/>
              </a:rPr>
              <a:t>et al</a:t>
            </a:r>
            <a:r>
              <a:rPr lang="en-US" sz="2200" dirty="0">
                <a:ea typeface="+mn-lt"/>
                <a:cs typeface="+mn-lt"/>
              </a:rPr>
              <a:t>., 2014; Wilk et al., 2013)</a:t>
            </a:r>
          </a:p>
          <a:p>
            <a:endParaRPr lang="en-US" sz="2200"/>
          </a:p>
        </p:txBody>
      </p:sp>
    </p:spTree>
    <p:extLst>
      <p:ext uri="{BB962C8B-B14F-4D97-AF65-F5344CB8AC3E}">
        <p14:creationId xmlns:p14="http://schemas.microsoft.com/office/powerpoint/2010/main" val="1765789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AECAA8-12F5-16A0-F9B6-6E7AD12725EA}"/>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Rehabilitation Principles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A7690DC-C32D-8B30-7E51-87926BF812DD}"/>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2400" dirty="0"/>
              <a:t>Hypertrophy and strength exercises are performed before and also alongside power, acceleration and deceleration exercises</a:t>
            </a:r>
          </a:p>
          <a:p>
            <a:r>
              <a:rPr lang="en-US" sz="2400" dirty="0">
                <a:ea typeface="+mn-lt"/>
                <a:cs typeface="+mn-lt"/>
              </a:rPr>
              <a:t>Deceleration training is the next </a:t>
            </a:r>
            <a:r>
              <a:rPr lang="en-US" sz="2400" dirty="0" err="1">
                <a:ea typeface="+mn-lt"/>
                <a:cs typeface="+mn-lt"/>
              </a:rPr>
              <a:t>progession</a:t>
            </a:r>
            <a:r>
              <a:rPr lang="en-US" sz="2400" dirty="0">
                <a:ea typeface="+mn-lt"/>
                <a:cs typeface="+mn-lt"/>
              </a:rPr>
              <a:t>, as athletes must first develop the ability to absorb and control force before safely producing or redirecting it. Research highlights that eccentric strength and braking capacity are key determinants of injury prevention and movement control during high-load activities (Dos Santos et al., 2018)</a:t>
            </a:r>
          </a:p>
          <a:p>
            <a:r>
              <a:rPr lang="en-US" sz="2400" dirty="0">
                <a:ea typeface="+mn-lt"/>
                <a:cs typeface="+mn-lt"/>
              </a:rPr>
              <a:t>Once </a:t>
            </a:r>
            <a:r>
              <a:rPr lang="en-US" sz="2400">
                <a:ea typeface="+mn-lt"/>
                <a:cs typeface="+mn-lt"/>
              </a:rPr>
              <a:t>adequate force absorption capacity is achieved, power and acceleration training can be introduced. (Suchomel, Nimphius and Stone, 2016)</a:t>
            </a:r>
          </a:p>
          <a:p>
            <a:pPr marL="0" indent="0">
              <a:buNone/>
            </a:pPr>
            <a:endParaRPr lang="en-US" sz="2400"/>
          </a:p>
        </p:txBody>
      </p:sp>
    </p:spTree>
    <p:extLst>
      <p:ext uri="{BB962C8B-B14F-4D97-AF65-F5344CB8AC3E}">
        <p14:creationId xmlns:p14="http://schemas.microsoft.com/office/powerpoint/2010/main" val="2576422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CDD654-8A1D-B745-D96C-9CAAA1872BFC}"/>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Rehabilitation Principles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1D7517-85BE-B04E-0D7E-482F7559A0F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ea typeface="+mn-lt"/>
                <a:cs typeface="+mn-lt"/>
              </a:rPr>
              <a:t>Plyometric training is typically implemented as a later-stage progression, as it integrates strength, power, acceleration, and deceleration characteristics (Markovic and Mikulic, 2010)</a:t>
            </a:r>
            <a:endParaRPr lang="en-US"/>
          </a:p>
        </p:txBody>
      </p:sp>
    </p:spTree>
    <p:extLst>
      <p:ext uri="{BB962C8B-B14F-4D97-AF65-F5344CB8AC3E}">
        <p14:creationId xmlns:p14="http://schemas.microsoft.com/office/powerpoint/2010/main" val="994410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474713-71E2-2281-16EF-413D73958011}"/>
              </a:ext>
            </a:extLst>
          </p:cNvPr>
          <p:cNvSpPr>
            <a:spLocks noGrp="1"/>
          </p:cNvSpPr>
          <p:nvPr>
            <p:ph type="title"/>
          </p:nvPr>
        </p:nvSpPr>
        <p:spPr>
          <a:xfrm>
            <a:off x="621792" y="1161288"/>
            <a:ext cx="3602736" cy="4526280"/>
          </a:xfrm>
        </p:spPr>
        <p:txBody>
          <a:bodyPr>
            <a:normAutofit/>
          </a:bodyPr>
          <a:lstStyle/>
          <a:p>
            <a:r>
              <a:rPr lang="en-US" sz="4000"/>
              <a:t>Return to Play</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C9F85B58-FD72-95AC-4F4F-83066DB8245E}"/>
              </a:ext>
            </a:extLst>
          </p:cNvPr>
          <p:cNvGraphicFramePr>
            <a:graphicFrameLocks noGrp="1"/>
          </p:cNvGraphicFramePr>
          <p:nvPr>
            <p:ph idx="1"/>
            <p:extLst>
              <p:ext uri="{D42A27DB-BD31-4B8C-83A1-F6EECF244321}">
                <p14:modId xmlns:p14="http://schemas.microsoft.com/office/powerpoint/2010/main" val="365972500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3565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264D13-0301-18AB-F026-495F94470CDB}"/>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Return to play</a:t>
            </a:r>
          </a:p>
        </p:txBody>
      </p:sp>
      <p:graphicFrame>
        <p:nvGraphicFramePr>
          <p:cNvPr id="5" name="Content Placeholder 2">
            <a:extLst>
              <a:ext uri="{FF2B5EF4-FFF2-40B4-BE49-F238E27FC236}">
                <a16:creationId xmlns:a16="http://schemas.microsoft.com/office/drawing/2014/main" id="{2E9D93E9-1AAE-7BC6-32BA-F0031B2CB316}"/>
              </a:ext>
            </a:extLst>
          </p:cNvPr>
          <p:cNvGraphicFramePr>
            <a:graphicFrameLocks noGrp="1"/>
          </p:cNvGraphicFramePr>
          <p:nvPr>
            <p:ph idx="1"/>
            <p:extLst>
              <p:ext uri="{D42A27DB-BD31-4B8C-83A1-F6EECF244321}">
                <p14:modId xmlns:p14="http://schemas.microsoft.com/office/powerpoint/2010/main" val="89613664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999358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1DEB4-4FEF-A43F-0BA7-1F4B7FA924C2}"/>
              </a:ext>
            </a:extLst>
          </p:cNvPr>
          <p:cNvSpPr>
            <a:spLocks noGrp="1"/>
          </p:cNvSpPr>
          <p:nvPr>
            <p:ph type="title"/>
          </p:nvPr>
        </p:nvSpPr>
        <p:spPr>
          <a:xfrm>
            <a:off x="640080" y="320040"/>
            <a:ext cx="6692827" cy="3892669"/>
          </a:xfrm>
        </p:spPr>
        <p:txBody>
          <a:bodyPr vert="horz" lIns="91440" tIns="45720" rIns="91440" bIns="45720" rtlCol="0" anchor="b">
            <a:normAutofit/>
          </a:bodyPr>
          <a:lstStyle/>
          <a:p>
            <a:r>
              <a:rPr lang="en-US" sz="6600" kern="1200">
                <a:solidFill>
                  <a:schemeClr val="tx1"/>
                </a:solidFill>
                <a:latin typeface="+mj-lt"/>
                <a:ea typeface="+mj-ea"/>
                <a:cs typeface="+mj-cs"/>
              </a:rPr>
              <a:t>Hypertrophy- Dumbbell Incline Chest Press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FE7847F0-7826-402C-891B-232E7E84209C">
            <a:hlinkClick r:id="" action="ppaction://media"/>
            <a:extLst>
              <a:ext uri="{FF2B5EF4-FFF2-40B4-BE49-F238E27FC236}">
                <a16:creationId xmlns:a16="http://schemas.microsoft.com/office/drawing/2014/main" id="{7F1D880A-AED0-7082-C346-F56D43E71E2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142947" y="320040"/>
            <a:ext cx="3364562" cy="5981446"/>
          </a:xfrm>
          <a:prstGeom prst="rect">
            <a:avLst/>
          </a:prstGeom>
        </p:spPr>
      </p:pic>
    </p:spTree>
    <p:extLst>
      <p:ext uri="{BB962C8B-B14F-4D97-AF65-F5344CB8AC3E}">
        <p14:creationId xmlns:p14="http://schemas.microsoft.com/office/powerpoint/2010/main" val="9359661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EA0A84-7FC2-04A4-4C81-A6D5C2F43DED}"/>
              </a:ext>
            </a:extLst>
          </p:cNvPr>
          <p:cNvSpPr>
            <a:spLocks noGrp="1"/>
          </p:cNvSpPr>
          <p:nvPr>
            <p:ph type="title"/>
          </p:nvPr>
        </p:nvSpPr>
        <p:spPr>
          <a:xfrm>
            <a:off x="640080" y="320040"/>
            <a:ext cx="6692827" cy="3892669"/>
          </a:xfrm>
        </p:spPr>
        <p:txBody>
          <a:bodyPr vert="horz" lIns="91440" tIns="45720" rIns="91440" bIns="45720" rtlCol="0" anchor="b">
            <a:normAutofit/>
          </a:bodyPr>
          <a:lstStyle/>
          <a:p>
            <a:r>
              <a:rPr lang="en-US" sz="6100" kern="1200">
                <a:solidFill>
                  <a:schemeClr val="tx1"/>
                </a:solidFill>
                <a:latin typeface="+mj-lt"/>
                <a:ea typeface="+mj-ea"/>
                <a:cs typeface="+mj-cs"/>
              </a:rPr>
              <a:t>Eccentric Strength- Alternating hand chest press eccentrics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0A5E2037-412A-43F7-BB77-29E7B7C0A07B">
            <a:hlinkClick r:id="" action="ppaction://media"/>
            <a:extLst>
              <a:ext uri="{FF2B5EF4-FFF2-40B4-BE49-F238E27FC236}">
                <a16:creationId xmlns:a16="http://schemas.microsoft.com/office/drawing/2014/main" id="{8C80A687-63B5-3E38-C2BF-6B3840D7B1CC}"/>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142947" y="320040"/>
            <a:ext cx="3364562" cy="5981446"/>
          </a:xfrm>
          <a:prstGeom prst="rect">
            <a:avLst/>
          </a:prstGeom>
        </p:spPr>
      </p:pic>
    </p:spTree>
    <p:extLst>
      <p:ext uri="{BB962C8B-B14F-4D97-AF65-F5344CB8AC3E}">
        <p14:creationId xmlns:p14="http://schemas.microsoft.com/office/powerpoint/2010/main" val="3475351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3CF35A-8AE8-70B3-A79C-7A7796878FDA}"/>
              </a:ext>
            </a:extLst>
          </p:cNvPr>
          <p:cNvSpPr>
            <a:spLocks noGrp="1"/>
          </p:cNvSpPr>
          <p:nvPr>
            <p:ph type="title"/>
          </p:nvPr>
        </p:nvSpPr>
        <p:spPr>
          <a:xfrm>
            <a:off x="640080" y="320040"/>
            <a:ext cx="6692827" cy="3892669"/>
          </a:xfrm>
        </p:spPr>
        <p:txBody>
          <a:bodyPr vert="horz" lIns="91440" tIns="45720" rIns="91440" bIns="45720" rtlCol="0" anchor="b">
            <a:normAutofit/>
          </a:bodyPr>
          <a:lstStyle/>
          <a:p>
            <a:r>
              <a:rPr lang="en-US" sz="6600"/>
              <a:t>Deceleration- Kneeling Drop Catches</a:t>
            </a:r>
            <a:endParaRPr lang="en-US" sz="6600" kern="1200">
              <a:solidFill>
                <a:schemeClr val="tx1"/>
              </a:solidFill>
              <a:latin typeface="+mj-lt"/>
            </a:endParaRP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94B2404E-4058-4D91-B6FA-76D7760498C1">
            <a:hlinkClick r:id="" action="ppaction://media"/>
            <a:extLst>
              <a:ext uri="{FF2B5EF4-FFF2-40B4-BE49-F238E27FC236}">
                <a16:creationId xmlns:a16="http://schemas.microsoft.com/office/drawing/2014/main" id="{3EE119CF-02ED-D077-DCE8-E50BCBD97F9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142947" y="320040"/>
            <a:ext cx="3364562" cy="5981446"/>
          </a:xfrm>
          <a:prstGeom prst="rect">
            <a:avLst/>
          </a:prstGeom>
        </p:spPr>
      </p:pic>
    </p:spTree>
    <p:extLst>
      <p:ext uri="{BB962C8B-B14F-4D97-AF65-F5344CB8AC3E}">
        <p14:creationId xmlns:p14="http://schemas.microsoft.com/office/powerpoint/2010/main" val="439230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C73667-2C0E-F31C-A5D1-81C6164143F8}"/>
              </a:ext>
            </a:extLst>
          </p:cNvPr>
          <p:cNvSpPr>
            <a:spLocks noGrp="1"/>
          </p:cNvSpPr>
          <p:nvPr>
            <p:ph type="title"/>
          </p:nvPr>
        </p:nvSpPr>
        <p:spPr>
          <a:xfrm>
            <a:off x="640080" y="320040"/>
            <a:ext cx="6692827" cy="3892669"/>
          </a:xfrm>
        </p:spPr>
        <p:txBody>
          <a:bodyPr vert="horz" lIns="91440" tIns="45720" rIns="91440" bIns="45720" rtlCol="0" anchor="b">
            <a:normAutofit/>
          </a:bodyPr>
          <a:lstStyle/>
          <a:p>
            <a:r>
              <a:rPr lang="en-US" sz="6600" kern="1200">
                <a:solidFill>
                  <a:schemeClr val="tx1"/>
                </a:solidFill>
                <a:latin typeface="+mj-lt"/>
                <a:ea typeface="+mj-ea"/>
                <a:cs typeface="+mj-cs"/>
              </a:rPr>
              <a:t>Power- Smith Machine Chest Press Throws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B83F8A10-ED59-498C-BA3E-7186147EBF3E">
            <a:hlinkClick r:id="" action="ppaction://media"/>
            <a:extLst>
              <a:ext uri="{FF2B5EF4-FFF2-40B4-BE49-F238E27FC236}">
                <a16:creationId xmlns:a16="http://schemas.microsoft.com/office/drawing/2014/main" id="{A613A9ED-8B03-378A-4A1C-2ABC6AC83EE5}"/>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142947" y="320040"/>
            <a:ext cx="3364562" cy="5981446"/>
          </a:xfrm>
          <a:prstGeom prst="rect">
            <a:avLst/>
          </a:prstGeom>
        </p:spPr>
      </p:pic>
    </p:spTree>
    <p:extLst>
      <p:ext uri="{BB962C8B-B14F-4D97-AF65-F5344CB8AC3E}">
        <p14:creationId xmlns:p14="http://schemas.microsoft.com/office/powerpoint/2010/main" val="762383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8AD86-21A7-984D-3AFD-E0096C4E4B23}"/>
              </a:ext>
            </a:extLst>
          </p:cNvPr>
          <p:cNvSpPr>
            <a:spLocks noGrp="1"/>
          </p:cNvSpPr>
          <p:nvPr>
            <p:ph type="title"/>
          </p:nvPr>
        </p:nvSpPr>
        <p:spPr>
          <a:xfrm>
            <a:off x="640080" y="320040"/>
            <a:ext cx="6692827" cy="3892669"/>
          </a:xfrm>
        </p:spPr>
        <p:txBody>
          <a:bodyPr vert="horz" lIns="91440" tIns="45720" rIns="91440" bIns="45720" rtlCol="0" anchor="b">
            <a:normAutofit/>
          </a:bodyPr>
          <a:lstStyle/>
          <a:p>
            <a:r>
              <a:rPr lang="en-US" sz="6600" kern="1200">
                <a:solidFill>
                  <a:schemeClr val="tx1"/>
                </a:solidFill>
                <a:latin typeface="+mj-lt"/>
                <a:ea typeface="+mj-ea"/>
                <a:cs typeface="+mj-cs"/>
              </a:rPr>
              <a:t>Plyometric- Banded plyo press up</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41F7926C-8C89-445E-861B-F7EF451A8ED7">
            <a:hlinkClick r:id="" action="ppaction://media"/>
            <a:extLst>
              <a:ext uri="{FF2B5EF4-FFF2-40B4-BE49-F238E27FC236}">
                <a16:creationId xmlns:a16="http://schemas.microsoft.com/office/drawing/2014/main" id="{CAAD5648-6D63-410D-0197-D10FD962C2D1}"/>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8142947" y="320040"/>
            <a:ext cx="3364562" cy="5981446"/>
          </a:xfrm>
          <a:prstGeom prst="rect">
            <a:avLst/>
          </a:prstGeom>
        </p:spPr>
      </p:pic>
    </p:spTree>
    <p:extLst>
      <p:ext uri="{BB962C8B-B14F-4D97-AF65-F5344CB8AC3E}">
        <p14:creationId xmlns:p14="http://schemas.microsoft.com/office/powerpoint/2010/main" val="1879702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FF4AE6-2900-DC3E-CE58-656104C4E065}"/>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959C590-2918-8BCE-0713-0D413D87E5E1}"/>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rPr>
              <a:t>Abrams, R. and </a:t>
            </a:r>
            <a:r>
              <a:rPr lang="en-US" dirty="0" err="1">
                <a:ea typeface="+mn-lt"/>
                <a:cs typeface="+mn-lt"/>
              </a:rPr>
              <a:t>Akbarnia</a:t>
            </a:r>
            <a:r>
              <a:rPr lang="en-US" dirty="0">
                <a:ea typeface="+mn-lt"/>
                <a:cs typeface="+mn-lt"/>
              </a:rPr>
              <a:t>, H. (2023) </a:t>
            </a:r>
            <a:r>
              <a:rPr lang="en-US" i="1" dirty="0">
                <a:ea typeface="+mn-lt"/>
                <a:cs typeface="+mn-lt"/>
              </a:rPr>
              <a:t>Shoulder dislocations overview</a:t>
            </a:r>
            <a:r>
              <a:rPr lang="en-US" dirty="0">
                <a:ea typeface="+mn-lt"/>
                <a:cs typeface="+mn-lt"/>
              </a:rPr>
              <a:t>. Available at: </a:t>
            </a:r>
            <a:r>
              <a:rPr lang="en-US" dirty="0">
                <a:ea typeface="+mn-lt"/>
                <a:cs typeface="+mn-lt"/>
                <a:hlinkClick r:id="rId2"/>
              </a:rPr>
              <a:t>https://www.ncbi.nlm.nih.gov/books/NBK459125/</a:t>
            </a:r>
            <a:r>
              <a:rPr lang="en-US" dirty="0">
                <a:ea typeface="+mn-lt"/>
                <a:cs typeface="+mn-lt"/>
              </a:rPr>
              <a:t> (Accessed: 16 April 2026).</a:t>
            </a:r>
            <a:endParaRPr lang="en-US" dirty="0"/>
          </a:p>
          <a:p>
            <a:r>
              <a:rPr lang="en-US">
                <a:ea typeface="+mn-lt"/>
                <a:cs typeface="+mn-lt"/>
              </a:rPr>
              <a:t>Baig, M.A. and Bordoni, B. (2023) </a:t>
            </a:r>
            <a:r>
              <a:rPr lang="en-US" i="1">
                <a:ea typeface="+mn-lt"/>
                <a:cs typeface="+mn-lt"/>
              </a:rPr>
              <a:t>Anatomy, shoulder and upper limb, pectoral muscles</a:t>
            </a:r>
            <a:r>
              <a:rPr lang="en-US">
                <a:ea typeface="+mn-lt"/>
                <a:cs typeface="+mn-lt"/>
              </a:rPr>
              <a:t>. Available at: </a:t>
            </a:r>
            <a:r>
              <a:rPr lang="en-US" dirty="0">
                <a:ea typeface="+mn-lt"/>
                <a:cs typeface="+mn-lt"/>
                <a:hlinkClick r:id="rId3"/>
              </a:rPr>
              <a:t>https://www.ncbi.nlm.nih.gov/books/NBK545241/</a:t>
            </a:r>
            <a:r>
              <a:rPr lang="en-US">
                <a:ea typeface="+mn-lt"/>
                <a:cs typeface="+mn-lt"/>
              </a:rPr>
              <a:t> (Accessed: 16 April 2026).</a:t>
            </a:r>
            <a:endParaRPr lang="en-US"/>
          </a:p>
          <a:p>
            <a:r>
              <a:rPr lang="en-US" dirty="0">
                <a:ea typeface="+mn-lt"/>
                <a:cs typeface="+mn-lt"/>
              </a:rPr>
              <a:t>Campbell, S., Ecklund, K., Chu, E., McGarry, M., Gupta, R. and Lee, T. (2014) ‘The role of pectoralis major and latissimus dorsi muscles in a biomechanical model of massive rotator cuff tear’, </a:t>
            </a:r>
            <a:r>
              <a:rPr lang="en-US" i="1" dirty="0">
                <a:ea typeface="+mn-lt"/>
                <a:cs typeface="+mn-lt"/>
              </a:rPr>
              <a:t>Journal of Shoulder and Elbow Surgery</a:t>
            </a:r>
            <a:r>
              <a:rPr lang="en-US" dirty="0">
                <a:ea typeface="+mn-lt"/>
                <a:cs typeface="+mn-lt"/>
              </a:rPr>
              <a:t>, 23(8), pp. 1136–1142. Available at: </a:t>
            </a:r>
            <a:r>
              <a:rPr lang="en-US" dirty="0">
                <a:ea typeface="+mn-lt"/>
                <a:cs typeface="+mn-lt"/>
                <a:hlinkClick r:id="rId4"/>
              </a:rPr>
              <a:t>https://doi.org/10.1016/j.jse.2013.11.030</a:t>
            </a:r>
            <a:endParaRPr lang="en-US"/>
          </a:p>
          <a:p>
            <a:endParaRPr lang="en-US" dirty="0"/>
          </a:p>
        </p:txBody>
      </p:sp>
    </p:spTree>
    <p:extLst>
      <p:ext uri="{BB962C8B-B14F-4D97-AF65-F5344CB8AC3E}">
        <p14:creationId xmlns:p14="http://schemas.microsoft.com/office/powerpoint/2010/main" val="3696203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53BDD-60C6-3FB0-57CF-DB3C2BE0C539}"/>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3E058D91-7449-46D1-CE29-5D83BFF3D51C}"/>
              </a:ext>
            </a:extLst>
          </p:cNvPr>
          <p:cNvSpPr>
            <a:spLocks noGrp="1"/>
          </p:cNvSpPr>
          <p:nvPr>
            <p:ph idx="1"/>
          </p:nvPr>
        </p:nvSpPr>
        <p:spPr/>
        <p:txBody>
          <a:bodyPr vert="horz" lIns="91440" tIns="45720" rIns="91440" bIns="45720" rtlCol="0" anchor="t">
            <a:normAutofit fontScale="92500" lnSpcReduction="10000"/>
          </a:bodyPr>
          <a:lstStyle/>
          <a:p>
            <a:r>
              <a:rPr lang="en-US">
                <a:ea typeface="+mn-lt"/>
                <a:cs typeface="+mn-lt"/>
              </a:rPr>
              <a:t>Cools, A.M., Johansson, F.R., Cambier, D., Velde, A.V., Palmans, T. and Witvrouw, E.E. (2014) ‘Descriptive profile of scapulothoracic position, strength and flexibility variables in adolescent elite tennis players’, </a:t>
            </a:r>
            <a:r>
              <a:rPr lang="en-US" i="1">
                <a:ea typeface="+mn-lt"/>
                <a:cs typeface="+mn-lt"/>
              </a:rPr>
              <a:t>British Journal of Sports Medicine</a:t>
            </a:r>
            <a:r>
              <a:rPr lang="en-US">
                <a:ea typeface="+mn-lt"/>
                <a:cs typeface="+mn-lt"/>
              </a:rPr>
              <a:t>, 44(9), pp. 678–684.</a:t>
            </a:r>
            <a:endParaRPr lang="en-US" dirty="0">
              <a:ea typeface="+mn-lt"/>
              <a:cs typeface="+mn-lt"/>
            </a:endParaRPr>
          </a:p>
          <a:p>
            <a:r>
              <a:rPr lang="en-US">
                <a:ea typeface="+mn-lt"/>
                <a:cs typeface="+mn-lt"/>
              </a:rPr>
              <a:t>Dos Santos, T., Thomas, C., Jones, P.A. and Comfort, P. (2018) ‘The role of the penultimate foot contact during change of direction: implications on deceleration capacity in athletes’, </a:t>
            </a:r>
            <a:r>
              <a:rPr lang="en-US" i="1">
                <a:ea typeface="+mn-lt"/>
                <a:cs typeface="+mn-lt"/>
              </a:rPr>
              <a:t>Sports Medicine</a:t>
            </a:r>
            <a:r>
              <a:rPr lang="en-US">
                <a:ea typeface="+mn-lt"/>
                <a:cs typeface="+mn-lt"/>
              </a:rPr>
              <a:t>, 48(10), pp. 2217–2233.</a:t>
            </a:r>
            <a:endParaRPr lang="en-US"/>
          </a:p>
          <a:p>
            <a:r>
              <a:rPr lang="en-US">
                <a:ea typeface="+mn-lt"/>
                <a:cs typeface="+mn-lt"/>
              </a:rPr>
              <a:t>Engelhardt, L., Sachse, R., Burgkart, R. and Wall, W.A. (2024) ‘Constitutive models for active skeletal muscle: review, comparison, and application in a novel continuum shoulder model’, </a:t>
            </a:r>
            <a:r>
              <a:rPr lang="en-US" i="1">
                <a:ea typeface="+mn-lt"/>
                <a:cs typeface="+mn-lt"/>
              </a:rPr>
              <a:t>arXiv</a:t>
            </a:r>
            <a:r>
              <a:rPr lang="en-US">
                <a:ea typeface="+mn-lt"/>
                <a:cs typeface="+mn-lt"/>
              </a:rPr>
              <a:t>. Available at: </a:t>
            </a:r>
            <a:r>
              <a:rPr lang="en-US" dirty="0">
                <a:ea typeface="+mn-lt"/>
                <a:cs typeface="+mn-lt"/>
                <a:hlinkClick r:id="rId2"/>
              </a:rPr>
              <a:t>https://arxiv.org/abs/2411.03015</a:t>
            </a:r>
            <a:r>
              <a:rPr lang="en-US">
                <a:ea typeface="+mn-lt"/>
                <a:cs typeface="+mn-lt"/>
              </a:rPr>
              <a:t> (Accessed: 16 April 2026).</a:t>
            </a:r>
            <a:endParaRPr lang="en-US"/>
          </a:p>
          <a:p>
            <a:endParaRPr lang="en-US" dirty="0">
              <a:ea typeface="+mn-lt"/>
              <a:cs typeface="+mn-lt"/>
            </a:endParaRPr>
          </a:p>
        </p:txBody>
      </p:sp>
    </p:spTree>
    <p:extLst>
      <p:ext uri="{BB962C8B-B14F-4D97-AF65-F5344CB8AC3E}">
        <p14:creationId xmlns:p14="http://schemas.microsoft.com/office/powerpoint/2010/main" val="2807690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35CDE-D7E2-0092-9A36-6F69B3134B51}"/>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7B617AEB-D3FA-1193-3D99-BE4003E0A0C4}"/>
              </a:ext>
            </a:extLst>
          </p:cNvPr>
          <p:cNvSpPr>
            <a:spLocks noGrp="1"/>
          </p:cNvSpPr>
          <p:nvPr>
            <p:ph idx="1"/>
          </p:nvPr>
        </p:nvSpPr>
        <p:spPr/>
        <p:txBody>
          <a:bodyPr vert="horz" lIns="91440" tIns="45720" rIns="91440" bIns="45720" rtlCol="0" anchor="t">
            <a:normAutofit/>
          </a:bodyPr>
          <a:lstStyle/>
          <a:p>
            <a:r>
              <a:rPr lang="en-US">
                <a:ea typeface="+mn-lt"/>
                <a:cs typeface="+mn-lt"/>
              </a:rPr>
              <a:t>Gabbett, T.J. (2016) ‘The training—injury prevention paradox: should athletes be training smarter and harder?’, </a:t>
            </a:r>
            <a:r>
              <a:rPr lang="en-US" i="1">
                <a:ea typeface="+mn-lt"/>
                <a:cs typeface="+mn-lt"/>
              </a:rPr>
              <a:t>British Journal of Sports Medicine</a:t>
            </a:r>
            <a:r>
              <a:rPr lang="en-US">
                <a:ea typeface="+mn-lt"/>
                <a:cs typeface="+mn-lt"/>
              </a:rPr>
              <a:t>, 50(5), pp. 273–280.</a:t>
            </a:r>
            <a:endParaRPr lang="en-US" dirty="0"/>
          </a:p>
          <a:p>
            <a:r>
              <a:rPr lang="en-US">
                <a:ea typeface="+mn-lt"/>
                <a:cs typeface="+mn-lt"/>
              </a:rPr>
              <a:t>Hovelius, L. and Saeboe, M. (2010) ‘Neer Award 2008: Arthropathy after primary anterior shoulder dislocation—223 shoulders prospectively followed up for twenty-five years’, </a:t>
            </a:r>
            <a:r>
              <a:rPr lang="en-US" i="1">
                <a:ea typeface="+mn-lt"/>
                <a:cs typeface="+mn-lt"/>
              </a:rPr>
              <a:t>Journal of Shoulder and Elbow Surgery</a:t>
            </a:r>
            <a:r>
              <a:rPr lang="en-US">
                <a:ea typeface="+mn-lt"/>
                <a:cs typeface="+mn-lt"/>
              </a:rPr>
              <a:t>, 19(3), pp. 339–347.</a:t>
            </a:r>
            <a:endParaRPr lang="en-US"/>
          </a:p>
          <a:p>
            <a:r>
              <a:rPr lang="en-US">
                <a:ea typeface="+mn-lt"/>
                <a:cs typeface="+mn-lt"/>
              </a:rPr>
              <a:t>Khan, K.M. and Scott, A. (2009) ‘Mechanotherapy: how physical therapists’ prescription of exercise promotes tissue repair’, </a:t>
            </a:r>
            <a:r>
              <a:rPr lang="en-US" i="1">
                <a:ea typeface="+mn-lt"/>
                <a:cs typeface="+mn-lt"/>
              </a:rPr>
              <a:t>British Journal of Sports Medicine</a:t>
            </a:r>
            <a:r>
              <a:rPr lang="en-US">
                <a:ea typeface="+mn-lt"/>
                <a:cs typeface="+mn-lt"/>
              </a:rPr>
              <a:t>, 43(4), pp. 247–252.</a:t>
            </a:r>
            <a:endParaRPr lang="en-US"/>
          </a:p>
          <a:p>
            <a:endParaRPr lang="en-US" dirty="0"/>
          </a:p>
        </p:txBody>
      </p:sp>
    </p:spTree>
    <p:extLst>
      <p:ext uri="{BB962C8B-B14F-4D97-AF65-F5344CB8AC3E}">
        <p14:creationId xmlns:p14="http://schemas.microsoft.com/office/powerpoint/2010/main" val="15159737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E9203-07A8-D666-0282-93E7BB24DAD4}"/>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26B17EA7-0445-95BA-C489-D407DF9E745B}"/>
              </a:ext>
            </a:extLst>
          </p:cNvPr>
          <p:cNvSpPr>
            <a:spLocks noGrp="1"/>
          </p:cNvSpPr>
          <p:nvPr>
            <p:ph idx="1"/>
          </p:nvPr>
        </p:nvSpPr>
        <p:spPr/>
        <p:txBody>
          <a:bodyPr vert="horz" lIns="91440" tIns="45720" rIns="91440" bIns="45720" rtlCol="0" anchor="t">
            <a:normAutofit lnSpcReduction="10000"/>
          </a:bodyPr>
          <a:lstStyle/>
          <a:p>
            <a:r>
              <a:rPr lang="en-US">
                <a:ea typeface="+mn-lt"/>
                <a:cs typeface="+mn-lt"/>
              </a:rPr>
              <a:t>Konrad, A., Reiner, M.M., Warneke, K., Keiner, M., Nakamura, M. and Tilp, M. (2024) ‘Relationship between pectoralis major stiffness and shoulder extension range of motion’, </a:t>
            </a:r>
            <a:r>
              <a:rPr lang="en-US" i="1">
                <a:ea typeface="+mn-lt"/>
                <a:cs typeface="+mn-lt"/>
              </a:rPr>
              <a:t>Frontiers in Physiology</a:t>
            </a:r>
            <a:r>
              <a:rPr lang="en-US">
                <a:ea typeface="+mn-lt"/>
                <a:cs typeface="+mn-lt"/>
              </a:rPr>
              <a:t>, 15. Available at: </a:t>
            </a:r>
            <a:r>
              <a:rPr lang="en-US" dirty="0">
                <a:ea typeface="+mn-lt"/>
                <a:cs typeface="+mn-lt"/>
                <a:hlinkClick r:id="rId2"/>
              </a:rPr>
              <a:t>https://doi.org/10.3389/fphys.2024.1349426</a:t>
            </a:r>
            <a:endParaRPr lang="en-US"/>
          </a:p>
          <a:p>
            <a:r>
              <a:rPr lang="en-US">
                <a:ea typeface="+mn-lt"/>
                <a:cs typeface="+mn-lt"/>
              </a:rPr>
              <a:t>Markovic, G. and Mikulic, P. (2010) ‘Neuro-musculoskeletal and performance adaptations to lower-extremity plyometric training’, </a:t>
            </a:r>
            <a:r>
              <a:rPr lang="en-US" i="1">
                <a:ea typeface="+mn-lt"/>
                <a:cs typeface="+mn-lt"/>
              </a:rPr>
              <a:t>Sports Medicine</a:t>
            </a:r>
            <a:r>
              <a:rPr lang="en-US">
                <a:ea typeface="+mn-lt"/>
                <a:cs typeface="+mn-lt"/>
              </a:rPr>
              <a:t>, 40(10), pp. 859–895.</a:t>
            </a:r>
            <a:endParaRPr lang="en-US"/>
          </a:p>
          <a:p>
            <a:r>
              <a:rPr lang="en-US">
                <a:ea typeface="+mn-lt"/>
                <a:cs typeface="+mn-lt"/>
              </a:rPr>
              <a:t>Suchomel, T.J., Nimphius, S. and Stone, M.H. (2016) ‘The importance of muscular strength in athletic performance’, </a:t>
            </a:r>
            <a:r>
              <a:rPr lang="en-US" i="1">
                <a:ea typeface="+mn-lt"/>
                <a:cs typeface="+mn-lt"/>
              </a:rPr>
              <a:t>Sports Medicine</a:t>
            </a:r>
            <a:r>
              <a:rPr lang="en-US">
                <a:ea typeface="+mn-lt"/>
                <a:cs typeface="+mn-lt"/>
              </a:rPr>
              <a:t>, 46(10), pp. 1419–1449.</a:t>
            </a:r>
            <a:endParaRPr lang="en-US"/>
          </a:p>
          <a:p>
            <a:endParaRPr lang="en-US" dirty="0"/>
          </a:p>
        </p:txBody>
      </p:sp>
    </p:spTree>
    <p:extLst>
      <p:ext uri="{BB962C8B-B14F-4D97-AF65-F5344CB8AC3E}">
        <p14:creationId xmlns:p14="http://schemas.microsoft.com/office/powerpoint/2010/main" val="5771984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B8E8EB-ACB1-BABB-26AF-B6F30797AD93}"/>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273FC055-881A-E4E5-03FC-EC51154E8780}"/>
              </a:ext>
            </a:extLst>
          </p:cNvPr>
          <p:cNvSpPr>
            <a:spLocks noGrp="1"/>
          </p:cNvSpPr>
          <p:nvPr>
            <p:ph idx="1"/>
          </p:nvPr>
        </p:nvSpPr>
        <p:spPr/>
        <p:txBody>
          <a:bodyPr vert="horz" lIns="91440" tIns="45720" rIns="91440" bIns="45720" rtlCol="0" anchor="t">
            <a:normAutofit/>
          </a:bodyPr>
          <a:lstStyle/>
          <a:p>
            <a:r>
              <a:rPr lang="en-US" dirty="0">
                <a:ea typeface="+mn-lt"/>
                <a:cs typeface="+mn-lt"/>
              </a:rPr>
              <a:t>Wilk, K.E., Arrigo, C.A. and Andrews, J.R. (2013) ‘Current concepts: the stabilizing structures of the glenohumeral joint’, </a:t>
            </a:r>
            <a:r>
              <a:rPr lang="en-US" i="1" dirty="0">
                <a:ea typeface="+mn-lt"/>
                <a:cs typeface="+mn-lt"/>
              </a:rPr>
              <a:t>Journal of </a:t>
            </a:r>
            <a:r>
              <a:rPr lang="en-US" i="1" dirty="0" err="1">
                <a:ea typeface="+mn-lt"/>
                <a:cs typeface="+mn-lt"/>
              </a:rPr>
              <a:t>Orthopaedic</a:t>
            </a:r>
            <a:r>
              <a:rPr lang="en-US" i="1" dirty="0">
                <a:ea typeface="+mn-lt"/>
                <a:cs typeface="+mn-lt"/>
              </a:rPr>
              <a:t> &amp; Sports Physical Therapy</a:t>
            </a:r>
            <a:r>
              <a:rPr lang="en-US" dirty="0">
                <a:ea typeface="+mn-lt"/>
                <a:cs typeface="+mn-lt"/>
              </a:rPr>
              <a:t>, 43(6), pp. 364–379.</a:t>
            </a:r>
            <a:endParaRPr lang="en-US" dirty="0"/>
          </a:p>
        </p:txBody>
      </p:sp>
    </p:spTree>
    <p:extLst>
      <p:ext uri="{BB962C8B-B14F-4D97-AF65-F5344CB8AC3E}">
        <p14:creationId xmlns:p14="http://schemas.microsoft.com/office/powerpoint/2010/main" val="13633750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The Key to Successful Rehab is Exercise Selection</vt:lpstr>
      <vt:lpstr>Shoulder dislocation</vt:lpstr>
      <vt:lpstr>How the Pectoralis Major Relates to Shoulder Dislocations</vt:lpstr>
      <vt:lpstr>Injury Risk Reduction</vt:lpstr>
      <vt:lpstr>Injury Risk Reduction</vt:lpstr>
      <vt:lpstr>Rehabilitation Principles</vt:lpstr>
      <vt:lpstr>Rehabilitation Principles</vt:lpstr>
      <vt:lpstr>Rehabilitation Principles</vt:lpstr>
      <vt:lpstr>Return to Play</vt:lpstr>
      <vt:lpstr>Return to play</vt:lpstr>
      <vt:lpstr>Hypertrophy- Dumbbell Incline Chest Press</vt:lpstr>
      <vt:lpstr>Eccentric Strength- Alternating hand chest press eccentrics</vt:lpstr>
      <vt:lpstr>Deceleration- Kneeling Drop Catches</vt:lpstr>
      <vt:lpstr>Power- Smith Machine Chest Press Throws</vt:lpstr>
      <vt:lpstr>Plyometric- Banded plyo press up</vt:lpstr>
      <vt:lpstr>References</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656</cp:revision>
  <dcterms:created xsi:type="dcterms:W3CDTF">2026-04-13T11:39:02Z</dcterms:created>
  <dcterms:modified xsi:type="dcterms:W3CDTF">2026-04-19T20:33:57Z</dcterms:modified>
</cp:coreProperties>
</file>