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9" r:id="rId3"/>
    <p:sldId id="258" r:id="rId4"/>
    <p:sldId id="260" r:id="rId5"/>
    <p:sldId id="261" r:id="rId6"/>
    <p:sldId id="596" r:id="rId7"/>
    <p:sldId id="263" r:id="rId8"/>
    <p:sldId id="262" r:id="rId9"/>
    <p:sldId id="266" r:id="rId10"/>
    <p:sldId id="597" r:id="rId11"/>
    <p:sldId id="598" r:id="rId12"/>
    <p:sldId id="599" r:id="rId13"/>
    <p:sldId id="268" r:id="rId14"/>
    <p:sldId id="59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002" autoAdjust="0"/>
    <p:restoredTop sz="81908" autoAdjust="0"/>
  </p:normalViewPr>
  <p:slideViewPr>
    <p:cSldViewPr snapToGrid="0">
      <p:cViewPr varScale="1">
        <p:scale>
          <a:sx n="81" d="100"/>
          <a:sy n="81" d="100"/>
        </p:scale>
        <p:origin x="-235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254151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976007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64881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1334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19041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pPr/>
              <a:t>12/12/2025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693"/>
            <a:ext cx="10515600" cy="1252024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00B0F0"/>
                </a:solidFill>
              </a:rPr>
              <a:t>Assessment Task 2: </a:t>
            </a:r>
            <a:r>
              <a:rPr lang="en-GB" dirty="0" smtClean="0"/>
              <a:t>Business </a:t>
            </a:r>
            <a:r>
              <a:rPr lang="en-GB" dirty="0"/>
              <a:t>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55335"/>
            <a:ext cx="10515600" cy="267280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Name : Kawsar Miah 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S</a:t>
            </a:r>
            <a:r>
              <a:rPr lang="en-GB" dirty="0" smtClean="0"/>
              <a:t>tudent </a:t>
            </a:r>
            <a:r>
              <a:rPr lang="en-GB" dirty="0"/>
              <a:t>ID </a:t>
            </a:r>
            <a:r>
              <a:rPr lang="en-GB" dirty="0" smtClean="0"/>
              <a:t>number: 2418863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M</a:t>
            </a:r>
            <a:r>
              <a:rPr lang="en-GB" dirty="0" smtClean="0"/>
              <a:t>odule code: </a:t>
            </a:r>
            <a:r>
              <a:rPr lang="en-US" dirty="0" smtClean="0"/>
              <a:t>LCLM4006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/>
              <a:t>M</a:t>
            </a:r>
            <a:r>
              <a:rPr lang="en-GB" dirty="0" smtClean="0"/>
              <a:t>odule </a:t>
            </a:r>
            <a:r>
              <a:rPr lang="en-GB" dirty="0"/>
              <a:t>title </a:t>
            </a:r>
            <a:r>
              <a:rPr lang="en-GB" dirty="0" smtClean="0"/>
              <a:t>:  Enterprise and Entrepreneurship</a:t>
            </a:r>
          </a:p>
          <a:p>
            <a:pPr>
              <a:buNone/>
            </a:pPr>
            <a:endParaRPr lang="en-US" b="1" dirty="0" smtClean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8321914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EBD14DB-EC94-B394-2340-BDCEC7C1C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My name is Kawsar Miah and I am Co Founder as a CEO of London Security  Agency ltd. </a:t>
            </a:r>
          </a:p>
          <a:p>
            <a:pPr>
              <a:buNone/>
            </a:pPr>
            <a:r>
              <a:rPr lang="en-GB" dirty="0" smtClean="0">
                <a:solidFill>
                  <a:srgbClr val="000000"/>
                </a:solidFill>
                <a:latin typeface="Söhne"/>
              </a:rPr>
              <a:t>My goal is to establish trust and confidence and  ability to lead </a:t>
            </a:r>
          </a:p>
          <a:p>
            <a:pPr>
              <a:buNone/>
            </a:pPr>
            <a:r>
              <a:rPr lang="en-GB" dirty="0" smtClean="0">
                <a:solidFill>
                  <a:srgbClr val="000000"/>
                </a:solidFill>
                <a:latin typeface="Söhne"/>
              </a:rPr>
              <a:t>the business successfully. My aim is to open a Friendly and safe business in the community services.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1005741" y="671610"/>
            <a:ext cx="23094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0" dirty="0">
                <a:effectLst/>
                <a:latin typeface="Söhne"/>
              </a:rPr>
              <a:t>Introduction</a:t>
            </a:r>
            <a:endParaRPr lang="en-GB" sz="3200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35518279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9753"/>
            <a:ext cx="10515600" cy="485721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Söhne"/>
              </a:rPr>
              <a:t>Introduction-</a:t>
            </a:r>
            <a:endParaRPr lang="en-GB" dirty="0" smtClean="0">
              <a:latin typeface="Söhne"/>
            </a:endParaRPr>
          </a:p>
          <a:p>
            <a:r>
              <a:rPr lang="en-US" dirty="0" smtClean="0"/>
              <a:t> Overview of the Business </a:t>
            </a:r>
            <a:r>
              <a:rPr lang="en-US" dirty="0" smtClean="0"/>
              <a:t>Idea-</a:t>
            </a:r>
            <a:endParaRPr lang="en-US" dirty="0" smtClean="0"/>
          </a:p>
          <a:p>
            <a:r>
              <a:rPr lang="en-GB" dirty="0" smtClean="0"/>
              <a:t>Legal Format and Management </a:t>
            </a:r>
            <a:r>
              <a:rPr lang="en-GB" dirty="0" smtClean="0"/>
              <a:t>Structure-</a:t>
            </a:r>
            <a:endParaRPr lang="en-GB" dirty="0" smtClean="0"/>
          </a:p>
          <a:p>
            <a:r>
              <a:rPr lang="en-GB" dirty="0" smtClean="0"/>
              <a:t>Organisational </a:t>
            </a:r>
            <a:r>
              <a:rPr lang="en-GB" dirty="0" smtClean="0"/>
              <a:t>Chart-</a:t>
            </a:r>
            <a:endParaRPr lang="en-GB" dirty="0" smtClean="0"/>
          </a:p>
          <a:p>
            <a:r>
              <a:rPr lang="en-GB" dirty="0" smtClean="0"/>
              <a:t>PESTEL </a:t>
            </a:r>
            <a:r>
              <a:rPr lang="en-GB" dirty="0" smtClean="0"/>
              <a:t>Analysis-</a:t>
            </a:r>
            <a:endParaRPr lang="en-GB" dirty="0" smtClean="0"/>
          </a:p>
          <a:p>
            <a:r>
              <a:rPr lang="en-GB" dirty="0" smtClean="0"/>
              <a:t>Marketing </a:t>
            </a:r>
            <a:r>
              <a:rPr lang="en-GB" dirty="0" smtClean="0"/>
              <a:t>Strategies-</a:t>
            </a:r>
            <a:endParaRPr lang="en-GB" dirty="0" smtClean="0"/>
          </a:p>
          <a:p>
            <a:r>
              <a:rPr lang="en-GB" dirty="0" smtClean="0"/>
              <a:t>Startup Costs-</a:t>
            </a:r>
          </a:p>
          <a:p>
            <a:r>
              <a:rPr lang="en-GB" dirty="0" smtClean="0"/>
              <a:t>Fixed Costs-</a:t>
            </a:r>
          </a:p>
          <a:p>
            <a:r>
              <a:rPr lang="en-GB" dirty="0" smtClean="0"/>
              <a:t>Variable </a:t>
            </a:r>
            <a:r>
              <a:rPr lang="en-GB" dirty="0" smtClean="0"/>
              <a:t>costs-</a:t>
            </a:r>
          </a:p>
          <a:p>
            <a:r>
              <a:rPr lang="en-US" dirty="0" smtClean="0"/>
              <a:t>S</a:t>
            </a:r>
            <a:r>
              <a:rPr lang="en-US" dirty="0" smtClean="0"/>
              <a:t>ix </a:t>
            </a:r>
            <a:r>
              <a:rPr lang="en-US" dirty="0" smtClean="0"/>
              <a:t>months </a:t>
            </a:r>
            <a:r>
              <a:rPr lang="en-GB" dirty="0" smtClean="0"/>
              <a:t>forecast-</a:t>
            </a:r>
          </a:p>
          <a:p>
            <a:r>
              <a:rPr lang="en-GB" dirty="0" smtClean="0"/>
              <a:t>Breakeven </a:t>
            </a:r>
            <a:r>
              <a:rPr lang="en-GB" dirty="0" smtClean="0"/>
              <a:t>analysis-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2706359" y="474266"/>
            <a:ext cx="50994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                </a:t>
            </a:r>
            <a:r>
              <a:rPr lang="en-GB" sz="3200" b="1" i="0" dirty="0">
                <a:effectLst/>
                <a:latin typeface="Söhne"/>
              </a:rPr>
              <a:t>Table of Contents</a:t>
            </a:r>
            <a:endParaRPr lang="en-GB" sz="3200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105180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London Security Agency Ltd will operate as a private limited company registered in London. The company will provide a range of security services, including static guarding, event security, retail security officers, front-of-house concierge security, and mobile patrols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We have  the  solution to  which service we  will provide to  </a:t>
            </a:r>
            <a:r>
              <a:rPr lang="en-GB"/>
              <a:t>fulfils </a:t>
            </a:r>
            <a:r>
              <a:rPr lang="en-GB" smtClean="0"/>
              <a:t>the </a:t>
            </a:r>
            <a:r>
              <a:rPr lang="en-GB" dirty="0" smtClean="0"/>
              <a:t>needing  </a:t>
            </a:r>
            <a:r>
              <a:rPr lang="en-GB" dirty="0"/>
              <a:t>in the market.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1850907" y="657051"/>
            <a:ext cx="6195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 </a:t>
            </a:r>
            <a:r>
              <a:rPr lang="en-GB" sz="3200" b="1" i="0" dirty="0">
                <a:effectLst/>
                <a:latin typeface="Söhne"/>
              </a:rPr>
              <a:t>Overview of the Business Idea</a:t>
            </a:r>
            <a:endParaRPr lang="en-GB" sz="3200" b="1" dirty="0"/>
          </a:p>
        </p:txBody>
      </p:sp>
    </p:spTree>
    <p:extLst>
      <p:ext uri="{BB962C8B-B14F-4D97-AF65-F5344CB8AC3E}">
        <p14:creationId xmlns="" xmlns:p14="http://schemas.microsoft.com/office/powerpoint/2010/main" val="143485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64" y="1036948"/>
            <a:ext cx="10515600" cy="5054915"/>
          </a:xfrm>
        </p:spPr>
        <p:txBody>
          <a:bodyPr/>
          <a:lstStyle/>
          <a:p>
            <a:pPr marL="514350" indent="-514350">
              <a:buNone/>
            </a:pPr>
            <a:endParaRPr lang="en-GB" i="1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>
              <a:buNone/>
            </a:pPr>
            <a:r>
              <a:rPr lang="en-GB" sz="1800" b="1" dirty="0" smtClean="0"/>
              <a:t>Management Structure</a:t>
            </a:r>
            <a:r>
              <a:rPr lang="en-GB" sz="1800" dirty="0" smtClean="0"/>
              <a:t>: </a:t>
            </a:r>
          </a:p>
          <a:p>
            <a:pPr>
              <a:buNone/>
            </a:pPr>
            <a:r>
              <a:rPr lang="en-US" sz="1800" dirty="0" smtClean="0"/>
              <a:t>Managing Director (Me) – oversees the whole business </a:t>
            </a:r>
          </a:p>
          <a:p>
            <a:pPr>
              <a:buNone/>
            </a:pPr>
            <a:r>
              <a:rPr lang="en-US" sz="1800" dirty="0" smtClean="0"/>
              <a:t>Operations Manager – manages daily operations and deployments </a:t>
            </a:r>
          </a:p>
          <a:p>
            <a:pPr>
              <a:buNone/>
            </a:pPr>
            <a:r>
              <a:rPr lang="en-US" sz="1800" dirty="0" smtClean="0"/>
              <a:t>HR / Admin Officer – handles recruitment, compliance, training records</a:t>
            </a:r>
          </a:p>
          <a:p>
            <a:pPr>
              <a:buNone/>
            </a:pPr>
            <a:r>
              <a:rPr lang="en-US" sz="1800" dirty="0" smtClean="0"/>
              <a:t>Security Supervisor – manages officers on sites</a:t>
            </a:r>
          </a:p>
          <a:p>
            <a:pPr>
              <a:buNone/>
            </a:pPr>
            <a:r>
              <a:rPr lang="en-US" sz="1800" dirty="0" smtClean="0"/>
              <a:t>Security Officers – frontline staff providing services</a:t>
            </a: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659091" y="235669"/>
            <a:ext cx="11030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                 </a:t>
            </a:r>
            <a:r>
              <a:rPr lang="en-GB" sz="3200" dirty="0"/>
              <a:t>Legal Format and Management Structure</a:t>
            </a:r>
          </a:p>
          <a:p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281286" y="1008668"/>
            <a:ext cx="679782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Legal Format:  </a:t>
            </a:r>
            <a:r>
              <a:rPr lang="en-GB" dirty="0" smtClean="0"/>
              <a:t>I have chosen Private Limited company for my business.</a:t>
            </a:r>
          </a:p>
          <a:p>
            <a:r>
              <a:rPr lang="en-GB" dirty="0" smtClean="0"/>
              <a:t>Why I have chosen because: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Protect personal assets (avoid financial risk)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Access funding or loan more  easily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669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>
                <a:latin typeface="Cambria"/>
                <a:ea typeface="Cambria"/>
                <a:cs typeface="Cambria"/>
              </a:rPr>
              <a:t>Organisational</a:t>
            </a:r>
            <a:r>
              <a:rPr lang="en-US" b="1" dirty="0" smtClean="0">
                <a:latin typeface="Cambria"/>
                <a:ea typeface="Cambria"/>
                <a:cs typeface="Cambria"/>
              </a:rPr>
              <a:t> Chart: </a:t>
            </a:r>
            <a:r>
              <a:rPr lang="en-US" dirty="0" smtClean="0">
                <a:latin typeface="Cambria"/>
                <a:ea typeface="Cambria"/>
                <a:cs typeface="Cambria"/>
              </a:rPr>
              <a:t/>
            </a:r>
            <a:br>
              <a:rPr lang="en-US" dirty="0" smtClean="0">
                <a:latin typeface="Cambria"/>
                <a:ea typeface="Cambria"/>
                <a:cs typeface="Cambria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639" y="1194028"/>
            <a:ext cx="10515600" cy="4999381"/>
          </a:xfrm>
        </p:spPr>
        <p:txBody>
          <a:bodyPr>
            <a:normAutofit fontScale="25000" lnSpcReduction="2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endParaRPr lang="en-US" dirty="0" smtClean="0">
              <a:latin typeface="Cambria"/>
              <a:ea typeface="Cambria"/>
              <a:cs typeface="Cambria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>
                <a:tab pos="861060" algn="l"/>
              </a:tabLst>
            </a:pPr>
            <a:r>
              <a:rPr lang="en-US" b="1" dirty="0" smtClean="0">
                <a:latin typeface="Cambria"/>
                <a:ea typeface="Cambria"/>
                <a:cs typeface="Cambria"/>
              </a:rPr>
              <a:t>	</a:t>
            </a:r>
            <a:endParaRPr lang="en-US" dirty="0" smtClean="0">
              <a:latin typeface="Cambria"/>
              <a:ea typeface="Cambria"/>
              <a:cs typeface="Cambria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5600" b="1" dirty="0" smtClean="0">
                <a:latin typeface="Cambria"/>
                <a:ea typeface="Cambria"/>
                <a:cs typeface="Cambria"/>
              </a:rPr>
              <a:t>Managing Director</a:t>
            </a:r>
            <a:br>
              <a:rPr lang="en-US" sz="5600" b="1" dirty="0" smtClean="0">
                <a:latin typeface="Cambria"/>
                <a:ea typeface="Cambria"/>
                <a:cs typeface="Cambria"/>
              </a:rPr>
            </a:br>
            <a:r>
              <a:rPr lang="en-US" sz="5600" b="1" dirty="0" smtClean="0">
                <a:latin typeface="Cambria"/>
                <a:ea typeface="Cambria"/>
                <a:cs typeface="Cambria"/>
              </a:rPr>
              <a:t>Kawsar </a:t>
            </a:r>
            <a:r>
              <a:rPr lang="en-US" sz="5600" b="1" dirty="0" smtClean="0">
                <a:latin typeface="Cambria"/>
                <a:ea typeface="Cambria"/>
                <a:cs typeface="Cambria"/>
              </a:rPr>
              <a:t>Miah (ME)</a:t>
            </a:r>
            <a:endParaRPr lang="en-US" sz="5600" b="1" dirty="0" smtClean="0">
              <a:latin typeface="Cambria"/>
              <a:ea typeface="Cambria"/>
              <a:cs typeface="Cambria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endParaRPr lang="en-US" sz="5600" dirty="0" smtClean="0">
              <a:latin typeface="Cambria"/>
              <a:ea typeface="Cambria"/>
              <a:cs typeface="Cambria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5600" b="1" dirty="0" smtClean="0">
                <a:latin typeface="Cambria"/>
                <a:ea typeface="Cambria"/>
                <a:cs typeface="Cambria"/>
              </a:rPr>
              <a:t>HR / Admin Officer</a:t>
            </a:r>
            <a:br>
              <a:rPr lang="en-US" sz="5600" b="1" dirty="0" smtClean="0">
                <a:latin typeface="Cambria"/>
                <a:ea typeface="Cambria"/>
                <a:cs typeface="Cambria"/>
              </a:rPr>
            </a:br>
            <a:r>
              <a:rPr lang="en-US" sz="5600" b="1" dirty="0" smtClean="0">
                <a:latin typeface="Cambria"/>
                <a:ea typeface="Cambria"/>
                <a:cs typeface="Cambria"/>
              </a:rPr>
              <a:t>Sarah Ali</a:t>
            </a:r>
            <a:endParaRPr lang="en-US" sz="5600" dirty="0" smtClean="0">
              <a:latin typeface="Cambria"/>
              <a:ea typeface="Cambria"/>
              <a:cs typeface="Cambria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US" sz="5600" dirty="0" smtClean="0">
                <a:latin typeface="Cambria"/>
                <a:ea typeface="Cambria"/>
                <a:cs typeface="Cambria"/>
              </a:rPr>
              <a:t>+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5600" b="1" dirty="0" smtClean="0">
                <a:latin typeface="Cambria"/>
                <a:ea typeface="Cambria"/>
                <a:cs typeface="Cambria"/>
              </a:rPr>
              <a:t>Operations Manager</a:t>
            </a:r>
            <a:br>
              <a:rPr lang="en-US" sz="5600" b="1" dirty="0" smtClean="0">
                <a:latin typeface="Cambria"/>
                <a:ea typeface="Cambria"/>
                <a:cs typeface="Cambria"/>
              </a:rPr>
            </a:br>
            <a:r>
              <a:rPr lang="en-US" sz="5600" b="1" dirty="0" smtClean="0">
                <a:latin typeface="Cambria"/>
                <a:ea typeface="Cambria"/>
                <a:cs typeface="Cambria"/>
              </a:rPr>
              <a:t>Pablo Garcia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US" sz="5600" dirty="0" smtClean="0">
              <a:latin typeface="Cambria"/>
              <a:ea typeface="Cambria"/>
              <a:cs typeface="Cambria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5600" b="1" dirty="0" smtClean="0">
                <a:latin typeface="Cambria"/>
                <a:ea typeface="Cambria"/>
                <a:cs typeface="Cambria"/>
              </a:rPr>
              <a:t>Security Supervisor</a:t>
            </a:r>
            <a:br>
              <a:rPr lang="en-US" sz="5600" b="1" dirty="0" smtClean="0">
                <a:latin typeface="Cambria"/>
                <a:ea typeface="Cambria"/>
                <a:cs typeface="Cambria"/>
              </a:rPr>
            </a:br>
            <a:r>
              <a:rPr lang="en-US" sz="5600" b="1" dirty="0" smtClean="0">
                <a:latin typeface="Cambria"/>
                <a:ea typeface="Cambria"/>
                <a:cs typeface="Cambria"/>
              </a:rPr>
              <a:t>David Jones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US" sz="5600" dirty="0" smtClean="0">
              <a:latin typeface="Cambria"/>
              <a:ea typeface="Cambria"/>
              <a:cs typeface="Cambria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5600" b="1" dirty="0" smtClean="0">
                <a:latin typeface="Cambria"/>
                <a:ea typeface="Cambria"/>
                <a:cs typeface="Cambria"/>
              </a:rPr>
              <a:t>Security Officers:</a:t>
            </a:r>
            <a:br>
              <a:rPr lang="en-US" sz="5600" b="1" dirty="0" smtClean="0">
                <a:latin typeface="Cambria"/>
                <a:ea typeface="Cambria"/>
                <a:cs typeface="Cambria"/>
              </a:rPr>
            </a:br>
            <a:r>
              <a:rPr lang="en-US" sz="5600" b="1" dirty="0" smtClean="0">
                <a:latin typeface="Cambria"/>
                <a:ea typeface="Cambria"/>
                <a:cs typeface="Cambria"/>
              </a:rPr>
              <a:t>- Jamal Rahman</a:t>
            </a:r>
            <a:br>
              <a:rPr lang="en-US" sz="5600" b="1" dirty="0" smtClean="0">
                <a:latin typeface="Cambria"/>
                <a:ea typeface="Cambria"/>
                <a:cs typeface="Cambria"/>
              </a:rPr>
            </a:br>
            <a:r>
              <a:rPr lang="en-US" sz="5600" b="1" dirty="0" smtClean="0">
                <a:latin typeface="Cambria"/>
                <a:ea typeface="Cambria"/>
                <a:cs typeface="Cambria"/>
              </a:rPr>
              <a:t>- Abdul Halim- Shoaib Ahmed  and More</a:t>
            </a:r>
            <a:r>
              <a:rPr lang="en-US" b="1" dirty="0" smtClean="0">
                <a:latin typeface="Cambria"/>
                <a:ea typeface="Cambria"/>
                <a:cs typeface="Cambria"/>
              </a:rPr>
              <a:t>.</a:t>
            </a:r>
            <a:endParaRPr lang="en-US" dirty="0" smtClean="0">
              <a:latin typeface="Cambria"/>
              <a:ea typeface="Cambria"/>
              <a:cs typeface="Cambria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endParaRPr lang="en-US" dirty="0" smtClean="0">
              <a:latin typeface="Cambria"/>
              <a:ea typeface="Cambria"/>
              <a:cs typeface="Cambria"/>
            </a:endParaRPr>
          </a:p>
          <a:p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rot="16200000" flipH="1">
            <a:off x="5877612" y="3200399"/>
            <a:ext cx="320511" cy="94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6200000" flipH="1">
            <a:off x="5891754" y="2290714"/>
            <a:ext cx="292229" cy="94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5400000">
            <a:off x="5938891" y="4053525"/>
            <a:ext cx="339361" cy="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rot="16200000" flipH="1">
            <a:off x="5962456" y="4859516"/>
            <a:ext cx="245095" cy="94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838200" y="51076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 </a:t>
            </a:r>
            <a:r>
              <a:rPr lang="en-GB" sz="3200" dirty="0"/>
              <a:t>PESTEL Analysis</a:t>
            </a:r>
            <a:endParaRPr lang="en-GB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046375" y="1093509"/>
            <a:ext cx="986043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b="1" dirty="0" smtClean="0"/>
              <a:t>Political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SIA Licensing Requirements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Immigration rules affecting hiring</a:t>
            </a:r>
          </a:p>
          <a:p>
            <a:pPr>
              <a:buFont typeface="Arial" pitchFamily="34" charset="0"/>
              <a:buChar char="•"/>
            </a:pPr>
            <a:r>
              <a:rPr lang="en-GB" b="1" dirty="0" smtClean="0"/>
              <a:t>Economic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Inflation affecting client budgets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Construction growth creating more security demand.</a:t>
            </a:r>
          </a:p>
          <a:p>
            <a:pPr>
              <a:buFont typeface="Arial" pitchFamily="34" charset="0"/>
              <a:buChar char="•"/>
            </a:pPr>
            <a:r>
              <a:rPr lang="en-GB" b="1" dirty="0" smtClean="0"/>
              <a:t>Social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Rising crime Concerns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Population growth</a:t>
            </a:r>
          </a:p>
          <a:p>
            <a:r>
              <a:rPr lang="en-GB" b="1" dirty="0" smtClean="0"/>
              <a:t>Technological</a:t>
            </a:r>
          </a:p>
          <a:p>
            <a:pPr>
              <a:buFont typeface="Arial" pitchFamily="34" charset="0"/>
              <a:buChar char="•"/>
            </a:pPr>
            <a:r>
              <a:rPr lang="en-GB" b="1" dirty="0" smtClean="0"/>
              <a:t> </a:t>
            </a:r>
            <a:r>
              <a:rPr lang="en-GB" dirty="0" smtClean="0"/>
              <a:t>CCTV &amp; monitoring tech advancement</a:t>
            </a:r>
          </a:p>
          <a:p>
            <a:pPr>
              <a:buFont typeface="Arial" pitchFamily="34" charset="0"/>
              <a:buChar char="•"/>
            </a:pPr>
            <a:r>
              <a:rPr lang="en-GB" b="1" dirty="0" smtClean="0"/>
              <a:t> </a:t>
            </a:r>
            <a:r>
              <a:rPr lang="en-GB" dirty="0" smtClean="0"/>
              <a:t>Body-worn cameras</a:t>
            </a:r>
          </a:p>
          <a:p>
            <a:r>
              <a:rPr lang="en-GB" b="1" dirty="0" smtClean="0"/>
              <a:t>Environmental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Reducing fuel emissions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Sustainable uniforms/equipment</a:t>
            </a:r>
          </a:p>
          <a:p>
            <a:r>
              <a:rPr lang="en-GB" b="1" dirty="0" smtClean="0"/>
              <a:t>Legal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Employment law Compliance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GDPR requirements 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52424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/>
            <a:r>
              <a:rPr lang="en-US" dirty="0" smtClean="0"/>
              <a:t> </a:t>
            </a:r>
            <a:r>
              <a:rPr lang="en-US" b="1" dirty="0" smtClean="0"/>
              <a:t>Target Market</a:t>
            </a:r>
            <a:r>
              <a:rPr lang="en-US" dirty="0" smtClean="0"/>
              <a:t>: High-demand London areas including commercial, residential, and event sectors needing reliable and accredited security services.</a:t>
            </a:r>
          </a:p>
          <a:p>
            <a:pPr marL="0" indent="0"/>
            <a:r>
              <a:rPr lang="en-US" dirty="0" smtClean="0"/>
              <a:t> </a:t>
            </a:r>
            <a:r>
              <a:rPr lang="en-US" b="1" dirty="0" smtClean="0"/>
              <a:t>Customer Segments</a:t>
            </a:r>
            <a:r>
              <a:rPr lang="en-US" dirty="0" smtClean="0"/>
              <a:t>: Corporate clients, construction sites, residential estates, and event organisers.</a:t>
            </a:r>
          </a:p>
          <a:p>
            <a:pPr marL="0" indent="0"/>
            <a:r>
              <a:rPr lang="en-US" b="1" dirty="0" smtClean="0"/>
              <a:t>Unique Selling Points</a:t>
            </a:r>
            <a:r>
              <a:rPr lang="en-US" dirty="0" smtClean="0"/>
              <a:t>: SIA-licensed staff, customized security packages, rapid response teams, advanced tech integration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38200" y="681037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 </a:t>
            </a:r>
            <a:r>
              <a:rPr lang="en-GB" sz="3200" b="1" dirty="0"/>
              <a:t>Marketing Strategies</a:t>
            </a:r>
          </a:p>
        </p:txBody>
      </p:sp>
    </p:spTree>
    <p:extLst>
      <p:ext uri="{BB962C8B-B14F-4D97-AF65-F5344CB8AC3E}">
        <p14:creationId xmlns="" xmlns:p14="http://schemas.microsoft.com/office/powerpoint/2010/main" val="148128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="" xmlns:a16="http://schemas.microsoft.com/office/drawing/2014/main" id="{5F879AC3-D4CE-493C-ADC7-06205677F4F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="" xmlns:a16="http://schemas.microsoft.com/office/drawing/2014/main" id="{736F0DFD-0954-464F-BF12-DD2E6F6E038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fontAlgn="ctr">
              <a:defRPr/>
            </a:pPr>
            <a:r>
              <a:rPr lang="en-GB" b="1" dirty="0" smtClean="0">
                <a:solidFill>
                  <a:srgbClr val="000000"/>
                </a:solidFill>
                <a:highlight>
                  <a:srgbClr val="83CCEB"/>
                </a:highlight>
                <a:latin typeface="Calibri" panose="020F0502020204030204" pitchFamily="34" charset="0"/>
              </a:rPr>
              <a:t>Startup</a:t>
            </a:r>
            <a:r>
              <a:rPr lang="en-GB" dirty="0" smtClean="0">
                <a:solidFill>
                  <a:srgbClr val="000000"/>
                </a:solidFill>
                <a:highlight>
                  <a:srgbClr val="83CCEB"/>
                </a:highlight>
                <a:latin typeface="Calibri" panose="020F0502020204030204" pitchFamily="34" charset="0"/>
              </a:rPr>
              <a:t> </a:t>
            </a:r>
            <a:r>
              <a:rPr lang="en-GB" b="1" dirty="0" smtClean="0">
                <a:solidFill>
                  <a:srgbClr val="000000"/>
                </a:solidFill>
                <a:highlight>
                  <a:srgbClr val="83CCEB"/>
                </a:highlight>
                <a:latin typeface="Calibri" panose="020F0502020204030204" pitchFamily="34" charset="0"/>
              </a:rPr>
              <a:t>Cost- </a:t>
            </a:r>
            <a:r>
              <a:rPr lang="en-GB" sz="1400" dirty="0" smtClean="0">
                <a:solidFill>
                  <a:srgbClr val="000000"/>
                </a:solidFill>
                <a:highlight>
                  <a:srgbClr val="83CCEB"/>
                </a:highlight>
                <a:latin typeface="Calibri" panose="020F0502020204030204" pitchFamily="34" charset="0"/>
              </a:rPr>
              <a:t> £35,000</a:t>
            </a:r>
            <a:endParaRPr lang="en-GB" sz="1100" dirty="0" smtClean="0">
              <a:highlight>
                <a:srgbClr val="83CCEB"/>
              </a:highlight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700930309"/>
              </p:ext>
            </p:extLst>
          </p:nvPr>
        </p:nvGraphicFramePr>
        <p:xfrm>
          <a:off x="0" y="216131"/>
          <a:ext cx="11764652" cy="4223208"/>
        </p:xfrm>
        <a:graphic>
          <a:graphicData uri="http://schemas.openxmlformats.org/drawingml/2006/table">
            <a:tbl>
              <a:tblPr firstRow="1"/>
              <a:tblGrid>
                <a:gridCol w="3619892">
                  <a:extLst>
                    <a:ext uri="{9D8B030D-6E8A-4147-A177-3AD203B41FA5}">
                      <a16:colId xmlns="" xmlns:a16="http://schemas.microsoft.com/office/drawing/2014/main" val="3173173661"/>
                    </a:ext>
                  </a:extLst>
                </a:gridCol>
                <a:gridCol w="8144760">
                  <a:extLst>
                    <a:ext uri="{9D8B030D-6E8A-4147-A177-3AD203B41FA5}">
                      <a16:colId xmlns="" xmlns:a16="http://schemas.microsoft.com/office/drawing/2014/main" val="896379705"/>
                    </a:ext>
                  </a:extLst>
                </a:gridCol>
              </a:tblGrid>
              <a:tr h="480867">
                <a:tc>
                  <a:txBody>
                    <a:bodyPr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300" b="1" i="0" u="none" strike="noStrike" dirty="0" smtClean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Item</a:t>
                      </a:r>
                      <a:r>
                        <a:rPr lang="en-GB" sz="33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endParaRPr lang="en-GB" sz="2500" b="0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2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                                                                     </a:t>
                      </a:r>
                      <a:r>
                        <a:rPr lang="en-GB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 Cost</a:t>
                      </a:r>
                      <a:endParaRPr lang="en-GB" sz="1600" b="0" i="0" u="none" strike="noStrike" dirty="0" smtClean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695073799"/>
                  </a:ext>
                </a:extLst>
              </a:tr>
              <a:tr h="705539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 smtClean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Licensing</a:t>
                      </a:r>
                      <a:r>
                        <a:rPr lang="en-GB" sz="2500" b="0" i="0" u="none" strike="noStrike" baseline="0" dirty="0" smtClean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 &amp; Legal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38123093"/>
                  </a:ext>
                </a:extLst>
              </a:tr>
              <a:tr h="79185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Accessories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377427567"/>
                  </a:ext>
                </a:extLst>
              </a:tr>
              <a:tr h="61274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 smtClean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Insurance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025424853"/>
                  </a:ext>
                </a:extLst>
              </a:tr>
              <a:tr h="603316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Renovation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3889220869"/>
                  </a:ext>
                </a:extLst>
              </a:tr>
              <a:tr h="61274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200" b="0" i="0" u="none" strike="noStrike" dirty="0" smtClean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</a:rPr>
                        <a:t>Marketing</a:t>
                      </a:r>
                      <a:endParaRPr lang="en-GB" sz="3200" b="0" i="0" u="none" strike="noStrike" dirty="0">
                        <a:solidFill>
                          <a:schemeClr val="tx1"/>
                        </a:solidFill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860891384"/>
                  </a:ext>
                </a:extLst>
              </a:tr>
            </a:tbl>
          </a:graphicData>
        </a:graphic>
      </p:graphicFrame>
      <p:cxnSp>
        <p:nvCxnSpPr>
          <p:cNvPr id="8" name="Straight Connector 7"/>
          <p:cNvCxnSpPr/>
          <p:nvPr/>
        </p:nvCxnSpPr>
        <p:spPr>
          <a:xfrm rot="16200000" flipH="1">
            <a:off x="3572758" y="2988299"/>
            <a:ext cx="6014304" cy="37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751868" y="17722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091233" y="2611224"/>
            <a:ext cx="15837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       £2,000</a:t>
            </a:r>
            <a:endParaRPr lang="en-US" sz="2400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="" xmlns:a16="http://schemas.microsoft.com/office/drawing/2014/main" id="{3BF6B87C-753B-0606-B7C1-F526C69EB0B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00930309"/>
              </p:ext>
            </p:extLst>
          </p:nvPr>
        </p:nvGraphicFramePr>
        <p:xfrm>
          <a:off x="16625" y="4449452"/>
          <a:ext cx="11736545" cy="1832367"/>
        </p:xfrm>
        <a:graphic>
          <a:graphicData uri="http://schemas.openxmlformats.org/drawingml/2006/table">
            <a:tbl>
              <a:tblPr firstRow="1"/>
              <a:tblGrid>
                <a:gridCol w="3622121">
                  <a:extLst>
                    <a:ext uri="{9D8B030D-6E8A-4147-A177-3AD203B41FA5}">
                      <a16:colId xmlns="" xmlns:a16="http://schemas.microsoft.com/office/drawing/2014/main" val="3173173661"/>
                    </a:ext>
                  </a:extLst>
                </a:gridCol>
                <a:gridCol w="8114424">
                  <a:extLst>
                    <a:ext uri="{9D8B030D-6E8A-4147-A177-3AD203B41FA5}">
                      <a16:colId xmlns="" xmlns:a16="http://schemas.microsoft.com/office/drawing/2014/main" val="896379705"/>
                    </a:ext>
                  </a:extLst>
                </a:gridCol>
              </a:tblGrid>
              <a:tr h="903944"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Emergency buffer </a:t>
                      </a:r>
                      <a:r>
                        <a:rPr lang="en-GB" sz="2800" baseline="0" dirty="0" smtClean="0"/>
                        <a:t> Fund costs</a:t>
                      </a:r>
                      <a:endParaRPr lang="en-US" sz="2800" dirty="0"/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                 </a:t>
                      </a:r>
                      <a:r>
                        <a:rPr lang="en-GB" sz="2400" dirty="0" smtClean="0"/>
                        <a:t>£</a:t>
                      </a:r>
                      <a:r>
                        <a:rPr lang="en-GB" sz="2400" baseline="0" dirty="0" smtClean="0"/>
                        <a:t>16,000</a:t>
                      </a:r>
                      <a:endParaRPr lang="en-US" sz="2400" dirty="0"/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377427567"/>
                  </a:ext>
                </a:extLst>
              </a:tr>
              <a:tr h="928423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Total</a:t>
                      </a:r>
                      <a:endParaRPr lang="en-US" sz="3200" dirty="0"/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=</a:t>
                      </a:r>
                      <a:r>
                        <a:rPr lang="en-GB" baseline="0" dirty="0" smtClean="0"/>
                        <a:t>                 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dirty="0" smtClean="0"/>
                        <a:t>£35,000</a:t>
                      </a:r>
                      <a:endParaRPr lang="en-US" sz="2400" dirty="0"/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025424853"/>
                  </a:ext>
                </a:extLst>
              </a:tr>
            </a:tbl>
          </a:graphicData>
        </a:graphic>
      </p:graphicFrame>
      <p:cxnSp>
        <p:nvCxnSpPr>
          <p:cNvPr id="15" name="Straight Connector 14"/>
          <p:cNvCxnSpPr/>
          <p:nvPr/>
        </p:nvCxnSpPr>
        <p:spPr>
          <a:xfrm rot="16200000" flipH="1">
            <a:off x="5575954" y="5330857"/>
            <a:ext cx="2092754" cy="659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930977" y="301658"/>
            <a:ext cx="2671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Estimated Cost</a:t>
            </a:r>
            <a:endParaRPr lang="en-US" sz="3200" dirty="0"/>
          </a:p>
        </p:txBody>
      </p:sp>
      <p:sp>
        <p:nvSpPr>
          <p:cNvPr id="23" name="TextBox 22"/>
          <p:cNvSpPr txBox="1"/>
          <p:nvPr/>
        </p:nvSpPr>
        <p:spPr>
          <a:xfrm>
            <a:off x="4072379" y="1197204"/>
            <a:ext cx="1452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      £5,000</a:t>
            </a:r>
            <a:endParaRPr lang="en-US" sz="2400" dirty="0"/>
          </a:p>
        </p:txBody>
      </p:sp>
      <p:sp>
        <p:nvSpPr>
          <p:cNvPr id="24" name="TextBox 23"/>
          <p:cNvSpPr txBox="1"/>
          <p:nvPr/>
        </p:nvSpPr>
        <p:spPr>
          <a:xfrm>
            <a:off x="4374037" y="1923068"/>
            <a:ext cx="117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  £4,000</a:t>
            </a:r>
            <a:endParaRPr lang="en-US" sz="2400" dirty="0"/>
          </a:p>
        </p:txBody>
      </p:sp>
      <p:sp>
        <p:nvSpPr>
          <p:cNvPr id="25" name="TextBox 24"/>
          <p:cNvSpPr txBox="1"/>
          <p:nvPr/>
        </p:nvSpPr>
        <p:spPr>
          <a:xfrm>
            <a:off x="4506012" y="315798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 £5,000</a:t>
            </a:r>
            <a:endParaRPr lang="en-US" sz="2400" dirty="0"/>
          </a:p>
        </p:txBody>
      </p:sp>
      <p:sp>
        <p:nvSpPr>
          <p:cNvPr id="26" name="TextBox 25"/>
          <p:cNvSpPr txBox="1"/>
          <p:nvPr/>
        </p:nvSpPr>
        <p:spPr>
          <a:xfrm>
            <a:off x="4590852" y="3742441"/>
            <a:ext cx="117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 £3,000</a:t>
            </a:r>
            <a:endParaRPr lang="en-US" sz="2400" dirty="0"/>
          </a:p>
        </p:txBody>
      </p:sp>
    </p:spTree>
    <p:extLst>
      <p:ext uri="{BB962C8B-B14F-4D97-AF65-F5344CB8AC3E}">
        <p14:creationId xmlns="" xmlns:p14="http://schemas.microsoft.com/office/powerpoint/2010/main" val="372387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Fixed Cost(Monthly)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67150" y="1891524"/>
          <a:ext cx="11061832" cy="384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30916"/>
                <a:gridCol w="5530916"/>
              </a:tblGrid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Fixed Cost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Monthly</a:t>
                      </a:r>
                      <a:r>
                        <a:rPr lang="en-GB" baseline="0" dirty="0" smtClean="0"/>
                        <a:t> Cost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Office Rent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£1500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Local</a:t>
                      </a:r>
                      <a:r>
                        <a:rPr lang="en-GB" baseline="0" dirty="0" smtClean="0"/>
                        <a:t> authority charges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£300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Utilities(Gas/Electricity/water/Internet)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£350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Salaries(Admin/Operations staff)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£3500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Accountant/Bookkeeping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£100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Software</a:t>
                      </a:r>
                      <a:r>
                        <a:rPr lang="en-GB" baseline="0" dirty="0" smtClean="0"/>
                        <a:t> &amp; licenses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£250</a:t>
                      </a:r>
                      <a:endParaRPr lang="en-US" dirty="0"/>
                    </a:p>
                  </a:txBody>
                  <a:tcPr/>
                </a:tc>
              </a:tr>
              <a:tr h="481175">
                <a:tc>
                  <a:txBody>
                    <a:bodyPr/>
                    <a:lstStyle/>
                    <a:p>
                      <a:r>
                        <a:rPr lang="en-GB" dirty="0" smtClean="0"/>
                        <a:t>Total</a:t>
                      </a:r>
                      <a:r>
                        <a:rPr lang="en-GB" baseline="0" dirty="0" smtClean="0"/>
                        <a:t> Fixed Costs                           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= £6000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costs(monthly depends on Contracts)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367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Expenses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 use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Estimated</a:t>
                      </a:r>
                      <a:r>
                        <a:rPr lang="en-GB" baseline="0" dirty="0" smtClean="0"/>
                        <a:t> money range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Electricity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Extra usage</a:t>
                      </a:r>
                      <a:r>
                        <a:rPr lang="en-GB" baseline="0" dirty="0" smtClean="0"/>
                        <a:t> for CCTV  monitoring &amp; Overtime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£300</a:t>
                      </a:r>
                      <a:r>
                        <a:rPr lang="en-GB" baseline="0" dirty="0" smtClean="0"/>
                        <a:t> - £750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Uniforms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&amp; Equipment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Body</a:t>
                      </a:r>
                      <a:r>
                        <a:rPr lang="en-GB" baseline="0" dirty="0" smtClean="0"/>
                        <a:t> cams, radios, PPE, sustainable uniforms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£400</a:t>
                      </a:r>
                      <a:r>
                        <a:rPr lang="en-GB" baseline="0" dirty="0" smtClean="0"/>
                        <a:t> - £1000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Hourly paid</a:t>
                      </a:r>
                      <a:r>
                        <a:rPr lang="en-GB" baseline="0" dirty="0" smtClean="0"/>
                        <a:t> Security Staff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Wages for officers on flexible Contracts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£500 - £700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Fuel &amp; Transport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Mobile</a:t>
                      </a:r>
                      <a:r>
                        <a:rPr lang="en-GB" baseline="0" dirty="0" smtClean="0"/>
                        <a:t> patrols and site visits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£250 - £600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Marketing</a:t>
                      </a:r>
                      <a:r>
                        <a:rPr lang="en-GB" baseline="0" dirty="0" smtClean="0"/>
                        <a:t> &amp; Advertising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Flyers, online ads, promotional campaigns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£300</a:t>
                      </a:r>
                      <a:r>
                        <a:rPr lang="en-GB" baseline="0" dirty="0" smtClean="0"/>
                        <a:t> - £800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Total Variable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£1500  - £3500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Breakeven analysis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42300"/>
            <a:ext cx="10515600" cy="5165889"/>
          </a:xfrm>
        </p:spPr>
        <p:txBody>
          <a:bodyPr>
            <a:normAutofit fontScale="32500" lnSpcReduction="20000"/>
          </a:bodyPr>
          <a:lstStyle/>
          <a:p>
            <a:r>
              <a:rPr lang="en-GB" sz="4300" dirty="0" smtClean="0"/>
              <a:t>Breakeven  point :  Achieved ( Month 4)</a:t>
            </a:r>
          </a:p>
          <a:p>
            <a:pPr>
              <a:buNone/>
            </a:pPr>
            <a:endParaRPr lang="en-GB" sz="4300" dirty="0" smtClean="0"/>
          </a:p>
          <a:p>
            <a:r>
              <a:rPr lang="en-GB" sz="4300" dirty="0" smtClean="0"/>
              <a:t>Total losses before breakeven; </a:t>
            </a:r>
          </a:p>
          <a:p>
            <a:pPr marL="514350" indent="-514350">
              <a:buNone/>
            </a:pPr>
            <a:r>
              <a:rPr lang="en-GB" sz="4300" dirty="0" smtClean="0"/>
              <a:t>    (a) Jan: - £3,250</a:t>
            </a:r>
          </a:p>
          <a:p>
            <a:pPr marL="514350" indent="-514350">
              <a:buNone/>
            </a:pPr>
            <a:r>
              <a:rPr lang="en-GB" sz="4300" dirty="0" smtClean="0"/>
              <a:t> </a:t>
            </a:r>
            <a:r>
              <a:rPr lang="en-GB" sz="4300" dirty="0" smtClean="0"/>
              <a:t>   (b) Feb:  - 2,550</a:t>
            </a:r>
          </a:p>
          <a:p>
            <a:pPr marL="514350" indent="-514350">
              <a:buNone/>
            </a:pPr>
            <a:r>
              <a:rPr lang="en-GB" sz="4300" dirty="0" smtClean="0"/>
              <a:t> </a:t>
            </a:r>
            <a:r>
              <a:rPr lang="en-GB" sz="4300" dirty="0" smtClean="0"/>
              <a:t>   (c) Mar: - £1,200</a:t>
            </a:r>
          </a:p>
          <a:p>
            <a:pPr marL="514350" indent="-514350">
              <a:buNone/>
            </a:pPr>
            <a:r>
              <a:rPr lang="en-GB" sz="4300" dirty="0" smtClean="0"/>
              <a:t> </a:t>
            </a:r>
            <a:r>
              <a:rPr lang="en-GB" sz="4300" dirty="0" smtClean="0"/>
              <a:t>Total Loss: £7,000</a:t>
            </a:r>
          </a:p>
          <a:p>
            <a:pPr marL="514350" indent="-514350">
              <a:buNone/>
            </a:pPr>
            <a:endParaRPr lang="en-GB" sz="4300" dirty="0" smtClean="0"/>
          </a:p>
          <a:p>
            <a:pPr marL="514350" indent="-514350"/>
            <a:r>
              <a:rPr lang="en-GB" sz="4300" b="1" dirty="0" smtClean="0"/>
              <a:t>Startup Cost: £35,000</a:t>
            </a:r>
          </a:p>
          <a:p>
            <a:pPr marL="514350" indent="-514350"/>
            <a:r>
              <a:rPr lang="en-GB" sz="4300" b="1" dirty="0" smtClean="0"/>
              <a:t>Total Investment Required: </a:t>
            </a:r>
          </a:p>
          <a:p>
            <a:pPr marL="514350" indent="-514350"/>
            <a:r>
              <a:rPr lang="en-GB" sz="4300" b="1" dirty="0" smtClean="0"/>
              <a:t>Startup cost (£35,000 + Pre- breakeven losses(£7,0000) = £42,000</a:t>
            </a:r>
          </a:p>
          <a:p>
            <a:pPr marL="514350" indent="-514350">
              <a:buNone/>
            </a:pPr>
            <a:endParaRPr lang="en-GB" sz="4300" b="1" dirty="0" smtClean="0"/>
          </a:p>
          <a:p>
            <a:pPr marL="514350" indent="-514350">
              <a:buNone/>
            </a:pPr>
            <a:r>
              <a:rPr lang="en-GB" sz="4300" b="1" dirty="0" smtClean="0"/>
              <a:t>Summary: </a:t>
            </a:r>
          </a:p>
          <a:p>
            <a:pPr marL="514350" indent="-514350"/>
            <a:r>
              <a:rPr lang="en-GB" sz="4300" dirty="0" smtClean="0"/>
              <a:t>My agency will need £42,000 in funding to cover setup and early operational losses.</a:t>
            </a:r>
          </a:p>
          <a:p>
            <a:pPr marL="514350" indent="-514350"/>
            <a:r>
              <a:rPr lang="en-GB" sz="4300" dirty="0" smtClean="0"/>
              <a:t>Profitability begins in Month 4 ( April) with steady growth.</a:t>
            </a:r>
          </a:p>
          <a:p>
            <a:pPr marL="514350" indent="-514350"/>
            <a:r>
              <a:rPr lang="en-GB" sz="4300" dirty="0" smtClean="0"/>
              <a:t>By Month 6, the business is generating  £1,500 profit per month , showing  a sustainable upward  trend.</a:t>
            </a:r>
          </a:p>
          <a:p>
            <a:pPr marL="514350" indent="-514350">
              <a:buNone/>
            </a:pPr>
            <a:endParaRPr lang="en-GB" sz="4300" dirty="0" smtClean="0"/>
          </a:p>
          <a:p>
            <a:pPr marL="514350" indent="-514350"/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32BC26D8-82FB-445E-AA49-62A77D7C1E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CB44330D-EA18-4254-AA95-EB49948539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=""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20079107"/>
              </p:ext>
            </p:extLst>
          </p:nvPr>
        </p:nvGraphicFramePr>
        <p:xfrm>
          <a:off x="750302" y="810693"/>
          <a:ext cx="10587629" cy="4328014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="" xmlns:a16="http://schemas.microsoft.com/office/drawing/2014/main" val="2231490072"/>
                    </a:ext>
                  </a:extLst>
                </a:gridCol>
                <a:gridCol w="1562466">
                  <a:extLst>
                    <a:ext uri="{9D8B030D-6E8A-4147-A177-3AD203B41FA5}">
                      <a16:colId xmlns="" xmlns:a16="http://schemas.microsoft.com/office/drawing/2014/main" val="188148330"/>
                    </a:ext>
                  </a:extLst>
                </a:gridCol>
                <a:gridCol w="1396732">
                  <a:extLst>
                    <a:ext uri="{9D8B030D-6E8A-4147-A177-3AD203B41FA5}">
                      <a16:colId xmlns="" xmlns:a16="http://schemas.microsoft.com/office/drawing/2014/main" val="2562362153"/>
                    </a:ext>
                  </a:extLst>
                </a:gridCol>
                <a:gridCol w="1396732">
                  <a:extLst>
                    <a:ext uri="{9D8B030D-6E8A-4147-A177-3AD203B41FA5}">
                      <a16:colId xmlns="" xmlns:a16="http://schemas.microsoft.com/office/drawing/2014/main" val="2352855495"/>
                    </a:ext>
                  </a:extLst>
                </a:gridCol>
                <a:gridCol w="1394718">
                  <a:extLst>
                    <a:ext uri="{9D8B030D-6E8A-4147-A177-3AD203B41FA5}">
                      <a16:colId xmlns="" xmlns:a16="http://schemas.microsoft.com/office/drawing/2014/main" val="1421131222"/>
                    </a:ext>
                  </a:extLst>
                </a:gridCol>
                <a:gridCol w="1394718">
                  <a:extLst>
                    <a:ext uri="{9D8B030D-6E8A-4147-A177-3AD203B41FA5}">
                      <a16:colId xmlns="" xmlns:a16="http://schemas.microsoft.com/office/drawing/2014/main" val="1789028460"/>
                    </a:ext>
                  </a:extLst>
                </a:gridCol>
                <a:gridCol w="1396732">
                  <a:extLst>
                    <a:ext uri="{9D8B030D-6E8A-4147-A177-3AD203B41FA5}">
                      <a16:colId xmlns="" xmlns:a16="http://schemas.microsoft.com/office/drawing/2014/main" val="2007591605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2295798917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 smtClean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413318362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£700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£1,500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£1,650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£2,450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56944822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£6,250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£7,050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£7,200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£7,650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£7,650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91531940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£3,000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£4,500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£8,600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£9,500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365466538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-£3,250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-£2,550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-£1,200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£350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£950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£1,500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4392130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015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scene3d>
              <a:camera prst="perspectiveFront"/>
              <a:lightRig rig="threePt" dir="t"/>
            </a:scene3d>
          </a:bodyPr>
          <a:lstStyle/>
          <a:p>
            <a:pPr>
              <a:buNone/>
            </a:pPr>
            <a:r>
              <a:rPr lang="en-GB" dirty="0" smtClean="0"/>
              <a:t>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             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                             </a:t>
            </a:r>
            <a:r>
              <a:rPr lang="en-GB" sz="3600" i="1" dirty="0" smtClean="0">
                <a:solidFill>
                  <a:schemeClr val="accent1"/>
                </a:solidFill>
              </a:rPr>
              <a:t>Thank You Everyone for your Time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23321514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718</Words>
  <Application>Microsoft Office PowerPoint</Application>
  <PresentationFormat>Custom</PresentationFormat>
  <Paragraphs>202</Paragraphs>
  <Slides>14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Assessment Task 2: Business Plan</vt:lpstr>
      <vt:lpstr>Slide 2</vt:lpstr>
      <vt:lpstr>Slide 3</vt:lpstr>
      <vt:lpstr>Slide 4</vt:lpstr>
      <vt:lpstr>Slide 5</vt:lpstr>
      <vt:lpstr>Organisational Chart:  </vt:lpstr>
      <vt:lpstr>Slide 7</vt:lpstr>
      <vt:lpstr>Slide 8</vt:lpstr>
      <vt:lpstr>Slide 9</vt:lpstr>
      <vt:lpstr>Fixed Cost(Monthly)</vt:lpstr>
      <vt:lpstr>Variable costs(monthly depends on Contracts)</vt:lpstr>
      <vt:lpstr>Breakeven analysis</vt:lpstr>
      <vt:lpstr>Slide 13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MY LAPTOP</cp:lastModifiedBy>
  <cp:revision>116</cp:revision>
  <dcterms:created xsi:type="dcterms:W3CDTF">2023-07-31T07:37:43Z</dcterms:created>
  <dcterms:modified xsi:type="dcterms:W3CDTF">2025-12-12T23:51:41Z</dcterms:modified>
</cp:coreProperties>
</file>