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theme/theme12.xml" ContentType="application/vnd.openxmlformats-officedocument.theme+xml"/>
  <Override PartName="/ppt/slideLayouts/slideLayout14.xml" ContentType="application/vnd.openxmlformats-officedocument.presentationml.slideLayout+xml"/>
  <Override PartName="/ppt/theme/theme13.xml" ContentType="application/vnd.openxmlformats-officedocument.theme+xml"/>
  <Override PartName="/ppt/slideLayouts/slideLayout15.xml" ContentType="application/vnd.openxmlformats-officedocument.presentationml.slideLayout+xml"/>
  <Override PartName="/ppt/theme/theme14.xml" ContentType="application/vnd.openxmlformats-officedocument.theme+xml"/>
  <Override PartName="/ppt/slideLayouts/slideLayout16.xml" ContentType="application/vnd.openxmlformats-officedocument.presentationml.slideLayout+xml"/>
  <Override PartName="/ppt/theme/theme15.xml" ContentType="application/vnd.openxmlformats-officedocument.theme+xml"/>
  <Override PartName="/ppt/slideLayouts/slideLayout17.xml" ContentType="application/vnd.openxmlformats-officedocument.presentationml.slideLayout+xml"/>
  <Override PartName="/ppt/theme/theme16.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7.xml" ContentType="application/vnd.openxmlformats-officedocument.theme+xml"/>
  <Override PartName="/ppt/slideLayouts/slideLayout26.xml" ContentType="application/vnd.openxmlformats-officedocument.presentationml.slideLayout+xml"/>
  <Override PartName="/ppt/theme/theme18.xml" ContentType="application/vnd.openxmlformats-officedocument.theme+xml"/>
  <Override PartName="/ppt/slideLayouts/slideLayout27.xml" ContentType="application/vnd.openxmlformats-officedocument.presentationml.slideLayout+xml"/>
  <Override PartName="/ppt/theme/theme19.xml" ContentType="application/vnd.openxmlformats-officedocument.theme+xml"/>
  <Override PartName="/ppt/slideLayouts/slideLayout28.xml" ContentType="application/vnd.openxmlformats-officedocument.presentationml.slideLayout+xml"/>
  <Override PartName="/ppt/theme/theme20.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 id="2147483734" r:id="rId24"/>
  </p:sldMasterIdLst>
  <p:notesMasterIdLst>
    <p:notesMasterId r:id="rId47"/>
  </p:notesMasterIdLst>
  <p:sldIdLst>
    <p:sldId id="261" r:id="rId25"/>
    <p:sldId id="273" r:id="rId26"/>
    <p:sldId id="257" r:id="rId27"/>
    <p:sldId id="588" r:id="rId28"/>
    <p:sldId id="592" r:id="rId29"/>
    <p:sldId id="260" r:id="rId30"/>
    <p:sldId id="280" r:id="rId31"/>
    <p:sldId id="326" r:id="rId32"/>
    <p:sldId id="587" r:id="rId33"/>
    <p:sldId id="589" r:id="rId34"/>
    <p:sldId id="590" r:id="rId35"/>
    <p:sldId id="303" r:id="rId36"/>
    <p:sldId id="262" r:id="rId37"/>
    <p:sldId id="283" r:id="rId38"/>
    <p:sldId id="320" r:id="rId39"/>
    <p:sldId id="322" r:id="rId40"/>
    <p:sldId id="323" r:id="rId41"/>
    <p:sldId id="327" r:id="rId42"/>
    <p:sldId id="324" r:id="rId43"/>
    <p:sldId id="329" r:id="rId44"/>
    <p:sldId id="306" r:id="rId45"/>
    <p:sldId id="384"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765" autoAdjust="0"/>
    <p:restoredTop sz="94364" autoAdjust="0"/>
  </p:normalViewPr>
  <p:slideViewPr>
    <p:cSldViewPr snapToGrid="0">
      <p:cViewPr varScale="1">
        <p:scale>
          <a:sx n="110" d="100"/>
          <a:sy n="110" d="100"/>
        </p:scale>
        <p:origin x="738"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2.xml"/><Relationship Id="rId39" Type="http://schemas.openxmlformats.org/officeDocument/2006/relationships/slide" Target="slides/slide15.xml"/><Relationship Id="rId21" Type="http://schemas.openxmlformats.org/officeDocument/2006/relationships/slideMaster" Target="slideMasters/slideMaster18.xml"/><Relationship Id="rId34" Type="http://schemas.openxmlformats.org/officeDocument/2006/relationships/slide" Target="slides/slide10.xml"/><Relationship Id="rId42" Type="http://schemas.openxmlformats.org/officeDocument/2006/relationships/slide" Target="slides/slide1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5.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8.xml"/><Relationship Id="rId37" Type="http://schemas.openxmlformats.org/officeDocument/2006/relationships/slide" Target="slides/slide13.xml"/><Relationship Id="rId40" Type="http://schemas.openxmlformats.org/officeDocument/2006/relationships/slide" Target="slides/slide16.xml"/><Relationship Id="rId45" Type="http://schemas.openxmlformats.org/officeDocument/2006/relationships/slide" Target="slides/slide2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4.xml"/><Relationship Id="rId36" Type="http://schemas.openxmlformats.org/officeDocument/2006/relationships/slide" Target="slides/slide12.xml"/><Relationship Id="rId49" Type="http://schemas.openxmlformats.org/officeDocument/2006/relationships/viewProps" Target="viewProp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7.xml"/><Relationship Id="rId44" Type="http://schemas.openxmlformats.org/officeDocument/2006/relationships/slide" Target="slides/slide20.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43" Type="http://schemas.openxmlformats.org/officeDocument/2006/relationships/slide" Target="slides/slide19.xml"/><Relationship Id="rId48"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 Id="rId46" Type="http://schemas.openxmlformats.org/officeDocument/2006/relationships/slide" Target="slides/slide22.xml"/><Relationship Id="rId20" Type="http://schemas.openxmlformats.org/officeDocument/2006/relationships/slideMaster" Target="slideMasters/slideMaster17.xml"/><Relationship Id="rId41" Type="http://schemas.openxmlformats.org/officeDocument/2006/relationships/slide" Target="slides/slide17.xml"/><Relationship Id="rId1" Type="http://schemas.openxmlformats.org/officeDocument/2006/relationships/customXml" Target="../customXml/item1.xml"/><Relationship Id="rId6"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6EC9A-174D-44B9-812B-9B033070DBDC}" type="datetimeFigureOut">
              <a:rPr lang="en-GB" smtClean="0"/>
              <a:t>11/06/2024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E4384-E1C8-440C-9927-88C0AE6CCBAA}" type="slidenum">
              <a:rPr lang="en-GB" smtClean="0"/>
              <a:t>‹#›</a:t>
            </a:fld>
            <a:endParaRPr lang="en-GB"/>
          </a:p>
        </p:txBody>
      </p:sp>
    </p:spTree>
    <p:extLst>
      <p:ext uri="{BB962C8B-B14F-4D97-AF65-F5344CB8AC3E}">
        <p14:creationId xmlns:p14="http://schemas.microsoft.com/office/powerpoint/2010/main" val="174225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b7wLZZ33MCA"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Hwb - IT overview – YouTube</a:t>
            </a:r>
            <a:endParaRPr lang="en-GB" dirty="0"/>
          </a:p>
          <a:p>
            <a:endParaRPr lang="en-GB" dirty="0"/>
          </a:p>
          <a:p>
            <a:r>
              <a:rPr lang="en-GB" dirty="0"/>
              <a:t>https://youtu.be/b7wLZZ33MCA</a:t>
            </a:r>
          </a:p>
          <a:p>
            <a:endParaRPr lang="en-GB" dirty="0"/>
          </a:p>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a:t>
            </a:fld>
            <a:endParaRPr lang="en-GB"/>
          </a:p>
        </p:txBody>
      </p:sp>
    </p:spTree>
    <p:extLst>
      <p:ext uri="{BB962C8B-B14F-4D97-AF65-F5344CB8AC3E}">
        <p14:creationId xmlns:p14="http://schemas.microsoft.com/office/powerpoint/2010/main" val="317218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a:t>
            </a:fld>
            <a:endParaRPr lang="en-GB"/>
          </a:p>
        </p:txBody>
      </p:sp>
    </p:spTree>
    <p:extLst>
      <p:ext uri="{BB962C8B-B14F-4D97-AF65-F5344CB8AC3E}">
        <p14:creationId xmlns:p14="http://schemas.microsoft.com/office/powerpoint/2010/main" val="3486658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7B60F58-2F08-49AE-A791-BB16F845A31B}"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7B60F58-2F08-49AE-A791-BB16F845A31B}" type="slidenum">
              <a:rPr lang="en-GB" smtClean="0"/>
              <a:pPr/>
              <a:t>5</a:t>
            </a:fld>
            <a:endParaRPr lang="en-GB"/>
          </a:p>
        </p:txBody>
      </p:sp>
    </p:spTree>
    <p:extLst>
      <p:ext uri="{BB962C8B-B14F-4D97-AF65-F5344CB8AC3E}">
        <p14:creationId xmlns:p14="http://schemas.microsoft.com/office/powerpoint/2010/main" val="4269798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8D3F97A1-76EA-4575-83AD-27326D15B28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6336840D-7708-4739-93AE-A953E62271E6}"/>
              </a:ext>
            </a:extLst>
          </p:cNvPr>
          <p:cNvSpPr>
            <a:spLocks noGrp="1"/>
          </p:cNvSpPr>
          <p:nvPr>
            <p:ph type="body" idx="1"/>
          </p:nvPr>
        </p:nvSpPr>
        <p:spPr bwMode="auto"/>
        <p:txBody>
          <a:bodyPr/>
          <a:lstStyle/>
          <a:p>
            <a:pPr eaLnBrk="1" hangingPunct="1">
              <a:spcBef>
                <a:spcPct val="0"/>
              </a:spcBef>
              <a:defRPr/>
            </a:pPr>
            <a:r>
              <a:rPr lang="en-IN" b="1" dirty="0">
                <a:latin typeface="+mj-lt"/>
              </a:rPr>
              <a:t>Figure 11.1  Three strategy methods</a:t>
            </a:r>
          </a:p>
          <a:p>
            <a:pPr eaLnBrk="1" hangingPunct="1">
              <a:spcBef>
                <a:spcPct val="0"/>
              </a:spcBef>
              <a:defRPr/>
            </a:pPr>
            <a:endParaRPr lang="en-GB" altLang="en-US" dirty="0"/>
          </a:p>
        </p:txBody>
      </p:sp>
      <p:sp>
        <p:nvSpPr>
          <p:cNvPr id="41988" name="Slide Number Placeholder 3">
            <a:extLst>
              <a:ext uri="{FF2B5EF4-FFF2-40B4-BE49-F238E27FC236}">
                <a16:creationId xmlns:a16="http://schemas.microsoft.com/office/drawing/2014/main" id="{F6401DA1-F2F2-452C-B809-D9BAEE14746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4F7D706-26EA-492F-AEE1-83437F0434A1}" type="slidenum">
              <a:rPr lang="en-GB" altLang="en-US"/>
              <a:pPr/>
              <a:t>6</a:t>
            </a:fld>
            <a:endParaRPr lang="en-GB" altLang="en-US"/>
          </a:p>
        </p:txBody>
      </p:sp>
    </p:spTree>
    <p:extLst>
      <p:ext uri="{BB962C8B-B14F-4D97-AF65-F5344CB8AC3E}">
        <p14:creationId xmlns:p14="http://schemas.microsoft.com/office/powerpoint/2010/main" val="32645222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7B60F58-2F08-49AE-A791-BB16F845A31B}" type="slidenum">
              <a:rPr lang="en-GB" smtClean="0"/>
              <a:pPr/>
              <a:t>7</a:t>
            </a:fld>
            <a:endParaRPr lang="en-GB"/>
          </a:p>
        </p:txBody>
      </p:sp>
    </p:spTree>
    <p:extLst>
      <p:ext uri="{BB962C8B-B14F-4D97-AF65-F5344CB8AC3E}">
        <p14:creationId xmlns:p14="http://schemas.microsoft.com/office/powerpoint/2010/main" val="4269798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7B60F58-2F08-49AE-A791-BB16F845A31B}"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AE2FB7DF-22A4-4C9A-9030-CB804775E4C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782233E6-8973-452D-A8C3-42616E3205A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43012" name="Slide Number Placeholder 3">
            <a:extLst>
              <a:ext uri="{FF2B5EF4-FFF2-40B4-BE49-F238E27FC236}">
                <a16:creationId xmlns:a16="http://schemas.microsoft.com/office/drawing/2014/main" id="{9570F02E-CBD7-4299-B014-F3F017032F1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161359C-49E1-4444-953E-C8FA3AB20304}" type="slidenum">
              <a:rPr lang="en-GB" altLang="en-US"/>
              <a:pPr/>
              <a:t>11</a:t>
            </a:fld>
            <a:endParaRPr lang="en-GB" altLang="en-US"/>
          </a:p>
        </p:txBody>
      </p:sp>
    </p:spTree>
    <p:extLst>
      <p:ext uri="{BB962C8B-B14F-4D97-AF65-F5344CB8AC3E}">
        <p14:creationId xmlns:p14="http://schemas.microsoft.com/office/powerpoint/2010/main" val="32559613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EC91728F-102A-4B31-8616-0637F50F7B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F3C0DBF6-DC08-47F0-B13F-07ACFF8BAFE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44036" name="Slide Number Placeholder 3">
            <a:extLst>
              <a:ext uri="{FF2B5EF4-FFF2-40B4-BE49-F238E27FC236}">
                <a16:creationId xmlns:a16="http://schemas.microsoft.com/office/drawing/2014/main" id="{BC14DA11-D35F-478C-88D7-88BE87E62C6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168AA7D-BCC8-48B3-A5FB-4E3D5EC622F1}" type="slidenum">
              <a:rPr lang="en-GB" altLang="en-US"/>
              <a:pPr/>
              <a:t>13</a:t>
            </a:fld>
            <a:endParaRPr lang="en-GB" altLang="en-US"/>
          </a:p>
        </p:txBody>
      </p:sp>
    </p:spTree>
    <p:extLst>
      <p:ext uri="{BB962C8B-B14F-4D97-AF65-F5344CB8AC3E}">
        <p14:creationId xmlns:p14="http://schemas.microsoft.com/office/powerpoint/2010/main" val="2402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7B60F58-2F08-49AE-A791-BB16F845A31B}" type="slidenum">
              <a:rPr lang="en-GB" smtClean="0"/>
              <a:pPr/>
              <a:t>19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2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730784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953126BE-2B11-4C15-9167-0AEA0ED2A25D}"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F905DF63-1FF9-46D5-8FED-1829CDB5D9EE}"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40908769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B939ABA-8476-47D9-80A0-5033786BCB72}"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2563087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DA80D81D-633B-4627-A562-25F3E6B64B11}"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9F0CEAE2-E49E-4389-B4D7-B5A65611D1B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7523643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C8156C84-0050-45C6-A153-D430B4C0D6FF}"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386495F9-B3F5-4DDF-9323-6CEC80C52C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98385236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52E9540D-0AA9-4962-9475-E8ADC6DD4930}"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0669F83E-C611-4B90-8FAE-1379528B23C3}"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7357057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A418B36E-4321-400C-8E7A-4FCB9118D968}"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FAF5663D-1B9D-48C8-BD8E-835F92F174D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28824105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7EBCCEA-FF61-4260-ACFE-7F7C23F62991}"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AA1819AB-B9DA-41D7-8C91-5DE9528F5AA4}"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42402570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AD0D050C-C869-4CC5-9D78-7F483CBE7183}"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EF707D33-CDDE-408A-A9D9-8533BBB6956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741612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C634482C-3897-478C-BB79-23A31000D5CF}"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1C564236-0921-40F4-A526-D08299A9CEDF}"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9913271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1E1161B-8EB7-4236-A7DB-8E6C420692B9}"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C05FFBAA-7097-4EBF-8EC8-BA13F122F32E}"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64305626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D4FE7E7-A98C-4CEB-A79A-5015CF368AA9}"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3F27268F-FCE8-404C-B794-14F77261286D}"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37458954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7.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8.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image" Target="../media/image25.jpeg"/><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2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633D1104-0316-455E-BAFF-BC38C56D81E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AD58E4E2-7891-4D91-AF5F-9946CA6D74F2}"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139013863"/>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2" Type="http://schemas.openxmlformats.org/officeDocument/2006/relationships/hyperlink" Target="https://www.mckinsey.com/featured-insights/leadership/citigroup-on-engaging-the-digital-customer" TargetMode="Externa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hyperlink" Target="https://www.investopedia.com/terms/o/organicgrowth.asp#:~:text=What%20Is%20Organic%20Growth%3F,through%20the%20company's%20own%20resources" TargetMode="External"/><Relationship Id="rId2" Type="http://schemas.openxmlformats.org/officeDocument/2006/relationships/notesSlide" Target="../notesSlides/notesSlide8.xml"/><Relationship Id="rId1" Type="http://schemas.openxmlformats.org/officeDocument/2006/relationships/slideLayout" Target="../slideLayouts/slideLayout30.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20.xml.rels><?xml version="1.0" encoding="UTF-8" standalone="yes"?>
<Relationships xmlns="http://schemas.openxmlformats.org/package/2006/relationships"><Relationship Id="rId3" Type="http://schemas.openxmlformats.org/officeDocument/2006/relationships/hyperlink" Target="https://www.ge.com/reports/ge-next-chapter-ge-ceo-lays-plans-future-company/" TargetMode="External"/><Relationship Id="rId2" Type="http://schemas.openxmlformats.org/officeDocument/2006/relationships/image" Target="../media/image33.png"/><Relationship Id="rId1" Type="http://schemas.openxmlformats.org/officeDocument/2006/relationships/slideLayout" Target="../slideLayouts/slideLayout3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65536" y="1510049"/>
            <a:ext cx="9239250" cy="646331"/>
          </a:xfrm>
          <a:prstGeom prst="rect">
            <a:avLst/>
          </a:prstGeom>
          <a:noFill/>
        </p:spPr>
        <p:txBody>
          <a:bodyPr wrap="square">
            <a:spAutoFit/>
          </a:bodyPr>
          <a:lstStyle/>
          <a:p>
            <a:pPr algn="ctr">
              <a:defRPr/>
            </a:pPr>
            <a:r>
              <a:rPr lang="en-GB" sz="3600" b="1" dirty="0">
                <a:solidFill>
                  <a:schemeClr val="bg1"/>
                </a:solidFill>
              </a:rPr>
              <a:t>BABM LCBB6004 Strategic Mgt. &amp; Sustainability</a:t>
            </a:r>
          </a:p>
        </p:txBody>
      </p:sp>
      <p:sp>
        <p:nvSpPr>
          <p:cNvPr id="6" name="Rectangle 5"/>
          <p:cNvSpPr/>
          <p:nvPr/>
        </p:nvSpPr>
        <p:spPr>
          <a:xfrm>
            <a:off x="47767" y="2868812"/>
            <a:ext cx="12044149" cy="1077218"/>
          </a:xfrm>
          <a:prstGeom prst="rect">
            <a:avLst/>
          </a:prstGeom>
          <a:noFill/>
        </p:spPr>
        <p:txBody>
          <a:bodyPr wrap="square">
            <a:spAutoFit/>
          </a:bodyPr>
          <a:lstStyle/>
          <a:p>
            <a:pPr algn="ctr">
              <a:defRPr/>
            </a:pPr>
            <a:r>
              <a:rPr lang="en-GB" sz="3200" b="1" dirty="0">
                <a:solidFill>
                  <a:schemeClr val="accent4">
                    <a:lumMod val="60000"/>
                    <a:lumOff val="40000"/>
                  </a:schemeClr>
                </a:solidFill>
              </a:rPr>
              <a:t>WEEK 5: Part 3</a:t>
            </a:r>
          </a:p>
          <a:p>
            <a:pPr algn="ctr">
              <a:defRPr/>
            </a:pPr>
            <a:r>
              <a:rPr lang="en-GB" sz="3200" b="1" dirty="0">
                <a:solidFill>
                  <a:schemeClr val="accent4">
                    <a:lumMod val="60000"/>
                    <a:lumOff val="40000"/>
                  </a:schemeClr>
                </a:solidFill>
              </a:rPr>
              <a:t>Strategy Method  - Organic Growth </a:t>
            </a:r>
          </a:p>
        </p:txBody>
      </p:sp>
    </p:spTree>
    <p:extLst>
      <p:ext uri="{BB962C8B-B14F-4D97-AF65-F5344CB8AC3E}">
        <p14:creationId xmlns:p14="http://schemas.microsoft.com/office/powerpoint/2010/main" val="3872427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5481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3080" y="534858"/>
            <a:ext cx="10363200" cy="644532"/>
          </a:xfrm>
          <a:ln w="3175">
            <a:solidFill>
              <a:schemeClr val="bg1"/>
            </a:solidFill>
          </a:ln>
        </p:spPr>
        <p:txBody>
          <a:bodyPr>
            <a:normAutofit/>
          </a:bodyPr>
          <a:lstStyle/>
          <a:p>
            <a:pPr>
              <a:lnSpc>
                <a:spcPct val="90000"/>
              </a:lnSpc>
              <a:defRPr/>
            </a:pPr>
            <a:r>
              <a:rPr lang="en-US" sz="4000" b="1" dirty="0">
                <a:solidFill>
                  <a:schemeClr val="tx1"/>
                </a:solidFill>
                <a:effectLst>
                  <a:outerShdw blurRad="38100" dist="38100" dir="2700000" algn="tl">
                    <a:srgbClr val="000000">
                      <a:alpha val="43137"/>
                    </a:srgbClr>
                  </a:outerShdw>
                </a:effectLst>
              </a:rPr>
              <a:t>Strategic Choice</a:t>
            </a:r>
            <a:endParaRPr lang="en-US" sz="4000" b="1" dirty="0">
              <a:solidFill>
                <a:schemeClr val="tx1"/>
              </a:solidFill>
              <a:effectLst>
                <a:outerShdw blurRad="38100" dist="38100" dir="2700000" algn="tl">
                  <a:srgbClr val="000000">
                    <a:alpha val="43137"/>
                  </a:srgbClr>
                </a:outerShdw>
              </a:effectLst>
              <a:latin typeface="Arial" pitchFamily="34" charset="0"/>
            </a:endParaRPr>
          </a:p>
        </p:txBody>
      </p:sp>
      <p:grpSp>
        <p:nvGrpSpPr>
          <p:cNvPr id="29" name="Group 28"/>
          <p:cNvGrpSpPr/>
          <p:nvPr/>
        </p:nvGrpSpPr>
        <p:grpSpPr>
          <a:xfrm>
            <a:off x="2279576" y="1324776"/>
            <a:ext cx="7677327" cy="3640853"/>
            <a:chOff x="179388" y="1844675"/>
            <a:chExt cx="8858251" cy="4286248"/>
          </a:xfrm>
        </p:grpSpPr>
        <p:sp>
          <p:nvSpPr>
            <p:cNvPr id="30" name="Text Box 5"/>
            <p:cNvSpPr txBox="1">
              <a:spLocks noChangeArrowheads="1"/>
            </p:cNvSpPr>
            <p:nvPr/>
          </p:nvSpPr>
          <p:spPr bwMode="auto">
            <a:xfrm>
              <a:off x="2916238" y="1844675"/>
              <a:ext cx="2879725" cy="434802"/>
            </a:xfrm>
            <a:prstGeom prst="rect">
              <a:avLst/>
            </a:prstGeom>
            <a:noFill/>
            <a:ln w="19050">
              <a:solidFill>
                <a:schemeClr val="tx1"/>
              </a:solidFill>
              <a:miter lim="800000"/>
              <a:headEnd/>
              <a:tailEnd/>
            </a:ln>
          </p:spPr>
          <p:txBody>
            <a:bodyPr>
              <a:spAutoFit/>
            </a:bodyPr>
            <a:lstStyle/>
            <a:p>
              <a:pPr>
                <a:spcBef>
                  <a:spcPct val="50000"/>
                </a:spcBef>
              </a:pPr>
              <a:r>
                <a:rPr lang="en-GB" b="1"/>
                <a:t>Strategic Choices</a:t>
              </a:r>
              <a:endParaRPr lang="en-GB" b="1" dirty="0"/>
            </a:p>
          </p:txBody>
        </p:sp>
        <p:sp>
          <p:nvSpPr>
            <p:cNvPr id="31" name="Text Box 6"/>
            <p:cNvSpPr txBox="1">
              <a:spLocks noChangeArrowheads="1"/>
            </p:cNvSpPr>
            <p:nvPr/>
          </p:nvSpPr>
          <p:spPr bwMode="auto">
            <a:xfrm>
              <a:off x="179388" y="3141663"/>
              <a:ext cx="2520950" cy="2880560"/>
            </a:xfrm>
            <a:prstGeom prst="rect">
              <a:avLst/>
            </a:prstGeom>
            <a:noFill/>
            <a:ln w="19050">
              <a:solidFill>
                <a:schemeClr val="tx1"/>
              </a:solidFill>
              <a:miter lim="800000"/>
              <a:headEnd/>
              <a:tailEnd/>
            </a:ln>
          </p:spPr>
          <p:txBody>
            <a:bodyPr>
              <a:spAutoFit/>
            </a:bodyPr>
            <a:lstStyle/>
            <a:p>
              <a:pPr>
                <a:spcBef>
                  <a:spcPct val="50000"/>
                </a:spcBef>
              </a:pPr>
              <a:r>
                <a:rPr lang="en-GB" b="1" dirty="0"/>
                <a:t>Bases of </a:t>
              </a:r>
            </a:p>
            <a:p>
              <a:pPr>
                <a:spcBef>
                  <a:spcPct val="50000"/>
                </a:spcBef>
              </a:pPr>
              <a:r>
                <a:rPr lang="en-GB" b="1" dirty="0"/>
                <a:t>Competitive strategy</a:t>
              </a:r>
            </a:p>
            <a:p>
              <a:pPr>
                <a:spcBef>
                  <a:spcPct val="50000"/>
                </a:spcBef>
                <a:buFontTx/>
                <a:buChar char="-"/>
              </a:pPr>
              <a:r>
                <a:rPr lang="en-GB" dirty="0"/>
                <a:t>Price or Cost-based strategies</a:t>
              </a:r>
            </a:p>
            <a:p>
              <a:pPr>
                <a:spcBef>
                  <a:spcPct val="50000"/>
                </a:spcBef>
                <a:buFontTx/>
                <a:buChar char="-"/>
              </a:pPr>
              <a:r>
                <a:rPr lang="en-GB" dirty="0"/>
                <a:t> Differentiation  strategies</a:t>
              </a:r>
            </a:p>
          </p:txBody>
        </p:sp>
        <p:sp>
          <p:nvSpPr>
            <p:cNvPr id="32" name="Text Box 7"/>
            <p:cNvSpPr txBox="1">
              <a:spLocks noChangeArrowheads="1"/>
            </p:cNvSpPr>
            <p:nvPr/>
          </p:nvSpPr>
          <p:spPr bwMode="auto">
            <a:xfrm>
              <a:off x="3132138" y="3141663"/>
              <a:ext cx="2520949" cy="2989260"/>
            </a:xfrm>
            <a:prstGeom prst="rect">
              <a:avLst/>
            </a:prstGeom>
            <a:noFill/>
            <a:ln w="19050">
              <a:solidFill>
                <a:schemeClr val="tx1"/>
              </a:solidFill>
              <a:miter lim="800000"/>
              <a:headEnd/>
              <a:tailEnd/>
            </a:ln>
          </p:spPr>
          <p:txBody>
            <a:bodyPr>
              <a:spAutoFit/>
            </a:bodyPr>
            <a:lstStyle/>
            <a:p>
              <a:pPr>
                <a:spcBef>
                  <a:spcPct val="50000"/>
                </a:spcBef>
              </a:pPr>
              <a:r>
                <a:rPr lang="en-GB" sz="1600" b="1" dirty="0"/>
                <a:t>Strategy Directions/Options</a:t>
              </a:r>
            </a:p>
            <a:p>
              <a:pPr>
                <a:spcBef>
                  <a:spcPct val="50000"/>
                </a:spcBef>
                <a:buFontTx/>
                <a:buChar char="-"/>
              </a:pPr>
              <a:r>
                <a:rPr lang="en-GB" sz="1600" dirty="0"/>
                <a:t>Ansoff’s 4 options</a:t>
              </a:r>
            </a:p>
            <a:p>
              <a:pPr>
                <a:spcBef>
                  <a:spcPct val="50000"/>
                </a:spcBef>
                <a:buFontTx/>
                <a:buChar char="-"/>
              </a:pPr>
              <a:r>
                <a:rPr lang="en-GB" sz="1600" dirty="0"/>
                <a:t>Rationalisation/ Consolidation</a:t>
              </a:r>
            </a:p>
            <a:p>
              <a:pPr>
                <a:spcBef>
                  <a:spcPct val="50000"/>
                </a:spcBef>
                <a:buFontTx/>
                <a:buChar char="-"/>
              </a:pPr>
              <a:r>
                <a:rPr lang="en-GB" sz="1600" dirty="0"/>
                <a:t>Internationalisation</a:t>
              </a:r>
            </a:p>
            <a:p>
              <a:pPr>
                <a:spcBef>
                  <a:spcPct val="50000"/>
                </a:spcBef>
                <a:buFontTx/>
                <a:buChar char="-"/>
              </a:pPr>
              <a:r>
                <a:rPr lang="en-GB" sz="1600" dirty="0"/>
                <a:t>Innovation</a:t>
              </a:r>
            </a:p>
            <a:p>
              <a:pPr>
                <a:spcBef>
                  <a:spcPct val="50000"/>
                </a:spcBef>
              </a:pPr>
              <a:endParaRPr lang="en-GB" sz="1000" dirty="0"/>
            </a:p>
          </p:txBody>
        </p:sp>
        <p:sp>
          <p:nvSpPr>
            <p:cNvPr id="33" name="Text Box 8"/>
            <p:cNvSpPr txBox="1">
              <a:spLocks noChangeArrowheads="1"/>
            </p:cNvSpPr>
            <p:nvPr/>
          </p:nvSpPr>
          <p:spPr bwMode="auto">
            <a:xfrm>
              <a:off x="6084889" y="3086042"/>
              <a:ext cx="2952750" cy="2717508"/>
            </a:xfrm>
            <a:prstGeom prst="rect">
              <a:avLst/>
            </a:prstGeom>
            <a:noFill/>
            <a:ln w="19050">
              <a:solidFill>
                <a:schemeClr val="tx1"/>
              </a:solidFill>
              <a:miter lim="800000"/>
              <a:headEnd/>
              <a:tailEnd/>
            </a:ln>
          </p:spPr>
          <p:txBody>
            <a:bodyPr>
              <a:spAutoFit/>
            </a:bodyPr>
            <a:lstStyle/>
            <a:p>
              <a:pPr>
                <a:spcBef>
                  <a:spcPct val="50000"/>
                </a:spcBef>
              </a:pPr>
              <a:r>
                <a:rPr lang="en-GB" b="1" dirty="0"/>
                <a:t>Methods for Pursuing Strategic Options</a:t>
              </a:r>
            </a:p>
            <a:p>
              <a:pPr>
                <a:spcBef>
                  <a:spcPct val="50000"/>
                </a:spcBef>
                <a:buFontTx/>
                <a:buChar char="-"/>
              </a:pPr>
              <a:r>
                <a:rPr lang="en-GB" dirty="0"/>
                <a:t>Organic Growth</a:t>
              </a:r>
            </a:p>
            <a:p>
              <a:pPr>
                <a:spcBef>
                  <a:spcPct val="50000"/>
                </a:spcBef>
                <a:buFontTx/>
                <a:buChar char="-"/>
              </a:pPr>
              <a:r>
                <a:rPr lang="en-GB" dirty="0"/>
                <a:t>Mergers </a:t>
              </a:r>
            </a:p>
            <a:p>
              <a:pPr>
                <a:spcBef>
                  <a:spcPct val="50000"/>
                </a:spcBef>
                <a:buFontTx/>
                <a:buChar char="-"/>
              </a:pPr>
              <a:r>
                <a:rPr lang="en-GB" dirty="0"/>
                <a:t> Acquisitions</a:t>
              </a:r>
            </a:p>
            <a:p>
              <a:pPr>
                <a:spcBef>
                  <a:spcPct val="50000"/>
                </a:spcBef>
                <a:buFontTx/>
                <a:buChar char="-"/>
              </a:pPr>
              <a:r>
                <a:rPr lang="en-GB" dirty="0"/>
                <a:t> Alliances</a:t>
              </a:r>
            </a:p>
          </p:txBody>
        </p:sp>
        <p:sp>
          <p:nvSpPr>
            <p:cNvPr id="34" name="AutoShape 9"/>
            <p:cNvSpPr>
              <a:spLocks noChangeArrowheads="1"/>
            </p:cNvSpPr>
            <p:nvPr/>
          </p:nvSpPr>
          <p:spPr bwMode="auto">
            <a:xfrm rot="7869746">
              <a:off x="2232025" y="2528888"/>
              <a:ext cx="792163" cy="287337"/>
            </a:xfrm>
            <a:prstGeom prst="rightArrow">
              <a:avLst>
                <a:gd name="adj1" fmla="val 50000"/>
                <a:gd name="adj2" fmla="val 68923"/>
              </a:avLst>
            </a:prstGeom>
            <a:solidFill>
              <a:schemeClr val="accent1"/>
            </a:solidFill>
            <a:ln w="9525">
              <a:solidFill>
                <a:schemeClr val="tx1"/>
              </a:solidFill>
              <a:miter lim="800000"/>
              <a:headEnd/>
              <a:tailEnd/>
            </a:ln>
          </p:spPr>
          <p:txBody>
            <a:bodyPr wrap="none" anchor="ctr"/>
            <a:lstStyle/>
            <a:p>
              <a:endParaRPr lang="en-US"/>
            </a:p>
          </p:txBody>
        </p:sp>
        <p:sp>
          <p:nvSpPr>
            <p:cNvPr id="35" name="AutoShape 10"/>
            <p:cNvSpPr>
              <a:spLocks noChangeArrowheads="1"/>
            </p:cNvSpPr>
            <p:nvPr/>
          </p:nvSpPr>
          <p:spPr bwMode="auto">
            <a:xfrm>
              <a:off x="4211638" y="2420938"/>
              <a:ext cx="288925" cy="647700"/>
            </a:xfrm>
            <a:prstGeom prst="downArrow">
              <a:avLst>
                <a:gd name="adj1" fmla="val 50000"/>
                <a:gd name="adj2" fmla="val 56044"/>
              </a:avLst>
            </a:prstGeom>
            <a:solidFill>
              <a:schemeClr val="accent1"/>
            </a:solidFill>
            <a:ln w="9525">
              <a:solidFill>
                <a:schemeClr val="tx1"/>
              </a:solidFill>
              <a:miter lim="800000"/>
              <a:headEnd/>
              <a:tailEnd/>
            </a:ln>
          </p:spPr>
          <p:txBody>
            <a:bodyPr vert="eaVert" wrap="none" anchor="ctr"/>
            <a:lstStyle/>
            <a:p>
              <a:endParaRPr lang="en-US"/>
            </a:p>
          </p:txBody>
        </p:sp>
        <p:sp>
          <p:nvSpPr>
            <p:cNvPr id="36" name="AutoShape 11"/>
            <p:cNvSpPr>
              <a:spLocks noChangeArrowheads="1"/>
            </p:cNvSpPr>
            <p:nvPr/>
          </p:nvSpPr>
          <p:spPr bwMode="auto">
            <a:xfrm rot="2924138">
              <a:off x="5759450" y="2528888"/>
              <a:ext cx="792163" cy="287337"/>
            </a:xfrm>
            <a:prstGeom prst="rightArrow">
              <a:avLst>
                <a:gd name="adj1" fmla="val 50000"/>
                <a:gd name="adj2" fmla="val 68923"/>
              </a:avLst>
            </a:prstGeom>
            <a:solidFill>
              <a:schemeClr val="accent1"/>
            </a:solidFill>
            <a:ln w="9525">
              <a:solidFill>
                <a:schemeClr val="tx1"/>
              </a:solidFill>
              <a:miter lim="800000"/>
              <a:headEnd/>
              <a:tailEnd/>
            </a:ln>
          </p:spPr>
          <p:txBody>
            <a:bodyPr wrap="none" anchor="ctr"/>
            <a:lstStyle/>
            <a:p>
              <a:endParaRPr lang="en-US"/>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BCFC4E3-8E9A-4DCC-BF44-D91C877054C9}"/>
              </a:ext>
            </a:extLst>
          </p:cNvPr>
          <p:cNvSpPr/>
          <p:nvPr/>
        </p:nvSpPr>
        <p:spPr>
          <a:xfrm>
            <a:off x="690616" y="1916832"/>
            <a:ext cx="2880320" cy="3486339"/>
          </a:xfrm>
          <a:prstGeom prst="rect">
            <a:avLst/>
          </a:prstGeom>
        </p:spPr>
        <p:txBody>
          <a:bodyPr wrap="square">
            <a:spAutoFit/>
          </a:bodyPr>
          <a:lstStyle/>
          <a:p>
            <a:pPr>
              <a:lnSpc>
                <a:spcPct val="200000"/>
              </a:lnSpc>
              <a:spcBef>
                <a:spcPct val="50000"/>
              </a:spcBef>
              <a:buFontTx/>
              <a:buChar char="-"/>
            </a:pPr>
            <a:r>
              <a:rPr lang="en-GB" sz="2400" b="1" dirty="0">
                <a:effectLst>
                  <a:outerShdw blurRad="38100" dist="38100" dir="2700000" algn="tl">
                    <a:srgbClr val="000000">
                      <a:alpha val="43137"/>
                    </a:srgbClr>
                  </a:outerShdw>
                </a:effectLst>
                <a:highlight>
                  <a:srgbClr val="FFFF00"/>
                </a:highlight>
              </a:rPr>
              <a:t>Organic Growth</a:t>
            </a:r>
          </a:p>
          <a:p>
            <a:pPr>
              <a:lnSpc>
                <a:spcPct val="200000"/>
              </a:lnSpc>
              <a:spcBef>
                <a:spcPct val="50000"/>
              </a:spcBef>
              <a:buFontTx/>
              <a:buChar char="-"/>
            </a:pPr>
            <a:r>
              <a:rPr lang="en-GB" sz="2400" b="1" dirty="0">
                <a:effectLst>
                  <a:outerShdw blurRad="38100" dist="38100" dir="2700000" algn="tl">
                    <a:srgbClr val="000000">
                      <a:alpha val="43137"/>
                    </a:srgbClr>
                  </a:outerShdw>
                </a:effectLst>
              </a:rPr>
              <a:t>Mergers </a:t>
            </a:r>
          </a:p>
          <a:p>
            <a:pPr>
              <a:lnSpc>
                <a:spcPct val="200000"/>
              </a:lnSpc>
              <a:spcBef>
                <a:spcPct val="50000"/>
              </a:spcBef>
              <a:buFontTx/>
              <a:buChar char="-"/>
            </a:pPr>
            <a:r>
              <a:rPr lang="en-GB" sz="2400" b="1" dirty="0">
                <a:effectLst>
                  <a:outerShdw blurRad="38100" dist="38100" dir="2700000" algn="tl">
                    <a:srgbClr val="000000">
                      <a:alpha val="43137"/>
                    </a:srgbClr>
                  </a:outerShdw>
                </a:effectLst>
              </a:rPr>
              <a:t> Acquisitions</a:t>
            </a:r>
          </a:p>
          <a:p>
            <a:pPr>
              <a:lnSpc>
                <a:spcPct val="200000"/>
              </a:lnSpc>
              <a:spcBef>
                <a:spcPct val="50000"/>
              </a:spcBef>
              <a:buFontTx/>
              <a:buChar char="-"/>
            </a:pPr>
            <a:r>
              <a:rPr lang="en-GB" sz="2400" b="1" dirty="0">
                <a:effectLst>
                  <a:outerShdw blurRad="38100" dist="38100" dir="2700000" algn="tl">
                    <a:srgbClr val="000000">
                      <a:alpha val="43137"/>
                    </a:srgbClr>
                  </a:outerShdw>
                </a:effectLst>
              </a:rPr>
              <a:t> Alliances</a:t>
            </a:r>
          </a:p>
        </p:txBody>
      </p:sp>
      <p:sp>
        <p:nvSpPr>
          <p:cNvPr id="5" name="Rectangle 4">
            <a:extLst>
              <a:ext uri="{FF2B5EF4-FFF2-40B4-BE49-F238E27FC236}">
                <a16:creationId xmlns:a16="http://schemas.microsoft.com/office/drawing/2014/main" id="{40B303DD-B5F9-48F5-8419-08AB59F85913}"/>
              </a:ext>
            </a:extLst>
          </p:cNvPr>
          <p:cNvSpPr/>
          <p:nvPr/>
        </p:nvSpPr>
        <p:spPr>
          <a:xfrm>
            <a:off x="2639616" y="548680"/>
            <a:ext cx="7946406" cy="584775"/>
          </a:xfrm>
          <a:prstGeom prst="rect">
            <a:avLst/>
          </a:prstGeom>
        </p:spPr>
        <p:txBody>
          <a:bodyPr wrap="none">
            <a:spAutoFit/>
          </a:bodyPr>
          <a:lstStyle/>
          <a:p>
            <a:pPr>
              <a:spcBef>
                <a:spcPct val="50000"/>
              </a:spcBef>
            </a:pPr>
            <a:r>
              <a:rPr lang="en-GB" sz="3200" b="1" dirty="0"/>
              <a:t>Methods for Pursuing Strategic Options</a:t>
            </a:r>
          </a:p>
        </p:txBody>
      </p:sp>
      <p:sp>
        <p:nvSpPr>
          <p:cNvPr id="6" name="Rectangle 5">
            <a:extLst>
              <a:ext uri="{FF2B5EF4-FFF2-40B4-BE49-F238E27FC236}">
                <a16:creationId xmlns:a16="http://schemas.microsoft.com/office/drawing/2014/main" id="{F12706E3-F24A-4B2C-8950-EB86A49361F0}"/>
              </a:ext>
            </a:extLst>
          </p:cNvPr>
          <p:cNvSpPr/>
          <p:nvPr/>
        </p:nvSpPr>
        <p:spPr bwMode="auto">
          <a:xfrm>
            <a:off x="5591944" y="2132856"/>
            <a:ext cx="5256584" cy="504056"/>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charset="0"/>
                <a:ea typeface="ＭＳ Ｐゴシック" pitchFamily="1" charset="-128"/>
              </a:rPr>
              <a:t>Internal Resources and Capabilities  </a:t>
            </a:r>
          </a:p>
        </p:txBody>
      </p:sp>
      <p:sp>
        <p:nvSpPr>
          <p:cNvPr id="7" name="Rectangle 6">
            <a:extLst>
              <a:ext uri="{FF2B5EF4-FFF2-40B4-BE49-F238E27FC236}">
                <a16:creationId xmlns:a16="http://schemas.microsoft.com/office/drawing/2014/main" id="{8B3709C3-DE65-4936-97DC-6BF654B2E2E2}"/>
              </a:ext>
            </a:extLst>
          </p:cNvPr>
          <p:cNvSpPr/>
          <p:nvPr/>
        </p:nvSpPr>
        <p:spPr bwMode="auto">
          <a:xfrm>
            <a:off x="5596728" y="3356992"/>
            <a:ext cx="5251800" cy="1728192"/>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charset="0"/>
                <a:ea typeface="ＭＳ Ｐゴシック" pitchFamily="1" charset="-128"/>
              </a:rPr>
              <a:t>External approaches:</a:t>
            </a:r>
          </a:p>
          <a:p>
            <a:pPr marL="0" marR="0" indent="0" algn="l" defTabSz="914400" rtl="0" eaLnBrk="0" fontAlgn="base" latinLnBrk="0" hangingPunct="0">
              <a:lnSpc>
                <a:spcPct val="100000"/>
              </a:lnSpc>
              <a:spcBef>
                <a:spcPct val="0"/>
              </a:spcBef>
              <a:spcAft>
                <a:spcPct val="0"/>
              </a:spcAft>
              <a:buClrTx/>
              <a:buSzTx/>
              <a:buFontTx/>
              <a:buNone/>
              <a:tabLst/>
            </a:pPr>
            <a:endParaRPr lang="en-GB" sz="2400" dirty="0">
              <a:latin typeface="Arial" charset="0"/>
              <a:ea typeface="ＭＳ Ｐゴシック" pitchFamily="1" charset="-128"/>
            </a:endParaRPr>
          </a:p>
          <a:p>
            <a:pPr marL="342900" marR="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sz="2400" dirty="0">
                <a:latin typeface="Arial" charset="0"/>
                <a:ea typeface="ＭＳ Ｐゴシック" pitchFamily="1" charset="-128"/>
              </a:rPr>
              <a:t>External Resources</a:t>
            </a:r>
          </a:p>
          <a:p>
            <a:pPr marL="342900" marR="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sz="2400" dirty="0">
                <a:latin typeface="Arial" charset="0"/>
                <a:ea typeface="ＭＳ Ｐゴシック" pitchFamily="1" charset="-128"/>
              </a:rPr>
              <a:t>External Capabilities  </a:t>
            </a:r>
            <a:r>
              <a:rPr kumimoji="0" lang="en-GB" sz="2400" b="0" i="0" u="none" strike="noStrike" cap="none" normalizeH="0" baseline="0" dirty="0">
                <a:ln>
                  <a:noFill/>
                </a:ln>
                <a:solidFill>
                  <a:schemeClr val="tx1"/>
                </a:solidFill>
                <a:effectLst/>
                <a:latin typeface="Arial" charset="0"/>
                <a:ea typeface="ＭＳ Ｐゴシック" pitchFamily="1" charset="-128"/>
              </a:rPr>
              <a:t> </a:t>
            </a:r>
          </a:p>
        </p:txBody>
      </p:sp>
      <p:sp>
        <p:nvSpPr>
          <p:cNvPr id="8" name="Right Brace 7">
            <a:extLst>
              <a:ext uri="{FF2B5EF4-FFF2-40B4-BE49-F238E27FC236}">
                <a16:creationId xmlns:a16="http://schemas.microsoft.com/office/drawing/2014/main" id="{594032FB-FC14-44A7-843E-2A8B91236FE8}"/>
              </a:ext>
            </a:extLst>
          </p:cNvPr>
          <p:cNvSpPr/>
          <p:nvPr/>
        </p:nvSpPr>
        <p:spPr bwMode="auto">
          <a:xfrm>
            <a:off x="2927648" y="2996952"/>
            <a:ext cx="1008112" cy="2448272"/>
          </a:xfrm>
          <a:prstGeom prst="rightBrace">
            <a:avLst/>
          </a:prstGeom>
          <a:solidFill>
            <a:schemeClr val="bg1"/>
          </a:solidFill>
          <a:ln w="762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a typeface="ＭＳ Ｐゴシック" pitchFamily="1" charset="-128"/>
            </a:endParaRPr>
          </a:p>
        </p:txBody>
      </p:sp>
      <p:cxnSp>
        <p:nvCxnSpPr>
          <p:cNvPr id="10" name="Straight Arrow Connector 9">
            <a:extLst>
              <a:ext uri="{FF2B5EF4-FFF2-40B4-BE49-F238E27FC236}">
                <a16:creationId xmlns:a16="http://schemas.microsoft.com/office/drawing/2014/main" id="{C787E240-7C38-4C08-B16D-AA15FFCFB5F8}"/>
              </a:ext>
            </a:extLst>
          </p:cNvPr>
          <p:cNvCxnSpPr>
            <a:stCxn id="8" idx="1"/>
          </p:cNvCxnSpPr>
          <p:nvPr/>
        </p:nvCxnSpPr>
        <p:spPr bwMode="auto">
          <a:xfrm>
            <a:off x="3935760" y="4221088"/>
            <a:ext cx="1656184" cy="0"/>
          </a:xfrm>
          <a:prstGeom prst="straightConnector1">
            <a:avLst/>
          </a:prstGeom>
          <a:solidFill>
            <a:schemeClr val="accent1"/>
          </a:solidFill>
          <a:ln w="76200" cap="flat" cmpd="sng" algn="ctr">
            <a:solidFill>
              <a:srgbClr val="FF0000"/>
            </a:solidFill>
            <a:prstDash val="solid"/>
            <a:round/>
            <a:headEnd type="none" w="med" len="med"/>
            <a:tailEnd type="triangle" w="med" len="med"/>
          </a:ln>
          <a:effectLst/>
        </p:spPr>
      </p:cxnSp>
      <p:cxnSp>
        <p:nvCxnSpPr>
          <p:cNvPr id="11" name="Straight Arrow Connector 10">
            <a:extLst>
              <a:ext uri="{FF2B5EF4-FFF2-40B4-BE49-F238E27FC236}">
                <a16:creationId xmlns:a16="http://schemas.microsoft.com/office/drawing/2014/main" id="{1F978862-29BD-43C3-980E-962871338FD0}"/>
              </a:ext>
            </a:extLst>
          </p:cNvPr>
          <p:cNvCxnSpPr>
            <a:cxnSpLocks/>
            <a:endCxn id="6" idx="1"/>
          </p:cNvCxnSpPr>
          <p:nvPr/>
        </p:nvCxnSpPr>
        <p:spPr bwMode="auto">
          <a:xfrm>
            <a:off x="3215680" y="2384884"/>
            <a:ext cx="2376264" cy="0"/>
          </a:xfrm>
          <a:prstGeom prst="straightConnector1">
            <a:avLst/>
          </a:prstGeom>
          <a:solidFill>
            <a:schemeClr val="accent1"/>
          </a:solidFill>
          <a:ln w="76200" cap="flat" cmpd="sng" algn="ctr">
            <a:solidFill>
              <a:srgbClr val="FF0000"/>
            </a:solidFill>
            <a:prstDash val="solid"/>
            <a:round/>
            <a:headEnd type="none" w="med" len="med"/>
            <a:tailEnd type="triangle" w="med" len="med"/>
          </a:ln>
          <a:effectLst/>
        </p:spPr>
      </p:cxnSp>
    </p:spTree>
    <p:extLst>
      <p:ext uri="{BB962C8B-B14F-4D97-AF65-F5344CB8AC3E}">
        <p14:creationId xmlns:p14="http://schemas.microsoft.com/office/powerpoint/2010/main" val="2741239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1000"/>
                                        <p:tgtEl>
                                          <p:spTgt spid="10"/>
                                        </p:tgtEl>
                                      </p:cBhvr>
                                    </p:animEffect>
                                    <p:anim calcmode="lin" valueType="num">
                                      <p:cBhvr>
                                        <p:cTn id="25" dur="1000" fill="hold"/>
                                        <p:tgtEl>
                                          <p:spTgt spid="10"/>
                                        </p:tgtEl>
                                        <p:attrNameLst>
                                          <p:attrName>ppt_x</p:attrName>
                                        </p:attrNameLst>
                                      </p:cBhvr>
                                      <p:tavLst>
                                        <p:tav tm="0">
                                          <p:val>
                                            <p:strVal val="#ppt_x"/>
                                          </p:val>
                                        </p:tav>
                                        <p:tav tm="100000">
                                          <p:val>
                                            <p:strVal val="#ppt_x"/>
                                          </p:val>
                                        </p:tav>
                                      </p:tavLst>
                                    </p:anim>
                                    <p:anim calcmode="lin" valueType="num">
                                      <p:cBhvr>
                                        <p:cTn id="26" dur="1000" fill="hold"/>
                                        <p:tgtEl>
                                          <p:spTgt spid="10"/>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1000"/>
                                        <p:tgtEl>
                                          <p:spTgt spid="7"/>
                                        </p:tgtEl>
                                      </p:cBhvr>
                                    </p:animEffect>
                                    <p:anim calcmode="lin" valueType="num">
                                      <p:cBhvr>
                                        <p:cTn id="30" dur="1000" fill="hold"/>
                                        <p:tgtEl>
                                          <p:spTgt spid="7"/>
                                        </p:tgtEl>
                                        <p:attrNameLst>
                                          <p:attrName>ppt_x</p:attrName>
                                        </p:attrNameLst>
                                      </p:cBhvr>
                                      <p:tavLst>
                                        <p:tav tm="0">
                                          <p:val>
                                            <p:strVal val="#ppt_x"/>
                                          </p:val>
                                        </p:tav>
                                        <p:tav tm="100000">
                                          <p:val>
                                            <p:strVal val="#ppt_x"/>
                                          </p:val>
                                        </p:tav>
                                      </p:tavLst>
                                    </p:anim>
                                    <p:anim calcmode="lin" valueType="num">
                                      <p:cBhvr>
                                        <p:cTn id="3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1862" y="280928"/>
            <a:ext cx="7956938" cy="803176"/>
          </a:xfrm>
          <a:ln w="3175">
            <a:solidFill>
              <a:schemeClr val="bg1"/>
            </a:solidFill>
          </a:ln>
        </p:spPr>
        <p:txBody>
          <a:bodyPr>
            <a:normAutofit/>
          </a:bodyPr>
          <a:lstStyle/>
          <a:p>
            <a:pPr defTabSz="762000">
              <a:defRPr/>
            </a:pPr>
            <a:r>
              <a:rPr lang="en-US" sz="4000" b="1" dirty="0">
                <a:solidFill>
                  <a:schemeClr val="tx1"/>
                </a:solidFill>
                <a:effectLst>
                  <a:outerShdw blurRad="38100" dist="38100" dir="2700000" algn="tl">
                    <a:srgbClr val="000000">
                      <a:alpha val="43137"/>
                    </a:srgbClr>
                  </a:outerShdw>
                </a:effectLst>
              </a:rPr>
              <a:t>What is a Strategic Method?</a:t>
            </a:r>
            <a:endParaRPr lang="en-US" sz="4000" b="1" dirty="0">
              <a:solidFill>
                <a:schemeClr val="tx1"/>
              </a:solidFill>
              <a:effectLst>
                <a:outerShdw blurRad="38100" dist="38100" dir="2700000" algn="tl">
                  <a:srgbClr val="000000">
                    <a:alpha val="43137"/>
                  </a:srgbClr>
                </a:outerShdw>
              </a:effectLst>
              <a:latin typeface="Arial" pitchFamily="34" charset="0"/>
            </a:endParaRPr>
          </a:p>
        </p:txBody>
      </p:sp>
      <p:sp>
        <p:nvSpPr>
          <p:cNvPr id="5"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pPr algn="ctr"/>
            <a:endParaRPr lang="en-US" sz="1600" b="1">
              <a:latin typeface="Univers" charset="0"/>
            </a:endParaRPr>
          </a:p>
        </p:txBody>
      </p:sp>
      <p:sp>
        <p:nvSpPr>
          <p:cNvPr id="6"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pPr algn="ctr"/>
            <a:endParaRPr lang="en-US" sz="1600" b="1">
              <a:latin typeface="Univers" charset="0"/>
            </a:endParaRPr>
          </a:p>
        </p:txBody>
      </p:sp>
      <p:sp>
        <p:nvSpPr>
          <p:cNvPr id="26"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sz="2000" b="1">
              <a:latin typeface="Arial" pitchFamily="34" charset="0"/>
            </a:endParaRPr>
          </a:p>
        </p:txBody>
      </p:sp>
      <p:sp>
        <p:nvSpPr>
          <p:cNvPr id="27"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sz="2000" b="1">
              <a:latin typeface="Arial" pitchFamily="34" charset="0"/>
            </a:endParaRPr>
          </a:p>
        </p:txBody>
      </p:sp>
      <p:sp>
        <p:nvSpPr>
          <p:cNvPr id="28"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b="1">
              <a:latin typeface="Arial" pitchFamily="34" charset="0"/>
            </a:endParaRPr>
          </a:p>
        </p:txBody>
      </p:sp>
      <p:sp>
        <p:nvSpPr>
          <p:cNvPr id="29"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b="1">
              <a:latin typeface="Arial" pitchFamily="34" charset="0"/>
            </a:endParaRPr>
          </a:p>
        </p:txBody>
      </p:sp>
      <p:sp>
        <p:nvSpPr>
          <p:cNvPr id="30"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sz="2400">
              <a:latin typeface="Times New Roman" pitchFamily="18" charset="0"/>
            </a:endParaRPr>
          </a:p>
        </p:txBody>
      </p:sp>
      <p:sp>
        <p:nvSpPr>
          <p:cNvPr id="31"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sz="2400">
              <a:latin typeface="Times New Roman" pitchFamily="18" charset="0"/>
            </a:endParaRPr>
          </a:p>
        </p:txBody>
      </p:sp>
      <p:sp>
        <p:nvSpPr>
          <p:cNvPr id="15" name="Rectangle 3"/>
          <p:cNvSpPr txBox="1">
            <a:spLocks noChangeArrowheads="1"/>
          </p:cNvSpPr>
          <p:nvPr/>
        </p:nvSpPr>
        <p:spPr>
          <a:xfrm>
            <a:off x="479376" y="1748594"/>
            <a:ext cx="10509347" cy="722554"/>
          </a:xfrm>
          <a:prstGeom prst="rect">
            <a:avLst/>
          </a:prstGeom>
        </p:spPr>
        <p:txBody>
          <a:bodyPr vert="horz" lIns="91440" tIns="45720" rIns="91440" bIns="45720" rtlCol="0">
            <a:normAutofit/>
          </a:bodyPr>
          <a:lstStyle/>
          <a:p>
            <a:pPr marL="342900" indent="4763" algn="ctr">
              <a:spcBef>
                <a:spcPct val="20000"/>
              </a:spcBef>
              <a:defRPr/>
            </a:pPr>
            <a:r>
              <a:rPr lang="en-US" sz="2400" dirty="0"/>
              <a:t>A </a:t>
            </a:r>
            <a:r>
              <a:rPr lang="en-US" sz="2400" b="1" dirty="0"/>
              <a:t>strategic method</a:t>
            </a:r>
            <a:r>
              <a:rPr lang="en-US" sz="2400" dirty="0"/>
              <a:t> is the means by which a strategy can be pursued</a:t>
            </a:r>
            <a:r>
              <a:rPr lang="en-US" sz="3200" dirty="0"/>
              <a:t>.</a:t>
            </a:r>
          </a:p>
        </p:txBody>
      </p:sp>
      <p:grpSp>
        <p:nvGrpSpPr>
          <p:cNvPr id="16" name="Group 15"/>
          <p:cNvGrpSpPr/>
          <p:nvPr/>
        </p:nvGrpSpPr>
        <p:grpSpPr>
          <a:xfrm>
            <a:off x="2999656" y="2852936"/>
            <a:ext cx="6423992" cy="2528664"/>
            <a:chOff x="1676400" y="3276600"/>
            <a:chExt cx="6324600" cy="2438400"/>
          </a:xfrm>
          <a:solidFill>
            <a:srgbClr val="FFC000"/>
          </a:solidFill>
        </p:grpSpPr>
        <p:sp>
          <p:nvSpPr>
            <p:cNvPr id="17" name="AutoShape 4"/>
            <p:cNvSpPr>
              <a:spLocks noChangeArrowheads="1"/>
            </p:cNvSpPr>
            <p:nvPr/>
          </p:nvSpPr>
          <p:spPr bwMode="auto">
            <a:xfrm>
              <a:off x="1676400" y="3276600"/>
              <a:ext cx="3048000" cy="1143000"/>
            </a:xfrm>
            <a:prstGeom prst="roundRect">
              <a:avLst>
                <a:gd name="adj" fmla="val 16667"/>
              </a:avLst>
            </a:prstGeom>
            <a:grpFill/>
            <a:ln w="9525">
              <a:noFill/>
              <a:round/>
              <a:headEnd/>
              <a:tailEnd/>
            </a:ln>
          </p:spPr>
          <p:txBody>
            <a:bodyPr wrap="none" anchor="ctr"/>
            <a:lstStyle/>
            <a:p>
              <a:pPr algn="ctr"/>
              <a:r>
                <a:rPr lang="en-US" dirty="0"/>
                <a:t>Organic </a:t>
              </a:r>
            </a:p>
            <a:p>
              <a:pPr algn="ctr"/>
              <a:r>
                <a:rPr lang="en-US" dirty="0"/>
                <a:t>development</a:t>
              </a:r>
            </a:p>
          </p:txBody>
        </p:sp>
        <p:sp>
          <p:nvSpPr>
            <p:cNvPr id="18" name="AutoShape 5"/>
            <p:cNvSpPr>
              <a:spLocks noChangeArrowheads="1"/>
            </p:cNvSpPr>
            <p:nvPr/>
          </p:nvSpPr>
          <p:spPr bwMode="auto">
            <a:xfrm>
              <a:off x="4953000" y="3276600"/>
              <a:ext cx="3048000" cy="1143000"/>
            </a:xfrm>
            <a:prstGeom prst="roundRect">
              <a:avLst>
                <a:gd name="adj" fmla="val 16667"/>
              </a:avLst>
            </a:prstGeom>
            <a:grpFill/>
            <a:ln w="9525">
              <a:noFill/>
              <a:round/>
              <a:headEnd/>
              <a:tailEnd/>
            </a:ln>
          </p:spPr>
          <p:txBody>
            <a:bodyPr wrap="none" anchor="ctr"/>
            <a:lstStyle/>
            <a:p>
              <a:pPr algn="ctr"/>
              <a:r>
                <a:rPr lang="en-US"/>
                <a:t>Mergers and </a:t>
              </a:r>
            </a:p>
            <a:p>
              <a:pPr algn="ctr"/>
              <a:r>
                <a:rPr lang="en-US"/>
                <a:t>acquisitions</a:t>
              </a:r>
            </a:p>
          </p:txBody>
        </p:sp>
        <p:sp>
          <p:nvSpPr>
            <p:cNvPr id="19" name="AutoShape 6"/>
            <p:cNvSpPr>
              <a:spLocks noChangeArrowheads="1"/>
            </p:cNvSpPr>
            <p:nvPr/>
          </p:nvSpPr>
          <p:spPr bwMode="auto">
            <a:xfrm>
              <a:off x="3352800" y="4572000"/>
              <a:ext cx="3048000" cy="1143000"/>
            </a:xfrm>
            <a:prstGeom prst="roundRect">
              <a:avLst>
                <a:gd name="adj" fmla="val 16667"/>
              </a:avLst>
            </a:prstGeom>
            <a:grpFill/>
            <a:ln w="9525">
              <a:noFill/>
              <a:round/>
              <a:headEnd/>
              <a:tailEnd/>
            </a:ln>
          </p:spPr>
          <p:txBody>
            <a:bodyPr wrap="none" anchor="ctr"/>
            <a:lstStyle/>
            <a:p>
              <a:pPr algn="ctr"/>
              <a:r>
                <a:rPr lang="en-US"/>
                <a:t>Strategic</a:t>
              </a:r>
            </a:p>
            <a:p>
              <a:pPr algn="ctr"/>
              <a:r>
                <a:rPr lang="en-US"/>
                <a:t>alliances</a:t>
              </a:r>
            </a:p>
          </p:txBody>
        </p:sp>
      </p:grpSp>
    </p:spTree>
    <p:extLst>
      <p:ext uri="{BB962C8B-B14F-4D97-AF65-F5344CB8AC3E}">
        <p14:creationId xmlns:p14="http://schemas.microsoft.com/office/powerpoint/2010/main" val="2187660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7">
            <a:extLst>
              <a:ext uri="{FF2B5EF4-FFF2-40B4-BE49-F238E27FC236}">
                <a16:creationId xmlns:a16="http://schemas.microsoft.com/office/drawing/2014/main" id="{B091A416-41DA-4086-AB75-7E4022126C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5600" y="476672"/>
            <a:ext cx="6680200" cy="5211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Oval 1">
            <a:extLst>
              <a:ext uri="{FF2B5EF4-FFF2-40B4-BE49-F238E27FC236}">
                <a16:creationId xmlns:a16="http://schemas.microsoft.com/office/drawing/2014/main" id="{0866C3BE-7417-46F1-9C5A-7362659DE29B}"/>
              </a:ext>
            </a:extLst>
          </p:cNvPr>
          <p:cNvSpPr/>
          <p:nvPr/>
        </p:nvSpPr>
        <p:spPr bwMode="auto">
          <a:xfrm>
            <a:off x="6794480" y="908720"/>
            <a:ext cx="2530272" cy="1440160"/>
          </a:xfrm>
          <a:prstGeom prst="ellipse">
            <a:avLst/>
          </a:prstGeom>
          <a:noFill/>
          <a:ln w="76200" cap="flat" cmpd="sng" algn="ctr">
            <a:solidFill>
              <a:srgbClr val="FFFF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dirty="0">
              <a:ln>
                <a:noFill/>
              </a:ln>
              <a:solidFill>
                <a:srgbClr val="FF0000"/>
              </a:solidFill>
              <a:effectLst/>
              <a:latin typeface="Arial" charset="0"/>
              <a:ea typeface="ＭＳ Ｐゴシック" pitchFamily="1" charset="-128"/>
            </a:endParaRPr>
          </a:p>
        </p:txBody>
      </p:sp>
    </p:spTree>
    <p:extLst>
      <p:ext uri="{BB962C8B-B14F-4D97-AF65-F5344CB8AC3E}">
        <p14:creationId xmlns:p14="http://schemas.microsoft.com/office/powerpoint/2010/main" val="1713314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1862" y="280928"/>
            <a:ext cx="7956938" cy="803176"/>
          </a:xfrm>
          <a:ln w="3175">
            <a:solidFill>
              <a:schemeClr val="bg1"/>
            </a:solidFill>
          </a:ln>
        </p:spPr>
        <p:txBody>
          <a:bodyPr>
            <a:normAutofit/>
          </a:bodyPr>
          <a:lstStyle/>
          <a:p>
            <a:pPr defTabSz="762000">
              <a:defRPr/>
            </a:pPr>
            <a:r>
              <a:rPr lang="en-US" sz="4000" b="1" dirty="0">
                <a:solidFill>
                  <a:schemeClr val="tx1"/>
                </a:solidFill>
                <a:effectLst>
                  <a:outerShdw blurRad="38100" dist="38100" dir="2700000" algn="tl">
                    <a:srgbClr val="000000">
                      <a:alpha val="43137"/>
                    </a:srgbClr>
                  </a:outerShdw>
                </a:effectLst>
              </a:rPr>
              <a:t>What is a Strategic Method?</a:t>
            </a:r>
            <a:endParaRPr lang="en-US" sz="4000" b="1" dirty="0">
              <a:solidFill>
                <a:schemeClr val="tx1"/>
              </a:solidFill>
              <a:effectLst>
                <a:outerShdw blurRad="38100" dist="38100" dir="2700000" algn="tl">
                  <a:srgbClr val="000000">
                    <a:alpha val="43137"/>
                  </a:srgbClr>
                </a:outerShdw>
              </a:effectLst>
              <a:latin typeface="Arial" pitchFamily="34" charset="0"/>
            </a:endParaRPr>
          </a:p>
        </p:txBody>
      </p:sp>
      <p:sp>
        <p:nvSpPr>
          <p:cNvPr id="5"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pPr algn="ctr"/>
            <a:endParaRPr lang="en-US" sz="1600" b="1">
              <a:latin typeface="Univers" charset="0"/>
            </a:endParaRPr>
          </a:p>
        </p:txBody>
      </p:sp>
      <p:sp>
        <p:nvSpPr>
          <p:cNvPr id="6"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pPr algn="ctr"/>
            <a:endParaRPr lang="en-US" sz="1600" b="1">
              <a:latin typeface="Univers" charset="0"/>
            </a:endParaRPr>
          </a:p>
        </p:txBody>
      </p:sp>
      <p:sp>
        <p:nvSpPr>
          <p:cNvPr id="26"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sz="2000" b="1">
              <a:latin typeface="Arial" pitchFamily="34" charset="0"/>
            </a:endParaRPr>
          </a:p>
        </p:txBody>
      </p:sp>
      <p:sp>
        <p:nvSpPr>
          <p:cNvPr id="27"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sz="2000" b="1">
              <a:latin typeface="Arial" pitchFamily="34" charset="0"/>
            </a:endParaRPr>
          </a:p>
        </p:txBody>
      </p:sp>
      <p:sp>
        <p:nvSpPr>
          <p:cNvPr id="28"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b="1">
              <a:latin typeface="Arial" pitchFamily="34" charset="0"/>
            </a:endParaRPr>
          </a:p>
        </p:txBody>
      </p:sp>
      <p:sp>
        <p:nvSpPr>
          <p:cNvPr id="29"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b="1">
              <a:latin typeface="Arial" pitchFamily="34" charset="0"/>
            </a:endParaRPr>
          </a:p>
        </p:txBody>
      </p:sp>
      <p:sp>
        <p:nvSpPr>
          <p:cNvPr id="30" name="Rectangle 2"/>
          <p:cNvSpPr>
            <a:spLocks noChangeArrowheads="1"/>
          </p:cNvSpPr>
          <p:nvPr/>
        </p:nvSpPr>
        <p:spPr bwMode="auto">
          <a:xfrm>
            <a:off x="2209800" y="6309320"/>
            <a:ext cx="1899974" cy="396280"/>
          </a:xfrm>
          <a:prstGeom prst="rect">
            <a:avLst/>
          </a:prstGeom>
          <a:noFill/>
          <a:ln w="9525">
            <a:noFill/>
            <a:miter lim="800000"/>
            <a:headEnd/>
            <a:tailEnd/>
          </a:ln>
        </p:spPr>
        <p:txBody>
          <a:bodyPr wrap="none" anchor="ctr"/>
          <a:lstStyle/>
          <a:p>
            <a:endParaRPr lang="en-US" sz="2400">
              <a:latin typeface="Times New Roman" pitchFamily="18" charset="0"/>
            </a:endParaRPr>
          </a:p>
        </p:txBody>
      </p:sp>
      <p:sp>
        <p:nvSpPr>
          <p:cNvPr id="31" name="Rectangle 3"/>
          <p:cNvSpPr>
            <a:spLocks noChangeArrowheads="1"/>
          </p:cNvSpPr>
          <p:nvPr/>
        </p:nvSpPr>
        <p:spPr bwMode="auto">
          <a:xfrm>
            <a:off x="4648200" y="6309320"/>
            <a:ext cx="2887960" cy="396280"/>
          </a:xfrm>
          <a:prstGeom prst="rect">
            <a:avLst/>
          </a:prstGeom>
          <a:noFill/>
          <a:ln w="9525">
            <a:noFill/>
            <a:miter lim="800000"/>
            <a:headEnd/>
            <a:tailEnd/>
          </a:ln>
        </p:spPr>
        <p:txBody>
          <a:bodyPr wrap="none" anchor="ctr"/>
          <a:lstStyle/>
          <a:p>
            <a:endParaRPr lang="en-US" sz="2400">
              <a:latin typeface="Times New Roman" pitchFamily="18" charset="0"/>
            </a:endParaRPr>
          </a:p>
        </p:txBody>
      </p:sp>
      <p:sp>
        <p:nvSpPr>
          <p:cNvPr id="15" name="Rectangle 3"/>
          <p:cNvSpPr txBox="1">
            <a:spLocks noChangeArrowheads="1"/>
          </p:cNvSpPr>
          <p:nvPr/>
        </p:nvSpPr>
        <p:spPr>
          <a:xfrm>
            <a:off x="479376" y="1748594"/>
            <a:ext cx="10509347" cy="722554"/>
          </a:xfrm>
          <a:prstGeom prst="rect">
            <a:avLst/>
          </a:prstGeom>
        </p:spPr>
        <p:txBody>
          <a:bodyPr vert="horz" lIns="91440" tIns="45720" rIns="91440" bIns="45720" rtlCol="0">
            <a:normAutofit/>
          </a:bodyPr>
          <a:lstStyle/>
          <a:p>
            <a:pPr marL="342900" indent="4763" algn="ctr">
              <a:spcBef>
                <a:spcPct val="20000"/>
              </a:spcBef>
              <a:defRPr/>
            </a:pPr>
            <a:r>
              <a:rPr lang="en-US" sz="2400" dirty="0"/>
              <a:t>A </a:t>
            </a:r>
            <a:r>
              <a:rPr lang="en-US" sz="2400" b="1" dirty="0"/>
              <a:t>strategic method</a:t>
            </a:r>
            <a:r>
              <a:rPr lang="en-US" sz="2400" dirty="0"/>
              <a:t> is the means by which a strategy can be pursued</a:t>
            </a:r>
            <a:r>
              <a:rPr lang="en-US" sz="3200" dirty="0"/>
              <a:t>.</a:t>
            </a:r>
          </a:p>
        </p:txBody>
      </p:sp>
      <p:grpSp>
        <p:nvGrpSpPr>
          <p:cNvPr id="16" name="Group 15"/>
          <p:cNvGrpSpPr/>
          <p:nvPr/>
        </p:nvGrpSpPr>
        <p:grpSpPr>
          <a:xfrm>
            <a:off x="2999656" y="2852936"/>
            <a:ext cx="6423992" cy="2528664"/>
            <a:chOff x="1676400" y="3276600"/>
            <a:chExt cx="6324600" cy="2438400"/>
          </a:xfrm>
          <a:solidFill>
            <a:srgbClr val="FFC000"/>
          </a:solidFill>
        </p:grpSpPr>
        <p:sp>
          <p:nvSpPr>
            <p:cNvPr id="17" name="AutoShape 4"/>
            <p:cNvSpPr>
              <a:spLocks noChangeArrowheads="1"/>
            </p:cNvSpPr>
            <p:nvPr/>
          </p:nvSpPr>
          <p:spPr bwMode="auto">
            <a:xfrm>
              <a:off x="1676400" y="3276600"/>
              <a:ext cx="3048000" cy="1143000"/>
            </a:xfrm>
            <a:prstGeom prst="roundRect">
              <a:avLst>
                <a:gd name="adj" fmla="val 16667"/>
              </a:avLst>
            </a:prstGeom>
            <a:grpFill/>
            <a:ln w="9525">
              <a:noFill/>
              <a:round/>
              <a:headEnd/>
              <a:tailEnd/>
            </a:ln>
          </p:spPr>
          <p:txBody>
            <a:bodyPr wrap="none" anchor="ctr"/>
            <a:lstStyle/>
            <a:p>
              <a:pPr algn="ctr"/>
              <a:r>
                <a:rPr lang="en-US" dirty="0"/>
                <a:t>Organic </a:t>
              </a:r>
            </a:p>
            <a:p>
              <a:pPr algn="ctr"/>
              <a:r>
                <a:rPr lang="en-US" dirty="0"/>
                <a:t>development</a:t>
              </a:r>
            </a:p>
          </p:txBody>
        </p:sp>
        <p:sp>
          <p:nvSpPr>
            <p:cNvPr id="18" name="AutoShape 5"/>
            <p:cNvSpPr>
              <a:spLocks noChangeArrowheads="1"/>
            </p:cNvSpPr>
            <p:nvPr/>
          </p:nvSpPr>
          <p:spPr bwMode="auto">
            <a:xfrm>
              <a:off x="4953000" y="3276600"/>
              <a:ext cx="3048000" cy="1143000"/>
            </a:xfrm>
            <a:prstGeom prst="roundRect">
              <a:avLst>
                <a:gd name="adj" fmla="val 16667"/>
              </a:avLst>
            </a:prstGeom>
            <a:grpFill/>
            <a:ln w="9525">
              <a:noFill/>
              <a:round/>
              <a:headEnd/>
              <a:tailEnd/>
            </a:ln>
          </p:spPr>
          <p:txBody>
            <a:bodyPr wrap="none" anchor="ctr"/>
            <a:lstStyle/>
            <a:p>
              <a:pPr algn="ctr"/>
              <a:r>
                <a:rPr lang="en-US"/>
                <a:t>Mergers and </a:t>
              </a:r>
            </a:p>
            <a:p>
              <a:pPr algn="ctr"/>
              <a:r>
                <a:rPr lang="en-US"/>
                <a:t>acquisitions</a:t>
              </a:r>
            </a:p>
          </p:txBody>
        </p:sp>
        <p:sp>
          <p:nvSpPr>
            <p:cNvPr id="19" name="AutoShape 6"/>
            <p:cNvSpPr>
              <a:spLocks noChangeArrowheads="1"/>
            </p:cNvSpPr>
            <p:nvPr/>
          </p:nvSpPr>
          <p:spPr bwMode="auto">
            <a:xfrm>
              <a:off x="3352800" y="4572000"/>
              <a:ext cx="3048000" cy="1143000"/>
            </a:xfrm>
            <a:prstGeom prst="roundRect">
              <a:avLst>
                <a:gd name="adj" fmla="val 16667"/>
              </a:avLst>
            </a:prstGeom>
            <a:grpFill/>
            <a:ln w="9525">
              <a:noFill/>
              <a:round/>
              <a:headEnd/>
              <a:tailEnd/>
            </a:ln>
          </p:spPr>
          <p:txBody>
            <a:bodyPr wrap="none" anchor="ctr"/>
            <a:lstStyle/>
            <a:p>
              <a:pPr algn="ctr"/>
              <a:r>
                <a:rPr lang="en-US"/>
                <a:t>Strategic</a:t>
              </a:r>
            </a:p>
            <a:p>
              <a:pPr algn="ctr"/>
              <a:r>
                <a:rPr lang="en-US"/>
                <a:t>alliances</a:t>
              </a:r>
            </a:p>
          </p:txBody>
        </p:sp>
      </p:grpSp>
    </p:spTree>
    <p:extLst>
      <p:ext uri="{BB962C8B-B14F-4D97-AF65-F5344CB8AC3E}">
        <p14:creationId xmlns:p14="http://schemas.microsoft.com/office/powerpoint/2010/main" val="29113391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0" y="404664"/>
            <a:ext cx="5976664" cy="803176"/>
          </a:xfrm>
          <a:ln w="3175">
            <a:solidFill>
              <a:schemeClr val="bg1"/>
            </a:solidFill>
          </a:ln>
        </p:spPr>
        <p:txBody>
          <a:bodyPr>
            <a:normAutofit/>
          </a:bodyPr>
          <a:lstStyle/>
          <a:p>
            <a:pPr>
              <a:lnSpc>
                <a:spcPct val="90000"/>
              </a:lnSpc>
              <a:defRPr/>
            </a:pPr>
            <a:r>
              <a:rPr lang="en-GB" sz="4000" b="1" dirty="0">
                <a:solidFill>
                  <a:schemeClr val="tx1"/>
                </a:solidFill>
                <a:effectLst>
                  <a:outerShdw blurRad="38100" dist="38100" dir="2700000" algn="tl">
                    <a:srgbClr val="000000">
                      <a:alpha val="43137"/>
                    </a:srgbClr>
                  </a:outerShdw>
                </a:effectLst>
              </a:rPr>
              <a:t>Organic Development</a:t>
            </a:r>
            <a:endParaRPr lang="en-US" sz="4000" b="1" dirty="0">
              <a:solidFill>
                <a:schemeClr val="tx1"/>
              </a:solidFill>
              <a:effectLst>
                <a:outerShdw blurRad="38100" dist="38100" dir="2700000" algn="tl">
                  <a:srgbClr val="000000">
                    <a:alpha val="43137"/>
                  </a:srgbClr>
                </a:outerShdw>
              </a:effectLst>
              <a:latin typeface="Arial" pitchFamily="34" charset="0"/>
              <a:cs typeface="Arial" pitchFamily="34" charset="0"/>
            </a:endParaRPr>
          </a:p>
        </p:txBody>
      </p:sp>
      <p:sp>
        <p:nvSpPr>
          <p:cNvPr id="3" name="Content Placeholder 2"/>
          <p:cNvSpPr>
            <a:spLocks noGrp="1"/>
          </p:cNvSpPr>
          <p:nvPr>
            <p:ph idx="1"/>
          </p:nvPr>
        </p:nvSpPr>
        <p:spPr>
          <a:xfrm>
            <a:off x="335360" y="2132856"/>
            <a:ext cx="11521280" cy="3608040"/>
          </a:xfrm>
          <a:ln w="44450">
            <a:noFill/>
          </a:ln>
        </p:spPr>
        <p:txBody>
          <a:bodyPr>
            <a:noAutofit/>
          </a:bodyPr>
          <a:lstStyle/>
          <a:p>
            <a:pPr>
              <a:lnSpc>
                <a:spcPct val="80000"/>
              </a:lnSpc>
              <a:buClr>
                <a:srgbClr val="C00000"/>
              </a:buClr>
              <a:buFont typeface="Wingdings" pitchFamily="2" charset="2"/>
              <a:buNone/>
            </a:pPr>
            <a:endParaRPr lang="en-US" sz="2800" dirty="0"/>
          </a:p>
          <a:p>
            <a:pPr>
              <a:lnSpc>
                <a:spcPct val="80000"/>
              </a:lnSpc>
              <a:buClr>
                <a:srgbClr val="C00000"/>
              </a:buClr>
            </a:pPr>
            <a:r>
              <a:rPr lang="en-GB" sz="2800" b="1" dirty="0"/>
              <a:t>Organic development </a:t>
            </a:r>
            <a:r>
              <a:rPr lang="en-GB" sz="2800" dirty="0"/>
              <a:t>occurs where strategies are developed by building on and developing an organisation’s own capabilities. </a:t>
            </a:r>
          </a:p>
          <a:p>
            <a:pPr>
              <a:lnSpc>
                <a:spcPct val="80000"/>
              </a:lnSpc>
              <a:buClr>
                <a:srgbClr val="C00000"/>
              </a:buClr>
              <a:buNone/>
            </a:pPr>
            <a:endParaRPr lang="en-US" sz="2800" dirty="0"/>
          </a:p>
          <a:p>
            <a:pPr>
              <a:lnSpc>
                <a:spcPct val="80000"/>
              </a:lnSpc>
              <a:buClr>
                <a:srgbClr val="C00000"/>
              </a:buClr>
            </a:pPr>
            <a:r>
              <a:rPr lang="en-GB" sz="2800" dirty="0"/>
              <a:t>Organisations’ business is developed through natural means such as sales expansion, increased output, returns, etc </a:t>
            </a:r>
          </a:p>
          <a:p>
            <a:pPr>
              <a:lnSpc>
                <a:spcPct val="80000"/>
              </a:lnSpc>
              <a:buClr>
                <a:srgbClr val="C00000"/>
              </a:buClr>
              <a:buNone/>
            </a:pPr>
            <a:endParaRPr lang="en-GB" sz="2800" dirty="0"/>
          </a:p>
          <a:p>
            <a:pPr>
              <a:lnSpc>
                <a:spcPct val="80000"/>
              </a:lnSpc>
              <a:buClr>
                <a:srgbClr val="C00000"/>
              </a:buClr>
            </a:pPr>
            <a:r>
              <a:rPr lang="en-GB" sz="2800" dirty="0"/>
              <a:t>E.g. Amazon’s entry into the eBook market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4F2764A-0251-40AE-8501-E0B895D6A369}"/>
              </a:ext>
            </a:extLst>
          </p:cNvPr>
          <p:cNvSpPr/>
          <p:nvPr/>
        </p:nvSpPr>
        <p:spPr>
          <a:xfrm>
            <a:off x="194398" y="109611"/>
            <a:ext cx="11593288" cy="2246769"/>
          </a:xfrm>
          <a:prstGeom prst="rect">
            <a:avLst/>
          </a:prstGeom>
        </p:spPr>
        <p:txBody>
          <a:bodyPr wrap="square">
            <a:spAutoFit/>
          </a:bodyPr>
          <a:lstStyle/>
          <a:p>
            <a:r>
              <a:rPr lang="en-US" sz="4000" b="1" dirty="0">
                <a:solidFill>
                  <a:srgbClr val="111111"/>
                </a:solidFill>
                <a:latin typeface="Cabin-semi-bold"/>
              </a:rPr>
              <a:t>Understanding Organic Growth</a:t>
            </a:r>
          </a:p>
          <a:p>
            <a:endParaRPr lang="en-US" sz="4000" b="1" dirty="0">
              <a:solidFill>
                <a:srgbClr val="111111"/>
              </a:solidFill>
              <a:latin typeface="Cabin-semi-bold"/>
            </a:endParaRPr>
          </a:p>
          <a:p>
            <a:pPr algn="just"/>
            <a:r>
              <a:rPr lang="en-US" sz="2000" dirty="0">
                <a:solidFill>
                  <a:srgbClr val="111111"/>
                </a:solidFill>
                <a:latin typeface="SourceSansPro"/>
              </a:rPr>
              <a:t>An organic growth strategy seeks to maximize growth from within. There are many ways in which a company can increase sales internally in an organization. These strategies typically take the form of optimization, reallocation of resources, and new product offerings.</a:t>
            </a:r>
            <a:endParaRPr lang="en-US" sz="2000" b="0" i="0" dirty="0">
              <a:solidFill>
                <a:srgbClr val="111111"/>
              </a:solidFill>
              <a:effectLst/>
              <a:latin typeface="SourceSansPro"/>
            </a:endParaRPr>
          </a:p>
        </p:txBody>
      </p:sp>
      <p:pic>
        <p:nvPicPr>
          <p:cNvPr id="5" name="Picture 4">
            <a:extLst>
              <a:ext uri="{FF2B5EF4-FFF2-40B4-BE49-F238E27FC236}">
                <a16:creationId xmlns:a16="http://schemas.microsoft.com/office/drawing/2014/main" id="{4A11A861-DB8C-4A6E-A836-41D6D28FDBAF}"/>
              </a:ext>
            </a:extLst>
          </p:cNvPr>
          <p:cNvPicPr>
            <a:picLocks noChangeAspect="1"/>
          </p:cNvPicPr>
          <p:nvPr/>
        </p:nvPicPr>
        <p:blipFill>
          <a:blip r:embed="rId2"/>
          <a:stretch>
            <a:fillRect/>
          </a:stretch>
        </p:blipFill>
        <p:spPr>
          <a:xfrm>
            <a:off x="6164456" y="2190305"/>
            <a:ext cx="5833146" cy="3195952"/>
          </a:xfrm>
          <a:prstGeom prst="rect">
            <a:avLst/>
          </a:prstGeom>
        </p:spPr>
      </p:pic>
    </p:spTree>
    <p:extLst>
      <p:ext uri="{BB962C8B-B14F-4D97-AF65-F5344CB8AC3E}">
        <p14:creationId xmlns:p14="http://schemas.microsoft.com/office/powerpoint/2010/main" val="1558671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A44BCF4-D616-4575-8306-EC87F439D802}"/>
              </a:ext>
            </a:extLst>
          </p:cNvPr>
          <p:cNvSpPr/>
          <p:nvPr/>
        </p:nvSpPr>
        <p:spPr>
          <a:xfrm>
            <a:off x="695400" y="2564904"/>
            <a:ext cx="10261140" cy="369332"/>
          </a:xfrm>
          <a:prstGeom prst="rect">
            <a:avLst/>
          </a:prstGeom>
        </p:spPr>
        <p:txBody>
          <a:bodyPr wrap="square">
            <a:spAutoFit/>
          </a:bodyPr>
          <a:lstStyle/>
          <a:p>
            <a:r>
              <a:rPr lang="en-GB" dirty="0">
                <a:hlinkClick r:id="rId2"/>
              </a:rPr>
              <a:t>https://www.mckinsey.com/featured-insights/leadership/citigroup-on-engaging-the-digital-customer</a:t>
            </a:r>
            <a:r>
              <a:rPr lang="en-GB" dirty="0"/>
              <a:t> </a:t>
            </a:r>
          </a:p>
        </p:txBody>
      </p:sp>
      <p:sp>
        <p:nvSpPr>
          <p:cNvPr id="5" name="Rectangle 4">
            <a:extLst>
              <a:ext uri="{FF2B5EF4-FFF2-40B4-BE49-F238E27FC236}">
                <a16:creationId xmlns:a16="http://schemas.microsoft.com/office/drawing/2014/main" id="{2D8BEDF3-86B5-4F53-A16B-4D2088DDB7F6}"/>
              </a:ext>
            </a:extLst>
          </p:cNvPr>
          <p:cNvSpPr/>
          <p:nvPr/>
        </p:nvSpPr>
        <p:spPr>
          <a:xfrm>
            <a:off x="335360" y="1340768"/>
            <a:ext cx="11593288" cy="646331"/>
          </a:xfrm>
          <a:prstGeom prst="rect">
            <a:avLst/>
          </a:prstGeom>
        </p:spPr>
        <p:txBody>
          <a:bodyPr wrap="square">
            <a:spAutoFit/>
          </a:bodyPr>
          <a:lstStyle/>
          <a:p>
            <a:r>
              <a:rPr lang="en-US" dirty="0">
                <a:solidFill>
                  <a:srgbClr val="333333"/>
                </a:solidFill>
                <a:latin typeface="McKinsey Sans"/>
              </a:rPr>
              <a:t>For Citigroup CEO Michael L. Corbat, growth will come from within: focusing on customers’ financial needs to help inform the bank’s digital offerings, as well as understanding when to invest and when to stay the course.</a:t>
            </a:r>
            <a:endParaRPr lang="en-GB" dirty="0"/>
          </a:p>
        </p:txBody>
      </p:sp>
    </p:spTree>
    <p:extLst>
      <p:ext uri="{BB962C8B-B14F-4D97-AF65-F5344CB8AC3E}">
        <p14:creationId xmlns:p14="http://schemas.microsoft.com/office/powerpoint/2010/main" val="235378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918084E3-D013-44D5-9208-9DE2D9D58DD5}"/>
              </a:ext>
            </a:extLst>
          </p:cNvPr>
          <p:cNvSpPr>
            <a:spLocks noGrp="1"/>
          </p:cNvSpPr>
          <p:nvPr>
            <p:ph type="title"/>
          </p:nvPr>
        </p:nvSpPr>
        <p:spPr>
          <a:xfrm>
            <a:off x="363940" y="152735"/>
            <a:ext cx="8229600" cy="720080"/>
          </a:xfrm>
        </p:spPr>
        <p:txBody>
          <a:bodyPr/>
          <a:lstStyle/>
          <a:p>
            <a:pPr algn="l" eaLnBrk="1" hangingPunct="1"/>
            <a:r>
              <a:rPr lang="en-GB" altLang="en-US" sz="4000" b="1" dirty="0">
                <a:solidFill>
                  <a:schemeClr val="tx1"/>
                </a:solidFill>
                <a:effectLst>
                  <a:outerShdw blurRad="38100" dist="38100" dir="2700000" algn="tl">
                    <a:srgbClr val="000000">
                      <a:alpha val="43137"/>
                    </a:srgbClr>
                  </a:outerShdw>
                </a:effectLst>
              </a:rPr>
              <a:t>Organic Development </a:t>
            </a:r>
          </a:p>
        </p:txBody>
      </p:sp>
      <p:sp>
        <p:nvSpPr>
          <p:cNvPr id="7171" name="Content Placeholder 2">
            <a:extLst>
              <a:ext uri="{FF2B5EF4-FFF2-40B4-BE49-F238E27FC236}">
                <a16:creationId xmlns:a16="http://schemas.microsoft.com/office/drawing/2014/main" id="{1C70FDE9-7D3E-45AC-BCC1-B4269A446FBE}"/>
              </a:ext>
            </a:extLst>
          </p:cNvPr>
          <p:cNvSpPr>
            <a:spLocks noGrp="1"/>
          </p:cNvSpPr>
          <p:nvPr>
            <p:ph idx="1"/>
          </p:nvPr>
        </p:nvSpPr>
        <p:spPr>
          <a:xfrm>
            <a:off x="363940" y="1014214"/>
            <a:ext cx="11593288" cy="2643386"/>
          </a:xfrm>
        </p:spPr>
        <p:txBody>
          <a:bodyPr rtlCol="0">
            <a:noAutofit/>
          </a:bodyPr>
          <a:lstStyle/>
          <a:p>
            <a:pPr marL="0" indent="0" eaLnBrk="1" fontAlgn="auto" hangingPunct="1">
              <a:lnSpc>
                <a:spcPct val="150000"/>
              </a:lnSpc>
              <a:spcAft>
                <a:spcPts val="0"/>
              </a:spcAft>
              <a:buNone/>
              <a:defRPr/>
            </a:pPr>
            <a:r>
              <a:rPr lang="en-GB" sz="2000" dirty="0"/>
              <a:t>Where a strategy is pursued by </a:t>
            </a:r>
            <a:r>
              <a:rPr lang="en-GB" sz="2000" b="1" i="1" dirty="0"/>
              <a:t>building on and developing an organisation</a:t>
            </a:r>
            <a:r>
              <a:rPr lang="en-GB" altLang="en-US" sz="2000" b="1" i="1" dirty="0"/>
              <a:t>’</a:t>
            </a:r>
            <a:r>
              <a:rPr lang="en-GB" sz="2000" b="1" i="1" dirty="0"/>
              <a:t>s own capabilities. </a:t>
            </a:r>
            <a:r>
              <a:rPr lang="en-GB" sz="2000" dirty="0"/>
              <a:t>This is essentially the </a:t>
            </a:r>
            <a:r>
              <a:rPr lang="en-GB" altLang="en-US" sz="2000" dirty="0"/>
              <a:t>‘</a:t>
            </a:r>
            <a:r>
              <a:rPr lang="en-GB" sz="2000" dirty="0"/>
              <a:t>do it yourself</a:t>
            </a:r>
            <a:r>
              <a:rPr lang="en-GB" altLang="en-US" sz="2000" dirty="0"/>
              <a:t>’</a:t>
            </a:r>
            <a:r>
              <a:rPr lang="en-GB" sz="2000" dirty="0"/>
              <a:t> method.</a:t>
            </a:r>
          </a:p>
          <a:p>
            <a:pPr eaLnBrk="1" fontAlgn="auto" hangingPunct="1">
              <a:lnSpc>
                <a:spcPct val="150000"/>
              </a:lnSpc>
              <a:spcAft>
                <a:spcPts val="0"/>
              </a:spcAft>
              <a:buNone/>
              <a:defRPr/>
            </a:pPr>
            <a:r>
              <a:rPr lang="en-GB" sz="600" dirty="0"/>
              <a:t>	</a:t>
            </a:r>
          </a:p>
          <a:p>
            <a:pPr marL="0" indent="0" eaLnBrk="1" fontAlgn="auto" hangingPunct="1">
              <a:lnSpc>
                <a:spcPct val="150000"/>
              </a:lnSpc>
              <a:spcAft>
                <a:spcPts val="0"/>
              </a:spcAft>
              <a:buNone/>
              <a:defRPr/>
            </a:pPr>
            <a:r>
              <a:rPr lang="en-US" sz="2000" dirty="0"/>
              <a:t>For example, easyGroup</a:t>
            </a:r>
            <a:r>
              <a:rPr lang="en-IN" sz="2000" dirty="0"/>
              <a:t>’</a:t>
            </a:r>
            <a:r>
              <a:rPr lang="en-US" altLang="ja-JP" sz="2000" dirty="0"/>
              <a:t>s creation of a new subsidiary, </a:t>
            </a:r>
            <a:r>
              <a:rPr lang="en-US" altLang="ja-JP" sz="2000" b="1" dirty="0">
                <a:solidFill>
                  <a:srgbClr val="FFC000"/>
                </a:solidFill>
              </a:rPr>
              <a:t>easyFood</a:t>
            </a:r>
            <a:r>
              <a:rPr lang="en-US" altLang="ja-JP" sz="2000" dirty="0"/>
              <a:t> store was organic in nature. Drawing upon and customizing internal capabilities, developed from its highly successful startup </a:t>
            </a:r>
            <a:r>
              <a:rPr lang="en-US" altLang="ja-JP" sz="2000" b="1" dirty="0">
                <a:solidFill>
                  <a:srgbClr val="FFC000"/>
                </a:solidFill>
              </a:rPr>
              <a:t>easyJet</a:t>
            </a:r>
            <a:r>
              <a:rPr lang="en-US" altLang="ja-JP" sz="2000" dirty="0"/>
              <a:t> – the low-cost airline.</a:t>
            </a:r>
            <a:endParaRPr lang="en-GB" sz="2000" dirty="0"/>
          </a:p>
        </p:txBody>
      </p:sp>
      <p:sp>
        <p:nvSpPr>
          <p:cNvPr id="3" name="Rectangle 2">
            <a:extLst>
              <a:ext uri="{FF2B5EF4-FFF2-40B4-BE49-F238E27FC236}">
                <a16:creationId xmlns:a16="http://schemas.microsoft.com/office/drawing/2014/main" id="{7F2D68A4-A13B-4E26-AC97-439B2D3107B4}"/>
              </a:ext>
            </a:extLst>
          </p:cNvPr>
          <p:cNvSpPr/>
          <p:nvPr/>
        </p:nvSpPr>
        <p:spPr>
          <a:xfrm>
            <a:off x="173927" y="4605172"/>
            <a:ext cx="3384376" cy="769441"/>
          </a:xfrm>
          <a:prstGeom prst="rect">
            <a:avLst/>
          </a:prstGeom>
        </p:spPr>
        <p:txBody>
          <a:bodyPr wrap="square">
            <a:spAutoFit/>
          </a:bodyPr>
          <a:lstStyle/>
          <a:p>
            <a:r>
              <a:rPr lang="en-GB" sz="1100" dirty="0">
                <a:hlinkClick r:id="rId3"/>
              </a:rPr>
              <a:t>https://www.investopedia.com/terms/o/organicgrowth.asp#:~:text=What%20Is%20Organic%20Growth%3F,through%20the%20company's%20own%20resources</a:t>
            </a:r>
            <a:r>
              <a:rPr lang="en-GB" sz="1100" dirty="0"/>
              <a:t>. </a:t>
            </a:r>
          </a:p>
        </p:txBody>
      </p:sp>
      <p:pic>
        <p:nvPicPr>
          <p:cNvPr id="8194" name="Picture 2" descr="easyGym - Home | Facebook">
            <a:extLst>
              <a:ext uri="{FF2B5EF4-FFF2-40B4-BE49-F238E27FC236}">
                <a16:creationId xmlns:a16="http://schemas.microsoft.com/office/drawing/2014/main" id="{D0261E26-F627-4DB9-BD76-744BC1711B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01128" y="3875892"/>
            <a:ext cx="1207021" cy="1207021"/>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easyHotel | Super Priced &amp; Sustainable Budget Hotels Worldwide">
            <a:extLst>
              <a:ext uri="{FF2B5EF4-FFF2-40B4-BE49-F238E27FC236}">
                <a16:creationId xmlns:a16="http://schemas.microsoft.com/office/drawing/2014/main" id="{5521CD99-69D3-4407-800C-D2612D449885}"/>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814606" y="3875892"/>
            <a:ext cx="1207022" cy="1207022"/>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File:EasyBus logo.svg - Wikimedia Commons">
            <a:extLst>
              <a:ext uri="{FF2B5EF4-FFF2-40B4-BE49-F238E27FC236}">
                <a16:creationId xmlns:a16="http://schemas.microsoft.com/office/drawing/2014/main" id="{4A9AD6BF-4627-4A57-912A-0F719DB86787}"/>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646009" y="4194471"/>
            <a:ext cx="2711624" cy="5698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8462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653" y="146785"/>
            <a:ext cx="10363200" cy="828656"/>
          </a:xfrm>
          <a:ln w="3175">
            <a:solidFill>
              <a:schemeClr val="bg1"/>
            </a:solidFill>
          </a:ln>
        </p:spPr>
        <p:txBody>
          <a:bodyPr>
            <a:noAutofit/>
          </a:bodyPr>
          <a:lstStyle/>
          <a:p>
            <a:r>
              <a:rPr lang="en-US" sz="4000" b="1" dirty="0">
                <a:solidFill>
                  <a:schemeClr val="tx1"/>
                </a:solidFill>
                <a:effectLst>
                  <a:outerShdw blurRad="38100" dist="38100" dir="2700000" algn="tl">
                    <a:srgbClr val="000000">
                      <a:alpha val="43137"/>
                    </a:srgbClr>
                  </a:outerShdw>
                </a:effectLst>
              </a:rPr>
              <a:t>Reasons for Using Organic Development</a:t>
            </a:r>
            <a:endParaRPr lang="en-GB" sz="4000" b="1" dirty="0">
              <a:solidFill>
                <a:schemeClr val="tx1"/>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299356" y="1371600"/>
            <a:ext cx="11593288" cy="4114800"/>
          </a:xfrm>
          <a:ln w="44450">
            <a:solidFill>
              <a:schemeClr val="bg1"/>
            </a:solidFill>
          </a:ln>
        </p:spPr>
        <p:txBody>
          <a:bodyPr>
            <a:normAutofit fontScale="62500" lnSpcReduction="20000"/>
          </a:bodyPr>
          <a:lstStyle/>
          <a:p>
            <a:pPr>
              <a:lnSpc>
                <a:spcPct val="90000"/>
              </a:lnSpc>
              <a:defRPr/>
            </a:pPr>
            <a:endParaRPr lang="en-US" dirty="0">
              <a:latin typeface="Arial" pitchFamily="34" charset="0"/>
            </a:endParaRPr>
          </a:p>
          <a:p>
            <a:pPr>
              <a:buClr>
                <a:srgbClr val="C00000"/>
              </a:buClr>
            </a:pPr>
            <a:r>
              <a:rPr lang="en-US" sz="4000" dirty="0"/>
              <a:t>Highly technical products</a:t>
            </a:r>
          </a:p>
          <a:p>
            <a:pPr>
              <a:buClr>
                <a:srgbClr val="C00000"/>
              </a:buClr>
              <a:buFont typeface="Wingdings" pitchFamily="2" charset="2"/>
              <a:buNone/>
            </a:pPr>
            <a:endParaRPr lang="en-US" sz="4000" dirty="0"/>
          </a:p>
          <a:p>
            <a:pPr>
              <a:buClr>
                <a:srgbClr val="C00000"/>
              </a:buClr>
            </a:pPr>
            <a:r>
              <a:rPr lang="en-US" sz="4000" dirty="0"/>
              <a:t>Knowledge and capability development</a:t>
            </a:r>
          </a:p>
          <a:p>
            <a:pPr>
              <a:buClr>
                <a:srgbClr val="C00000"/>
              </a:buClr>
              <a:buFont typeface="Wingdings" pitchFamily="2" charset="2"/>
              <a:buNone/>
            </a:pPr>
            <a:endParaRPr lang="en-US" sz="4000" dirty="0"/>
          </a:p>
          <a:p>
            <a:pPr>
              <a:buClr>
                <a:srgbClr val="C00000"/>
              </a:buClr>
            </a:pPr>
            <a:r>
              <a:rPr lang="en-US" sz="4000" dirty="0"/>
              <a:t>Spreading investment over time</a:t>
            </a:r>
          </a:p>
          <a:p>
            <a:pPr>
              <a:buClr>
                <a:srgbClr val="C00000"/>
              </a:buClr>
              <a:buFont typeface="Wingdings" pitchFamily="2" charset="2"/>
              <a:buNone/>
            </a:pPr>
            <a:endParaRPr lang="en-US" sz="4000" dirty="0"/>
          </a:p>
          <a:p>
            <a:pPr>
              <a:buClr>
                <a:srgbClr val="C00000"/>
              </a:buClr>
            </a:pPr>
            <a:r>
              <a:rPr lang="en-US" sz="4000" dirty="0"/>
              <a:t>Minimising disruption</a:t>
            </a:r>
          </a:p>
          <a:p>
            <a:pPr>
              <a:buClr>
                <a:srgbClr val="C00000"/>
              </a:buClr>
              <a:buFont typeface="Wingdings" pitchFamily="2" charset="2"/>
              <a:buNone/>
            </a:pPr>
            <a:endParaRPr lang="en-US" sz="4000" dirty="0"/>
          </a:p>
          <a:p>
            <a:pPr>
              <a:buClr>
                <a:srgbClr val="C00000"/>
              </a:buClr>
            </a:pPr>
            <a:r>
              <a:rPr lang="en-US" sz="4000" dirty="0"/>
              <a:t>Nature of markets</a:t>
            </a:r>
          </a:p>
          <a:p>
            <a:pPr>
              <a:buClr>
                <a:srgbClr val="C00000"/>
              </a:buClr>
              <a:buNone/>
            </a:pPr>
            <a:endParaRPr lang="en-US" sz="4000" dirty="0"/>
          </a:p>
          <a:p>
            <a:pPr>
              <a:buClr>
                <a:srgbClr val="C00000"/>
              </a:buClr>
              <a:buNone/>
            </a:pPr>
            <a:endParaRPr lang="en-GB" sz="2800" u="sng"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20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20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2000"/>
                                        <p:tgtEl>
                                          <p:spTgt spid="3">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animEffect transition="in" filter="fade">
                                      <p:cBhvr>
                                        <p:cTn id="27"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BDB76B4C-85B3-455E-B658-531388CF156A}"/>
              </a:ext>
            </a:extLst>
          </p:cNvPr>
          <p:cNvSpPr>
            <a:spLocks noGrp="1"/>
          </p:cNvSpPr>
          <p:nvPr>
            <p:ph type="title"/>
          </p:nvPr>
        </p:nvSpPr>
        <p:spPr>
          <a:xfrm>
            <a:off x="227348" y="175510"/>
            <a:ext cx="9290422" cy="792088"/>
          </a:xfrm>
        </p:spPr>
        <p:txBody>
          <a:bodyPr/>
          <a:lstStyle/>
          <a:p>
            <a:pPr eaLnBrk="1" hangingPunct="1"/>
            <a:r>
              <a:rPr lang="en-GB" altLang="en-US" sz="4000" b="1" dirty="0">
                <a:solidFill>
                  <a:schemeClr val="tx1"/>
                </a:solidFill>
                <a:effectLst>
                  <a:outerShdw blurRad="38100" dist="38100" dir="2700000" algn="tl">
                    <a:srgbClr val="000000">
                      <a:alpha val="43137"/>
                    </a:srgbClr>
                  </a:outerShdw>
                </a:effectLst>
              </a:rPr>
              <a:t>Advantages of organic development</a:t>
            </a:r>
          </a:p>
        </p:txBody>
      </p:sp>
      <p:sp>
        <p:nvSpPr>
          <p:cNvPr id="7171" name="Content Placeholder 2">
            <a:extLst>
              <a:ext uri="{FF2B5EF4-FFF2-40B4-BE49-F238E27FC236}">
                <a16:creationId xmlns:a16="http://schemas.microsoft.com/office/drawing/2014/main" id="{57847C8C-3E4D-4CB5-9390-94B33E3E8288}"/>
              </a:ext>
            </a:extLst>
          </p:cNvPr>
          <p:cNvSpPr>
            <a:spLocks noGrp="1"/>
          </p:cNvSpPr>
          <p:nvPr>
            <p:ph idx="1"/>
          </p:nvPr>
        </p:nvSpPr>
        <p:spPr>
          <a:xfrm>
            <a:off x="172757" y="1698351"/>
            <a:ext cx="11737304" cy="3461297"/>
          </a:xfrm>
        </p:spPr>
        <p:txBody>
          <a:bodyPr/>
          <a:lstStyle/>
          <a:p>
            <a:pPr marL="292100" indent="-292100" eaLnBrk="1" hangingPunct="1">
              <a:lnSpc>
                <a:spcPct val="200000"/>
              </a:lnSpc>
            </a:pPr>
            <a:r>
              <a:rPr lang="en-GB" altLang="en-US" sz="2000" b="1" dirty="0"/>
              <a:t>Knowledge and learning </a:t>
            </a:r>
            <a:r>
              <a:rPr lang="en-GB" altLang="en-US" sz="2000" dirty="0"/>
              <a:t>can be enhanced.</a:t>
            </a:r>
          </a:p>
          <a:p>
            <a:pPr marL="292100" indent="-292100" eaLnBrk="1" hangingPunct="1">
              <a:lnSpc>
                <a:spcPct val="200000"/>
              </a:lnSpc>
            </a:pPr>
            <a:r>
              <a:rPr lang="en-GB" altLang="en-US" sz="2000" b="1" dirty="0"/>
              <a:t>Spreading investment over time </a:t>
            </a:r>
            <a:r>
              <a:rPr lang="en-GB" altLang="en-US" sz="2000" dirty="0"/>
              <a:t>– easier to finance.</a:t>
            </a:r>
          </a:p>
          <a:p>
            <a:pPr marL="292100" indent="-292100" eaLnBrk="1" hangingPunct="1">
              <a:lnSpc>
                <a:spcPct val="200000"/>
              </a:lnSpc>
            </a:pPr>
            <a:r>
              <a:rPr lang="en-GB" altLang="en-US" sz="2000" b="1" dirty="0"/>
              <a:t>No availability constraints </a:t>
            </a:r>
            <a:r>
              <a:rPr lang="en-GB" altLang="en-US" sz="2000" dirty="0"/>
              <a:t>– no need to search for suitable partners or acquisition targets.</a:t>
            </a:r>
          </a:p>
          <a:p>
            <a:pPr marL="292100" indent="-292100" eaLnBrk="1" hangingPunct="1">
              <a:lnSpc>
                <a:spcPct val="200000"/>
              </a:lnSpc>
            </a:pPr>
            <a:r>
              <a:rPr lang="en-GB" altLang="en-US" sz="2000" b="1" dirty="0"/>
              <a:t>Strategic independence </a:t>
            </a:r>
            <a:r>
              <a:rPr lang="en-GB" altLang="en-US" sz="2000" dirty="0"/>
              <a:t>– less need to make compromises or accept strategic constraints.</a:t>
            </a:r>
          </a:p>
          <a:p>
            <a:pPr marL="292100" indent="-292100" eaLnBrk="1" hangingPunct="1">
              <a:lnSpc>
                <a:spcPct val="200000"/>
              </a:lnSpc>
            </a:pPr>
            <a:r>
              <a:rPr lang="en-GB" altLang="en-US" sz="2000" b="1" dirty="0"/>
              <a:t>Culture management </a:t>
            </a:r>
            <a:r>
              <a:rPr lang="en-GB" altLang="en-US" sz="2000" dirty="0"/>
              <a:t>– new activities with less risk of a culture clash.</a:t>
            </a:r>
          </a:p>
        </p:txBody>
      </p:sp>
    </p:spTree>
    <p:extLst>
      <p:ext uri="{BB962C8B-B14F-4D97-AF65-F5344CB8AC3E}">
        <p14:creationId xmlns:p14="http://schemas.microsoft.com/office/powerpoint/2010/main" val="5074648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301" y="181000"/>
            <a:ext cx="10363200" cy="799728"/>
          </a:xfrm>
          <a:ln w="3175">
            <a:solidFill>
              <a:schemeClr val="bg1"/>
            </a:solidFill>
          </a:ln>
        </p:spPr>
        <p:txBody>
          <a:bodyPr>
            <a:noAutofit/>
          </a:bodyPr>
          <a:lstStyle/>
          <a:p>
            <a:r>
              <a:rPr lang="en-GB" sz="4000" b="1" dirty="0">
                <a:solidFill>
                  <a:schemeClr val="tx1"/>
                </a:solidFill>
                <a:effectLst>
                  <a:outerShdw blurRad="38100" dist="38100" dir="2700000" algn="tl">
                    <a:srgbClr val="000000">
                      <a:alpha val="43137"/>
                    </a:srgbClr>
                  </a:outerShdw>
                </a:effectLst>
              </a:rPr>
              <a:t>Challenges to Realising Organic Growth </a:t>
            </a:r>
          </a:p>
        </p:txBody>
      </p:sp>
      <p:sp>
        <p:nvSpPr>
          <p:cNvPr id="3" name="Content Placeholder 2"/>
          <p:cNvSpPr>
            <a:spLocks noGrp="1"/>
          </p:cNvSpPr>
          <p:nvPr>
            <p:ph idx="1"/>
          </p:nvPr>
        </p:nvSpPr>
        <p:spPr>
          <a:xfrm>
            <a:off x="317358" y="1475423"/>
            <a:ext cx="11557284" cy="3528392"/>
          </a:xfrm>
          <a:ln w="44450">
            <a:noFill/>
          </a:ln>
        </p:spPr>
        <p:txBody>
          <a:bodyPr>
            <a:noAutofit/>
          </a:bodyPr>
          <a:lstStyle/>
          <a:p>
            <a:pPr>
              <a:lnSpc>
                <a:spcPct val="150000"/>
              </a:lnSpc>
              <a:buClr>
                <a:srgbClr val="C00000"/>
              </a:buClr>
              <a:buNone/>
            </a:pPr>
            <a:r>
              <a:rPr lang="en-GB" sz="1800" b="1" dirty="0">
                <a:solidFill>
                  <a:srgbClr val="FF0000"/>
                </a:solidFill>
              </a:rPr>
              <a:t>Problems: Market facing:</a:t>
            </a:r>
          </a:p>
          <a:p>
            <a:pPr>
              <a:lnSpc>
                <a:spcPct val="150000"/>
              </a:lnSpc>
              <a:buClr>
                <a:srgbClr val="C00000"/>
              </a:buClr>
              <a:buFont typeface="Arial" charset="0"/>
              <a:buChar char="•"/>
            </a:pPr>
            <a:r>
              <a:rPr lang="en-GB" sz="1800" dirty="0"/>
              <a:t>Need to understand what drives “customer value” (the difference between benefits as perceived by customers and the price paid)</a:t>
            </a:r>
          </a:p>
          <a:p>
            <a:pPr>
              <a:lnSpc>
                <a:spcPct val="150000"/>
              </a:lnSpc>
              <a:buClr>
                <a:srgbClr val="C00000"/>
              </a:buClr>
              <a:buNone/>
            </a:pPr>
            <a:endParaRPr lang="en-GB" sz="1800" dirty="0"/>
          </a:p>
          <a:p>
            <a:pPr>
              <a:lnSpc>
                <a:spcPct val="150000"/>
              </a:lnSpc>
              <a:buClr>
                <a:srgbClr val="C00000"/>
              </a:buClr>
              <a:buNone/>
            </a:pPr>
            <a:r>
              <a:rPr lang="en-GB" sz="1800" b="1" dirty="0">
                <a:solidFill>
                  <a:srgbClr val="FF0000"/>
                </a:solidFill>
                <a:effectLst>
                  <a:outerShdw blurRad="38100" dist="38100" dir="2700000" algn="tl">
                    <a:srgbClr val="000000">
                      <a:alpha val="43137"/>
                    </a:srgbClr>
                  </a:outerShdw>
                </a:effectLst>
              </a:rPr>
              <a:t>Problems: Organisation facing:</a:t>
            </a:r>
          </a:p>
          <a:p>
            <a:pPr>
              <a:lnSpc>
                <a:spcPct val="150000"/>
              </a:lnSpc>
              <a:buClr>
                <a:srgbClr val="C00000"/>
              </a:buClr>
              <a:buFont typeface="Arial" charset="0"/>
              <a:buChar char="•"/>
            </a:pPr>
            <a:r>
              <a:rPr lang="en-GB" sz="1800" dirty="0"/>
              <a:t>Incentive systems that undermine growth objectives (short-termism performance measures)</a:t>
            </a:r>
          </a:p>
          <a:p>
            <a:pPr>
              <a:lnSpc>
                <a:spcPct val="150000"/>
              </a:lnSpc>
              <a:buClr>
                <a:srgbClr val="C00000"/>
              </a:buClr>
              <a:buFont typeface="Arial" charset="0"/>
              <a:buChar char="•"/>
            </a:pPr>
            <a:r>
              <a:rPr lang="en-GB" sz="1800" dirty="0"/>
              <a:t>Uncertainty of returns.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356" y="86800"/>
            <a:ext cx="10363200" cy="947192"/>
          </a:xfrm>
          <a:ln w="3175">
            <a:solidFill>
              <a:schemeClr val="bg1"/>
            </a:solidFill>
          </a:ln>
        </p:spPr>
        <p:txBody>
          <a:bodyPr>
            <a:normAutofit/>
          </a:bodyPr>
          <a:lstStyle/>
          <a:p>
            <a:r>
              <a:rPr lang="en-GB" sz="4400" b="1" dirty="0">
                <a:solidFill>
                  <a:schemeClr val="tx1"/>
                </a:solidFill>
                <a:effectLst>
                  <a:outerShdw blurRad="38100" dist="38100" dir="2700000" algn="tl">
                    <a:srgbClr val="000000">
                      <a:alpha val="43137"/>
                    </a:srgbClr>
                  </a:outerShdw>
                </a:effectLst>
              </a:rPr>
              <a:t>Central Themes in Organic Growth 1/3</a:t>
            </a:r>
          </a:p>
        </p:txBody>
      </p:sp>
      <p:sp>
        <p:nvSpPr>
          <p:cNvPr id="3" name="Content Placeholder 2"/>
          <p:cNvSpPr>
            <a:spLocks noGrp="1"/>
          </p:cNvSpPr>
          <p:nvPr>
            <p:ph idx="1"/>
          </p:nvPr>
        </p:nvSpPr>
        <p:spPr>
          <a:xfrm>
            <a:off x="299356" y="1397801"/>
            <a:ext cx="11593288" cy="3600400"/>
          </a:xfrm>
          <a:ln w="44450">
            <a:noFill/>
          </a:ln>
        </p:spPr>
        <p:txBody>
          <a:bodyPr>
            <a:normAutofit lnSpcReduction="10000"/>
          </a:bodyPr>
          <a:lstStyle/>
          <a:p>
            <a:pPr>
              <a:buClr>
                <a:srgbClr val="C00000"/>
              </a:buClr>
              <a:buFont typeface="Arial" charset="0"/>
              <a:buChar char="•"/>
            </a:pPr>
            <a:r>
              <a:rPr lang="en-GB" dirty="0"/>
              <a:t>Organisational transformation</a:t>
            </a:r>
          </a:p>
          <a:p>
            <a:pPr lvl="1">
              <a:buClr>
                <a:srgbClr val="C00000"/>
              </a:buClr>
              <a:buFont typeface="Calibri" pitchFamily="34" charset="0"/>
              <a:buChar char="–"/>
            </a:pPr>
            <a:r>
              <a:rPr lang="en-GB" sz="2000" dirty="0"/>
              <a:t>Transforming competitive capabilities of firms as a first step in pursuing organic growth</a:t>
            </a:r>
          </a:p>
          <a:p>
            <a:pPr lvl="1">
              <a:buClr>
                <a:srgbClr val="C00000"/>
              </a:buClr>
              <a:buNone/>
            </a:pPr>
            <a:endParaRPr lang="en-GB" sz="2400" dirty="0"/>
          </a:p>
          <a:p>
            <a:pPr>
              <a:buClr>
                <a:srgbClr val="C00000"/>
              </a:buClr>
              <a:buFont typeface="Arial" charset="0"/>
              <a:buChar char="•"/>
            </a:pPr>
            <a:r>
              <a:rPr lang="en-GB" dirty="0"/>
              <a:t>Developing a platform for growth</a:t>
            </a:r>
          </a:p>
          <a:p>
            <a:pPr lvl="1">
              <a:buClr>
                <a:srgbClr val="C00000"/>
              </a:buClr>
              <a:buFont typeface="Calibri" pitchFamily="34" charset="0"/>
              <a:buChar char="–"/>
            </a:pPr>
            <a:r>
              <a:rPr lang="en-GB" sz="2000" dirty="0"/>
              <a:t>May include logistics, warehousing, skilled employees etc.</a:t>
            </a:r>
          </a:p>
          <a:p>
            <a:pPr lvl="1">
              <a:buClr>
                <a:srgbClr val="C00000"/>
              </a:buClr>
              <a:buNone/>
            </a:pPr>
            <a:endParaRPr lang="en-GB" sz="2400" dirty="0"/>
          </a:p>
          <a:p>
            <a:pPr>
              <a:buClr>
                <a:srgbClr val="C00000"/>
              </a:buClr>
              <a:buFont typeface="Arial" charset="0"/>
              <a:buChar char="•"/>
            </a:pPr>
            <a:r>
              <a:rPr lang="en-GB" dirty="0"/>
              <a:t>Growth via geographic expansion</a:t>
            </a:r>
          </a:p>
          <a:p>
            <a:pPr lvl="1">
              <a:buClr>
                <a:srgbClr val="C00000"/>
              </a:buClr>
              <a:buFont typeface="Calibri" pitchFamily="34" charset="0"/>
              <a:buChar char="–"/>
            </a:pPr>
            <a:r>
              <a:rPr lang="en-GB" sz="2000" dirty="0"/>
              <a:t>Note that different targets may require modifications to the platform</a:t>
            </a:r>
          </a:p>
          <a:p>
            <a:pPr lvl="1">
              <a:buClr>
                <a:srgbClr val="C00000"/>
              </a:buClr>
              <a:buNone/>
            </a:pPr>
            <a:endParaRPr lang="en-GB" sz="2000" dirty="0"/>
          </a:p>
          <a:p>
            <a:pPr lvl="1">
              <a:buNone/>
            </a:pPr>
            <a:endParaRPr lang="en-US" sz="2400" dirty="0">
              <a:solidFill>
                <a:srgbClr val="000000"/>
              </a:solidFill>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2000"/>
                                        <p:tgtEl>
                                          <p:spTgt spid="3">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20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fade">
                                      <p:cBhvr>
                                        <p:cTn id="23" dur="2000"/>
                                        <p:tgtEl>
                                          <p:spTgt spid="3">
                                            <p:txEl>
                                              <p:pRg st="6" end="6"/>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fade">
                                      <p:cBhvr>
                                        <p:cTn id="26"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352" y="204428"/>
            <a:ext cx="10363200" cy="875184"/>
          </a:xfrm>
          <a:ln w="3175">
            <a:solidFill>
              <a:schemeClr val="bg1"/>
            </a:solidFill>
          </a:ln>
        </p:spPr>
        <p:txBody>
          <a:bodyPr>
            <a:normAutofit/>
          </a:bodyPr>
          <a:lstStyle/>
          <a:p>
            <a:r>
              <a:rPr lang="en-GB" sz="4000" b="1" dirty="0">
                <a:solidFill>
                  <a:schemeClr val="tx1"/>
                </a:solidFill>
                <a:effectLst>
                  <a:outerShdw blurRad="38100" dist="38100" dir="2700000" algn="tl">
                    <a:srgbClr val="000000">
                      <a:alpha val="43137"/>
                    </a:srgbClr>
                  </a:outerShdw>
                </a:effectLst>
              </a:rPr>
              <a:t>Central Themes in Organic Growth 2/3</a:t>
            </a:r>
          </a:p>
        </p:txBody>
      </p:sp>
      <p:sp>
        <p:nvSpPr>
          <p:cNvPr id="3" name="Content Placeholder 2"/>
          <p:cNvSpPr>
            <a:spLocks noGrp="1"/>
          </p:cNvSpPr>
          <p:nvPr>
            <p:ph idx="1"/>
          </p:nvPr>
        </p:nvSpPr>
        <p:spPr>
          <a:xfrm>
            <a:off x="338415" y="1493259"/>
            <a:ext cx="11665296" cy="3384376"/>
          </a:xfrm>
          <a:ln w="44450">
            <a:solidFill>
              <a:schemeClr val="bg1"/>
            </a:solidFill>
          </a:ln>
        </p:spPr>
        <p:txBody>
          <a:bodyPr>
            <a:normAutofit fontScale="92500" lnSpcReduction="10000"/>
          </a:bodyPr>
          <a:lstStyle/>
          <a:p>
            <a:pPr>
              <a:buClr>
                <a:srgbClr val="C00000"/>
              </a:buClr>
              <a:buFont typeface="Arial" charset="0"/>
              <a:buChar char="•"/>
            </a:pPr>
            <a:r>
              <a:rPr lang="en-GB" dirty="0"/>
              <a:t>Developing innovative products and services</a:t>
            </a:r>
          </a:p>
          <a:p>
            <a:pPr lvl="1">
              <a:buClr>
                <a:srgbClr val="C00000"/>
              </a:buClr>
              <a:buFont typeface="Calibri" pitchFamily="34" charset="0"/>
              <a:buChar char="–"/>
            </a:pPr>
            <a:r>
              <a:rPr lang="en-GB" sz="2000" dirty="0"/>
              <a:t>Ability to extend customer product and service offerings</a:t>
            </a:r>
          </a:p>
          <a:p>
            <a:pPr>
              <a:buClr>
                <a:srgbClr val="C00000"/>
              </a:buClr>
              <a:buNone/>
            </a:pPr>
            <a:endParaRPr lang="en-GB" dirty="0"/>
          </a:p>
          <a:p>
            <a:pPr>
              <a:buClr>
                <a:srgbClr val="C00000"/>
              </a:buClr>
              <a:buFont typeface="Arial" charset="0"/>
              <a:buChar char="•"/>
            </a:pPr>
            <a:r>
              <a:rPr lang="en-GB" dirty="0"/>
              <a:t>Efficiency and use of technology</a:t>
            </a:r>
          </a:p>
          <a:p>
            <a:pPr lvl="1">
              <a:buClr>
                <a:srgbClr val="C00000"/>
              </a:buClr>
              <a:buFont typeface="Calibri" pitchFamily="34" charset="0"/>
              <a:buChar char="–"/>
            </a:pPr>
            <a:r>
              <a:rPr lang="en-GB" sz="2000" dirty="0"/>
              <a:t>i.e. Operational efficiency and adequate investment in enabling technology</a:t>
            </a:r>
          </a:p>
          <a:p>
            <a:pPr lvl="1">
              <a:buClr>
                <a:srgbClr val="C00000"/>
              </a:buClr>
              <a:buNone/>
            </a:pPr>
            <a:endParaRPr lang="en-GB" sz="2000" dirty="0"/>
          </a:p>
          <a:p>
            <a:pPr>
              <a:buClr>
                <a:srgbClr val="C00000"/>
              </a:buClr>
              <a:buFont typeface="Arial" charset="0"/>
              <a:buChar char="•"/>
            </a:pPr>
            <a:r>
              <a:rPr lang="en-GB" dirty="0"/>
              <a:t>Role of people and leadership</a:t>
            </a:r>
          </a:p>
          <a:p>
            <a:pPr lvl="1">
              <a:buClr>
                <a:srgbClr val="C00000"/>
              </a:buClr>
              <a:buFont typeface="Calibri" pitchFamily="34" charset="0"/>
              <a:buChar char="–"/>
            </a:pPr>
            <a:r>
              <a:rPr lang="en-GB" sz="2000" dirty="0"/>
              <a:t>Effective leadership for articulating clear strategic goals and appropriate allocation of resources</a:t>
            </a:r>
          </a:p>
          <a:p>
            <a:pPr lvl="1">
              <a:buNone/>
            </a:pPr>
            <a:endParaRPr lang="en-US" sz="2400" dirty="0">
              <a:solidFill>
                <a:srgbClr val="000000"/>
              </a:solidFill>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2000"/>
                                        <p:tgtEl>
                                          <p:spTgt spid="3">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20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fade">
                                      <p:cBhvr>
                                        <p:cTn id="23" dur="2000"/>
                                        <p:tgtEl>
                                          <p:spTgt spid="3">
                                            <p:txEl>
                                              <p:pRg st="6" end="6"/>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fade">
                                      <p:cBhvr>
                                        <p:cTn id="26"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9433" y="54921"/>
            <a:ext cx="10363200" cy="947192"/>
          </a:xfrm>
          <a:ln w="3175">
            <a:solidFill>
              <a:schemeClr val="bg1"/>
            </a:solidFill>
          </a:ln>
        </p:spPr>
        <p:txBody>
          <a:bodyPr>
            <a:normAutofit/>
          </a:bodyPr>
          <a:lstStyle/>
          <a:p>
            <a:r>
              <a:rPr lang="en-GB" sz="4400" b="1" dirty="0">
                <a:solidFill>
                  <a:schemeClr val="tx1"/>
                </a:solidFill>
                <a:effectLst>
                  <a:outerShdw blurRad="38100" dist="38100" dir="2700000" algn="tl">
                    <a:srgbClr val="000000">
                      <a:alpha val="43137"/>
                    </a:srgbClr>
                  </a:outerShdw>
                </a:effectLst>
              </a:rPr>
              <a:t>Central Themes in Organic Growth 3/3</a:t>
            </a:r>
          </a:p>
        </p:txBody>
      </p:sp>
      <p:sp>
        <p:nvSpPr>
          <p:cNvPr id="3" name="Content Placeholder 2"/>
          <p:cNvSpPr>
            <a:spLocks noGrp="1"/>
          </p:cNvSpPr>
          <p:nvPr>
            <p:ph idx="1"/>
          </p:nvPr>
        </p:nvSpPr>
        <p:spPr>
          <a:xfrm>
            <a:off x="299356" y="1087272"/>
            <a:ext cx="11593288" cy="4040088"/>
          </a:xfrm>
          <a:ln w="44450">
            <a:noFill/>
          </a:ln>
        </p:spPr>
        <p:txBody>
          <a:bodyPr>
            <a:normAutofit fontScale="92500" lnSpcReduction="20000"/>
          </a:bodyPr>
          <a:lstStyle/>
          <a:p>
            <a:pPr>
              <a:buClr>
                <a:srgbClr val="C00000"/>
              </a:buClr>
              <a:buFont typeface="Arial" charset="0"/>
              <a:buChar char="•"/>
            </a:pPr>
            <a:endParaRPr lang="en-GB" dirty="0"/>
          </a:p>
          <a:p>
            <a:pPr>
              <a:buClr>
                <a:srgbClr val="C00000"/>
              </a:buClr>
              <a:buFont typeface="Arial" charset="0"/>
              <a:buChar char="•"/>
            </a:pPr>
            <a:r>
              <a:rPr lang="en-GB" dirty="0"/>
              <a:t>Role of measurements, rewards and employee ownership</a:t>
            </a:r>
          </a:p>
          <a:p>
            <a:pPr lvl="1">
              <a:buClr>
                <a:srgbClr val="C00000"/>
              </a:buClr>
              <a:buFont typeface="Calibri" pitchFamily="34" charset="0"/>
              <a:buChar char="–"/>
            </a:pPr>
            <a:r>
              <a:rPr lang="en-GB" sz="2000" dirty="0"/>
              <a:t>Imperative to identify and measure critical organisation processes, provide effective rewards e.g. giving stock options, and creating a sense of belonging among internal stakeholders</a:t>
            </a:r>
          </a:p>
          <a:p>
            <a:pPr lvl="1">
              <a:buClr>
                <a:srgbClr val="C00000"/>
              </a:buClr>
              <a:buNone/>
            </a:pPr>
            <a:endParaRPr lang="en-GB" sz="2000" dirty="0"/>
          </a:p>
          <a:p>
            <a:pPr>
              <a:buClr>
                <a:srgbClr val="C00000"/>
              </a:buClr>
              <a:buFont typeface="Arial" charset="0"/>
              <a:buChar char="•"/>
            </a:pPr>
            <a:r>
              <a:rPr lang="en-GB" dirty="0"/>
              <a:t>Organisational structure and process</a:t>
            </a:r>
          </a:p>
          <a:p>
            <a:pPr lvl="1">
              <a:buClr>
                <a:srgbClr val="C00000"/>
              </a:buClr>
              <a:buFont typeface="Calibri" pitchFamily="34" charset="0"/>
              <a:buChar char="–"/>
            </a:pPr>
            <a:r>
              <a:rPr lang="en-GB" sz="2000" dirty="0"/>
              <a:t>Direct relationship exists between flat structure and performance as it allows for responsive decision making</a:t>
            </a:r>
          </a:p>
          <a:p>
            <a:pPr lvl="1">
              <a:buClr>
                <a:srgbClr val="C00000"/>
              </a:buClr>
              <a:buNone/>
            </a:pPr>
            <a:endParaRPr lang="en-GB" sz="2000" dirty="0"/>
          </a:p>
          <a:p>
            <a:pPr>
              <a:buClr>
                <a:srgbClr val="C00000"/>
              </a:buClr>
              <a:buFont typeface="Arial" charset="0"/>
              <a:buChar char="•"/>
            </a:pPr>
            <a:r>
              <a:rPr lang="en-GB" dirty="0"/>
              <a:t>Customer centeredness</a:t>
            </a:r>
          </a:p>
          <a:p>
            <a:pPr lvl="1">
              <a:buClr>
                <a:srgbClr val="C00000"/>
              </a:buClr>
              <a:buFont typeface="Calibri" pitchFamily="34" charset="0"/>
              <a:buChar char="–"/>
            </a:pPr>
            <a:r>
              <a:rPr lang="en-GB" sz="2000" dirty="0"/>
              <a:t>Customer requirement should be regarded as the primary consideration</a:t>
            </a:r>
          </a:p>
          <a:p>
            <a:pPr lvl="1">
              <a:buNone/>
            </a:pPr>
            <a:endParaRPr lang="en-US" sz="2400" dirty="0">
              <a:solidFill>
                <a:srgbClr val="000000"/>
              </a:solidFill>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20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fade">
                                      <p:cBhvr>
                                        <p:cTn id="18" dur="2000"/>
                                        <p:tgtEl>
                                          <p:spTgt spid="3">
                                            <p:txEl>
                                              <p:pRg st="5" end="5"/>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8" end="8"/>
                                            </p:txEl>
                                          </p:spTgt>
                                        </p:tgtEl>
                                        <p:attrNameLst>
                                          <p:attrName>style.visibility</p:attrName>
                                        </p:attrNameLst>
                                      </p:cBhvr>
                                      <p:to>
                                        <p:strVal val="visible"/>
                                      </p:to>
                                    </p:set>
                                    <p:animEffect transition="in" filter="fade">
                                      <p:cBhvr>
                                        <p:cTn id="26"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405" y="158632"/>
            <a:ext cx="10972800" cy="789888"/>
          </a:xfrm>
          <a:ln w="3175">
            <a:solidFill>
              <a:schemeClr val="bg1"/>
            </a:solidFill>
          </a:ln>
        </p:spPr>
        <p:txBody>
          <a:bodyPr>
            <a:noAutofit/>
          </a:bodyPr>
          <a:lstStyle/>
          <a:p>
            <a:pPr algn="l"/>
            <a:r>
              <a:rPr lang="en-GB" sz="3200" b="1" dirty="0">
                <a:solidFill>
                  <a:schemeClr val="tx1"/>
                </a:solidFill>
                <a:effectLst>
                  <a:outerShdw blurRad="38100" dist="38100" dir="2700000" algn="tl">
                    <a:srgbClr val="000000">
                      <a:alpha val="43137"/>
                    </a:srgbClr>
                  </a:outerShdw>
                </a:effectLst>
              </a:rPr>
              <a:t>Case Example: General Electric’s Growth Process Focus</a:t>
            </a:r>
          </a:p>
        </p:txBody>
      </p:sp>
      <p:sp>
        <p:nvSpPr>
          <p:cNvPr id="3" name="Content Placeholder 2"/>
          <p:cNvSpPr>
            <a:spLocks noGrp="1"/>
          </p:cNvSpPr>
          <p:nvPr>
            <p:ph idx="1"/>
          </p:nvPr>
        </p:nvSpPr>
        <p:spPr>
          <a:xfrm>
            <a:off x="295587" y="1279870"/>
            <a:ext cx="11737304" cy="3824064"/>
          </a:xfrm>
          <a:ln w="44450">
            <a:noFill/>
          </a:ln>
        </p:spPr>
        <p:txBody>
          <a:bodyPr>
            <a:normAutofit/>
          </a:bodyPr>
          <a:lstStyle/>
          <a:p>
            <a:pPr>
              <a:buClr>
                <a:srgbClr val="C00000"/>
              </a:buClr>
              <a:buFont typeface="Arial" charset="0"/>
              <a:buChar char="•"/>
            </a:pPr>
            <a:r>
              <a:rPr lang="en-GB" sz="2400" dirty="0">
                <a:highlight>
                  <a:srgbClr val="FFFF00"/>
                </a:highlight>
              </a:rPr>
              <a:t>GE employs a six-part model to demonstrate how different initiatives fit into their organic growth strategy</a:t>
            </a:r>
          </a:p>
          <a:p>
            <a:pPr lvl="1">
              <a:buClr>
                <a:srgbClr val="C00000"/>
              </a:buClr>
              <a:buNone/>
            </a:pPr>
            <a:endParaRPr lang="en-GB" sz="2400" dirty="0"/>
          </a:p>
          <a:p>
            <a:pPr>
              <a:buClr>
                <a:srgbClr val="C00000"/>
              </a:buClr>
              <a:buFont typeface="Arial" charset="0"/>
              <a:buChar char="•"/>
            </a:pPr>
            <a:r>
              <a:rPr lang="en-GB" sz="2400" dirty="0"/>
              <a:t>Drive for sustained organic growth is premised on the view that </a:t>
            </a:r>
            <a:r>
              <a:rPr lang="en-GB" sz="2400" b="1" dirty="0"/>
              <a:t>well-defined processes </a:t>
            </a:r>
            <a:r>
              <a:rPr lang="en-GB" sz="2400" dirty="0"/>
              <a:t>with </a:t>
            </a:r>
            <a:r>
              <a:rPr lang="en-GB" sz="2400" b="1" dirty="0"/>
              <a:t>appropriate measuring standards</a:t>
            </a:r>
            <a:r>
              <a:rPr lang="en-GB" sz="2400" dirty="0"/>
              <a:t> allows for quicker progress.</a:t>
            </a:r>
          </a:p>
          <a:p>
            <a:pPr lvl="1">
              <a:buClr>
                <a:srgbClr val="C00000"/>
              </a:buClr>
              <a:buNone/>
            </a:pPr>
            <a:endParaRPr lang="en-GB" sz="2400" dirty="0"/>
          </a:p>
          <a:p>
            <a:pPr>
              <a:buClr>
                <a:srgbClr val="C00000"/>
              </a:buClr>
              <a:buFont typeface="Arial" charset="0"/>
              <a:buChar char="•"/>
            </a:pPr>
            <a:r>
              <a:rPr lang="en-GB" sz="2400" dirty="0"/>
              <a:t>CEO view: Growth is innovation driven and there’s a premium on organisations that are able to generate internal growth</a:t>
            </a:r>
          </a:p>
          <a:p>
            <a:pPr lvl="1">
              <a:buNone/>
            </a:pPr>
            <a:endParaRPr lang="en-US" sz="2400" dirty="0">
              <a:solidFill>
                <a:srgbClr val="000000"/>
              </a:solidFill>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p:cNvPicPr>
            <a:picLocks noChangeAspect="1" noChangeArrowheads="1"/>
          </p:cNvPicPr>
          <p:nvPr/>
        </p:nvPicPr>
        <p:blipFill>
          <a:blip r:embed="rId3" cstate="print"/>
          <a:srcRect l="15820" t="16846" r="12695" b="9912"/>
          <a:stretch>
            <a:fillRect/>
          </a:stretch>
        </p:blipFill>
        <p:spPr bwMode="auto">
          <a:xfrm>
            <a:off x="3645801" y="253824"/>
            <a:ext cx="7044060" cy="5035081"/>
          </a:xfrm>
          <a:prstGeom prst="rect">
            <a:avLst/>
          </a:prstGeom>
          <a:noFill/>
          <a:ln w="9525">
            <a:noFill/>
            <a:miter lim="800000"/>
            <a:headEnd/>
            <a:tailEnd/>
          </a:ln>
        </p:spPr>
      </p:pic>
      <p:sp>
        <p:nvSpPr>
          <p:cNvPr id="10" name="TextBox 5"/>
          <p:cNvSpPr txBox="1">
            <a:spLocks noChangeArrowheads="1"/>
          </p:cNvSpPr>
          <p:nvPr/>
        </p:nvSpPr>
        <p:spPr bwMode="auto">
          <a:xfrm>
            <a:off x="5422256" y="8612014"/>
            <a:ext cx="5249862" cy="307975"/>
          </a:xfrm>
          <a:prstGeom prst="rect">
            <a:avLst/>
          </a:prstGeom>
          <a:noFill/>
          <a:ln w="9525">
            <a:noFill/>
            <a:miter lim="800000"/>
            <a:headEnd/>
            <a:tailEnd/>
          </a:ln>
        </p:spPr>
        <p:txBody>
          <a:bodyPr wrap="none">
            <a:spAutoFit/>
          </a:bodyPr>
          <a:lstStyle/>
          <a:p>
            <a:r>
              <a:rPr lang="en-GB" sz="1400" dirty="0"/>
              <a:t>Stewart (2006) Growth as a process, </a:t>
            </a:r>
            <a:r>
              <a:rPr lang="en-GB" sz="1400" i="1" dirty="0"/>
              <a:t>Harvard Business Review</a:t>
            </a:r>
            <a:r>
              <a:rPr lang="en-GB" sz="1400" dirty="0"/>
              <a:t>.</a:t>
            </a:r>
          </a:p>
        </p:txBody>
      </p:sp>
      <p:sp>
        <p:nvSpPr>
          <p:cNvPr id="12" name="TextBox 5"/>
          <p:cNvSpPr txBox="1">
            <a:spLocks noChangeArrowheads="1"/>
          </p:cNvSpPr>
          <p:nvPr/>
        </p:nvSpPr>
        <p:spPr bwMode="auto">
          <a:xfrm>
            <a:off x="587129" y="4304207"/>
            <a:ext cx="1728191" cy="830997"/>
          </a:xfrm>
          <a:prstGeom prst="rect">
            <a:avLst/>
          </a:prstGeom>
          <a:noFill/>
          <a:ln w="9525">
            <a:noFill/>
            <a:miter lim="800000"/>
            <a:headEnd/>
            <a:tailEnd/>
          </a:ln>
        </p:spPr>
        <p:txBody>
          <a:bodyPr wrap="square">
            <a:spAutoFit/>
          </a:bodyPr>
          <a:lstStyle/>
          <a:p>
            <a:r>
              <a:rPr lang="en-GB" sz="1200" dirty="0"/>
              <a:t>Stewart T.A. (2006) Growth as a process, </a:t>
            </a:r>
            <a:r>
              <a:rPr lang="en-GB" sz="1200" i="1" dirty="0"/>
              <a:t>Harvard Business Review</a:t>
            </a:r>
            <a:r>
              <a:rPr lang="en-GB" sz="1200" dirty="0"/>
              <a: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112224" y="188640"/>
            <a:ext cx="3629995" cy="1047292"/>
          </a:xfrm>
          <a:prstGeom prst="rect">
            <a:avLst/>
          </a:prstGeom>
          <a:ln>
            <a:noFill/>
          </a:ln>
          <a:effectLst>
            <a:outerShdw blurRad="190500" algn="tl" rotWithShape="0">
              <a:srgbClr val="000000">
                <a:alpha val="70000"/>
              </a:srgbClr>
            </a:outerShdw>
          </a:effectLst>
        </p:spPr>
      </p:pic>
      <p:sp>
        <p:nvSpPr>
          <p:cNvPr id="3" name="Content Placeholder 2"/>
          <p:cNvSpPr>
            <a:spLocks noGrp="1"/>
          </p:cNvSpPr>
          <p:nvPr>
            <p:ph idx="1"/>
          </p:nvPr>
        </p:nvSpPr>
        <p:spPr>
          <a:xfrm>
            <a:off x="191344" y="1340768"/>
            <a:ext cx="11809312" cy="4176463"/>
          </a:xfrm>
        </p:spPr>
        <p:txBody>
          <a:bodyPr>
            <a:normAutofit/>
          </a:bodyPr>
          <a:lstStyle/>
          <a:p>
            <a:pPr marL="0" indent="0">
              <a:buNone/>
            </a:pPr>
            <a:r>
              <a:rPr lang="en-US" sz="1800" dirty="0"/>
              <a:t>Here are various initiatives that GE has implemented to bring to fruit it’s growth strategy:</a:t>
            </a:r>
          </a:p>
          <a:p>
            <a:pPr marL="0" indent="0">
              <a:buNone/>
            </a:pPr>
            <a:endParaRPr lang="en-US" sz="1800" dirty="0"/>
          </a:p>
          <a:p>
            <a:pPr fontAlgn="base"/>
            <a:r>
              <a:rPr lang="en-US" sz="1800" dirty="0"/>
              <a:t>GE has fine-tuned its aptitude for squeaking out operating efficiencies.</a:t>
            </a:r>
          </a:p>
          <a:p>
            <a:pPr fontAlgn="base"/>
            <a:r>
              <a:rPr lang="en-US" sz="1800" dirty="0"/>
              <a:t>GE has aggressively globalized its talent base and sought diversity in its employees and customers.</a:t>
            </a:r>
          </a:p>
          <a:p>
            <a:pPr fontAlgn="base"/>
            <a:r>
              <a:rPr lang="en-US" sz="1800" dirty="0"/>
              <a:t>GE managers are empowered to identify particularly effective approaches in one area of the company, share those business practices, and spread them across the rest of the company.</a:t>
            </a:r>
          </a:p>
          <a:p>
            <a:pPr fontAlgn="base"/>
            <a:r>
              <a:rPr lang="en-US" sz="1800" dirty="0"/>
              <a:t>Through lean engineering and lean processes, GE has aggressively cast out superfluous costs incurred by overcomplicated processes and proliferation of alternatives in sourcing, product development, and service offerings</a:t>
            </a:r>
          </a:p>
          <a:p>
            <a:pPr fontAlgn="base"/>
            <a:r>
              <a:rPr lang="en-US" sz="1800" dirty="0"/>
              <a:t>GE has focused the attention of the top management and organizational resources on promising ideas for efficiency improvements and new streams of organic revenue growth percolating up from anywhere in its organization</a:t>
            </a:r>
          </a:p>
          <a:p>
            <a:r>
              <a:rPr lang="en-US" sz="1800" dirty="0">
                <a:hlinkClick r:id="rId3"/>
              </a:rPr>
              <a:t>What's next in GE's growth strategy?</a:t>
            </a:r>
            <a:endParaRPr lang="en-GB" sz="1800" dirty="0"/>
          </a:p>
        </p:txBody>
      </p:sp>
    </p:spTree>
    <p:extLst>
      <p:ext uri="{BB962C8B-B14F-4D97-AF65-F5344CB8AC3E}">
        <p14:creationId xmlns:p14="http://schemas.microsoft.com/office/powerpoint/2010/main" val="17060862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809" y="299055"/>
            <a:ext cx="5404238" cy="803176"/>
          </a:xfrm>
          <a:ln w="3175">
            <a:solidFill>
              <a:schemeClr val="bg1"/>
            </a:solidFill>
          </a:ln>
        </p:spPr>
        <p:txBody>
          <a:bodyPr>
            <a:normAutofit/>
          </a:bodyPr>
          <a:lstStyle/>
          <a:p>
            <a:pPr defTabSz="762000">
              <a:defRPr/>
            </a:pPr>
            <a:r>
              <a:rPr lang="en-GB" b="1" dirty="0">
                <a:solidFill>
                  <a:schemeClr val="tx1"/>
                </a:solidFill>
                <a:effectLst>
                  <a:outerShdw blurRad="38100" dist="38100" dir="2700000" algn="tl">
                    <a:srgbClr val="000000">
                      <a:alpha val="43137"/>
                    </a:srgbClr>
                  </a:outerShdw>
                </a:effectLst>
              </a:rPr>
              <a:t>Further Reading</a:t>
            </a:r>
            <a:endParaRPr lang="en-US" b="1" dirty="0">
              <a:solidFill>
                <a:schemeClr val="tx1"/>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1"/>
          </p:nvPr>
        </p:nvSpPr>
        <p:spPr>
          <a:xfrm>
            <a:off x="191344" y="1597925"/>
            <a:ext cx="11737304" cy="3662149"/>
          </a:xfrm>
          <a:ln w="44450">
            <a:noFill/>
          </a:ln>
        </p:spPr>
        <p:txBody>
          <a:bodyPr>
            <a:normAutofit/>
          </a:bodyPr>
          <a:lstStyle/>
          <a:p>
            <a:endParaRPr lang="en-GB" sz="1800" dirty="0"/>
          </a:p>
          <a:p>
            <a:pPr>
              <a:buNone/>
            </a:pPr>
            <a:r>
              <a:rPr lang="en-GB" sz="1800" dirty="0" err="1"/>
              <a:t>Kazanjian</a:t>
            </a:r>
            <a:r>
              <a:rPr lang="en-GB" sz="1800" dirty="0"/>
              <a:t>, R.K., Hess, E.D. and </a:t>
            </a:r>
            <a:r>
              <a:rPr lang="en-GB" sz="1800" dirty="0" err="1"/>
              <a:t>Drazin</a:t>
            </a:r>
            <a:r>
              <a:rPr lang="en-GB" sz="1800" dirty="0"/>
              <a:t>, R.(2006) ‘The Challenge of Organic Growth’, in Hess, E.D. and </a:t>
            </a:r>
            <a:r>
              <a:rPr lang="en-GB" sz="1800" dirty="0" err="1"/>
              <a:t>Kazanjian</a:t>
            </a:r>
            <a:r>
              <a:rPr lang="en-GB" sz="1800" dirty="0"/>
              <a:t>, R.K. (</a:t>
            </a:r>
            <a:r>
              <a:rPr lang="en-GB" sz="1800" dirty="0" err="1"/>
              <a:t>eds</a:t>
            </a:r>
            <a:r>
              <a:rPr lang="en-GB" sz="1800" dirty="0"/>
              <a:t>) </a:t>
            </a:r>
            <a:r>
              <a:rPr lang="en-GB" sz="1800" i="1" dirty="0"/>
              <a:t>The Search for Organic Growth.</a:t>
            </a:r>
            <a:r>
              <a:rPr lang="en-GB" sz="1800" dirty="0"/>
              <a:t> New York: Cambridge University Press, pp1-17. </a:t>
            </a:r>
          </a:p>
          <a:p>
            <a:pPr>
              <a:buNone/>
            </a:pPr>
            <a:endParaRPr lang="en-GB" sz="1800" dirty="0"/>
          </a:p>
          <a:p>
            <a:pPr>
              <a:buNone/>
            </a:pPr>
            <a:r>
              <a:rPr lang="en-GB" sz="1800" dirty="0"/>
              <a:t>Kling, G., </a:t>
            </a:r>
            <a:r>
              <a:rPr lang="en-GB" sz="1800" dirty="0" err="1"/>
              <a:t>O’Regan</a:t>
            </a:r>
            <a:r>
              <a:rPr lang="en-GB" sz="1800" dirty="0"/>
              <a:t>, N. and </a:t>
            </a:r>
            <a:r>
              <a:rPr lang="en-GB" sz="1800" dirty="0" err="1"/>
              <a:t>Ghobadian</a:t>
            </a:r>
            <a:r>
              <a:rPr lang="en-GB" sz="1800" dirty="0"/>
              <a:t>, A. (2009) “Organic growth and shareholder value: A case study of the insurance industry”, </a:t>
            </a:r>
            <a:r>
              <a:rPr lang="en-GB" sz="1800" i="1" dirty="0"/>
              <a:t>International Journal of Research in Marketing</a:t>
            </a:r>
            <a:r>
              <a:rPr lang="en-GB" sz="1800" dirty="0"/>
              <a:t> 26(4): 276-283</a:t>
            </a:r>
          </a:p>
          <a:p>
            <a:pPr>
              <a:buNone/>
            </a:pPr>
            <a:endParaRPr lang="en-GB" sz="1800" dirty="0"/>
          </a:p>
          <a:p>
            <a:pPr>
              <a:buNone/>
            </a:pPr>
            <a:r>
              <a:rPr lang="en-GB" sz="1800" dirty="0"/>
              <a:t>Meer, D. (2005) "Enter the “chief growth officer”: searching for organic growth", </a:t>
            </a:r>
            <a:r>
              <a:rPr lang="en-GB" sz="1800" i="1" dirty="0"/>
              <a:t>Journal of Business Strategy</a:t>
            </a:r>
            <a:r>
              <a:rPr lang="en-GB" sz="1800" dirty="0"/>
              <a:t>, 26(1):13 – 17</a:t>
            </a:r>
          </a:p>
          <a:p>
            <a:pPr>
              <a:buNone/>
            </a:pPr>
            <a:endParaRPr lang="en-GB" sz="1800" dirty="0"/>
          </a:p>
          <a:p>
            <a:pPr>
              <a:buNone/>
            </a:pPr>
            <a:r>
              <a:rPr lang="en-GB" sz="1800" dirty="0"/>
              <a:t>Stewart T.A. (2006) ‘Growth as a process’, </a:t>
            </a:r>
            <a:r>
              <a:rPr lang="en-GB" sz="1800" i="1" dirty="0"/>
              <a:t>Harvard Business Review, </a:t>
            </a:r>
            <a:r>
              <a:rPr lang="en-GB" sz="1800" dirty="0"/>
              <a:t>84(6):60-70.</a:t>
            </a:r>
          </a:p>
          <a:p>
            <a:pPr>
              <a:buNone/>
            </a:pPr>
            <a:endParaRPr lang="en-GB" sz="1800" dirty="0"/>
          </a:p>
          <a:p>
            <a:pPr>
              <a:buNone/>
            </a:pPr>
            <a:endParaRPr lang="en-GB" sz="1800" dirty="0"/>
          </a:p>
          <a:p>
            <a:endParaRPr lang="en-GB" sz="1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188640"/>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 action="ppaction://noaction"/>
            <a:extLst>
              <a:ext uri="{FF2B5EF4-FFF2-40B4-BE49-F238E27FC236}">
                <a16:creationId xmlns:a16="http://schemas.microsoft.com/office/drawing/2014/main" id="{1CAD5F91-34FE-4424-B0B2-B61CA01C6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 ?</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6">
                              <a:lumMod val="50000"/>
                            </a:schemeClr>
                          </a:solidFill>
                          <a:effectLst>
                            <a:outerShdw blurRad="38100" dist="38100" dir="2700000" algn="tl">
                              <a:srgbClr val="000000">
                                <a:alpha val="43137"/>
                              </a:srgbClr>
                            </a:outerShdw>
                          </a:effectLst>
                        </a:rPr>
                        <a:t>Green</a:t>
                      </a:r>
                      <a:r>
                        <a:rPr lang="en-GB" sz="2800" b="1" dirty="0">
                          <a:solidFill>
                            <a:schemeClr val="accent6">
                              <a:lumMod val="75000"/>
                            </a:schemeClr>
                          </a:solidFill>
                          <a:effectLst>
                            <a:outerShdw blurRad="38100" dist="38100" dir="2700000" algn="tl">
                              <a:srgbClr val="000000">
                                <a:alpha val="43137"/>
                              </a:srgbClr>
                            </a:outerShdw>
                          </a:effectLst>
                        </a:rPr>
                        <a:t> </a:t>
                      </a:r>
                    </a:p>
                  </a:txBody>
                  <a:tcPr/>
                </a:tc>
                <a:tc>
                  <a:txBody>
                    <a:bodyPr/>
                    <a:lstStyle/>
                    <a:p>
                      <a:pPr algn="just"/>
                      <a:r>
                        <a:rPr lang="en-GB" sz="1800" b="0" i="0" dirty="0">
                          <a:latin typeface="+mn-lt"/>
                          <a:ea typeface="+mn-ea"/>
                        </a:rPr>
                        <a:t>I have understood the topics so far (write down 2 key themes from the lesson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8797128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microsoft.com/office/2006/documentManagement/types"/>
    <ds:schemaRef ds:uri="http://purl.org/dc/terms/"/>
    <ds:schemaRef ds:uri="http://www.w3.org/XML/1998/namespace"/>
    <ds:schemaRef ds:uri="303dbf9b-b85b-46a0-94f1-894078c07ecd"/>
    <ds:schemaRef ds:uri="211f9404-bca0-4bcf-9c1d-965ccb6f8d2d"/>
    <ds:schemaRef ds:uri="http://schemas.microsoft.com/office/2006/metadata/properties"/>
    <ds:schemaRef ds:uri="http://purl.org/dc/elements/1.1/"/>
    <ds:schemaRef ds:uri="http://purl.org/dc/dcmitype/"/>
    <ds:schemaRef ds:uri="http://schemas.openxmlformats.org/package/2006/metadata/core-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2071</TotalTime>
  <Words>1195</Words>
  <Application>Microsoft Office PowerPoint</Application>
  <PresentationFormat>Widescreen</PresentationFormat>
  <Paragraphs>162</Paragraphs>
  <Slides>22</Slides>
  <Notes>10</Notes>
  <HiddenSlides>0</HiddenSlides>
  <MMClips>0</MMClips>
  <ScaleCrop>false</ScaleCrop>
  <HeadingPairs>
    <vt:vector size="6" baseType="variant">
      <vt:variant>
        <vt:lpstr>Fonts Used</vt:lpstr>
      </vt:variant>
      <vt:variant>
        <vt:i4>11</vt:i4>
      </vt:variant>
      <vt:variant>
        <vt:lpstr>Theme</vt:lpstr>
      </vt:variant>
      <vt:variant>
        <vt:i4>21</vt:i4>
      </vt:variant>
      <vt:variant>
        <vt:lpstr>Slide Titles</vt:lpstr>
      </vt:variant>
      <vt:variant>
        <vt:i4>22</vt:i4>
      </vt:variant>
    </vt:vector>
  </HeadingPairs>
  <TitlesOfParts>
    <vt:vector size="54" baseType="lpstr">
      <vt:lpstr>Arial</vt:lpstr>
      <vt:lpstr>Bradley Hand ITC</vt:lpstr>
      <vt:lpstr>Cabin-semi-bold</vt:lpstr>
      <vt:lpstr>Calibri</vt:lpstr>
      <vt:lpstr>Calibri Light</vt:lpstr>
      <vt:lpstr>McKinsey Sans</vt:lpstr>
      <vt:lpstr>Myriad Pro</vt:lpstr>
      <vt:lpstr>SourceSansPro</vt:lpstr>
      <vt:lpstr>Times New Roman</vt:lpstr>
      <vt:lpstr>Univers</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20140311PresentationUWTSDTemplate</vt:lpstr>
      <vt:lpstr>PowerPoint Presentation</vt:lpstr>
      <vt:lpstr>PowerPoint Presentation</vt:lpstr>
      <vt:lpstr>Strategic Choice</vt:lpstr>
      <vt:lpstr>PowerPoint Presentation</vt:lpstr>
      <vt:lpstr>What is a Strategic Method?</vt:lpstr>
      <vt:lpstr>PowerPoint Presentation</vt:lpstr>
      <vt:lpstr>What is a Strategic Method?</vt:lpstr>
      <vt:lpstr>Organic Development</vt:lpstr>
      <vt:lpstr>PowerPoint Presentation</vt:lpstr>
      <vt:lpstr>PowerPoint Presentation</vt:lpstr>
      <vt:lpstr>Organic Development </vt:lpstr>
      <vt:lpstr>Reasons for Using Organic Development</vt:lpstr>
      <vt:lpstr>Advantages of organic development</vt:lpstr>
      <vt:lpstr>Challenges to Realising Organic Growth </vt:lpstr>
      <vt:lpstr>Central Themes in Organic Growth 1/3</vt:lpstr>
      <vt:lpstr>Central Themes in Organic Growth 2/3</vt:lpstr>
      <vt:lpstr>Central Themes in Organic Growth 3/3</vt:lpstr>
      <vt:lpstr>Case Example: General Electric’s Growth Process Focus</vt:lpstr>
      <vt:lpstr>PowerPoint Presentation</vt:lpstr>
      <vt:lpstr>PowerPoint Presentation</vt:lpstr>
      <vt:lpstr>Further Reading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Navid Nasirpourosgoei</cp:lastModifiedBy>
  <cp:revision>107</cp:revision>
  <dcterms:created xsi:type="dcterms:W3CDTF">2021-03-09T15:35:42Z</dcterms:created>
  <dcterms:modified xsi:type="dcterms:W3CDTF">2024-06-11T10:05:49Z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