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7" r:id="rId5"/>
    <p:sldId id="263" r:id="rId6"/>
    <p:sldId id="268" r:id="rId7"/>
    <p:sldId id="264" r:id="rId8"/>
    <p:sldId id="269" r:id="rId9"/>
    <p:sldId id="265" r:id="rId10"/>
    <p:sldId id="266" r:id="rId11"/>
    <p:sldId id="273" r:id="rId12"/>
    <p:sldId id="270" r:id="rId13"/>
    <p:sldId id="271" r:id="rId14"/>
    <p:sldId id="272" r:id="rId15"/>
    <p:sldId id="274" r:id="rId16"/>
    <p:sldId id="275" r:id="rId17"/>
    <p:sldId id="261" r:id="rId18"/>
    <p:sldId id="257" r:id="rId19"/>
    <p:sldId id="25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4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2865313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1317856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882DA4-790A-4075-8C17-301BFD26C1F0}"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806853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882DA4-790A-4075-8C17-301BFD26C1F0}"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968339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882DA4-790A-4075-8C17-301BFD26C1F0}" type="datetimeFigureOut">
              <a:rPr lang="en-GB" smtClean="0"/>
              <a:t>11/12/2018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310791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882DA4-790A-4075-8C17-301BFD26C1F0}" type="datetimeFigureOut">
              <a:rPr lang="en-GB" smtClean="0"/>
              <a:t>11/12/2018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63248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882DA4-790A-4075-8C17-301BFD26C1F0}" type="datetimeFigureOut">
              <a:rPr lang="en-GB" smtClean="0"/>
              <a:t>11/12/2018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3923604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882DA4-790A-4075-8C17-301BFD26C1F0}"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2312999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882DA4-790A-4075-8C17-301BFD26C1F0}"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618285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24626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3993630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882DA4-790A-4075-8C17-301BFD26C1F0}" type="datetimeFigureOut">
              <a:rPr lang="en-GB" smtClean="0"/>
              <a:t>11/12/2018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C1B630-2E8B-46F3-BDAE-BEDC4376163D}" type="slidenum">
              <a:rPr lang="en-GB" smtClean="0"/>
              <a:t>‹#›</a:t>
            </a:fld>
            <a:endParaRPr lang="en-GB"/>
          </a:p>
        </p:txBody>
      </p:sp>
    </p:spTree>
    <p:extLst>
      <p:ext uri="{BB962C8B-B14F-4D97-AF65-F5344CB8AC3E}">
        <p14:creationId xmlns:p14="http://schemas.microsoft.com/office/powerpoint/2010/main" val="963131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arthuriana.co.uk/historicity/arthur.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1"/>
            <a:ext cx="10515600" cy="1219199"/>
          </a:xfrm>
        </p:spPr>
        <p:txBody>
          <a:bodyPr>
            <a:normAutofit fontScale="90000"/>
          </a:bodyPr>
          <a:lstStyle/>
          <a:p>
            <a:pPr algn="ctr"/>
            <a:r>
              <a:rPr lang="en-GB" sz="2700" b="1" dirty="0" err="1" smtClean="0"/>
              <a:t>Prof.</a:t>
            </a:r>
            <a:r>
              <a:rPr lang="en-GB" sz="2700" b="1" dirty="0" smtClean="0"/>
              <a:t> Jane Cartwright</a:t>
            </a:r>
            <a:br>
              <a:rPr lang="en-GB" sz="2700" b="1" dirty="0" smtClean="0"/>
            </a:br>
            <a:r>
              <a:rPr lang="en-GB" b="1" dirty="0" smtClean="0"/>
              <a:t>The Arthur of History</a:t>
            </a:r>
            <a:br>
              <a:rPr lang="en-GB" b="1" dirty="0" smtClean="0"/>
            </a:br>
            <a:r>
              <a:rPr lang="en-GB" sz="1300" b="1" dirty="0" smtClean="0"/>
              <a:t>image: thirteenth-century, Matthew Paris, Epitome of Chronicles (Wikimedia Commons)</a:t>
            </a:r>
            <a:endParaRPr lang="en-GB" sz="1300" b="1"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90999" y="1219200"/>
            <a:ext cx="3810002" cy="5460627"/>
          </a:xfrm>
        </p:spPr>
      </p:pic>
    </p:spTree>
    <p:extLst>
      <p:ext uri="{BB962C8B-B14F-4D97-AF65-F5344CB8AC3E}">
        <p14:creationId xmlns:p14="http://schemas.microsoft.com/office/powerpoint/2010/main" val="1089408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‘Did Arthur really exist?’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question often posed, cf. was St David a real person? </a:t>
            </a:r>
          </a:p>
          <a:p>
            <a:r>
              <a:rPr lang="en-GB" dirty="0" smtClean="0"/>
              <a:t>St David supposedly died 1 March  </a:t>
            </a:r>
            <a:r>
              <a:rPr lang="en-GB" i="1" dirty="0" smtClean="0"/>
              <a:t>c</a:t>
            </a:r>
            <a:r>
              <a:rPr lang="en-GB" dirty="0" smtClean="0"/>
              <a:t>. 600 (sainthood a posthumous affair) Life of St David written by </a:t>
            </a:r>
            <a:r>
              <a:rPr lang="en-GB" dirty="0" err="1" smtClean="0"/>
              <a:t>Rhygyfarch</a:t>
            </a:r>
            <a:r>
              <a:rPr lang="en-GB" dirty="0" smtClean="0"/>
              <a:t> </a:t>
            </a:r>
            <a:r>
              <a:rPr lang="en-GB" dirty="0" err="1" smtClean="0"/>
              <a:t>ap</a:t>
            </a:r>
            <a:r>
              <a:rPr lang="en-GB" dirty="0" smtClean="0"/>
              <a:t> </a:t>
            </a:r>
            <a:r>
              <a:rPr lang="en-GB" dirty="0" err="1" smtClean="0"/>
              <a:t>Sulien</a:t>
            </a:r>
            <a:r>
              <a:rPr lang="en-GB" dirty="0" smtClean="0"/>
              <a:t> (</a:t>
            </a:r>
            <a:r>
              <a:rPr lang="en-GB" i="1" dirty="0" smtClean="0"/>
              <a:t>obit</a:t>
            </a:r>
            <a:r>
              <a:rPr lang="en-GB" dirty="0" smtClean="0"/>
              <a:t> 1099) and it was adapted into Welsh </a:t>
            </a:r>
            <a:r>
              <a:rPr lang="en-GB" i="1" dirty="0" smtClean="0"/>
              <a:t>c</a:t>
            </a:r>
            <a:r>
              <a:rPr lang="en-GB" dirty="0" smtClean="0"/>
              <a:t>. 1346 by the anchorite of </a:t>
            </a:r>
            <a:r>
              <a:rPr lang="en-GB" dirty="0" err="1" smtClean="0"/>
              <a:t>Llanddewibrefi</a:t>
            </a:r>
            <a:r>
              <a:rPr lang="en-GB" dirty="0" smtClean="0"/>
              <a:t>, i.e. gap between texts about the individual and the period in which the individual was supposed to have lived.</a:t>
            </a:r>
          </a:p>
          <a:p>
            <a:r>
              <a:rPr lang="en-GB" dirty="0" smtClean="0"/>
              <a:t>St David, like Arthur, became a national symbol. </a:t>
            </a:r>
            <a:r>
              <a:rPr lang="en-GB" dirty="0" err="1" smtClean="0"/>
              <a:t>Cf</a:t>
            </a:r>
            <a:r>
              <a:rPr lang="en-GB" dirty="0" smtClean="0"/>
              <a:t> also St Ursula – ‘relics’ found when city walls rebuilt at Cologne in C12th, medieval archaeological dig, Roman cemetery – whose bones?</a:t>
            </a:r>
          </a:p>
          <a:p>
            <a:r>
              <a:rPr lang="en-GB" dirty="0" smtClean="0"/>
              <a:t>Was Arthur a fifth- or sixth-century British war leader (</a:t>
            </a:r>
            <a:r>
              <a:rPr lang="en-GB" i="1" dirty="0" smtClean="0"/>
              <a:t>dux </a:t>
            </a:r>
            <a:r>
              <a:rPr lang="en-GB" i="1" dirty="0" err="1" smtClean="0"/>
              <a:t>bellorum</a:t>
            </a:r>
            <a:r>
              <a:rPr lang="en-GB" i="1" dirty="0" smtClean="0"/>
              <a:t> </a:t>
            </a:r>
            <a:r>
              <a:rPr lang="en-GB" dirty="0" smtClean="0"/>
              <a:t>as described in the </a:t>
            </a:r>
            <a:r>
              <a:rPr lang="en-GB" i="1" dirty="0" err="1" smtClean="0"/>
              <a:t>Historia</a:t>
            </a:r>
            <a:r>
              <a:rPr lang="en-GB" i="1" dirty="0" smtClean="0"/>
              <a:t> </a:t>
            </a:r>
            <a:r>
              <a:rPr lang="en-GB" i="1" dirty="0" err="1" smtClean="0"/>
              <a:t>Brittonum</a:t>
            </a:r>
            <a:r>
              <a:rPr lang="en-GB" dirty="0" smtClean="0"/>
              <a:t>), known by C6th for being a military superhero?</a:t>
            </a:r>
            <a:endParaRPr lang="en-GB" dirty="0"/>
          </a:p>
        </p:txBody>
      </p:sp>
    </p:spTree>
    <p:extLst>
      <p:ext uri="{BB962C8B-B14F-4D97-AF65-F5344CB8AC3E}">
        <p14:creationId xmlns:p14="http://schemas.microsoft.com/office/powerpoint/2010/main" val="28076675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Thomas Jones (1958) accepted : ‘</a:t>
            </a:r>
            <a:r>
              <a:rPr lang="en-US" dirty="0"/>
              <a:t>the idea that there was a historical person of the name of Arthur early in the sixth century, who may have been one of the leaders of the Britons against their </a:t>
            </a:r>
            <a:r>
              <a:rPr lang="en-US" dirty="0" smtClean="0"/>
              <a:t>enemies’ (trans. Morgan 1964: 3)</a:t>
            </a:r>
            <a:endParaRPr lang="en-GB" dirty="0" smtClean="0"/>
          </a:p>
          <a:p>
            <a:pPr marL="0" indent="0">
              <a:buNone/>
            </a:pPr>
            <a:r>
              <a:rPr lang="en-US" dirty="0" smtClean="0"/>
              <a:t>Leslie </a:t>
            </a:r>
            <a:r>
              <a:rPr lang="en-US" dirty="0" err="1" smtClean="0"/>
              <a:t>Alcock</a:t>
            </a:r>
            <a:r>
              <a:rPr lang="en-US" dirty="0" smtClean="0"/>
              <a:t> (2001: 142) noted that it: ‘appeared </a:t>
            </a:r>
            <a:r>
              <a:rPr lang="en-US" dirty="0"/>
              <a:t>that he [Arthur] was most probably a great British warrior of the late fifth and sixth centuries whose most important victory was the crushing defeat inflicted on the Anglo-Saxons at </a:t>
            </a:r>
            <a:r>
              <a:rPr lang="en-US" dirty="0" err="1"/>
              <a:t>Badon</a:t>
            </a:r>
            <a:r>
              <a:rPr lang="en-US" dirty="0" smtClean="0"/>
              <a:t>.’</a:t>
            </a:r>
          </a:p>
          <a:p>
            <a:pPr marL="0" indent="0">
              <a:buNone/>
            </a:pPr>
            <a:r>
              <a:rPr lang="en-US" dirty="0" smtClean="0"/>
              <a:t>Several people called Arthur in sixth- seventh-century Wales and Scotland: do they reflect the commemoration of an earlier figure?</a:t>
            </a:r>
            <a:endParaRPr lang="en-GB" dirty="0"/>
          </a:p>
        </p:txBody>
      </p:sp>
    </p:spTree>
    <p:extLst>
      <p:ext uri="{BB962C8B-B14F-4D97-AF65-F5344CB8AC3E}">
        <p14:creationId xmlns:p14="http://schemas.microsoft.com/office/powerpoint/2010/main" val="19845363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counteract this…</a:t>
            </a:r>
            <a:endParaRPr lang="en-GB" dirty="0"/>
          </a:p>
        </p:txBody>
      </p:sp>
      <p:sp>
        <p:nvSpPr>
          <p:cNvPr id="3" name="Content Placeholder 2"/>
          <p:cNvSpPr>
            <a:spLocks noGrp="1"/>
          </p:cNvSpPr>
          <p:nvPr>
            <p:ph idx="1"/>
          </p:nvPr>
        </p:nvSpPr>
        <p:spPr/>
        <p:txBody>
          <a:bodyPr/>
          <a:lstStyle/>
          <a:p>
            <a:r>
              <a:rPr lang="en-GB" dirty="0" smtClean="0"/>
              <a:t>Thomas Green: ‘Many books, articles and web-pages simply make </a:t>
            </a:r>
            <a:r>
              <a:rPr lang="en-GB" i="1" dirty="0" smtClean="0"/>
              <a:t>a priori</a:t>
            </a:r>
            <a:r>
              <a:rPr lang="en-GB" dirty="0" smtClean="0"/>
              <a:t> assumption that there has to be a historical figure behind the Arthurian legends. Such an assumption is totally unjustified. As anyone at all familiar with medieval literature in general will know, the </a:t>
            </a:r>
            <a:r>
              <a:rPr lang="en-GB" dirty="0" err="1" smtClean="0"/>
              <a:t>historicisation</a:t>
            </a:r>
            <a:r>
              <a:rPr lang="en-GB" dirty="0" smtClean="0"/>
              <a:t> of non-historical/mythical personages – often through association with some important event of the past – is not in any way an unusual occurrence.’</a:t>
            </a:r>
            <a:r>
              <a:rPr lang="en-US" dirty="0"/>
              <a:t> ., </a:t>
            </a:r>
            <a:r>
              <a:rPr lang="en-US" dirty="0" smtClean="0"/>
              <a:t>('The </a:t>
            </a:r>
            <a:r>
              <a:rPr lang="en-US" dirty="0"/>
              <a:t>Historicity and </a:t>
            </a:r>
            <a:r>
              <a:rPr lang="en-US" dirty="0" err="1"/>
              <a:t>Historicisation</a:t>
            </a:r>
            <a:r>
              <a:rPr lang="en-US" dirty="0"/>
              <a:t> of Arthur', </a:t>
            </a:r>
            <a:r>
              <a:rPr lang="en-US" dirty="0" smtClean="0"/>
              <a:t>p. 1)</a:t>
            </a:r>
            <a:endParaRPr lang="en-GB" dirty="0"/>
          </a:p>
        </p:txBody>
      </p:sp>
    </p:spTree>
    <p:extLst>
      <p:ext uri="{BB962C8B-B14F-4D97-AF65-F5344CB8AC3E}">
        <p14:creationId xmlns:p14="http://schemas.microsoft.com/office/powerpoint/2010/main" val="41572802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smtClean="0"/>
              <a:t>Archaeological evidence</a:t>
            </a:r>
            <a:br>
              <a:rPr lang="en-GB" b="1" dirty="0" smtClean="0"/>
            </a:br>
            <a:r>
              <a:rPr lang="en-GB" b="1" dirty="0" smtClean="0"/>
              <a:t>Cadbury castle, Somerset – Camelot?</a:t>
            </a:r>
            <a:endParaRPr lang="en-GB" dirty="0"/>
          </a:p>
        </p:txBody>
      </p:sp>
      <p:sp>
        <p:nvSpPr>
          <p:cNvPr id="5" name="Text Placeholder 4"/>
          <p:cNvSpPr>
            <a:spLocks noGrp="1"/>
          </p:cNvSpPr>
          <p:nvPr>
            <p:ph type="body" idx="1"/>
          </p:nvPr>
        </p:nvSpPr>
        <p:spPr/>
        <p:txBody>
          <a:bodyPr>
            <a:normAutofit/>
          </a:bodyPr>
          <a:lstStyle/>
          <a:p>
            <a:r>
              <a:rPr lang="en-GB" sz="1200" dirty="0" smtClean="0"/>
              <a:t>http://commons.wikimedia.org/wiki/Image:050326_073_somerset_cadbury_castle.jpg</a:t>
            </a:r>
            <a:endParaRPr lang="en-GB" sz="1200" dirty="0"/>
          </a:p>
        </p:txBody>
      </p:sp>
      <p:sp>
        <p:nvSpPr>
          <p:cNvPr id="7" name="Text Placeholder 6"/>
          <p:cNvSpPr>
            <a:spLocks noGrp="1"/>
          </p:cNvSpPr>
          <p:nvPr>
            <p:ph type="body" sz="quarter" idx="3"/>
          </p:nvPr>
        </p:nvSpPr>
        <p:spPr/>
        <p:txBody>
          <a:bodyPr>
            <a:normAutofit fontScale="92500"/>
          </a:bodyPr>
          <a:lstStyle/>
          <a:p>
            <a:r>
              <a:rPr lang="en-GB" b="0" dirty="0" smtClean="0"/>
              <a:t>John Leland (1542) claimed that Cadbury was the location of King Arthur’s Camelot.</a:t>
            </a:r>
            <a:endParaRPr lang="en-GB" b="0" dirty="0"/>
          </a:p>
        </p:txBody>
      </p:sp>
      <p:sp>
        <p:nvSpPr>
          <p:cNvPr id="8" name="Content Placeholder 7"/>
          <p:cNvSpPr>
            <a:spLocks noGrp="1"/>
          </p:cNvSpPr>
          <p:nvPr>
            <p:ph sz="quarter" idx="4"/>
          </p:nvPr>
        </p:nvSpPr>
        <p:spPr>
          <a:xfrm>
            <a:off x="6172200" y="2505075"/>
            <a:ext cx="5183188" cy="4183592"/>
          </a:xfrm>
        </p:spPr>
        <p:txBody>
          <a:bodyPr>
            <a:normAutofit fontScale="77500" lnSpcReduction="20000"/>
          </a:bodyPr>
          <a:lstStyle/>
          <a:p>
            <a:pPr marL="0" indent="0">
              <a:buNone/>
            </a:pPr>
            <a:r>
              <a:rPr lang="en-GB" dirty="0" smtClean="0"/>
              <a:t>Geoffrey Ashe (1981) argued that this was the site of the Arthur of history.  He believed that a fifth-century king of the Britons </a:t>
            </a:r>
            <a:r>
              <a:rPr lang="en-GB" dirty="0" err="1" smtClean="0"/>
              <a:t>Riotamus</a:t>
            </a:r>
            <a:r>
              <a:rPr lang="en-GB" dirty="0" smtClean="0"/>
              <a:t> was the basis for Arthur.</a:t>
            </a:r>
          </a:p>
          <a:p>
            <a:pPr marL="0" indent="0">
              <a:buNone/>
            </a:pPr>
            <a:r>
              <a:rPr lang="en-GB" dirty="0" smtClean="0"/>
              <a:t>Cadbury – a Bronze and Iron-Age hillfort excavated in late C19th and early C20th; in 1960s by Leslie </a:t>
            </a:r>
            <a:r>
              <a:rPr lang="en-GB" dirty="0" err="1" smtClean="0"/>
              <a:t>Alcock</a:t>
            </a:r>
            <a:r>
              <a:rPr lang="en-GB" dirty="0" smtClean="0"/>
              <a:t> and since 1992  by South Cadbury Environs Project.</a:t>
            </a:r>
          </a:p>
          <a:p>
            <a:pPr marL="0" indent="0">
              <a:buNone/>
            </a:pPr>
            <a:r>
              <a:rPr lang="en-GB" dirty="0" smtClean="0"/>
              <a:t>The site was occupied from Neolithic, Bronze Age, Iron Age and reused by Roman troops; after their withdrawal c. 470-580 and in C11th was a Saxon mint.</a:t>
            </a:r>
          </a:p>
          <a:p>
            <a:pPr marL="0" indent="0">
              <a:buNone/>
            </a:pPr>
            <a:r>
              <a:rPr lang="en-GB" dirty="0" smtClean="0"/>
              <a:t>Problem: archaeology proves the site was occupied but not by Arthur.</a:t>
            </a:r>
            <a:endParaRPr lang="en-GB" dirty="0"/>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62289" y="2505075"/>
            <a:ext cx="4912784" cy="3684588"/>
          </a:xfrm>
        </p:spPr>
      </p:pic>
    </p:spTree>
    <p:extLst>
      <p:ext uri="{BB962C8B-B14F-4D97-AF65-F5344CB8AC3E}">
        <p14:creationId xmlns:p14="http://schemas.microsoft.com/office/powerpoint/2010/main" val="32795200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One might expect archaeology to be the only reliable source for the history of post-Roman Britain.</a:t>
            </a:r>
            <a:endParaRPr lang="en-GB" sz="2800" dirty="0"/>
          </a:p>
        </p:txBody>
      </p:sp>
      <p:sp>
        <p:nvSpPr>
          <p:cNvPr id="3" name="Content Placeholder 2"/>
          <p:cNvSpPr>
            <a:spLocks noGrp="1"/>
          </p:cNvSpPr>
          <p:nvPr>
            <p:ph idx="1"/>
          </p:nvPr>
        </p:nvSpPr>
        <p:spPr>
          <a:xfrm>
            <a:off x="838200" y="1690688"/>
            <a:ext cx="10515600" cy="4778375"/>
          </a:xfrm>
        </p:spPr>
        <p:txBody>
          <a:bodyPr>
            <a:normAutofit fontScale="92500" lnSpcReduction="10000"/>
          </a:bodyPr>
          <a:lstStyle/>
          <a:p>
            <a:pPr marL="0" indent="0">
              <a:buNone/>
            </a:pPr>
            <a:r>
              <a:rPr lang="en-GB" dirty="0" smtClean="0"/>
              <a:t>Thomas Green ‘archaeology cannot really help as it deals with sites not people’, (p. 1) – need reliable inscriptions to tie sites/monuments to people</a:t>
            </a:r>
          </a:p>
          <a:p>
            <a:pPr marL="0" indent="0">
              <a:buNone/>
            </a:pPr>
            <a:r>
              <a:rPr lang="en-GB" dirty="0" smtClean="0"/>
              <a:t>Glastonbury – cross naming King Arthur as occupant of grave, reputedly ‘found’ by monks of Glastonbury in 1191; late twelfth-century ‘fraud’? From </a:t>
            </a:r>
            <a:r>
              <a:rPr lang="en-GB" i="1" dirty="0" smtClean="0"/>
              <a:t>c</a:t>
            </a:r>
            <a:r>
              <a:rPr lang="en-GB" dirty="0" smtClean="0"/>
              <a:t>. 1170 there was a copy of Geoffrey of Monmouth’s </a:t>
            </a:r>
            <a:r>
              <a:rPr lang="en-GB" i="1" dirty="0" err="1" smtClean="0"/>
              <a:t>Historia</a:t>
            </a:r>
            <a:r>
              <a:rPr lang="en-GB" i="1" dirty="0" smtClean="0"/>
              <a:t> </a:t>
            </a:r>
            <a:r>
              <a:rPr lang="en-GB" i="1" dirty="0" err="1" smtClean="0"/>
              <a:t>regum</a:t>
            </a:r>
            <a:r>
              <a:rPr lang="en-GB" i="1" dirty="0" smtClean="0"/>
              <a:t> Britanniae</a:t>
            </a:r>
            <a:r>
              <a:rPr lang="en-GB" dirty="0" smtClean="0"/>
              <a:t> at Glastonbury. According to Gerald of Wales Henry II suggested the excavation: the event conveniently confirmed Arthur was dead and associated his remain with current kings of England (Richard I at the time of discovery) – illustrated strength and legitimacy of </a:t>
            </a:r>
            <a:r>
              <a:rPr lang="en-GB" dirty="0" err="1" smtClean="0"/>
              <a:t>Angevin</a:t>
            </a:r>
            <a:r>
              <a:rPr lang="en-GB" dirty="0" smtClean="0"/>
              <a:t> rule over Wales.</a:t>
            </a:r>
          </a:p>
          <a:p>
            <a:pPr marL="0" indent="0">
              <a:buNone/>
            </a:pPr>
            <a:endParaRPr lang="en-GB" dirty="0"/>
          </a:p>
          <a:p>
            <a:pPr marL="0" indent="0">
              <a:buNone/>
            </a:pPr>
            <a:r>
              <a:rPr lang="en-GB" dirty="0" smtClean="0"/>
              <a:t>Tintagel –early C6th inscribed stone, but does not mention Arthur; lots of pottery, luxury goods, site of great importance </a:t>
            </a:r>
            <a:r>
              <a:rPr lang="en-GB" i="1" dirty="0" smtClean="0"/>
              <a:t>c</a:t>
            </a:r>
            <a:r>
              <a:rPr lang="en-GB" dirty="0" smtClean="0"/>
              <a:t>. 450-</a:t>
            </a:r>
            <a:r>
              <a:rPr lang="en-GB" i="1" dirty="0" smtClean="0"/>
              <a:t>c</a:t>
            </a:r>
            <a:r>
              <a:rPr lang="en-GB" dirty="0" smtClean="0"/>
              <a:t> 600, royal residence? </a:t>
            </a:r>
            <a:r>
              <a:rPr lang="en-GB" dirty="0"/>
              <a:t>Geoffrey of Monmouth </a:t>
            </a:r>
            <a:r>
              <a:rPr lang="en-GB" dirty="0" smtClean="0"/>
              <a:t>- Arthur </a:t>
            </a:r>
            <a:r>
              <a:rPr lang="en-GB" dirty="0"/>
              <a:t>conceived here; </a:t>
            </a:r>
            <a:r>
              <a:rPr lang="en-GB" dirty="0" smtClean="0"/>
              <a:t>excavations started in 1933.</a:t>
            </a:r>
            <a:endParaRPr lang="en-GB" dirty="0"/>
          </a:p>
        </p:txBody>
      </p:sp>
    </p:spTree>
    <p:extLst>
      <p:ext uri="{BB962C8B-B14F-4D97-AF65-F5344CB8AC3E}">
        <p14:creationId xmlns:p14="http://schemas.microsoft.com/office/powerpoint/2010/main" val="8582973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8200" y="118533"/>
            <a:ext cx="10515600" cy="2404534"/>
          </a:xfrm>
        </p:spPr>
        <p:txBody>
          <a:bodyPr>
            <a:normAutofit/>
          </a:bodyPr>
          <a:lstStyle/>
          <a:p>
            <a:r>
              <a:rPr lang="en-GB" b="1" dirty="0" smtClean="0"/>
              <a:t>Textual evidence</a:t>
            </a:r>
            <a:r>
              <a:rPr lang="en-GB" sz="4000" dirty="0" smtClean="0"/>
              <a:t/>
            </a:r>
            <a:br>
              <a:rPr lang="en-GB" sz="4000" dirty="0" smtClean="0"/>
            </a:br>
            <a:r>
              <a:rPr lang="en-GB" sz="2800" dirty="0" smtClean="0"/>
              <a:t>Thomas Charles-Edwards, ‘The Arthur of History’ in </a:t>
            </a:r>
            <a:r>
              <a:rPr lang="en-GB" sz="2800" i="1" dirty="0" smtClean="0"/>
              <a:t>The Arthur of the Welsh</a:t>
            </a:r>
            <a:r>
              <a:rPr lang="en-GB" sz="2800" dirty="0" smtClean="0"/>
              <a:t>, edited by Bromwich et al. (Cardiff: University of Wales Press, 1991), pp. 15-32.</a:t>
            </a:r>
            <a:endParaRPr lang="en-GB" sz="2800" dirty="0"/>
          </a:p>
        </p:txBody>
      </p:sp>
      <p:sp>
        <p:nvSpPr>
          <p:cNvPr id="8" name="Content Placeholder 7"/>
          <p:cNvSpPr>
            <a:spLocks noGrp="1"/>
          </p:cNvSpPr>
          <p:nvPr>
            <p:ph idx="1"/>
          </p:nvPr>
        </p:nvSpPr>
        <p:spPr>
          <a:xfrm>
            <a:off x="838200" y="2929467"/>
            <a:ext cx="10515600" cy="4334932"/>
          </a:xfrm>
        </p:spPr>
        <p:txBody>
          <a:bodyPr/>
          <a:lstStyle/>
          <a:p>
            <a:pPr marL="0" indent="0">
              <a:buNone/>
            </a:pPr>
            <a:r>
              <a:rPr lang="en-GB" dirty="0" smtClean="0"/>
              <a:t>Was Arthur a real person?</a:t>
            </a:r>
          </a:p>
          <a:p>
            <a:pPr marL="0" indent="0">
              <a:buNone/>
            </a:pPr>
            <a:r>
              <a:rPr lang="en-GB" dirty="0" smtClean="0"/>
              <a:t>‘Anyone is entitled to have his hunch, but before a hunch can have even the modest dignity of an informed guess it needs to be shaped by an understanding of the evidence’ p. 15</a:t>
            </a:r>
          </a:p>
          <a:p>
            <a:pPr marL="0" indent="0">
              <a:buNone/>
            </a:pPr>
            <a:r>
              <a:rPr lang="en-GB" dirty="0" smtClean="0"/>
              <a:t>First consider the evidence (i.e. ‘early’ texts) in an unbiased fashion and then draw conclusions.</a:t>
            </a:r>
          </a:p>
          <a:p>
            <a:pPr marL="0" indent="0">
              <a:buNone/>
            </a:pPr>
            <a:endParaRPr lang="en-GB" dirty="0"/>
          </a:p>
        </p:txBody>
      </p:sp>
    </p:spTree>
    <p:extLst>
      <p:ext uri="{BB962C8B-B14F-4D97-AF65-F5344CB8AC3E}">
        <p14:creationId xmlns:p14="http://schemas.microsoft.com/office/powerpoint/2010/main" val="5877462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‘early’ texts: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Welsh poetry: </a:t>
            </a:r>
          </a:p>
          <a:p>
            <a:pPr marL="0" indent="0">
              <a:buNone/>
            </a:pPr>
            <a:r>
              <a:rPr lang="en-GB" dirty="0" smtClean="0"/>
              <a:t>Y </a:t>
            </a:r>
            <a:r>
              <a:rPr lang="en-GB" dirty="0" err="1" smtClean="0"/>
              <a:t>Gododdin</a:t>
            </a:r>
            <a:r>
              <a:rPr lang="en-GB" dirty="0" smtClean="0"/>
              <a:t> (</a:t>
            </a:r>
            <a:r>
              <a:rPr lang="en-GB" dirty="0" err="1" smtClean="0"/>
              <a:t>Gwawrddur</a:t>
            </a:r>
            <a:r>
              <a:rPr lang="en-GB" dirty="0" smtClean="0"/>
              <a:t> </a:t>
            </a:r>
            <a:r>
              <a:rPr lang="en-GB" dirty="0" err="1" smtClean="0"/>
              <a:t>cf</a:t>
            </a:r>
            <a:r>
              <a:rPr lang="en-GB" dirty="0" smtClean="0"/>
              <a:t> Arthur – provided food for ravens on the walls of a fortress ‘</a:t>
            </a:r>
            <a:r>
              <a:rPr lang="en-GB" dirty="0" err="1" smtClean="0"/>
              <a:t>ceni</a:t>
            </a:r>
            <a:r>
              <a:rPr lang="en-GB" dirty="0" smtClean="0"/>
              <a:t> </a:t>
            </a:r>
            <a:r>
              <a:rPr lang="en-GB" dirty="0" err="1" smtClean="0"/>
              <a:t>bei</a:t>
            </a:r>
            <a:r>
              <a:rPr lang="en-GB" dirty="0" smtClean="0"/>
              <a:t> </a:t>
            </a:r>
            <a:r>
              <a:rPr lang="en-GB" dirty="0" err="1" smtClean="0"/>
              <a:t>ef</a:t>
            </a:r>
            <a:r>
              <a:rPr lang="en-GB" dirty="0" smtClean="0"/>
              <a:t> Arthur’ </a:t>
            </a:r>
            <a:r>
              <a:rPr lang="en-GB" i="1" dirty="0" smtClean="0"/>
              <a:t>although he was not Arthur</a:t>
            </a:r>
            <a:r>
              <a:rPr lang="en-GB" dirty="0" smtClean="0"/>
              <a:t>) C6th?  Only occurs in B version not A version of Y </a:t>
            </a:r>
            <a:r>
              <a:rPr lang="en-GB" dirty="0" err="1" smtClean="0"/>
              <a:t>Gododdin</a:t>
            </a:r>
            <a:r>
              <a:rPr lang="en-GB" dirty="0" smtClean="0"/>
              <a:t>, Koch includes it in his reconstruction of the ‘original’ poem pre-A.D. 638; Graham Isaac C9th or C10th; believed to be historical by author of Y </a:t>
            </a:r>
            <a:r>
              <a:rPr lang="en-GB" dirty="0" err="1" smtClean="0"/>
              <a:t>Gododdin</a:t>
            </a:r>
            <a:r>
              <a:rPr lang="en-GB" dirty="0" smtClean="0"/>
              <a:t>?</a:t>
            </a:r>
          </a:p>
          <a:p>
            <a:pPr marL="0" indent="0">
              <a:buNone/>
            </a:pPr>
            <a:r>
              <a:rPr lang="en-GB" dirty="0" smtClean="0"/>
              <a:t>Pa </a:t>
            </a:r>
            <a:r>
              <a:rPr lang="en-GB" dirty="0" err="1" smtClean="0"/>
              <a:t>wr</a:t>
            </a:r>
            <a:r>
              <a:rPr lang="en-GB" dirty="0" smtClean="0"/>
              <a:t> </a:t>
            </a:r>
            <a:r>
              <a:rPr lang="en-GB" dirty="0" err="1" smtClean="0"/>
              <a:t>yw’r</a:t>
            </a:r>
            <a:r>
              <a:rPr lang="en-GB" dirty="0" smtClean="0"/>
              <a:t> </a:t>
            </a:r>
            <a:r>
              <a:rPr lang="en-GB" dirty="0" err="1" smtClean="0"/>
              <a:t>Porthor</a:t>
            </a:r>
            <a:r>
              <a:rPr lang="en-GB" dirty="0" smtClean="0"/>
              <a:t>? (What Man is the Gatekeeper?), Geraint </a:t>
            </a:r>
            <a:r>
              <a:rPr lang="en-GB" dirty="0" err="1" smtClean="0"/>
              <a:t>filius</a:t>
            </a:r>
            <a:r>
              <a:rPr lang="en-GB" dirty="0" smtClean="0"/>
              <a:t> </a:t>
            </a:r>
            <a:r>
              <a:rPr lang="en-GB" dirty="0" err="1" smtClean="0"/>
              <a:t>Erbin</a:t>
            </a:r>
            <a:r>
              <a:rPr lang="en-GB" dirty="0" smtClean="0"/>
              <a:t>, </a:t>
            </a:r>
            <a:r>
              <a:rPr lang="en-GB" dirty="0" err="1" smtClean="0"/>
              <a:t>Preiddiau</a:t>
            </a:r>
            <a:r>
              <a:rPr lang="en-GB" dirty="0" smtClean="0"/>
              <a:t> </a:t>
            </a:r>
            <a:r>
              <a:rPr lang="en-GB" dirty="0" err="1" smtClean="0"/>
              <a:t>Annwn</a:t>
            </a:r>
            <a:r>
              <a:rPr lang="en-GB" dirty="0" smtClean="0"/>
              <a:t> (the Spoils of </a:t>
            </a:r>
            <a:r>
              <a:rPr lang="en-GB" dirty="0" err="1" smtClean="0"/>
              <a:t>Annwn</a:t>
            </a:r>
            <a:r>
              <a:rPr lang="en-GB" dirty="0" smtClean="0"/>
              <a:t>), </a:t>
            </a:r>
            <a:r>
              <a:rPr lang="en-GB" dirty="0" err="1" smtClean="0"/>
              <a:t>Englynion</a:t>
            </a:r>
            <a:r>
              <a:rPr lang="en-GB" dirty="0" smtClean="0"/>
              <a:t> y </a:t>
            </a:r>
            <a:r>
              <a:rPr lang="en-GB" dirty="0" err="1" smtClean="0"/>
              <a:t>Beddau</a:t>
            </a:r>
            <a:r>
              <a:rPr lang="en-GB" dirty="0" smtClean="0"/>
              <a:t> (Stanzas of the Grave), </a:t>
            </a:r>
            <a:r>
              <a:rPr lang="en-GB" dirty="0" err="1" smtClean="0"/>
              <a:t>Ymddiddan</a:t>
            </a:r>
            <a:r>
              <a:rPr lang="en-GB" dirty="0" smtClean="0"/>
              <a:t> Arthur </a:t>
            </a:r>
            <a:r>
              <a:rPr lang="en-GB" dirty="0" err="1" smtClean="0"/>
              <a:t>a’r</a:t>
            </a:r>
            <a:r>
              <a:rPr lang="en-GB" dirty="0" smtClean="0"/>
              <a:t> </a:t>
            </a:r>
            <a:r>
              <a:rPr lang="en-GB" dirty="0" err="1" smtClean="0"/>
              <a:t>Eryr</a:t>
            </a:r>
            <a:r>
              <a:rPr lang="en-GB" dirty="0" smtClean="0"/>
              <a:t> (The Dialogue of Arthur and the Eagle), other poems from the Book of Taliesin.</a:t>
            </a:r>
          </a:p>
          <a:p>
            <a:pPr marL="0" indent="0">
              <a:buNone/>
            </a:pPr>
            <a:r>
              <a:rPr lang="en-GB" i="1" dirty="0" err="1" smtClean="0"/>
              <a:t>Historia</a:t>
            </a:r>
            <a:r>
              <a:rPr lang="en-GB" i="1" dirty="0" smtClean="0"/>
              <a:t> </a:t>
            </a:r>
            <a:r>
              <a:rPr lang="en-GB" i="1" dirty="0" err="1" smtClean="0"/>
              <a:t>Brittonum</a:t>
            </a:r>
            <a:r>
              <a:rPr lang="en-GB" i="1" dirty="0" smtClean="0"/>
              <a:t> </a:t>
            </a:r>
            <a:r>
              <a:rPr lang="en-GB" dirty="0" smtClean="0"/>
              <a:t>(829/30) </a:t>
            </a:r>
            <a:r>
              <a:rPr lang="en-GB" dirty="0" err="1" smtClean="0"/>
              <a:t>ch</a:t>
            </a:r>
            <a:r>
              <a:rPr lang="en-GB" dirty="0" smtClean="0"/>
              <a:t> 56 list of 12 battles against Germanic invaders – based on an earlier Welsh poem? Thought to be integral to the structure of HB.</a:t>
            </a:r>
          </a:p>
          <a:p>
            <a:pPr marL="0" indent="0">
              <a:buNone/>
            </a:pPr>
            <a:r>
              <a:rPr lang="en-GB" i="1" dirty="0" err="1"/>
              <a:t>Annales</a:t>
            </a:r>
            <a:r>
              <a:rPr lang="en-GB" i="1" dirty="0"/>
              <a:t> </a:t>
            </a:r>
            <a:r>
              <a:rPr lang="en-GB" i="1" dirty="0" err="1"/>
              <a:t>Cambriae</a:t>
            </a:r>
            <a:r>
              <a:rPr lang="en-GB" i="1" dirty="0"/>
              <a:t> </a:t>
            </a:r>
            <a:r>
              <a:rPr lang="en-GB" dirty="0"/>
              <a:t>(950s)</a:t>
            </a:r>
          </a:p>
          <a:p>
            <a:pPr marL="0" indent="0">
              <a:buNone/>
            </a:pPr>
            <a:endParaRPr lang="en-GB" dirty="0"/>
          </a:p>
        </p:txBody>
      </p:sp>
    </p:spTree>
    <p:extLst>
      <p:ext uri="{BB962C8B-B14F-4D97-AF65-F5344CB8AC3E}">
        <p14:creationId xmlns:p14="http://schemas.microsoft.com/office/powerpoint/2010/main" val="1885558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Historia</a:t>
            </a:r>
            <a:r>
              <a:rPr lang="en-GB" i="1" dirty="0" smtClean="0"/>
              <a:t> </a:t>
            </a:r>
            <a:r>
              <a:rPr lang="en-GB" i="1" dirty="0" err="1" smtClean="0"/>
              <a:t>Brittonum</a:t>
            </a:r>
            <a:endParaRPr lang="en-GB" i="1" dirty="0"/>
          </a:p>
        </p:txBody>
      </p:sp>
      <p:sp>
        <p:nvSpPr>
          <p:cNvPr id="3" name="Content Placeholder 2"/>
          <p:cNvSpPr>
            <a:spLocks noGrp="1"/>
          </p:cNvSpPr>
          <p:nvPr>
            <p:ph idx="1"/>
          </p:nvPr>
        </p:nvSpPr>
        <p:spPr>
          <a:xfrm>
            <a:off x="838200" y="1825625"/>
            <a:ext cx="10515600" cy="4812242"/>
          </a:xfrm>
        </p:spPr>
        <p:txBody>
          <a:bodyPr>
            <a:normAutofit fontScale="92500" lnSpcReduction="10000"/>
          </a:bodyPr>
          <a:lstStyle/>
          <a:p>
            <a:pPr marL="0" indent="0">
              <a:buNone/>
            </a:pPr>
            <a:r>
              <a:rPr lang="en-GB" dirty="0" smtClean="0"/>
              <a:t>David </a:t>
            </a:r>
            <a:r>
              <a:rPr lang="en-GB" dirty="0" err="1" smtClean="0"/>
              <a:t>Dumville</a:t>
            </a:r>
            <a:r>
              <a:rPr lang="en-GB" dirty="0" smtClean="0"/>
              <a:t> argued that the ‘</a:t>
            </a:r>
            <a:r>
              <a:rPr lang="en-GB" dirty="0" err="1" smtClean="0"/>
              <a:t>Nennius</a:t>
            </a:r>
            <a:r>
              <a:rPr lang="en-GB" dirty="0" smtClean="0"/>
              <a:t>’ Preface to HB was not part of the original text of 829/30 but added in later recensions.</a:t>
            </a:r>
          </a:p>
          <a:p>
            <a:pPr marL="0" indent="0">
              <a:buNone/>
            </a:pPr>
            <a:r>
              <a:rPr lang="en-GB" dirty="0" smtClean="0"/>
              <a:t>HB </a:t>
            </a:r>
            <a:r>
              <a:rPr lang="en-GB" dirty="0" err="1" smtClean="0"/>
              <a:t>cf</a:t>
            </a:r>
            <a:r>
              <a:rPr lang="en-GB" dirty="0" smtClean="0"/>
              <a:t> genre of historical writing exemplified in early medieval Ireland – synthetic history – ‘an expression of national unity projected back into a legendary past’; no historian would place any trust in the literal truth of the narratives offered by such texts; they are interesting for the political and other interests of the authors, not about the periods about which they purport to write.</a:t>
            </a:r>
          </a:p>
          <a:p>
            <a:pPr marL="0" indent="0">
              <a:buNone/>
            </a:pPr>
            <a:r>
              <a:rPr lang="en-GB" dirty="0" smtClean="0"/>
              <a:t>T. Charles-Edwards: the HB is first and foremost evidence for the HB, for the ideas, sources, culture and intentions of its author; HB = a source for the first half of C9th, not C5th and C6th; HB contains synthetic history but </a:t>
            </a:r>
            <a:r>
              <a:rPr lang="en-GB" dirty="0" err="1" smtClean="0"/>
              <a:t>Dumville’s</a:t>
            </a:r>
            <a:r>
              <a:rPr lang="en-GB" dirty="0" smtClean="0"/>
              <a:t> approach is too restrictive; a later source may be reliable even if we do not know from where it derived its information.</a:t>
            </a:r>
          </a:p>
          <a:p>
            <a:pPr marL="0" indent="0">
              <a:buNone/>
            </a:pPr>
            <a:endParaRPr lang="en-GB" dirty="0"/>
          </a:p>
        </p:txBody>
      </p:sp>
    </p:spTree>
    <p:extLst>
      <p:ext uri="{BB962C8B-B14F-4D97-AF65-F5344CB8AC3E}">
        <p14:creationId xmlns:p14="http://schemas.microsoft.com/office/powerpoint/2010/main" val="1062927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HB fuses the history of a people with ecclesiastical history (as do other early histories) – it is not merely synthetic history – one day we may we be able to conclude that HB contains some useful information about the C6th but that at the moment ‘the prospects are poor’ (p. 229)</a:t>
            </a:r>
            <a:br>
              <a:rPr lang="en-GB" sz="2800" dirty="0"/>
            </a:br>
            <a:endParaRPr lang="en-GB" sz="2800"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t>
            </a:r>
            <a:r>
              <a:rPr lang="en-GB" dirty="0"/>
              <a:t>One cannot help suspecting that the account of Arthur’s battles has in part been moulded by the concerns of the seventh and eighth centuries, in England as well as Wales.’ p. </a:t>
            </a:r>
            <a:r>
              <a:rPr lang="en-GB" dirty="0" smtClean="0"/>
              <a:t>28 author fuses sources for his own political ends; other mythic characters (e.g. </a:t>
            </a:r>
            <a:r>
              <a:rPr lang="en-GB" dirty="0" err="1" smtClean="0"/>
              <a:t>Hengest</a:t>
            </a:r>
            <a:r>
              <a:rPr lang="en-GB" dirty="0" smtClean="0"/>
              <a:t> and </a:t>
            </a:r>
            <a:r>
              <a:rPr lang="en-GB" dirty="0" err="1" smtClean="0"/>
              <a:t>Horsa</a:t>
            </a:r>
            <a:r>
              <a:rPr lang="en-GB" dirty="0" smtClean="0"/>
              <a:t>) are portrayed as historical.</a:t>
            </a:r>
          </a:p>
          <a:p>
            <a:pPr marL="0" indent="0">
              <a:buNone/>
            </a:pPr>
            <a:r>
              <a:rPr lang="en-GB" dirty="0" smtClean="0"/>
              <a:t>List of battles (</a:t>
            </a:r>
            <a:r>
              <a:rPr lang="en-GB" dirty="0" err="1" smtClean="0"/>
              <a:t>ch</a:t>
            </a:r>
            <a:r>
              <a:rPr lang="en-GB" dirty="0" smtClean="0"/>
              <a:t> 56) often seen as more ‘historic’ than the </a:t>
            </a:r>
            <a:r>
              <a:rPr lang="en-GB" i="1" dirty="0" err="1" smtClean="0"/>
              <a:t>Mirabilia</a:t>
            </a:r>
            <a:r>
              <a:rPr lang="en-GB" dirty="0" smtClean="0"/>
              <a:t> (wonders </a:t>
            </a:r>
            <a:r>
              <a:rPr lang="en-GB" dirty="0" err="1" smtClean="0"/>
              <a:t>ch</a:t>
            </a:r>
            <a:r>
              <a:rPr lang="en-GB" dirty="0" smtClean="0"/>
              <a:t> 73). Yet some of the legends associated with Arthur as folkloric figure pre-date C9th according to Bromwich.</a:t>
            </a:r>
          </a:p>
          <a:p>
            <a:pPr marL="0" indent="0">
              <a:buNone/>
            </a:pPr>
            <a:r>
              <a:rPr lang="en-GB" dirty="0" smtClean="0"/>
              <a:t>Battle of </a:t>
            </a:r>
            <a:r>
              <a:rPr lang="en-GB" dirty="0" err="1" smtClean="0"/>
              <a:t>Badon</a:t>
            </a:r>
            <a:r>
              <a:rPr lang="en-GB" dirty="0" smtClean="0"/>
              <a:t> mentioned in HB same as Battle of </a:t>
            </a:r>
            <a:r>
              <a:rPr lang="en-GB" dirty="0" err="1" smtClean="0"/>
              <a:t>Badon</a:t>
            </a:r>
            <a:r>
              <a:rPr lang="en-GB" dirty="0" smtClean="0"/>
              <a:t> Hill mentioned by </a:t>
            </a:r>
            <a:r>
              <a:rPr lang="en-GB" dirty="0" err="1" smtClean="0"/>
              <a:t>Gildas</a:t>
            </a:r>
            <a:r>
              <a:rPr lang="en-GB" dirty="0" smtClean="0"/>
              <a:t> in his </a:t>
            </a:r>
            <a:r>
              <a:rPr lang="en-GB" i="1" dirty="0" smtClean="0"/>
              <a:t>De </a:t>
            </a:r>
            <a:r>
              <a:rPr lang="en-GB" i="1" dirty="0" err="1" smtClean="0"/>
              <a:t>Excidio</a:t>
            </a:r>
            <a:r>
              <a:rPr lang="en-GB" i="1" dirty="0" smtClean="0"/>
              <a:t> Britanniae </a:t>
            </a:r>
            <a:r>
              <a:rPr lang="en-GB" dirty="0" smtClean="0"/>
              <a:t>(but </a:t>
            </a:r>
            <a:r>
              <a:rPr lang="en-GB" dirty="0" err="1" smtClean="0"/>
              <a:t>Gildas</a:t>
            </a:r>
            <a:r>
              <a:rPr lang="en-GB" dirty="0" smtClean="0"/>
              <a:t> doesn’t mention Arthur and </a:t>
            </a:r>
            <a:r>
              <a:rPr lang="en-GB" dirty="0" err="1" smtClean="0"/>
              <a:t>Padel</a:t>
            </a:r>
            <a:r>
              <a:rPr lang="en-GB" dirty="0" smtClean="0"/>
              <a:t> points out that the lack of paragraph break in the original MS suggests that </a:t>
            </a:r>
            <a:r>
              <a:rPr lang="en-GB" dirty="0" err="1" smtClean="0"/>
              <a:t>Ambrosius</a:t>
            </a:r>
            <a:r>
              <a:rPr lang="en-GB" dirty="0" smtClean="0"/>
              <a:t> Aurelianus was the leader at </a:t>
            </a:r>
            <a:r>
              <a:rPr lang="en-GB" dirty="0" err="1" smtClean="0"/>
              <a:t>Badon</a:t>
            </a:r>
            <a:r>
              <a:rPr lang="en-GB" dirty="0" smtClean="0"/>
              <a:t>, as well as the other battles). </a:t>
            </a:r>
          </a:p>
          <a:p>
            <a:pPr marL="0" indent="0">
              <a:buNone/>
            </a:pPr>
            <a:r>
              <a:rPr lang="en-GB" dirty="0" smtClean="0"/>
              <a:t>Battle originally fought by another victor became associated with Arthur from C9th?</a:t>
            </a:r>
          </a:p>
          <a:p>
            <a:pPr marL="0" indent="0">
              <a:buNone/>
            </a:pPr>
            <a:r>
              <a:rPr lang="en-GB" dirty="0" smtClean="0"/>
              <a:t>Much debate on dates and identification/location of battles.</a:t>
            </a:r>
            <a:endParaRPr lang="en-GB" dirty="0"/>
          </a:p>
        </p:txBody>
      </p:sp>
    </p:spTree>
    <p:extLst>
      <p:ext uri="{BB962C8B-B14F-4D97-AF65-F5344CB8AC3E}">
        <p14:creationId xmlns:p14="http://schemas.microsoft.com/office/powerpoint/2010/main" val="6850636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‘At this stage of the enquiry, one can only say that there may well have been an historical Arthur; that the historian can as yet say nothing of value about him, but that later conceptions of Arthur are likely to interest historians almost as much as they do students of medieval literature.’ (p. 29)</a:t>
            </a:r>
          </a:p>
          <a:p>
            <a:pPr marL="0" indent="0">
              <a:buNone/>
            </a:pPr>
            <a:r>
              <a:rPr lang="en-GB" dirty="0"/>
              <a:t>Green – was HB more akin to sermonizing than history as such?</a:t>
            </a:r>
          </a:p>
          <a:p>
            <a:endParaRPr lang="en-GB" dirty="0"/>
          </a:p>
        </p:txBody>
      </p:sp>
    </p:spTree>
    <p:extLst>
      <p:ext uri="{BB962C8B-B14F-4D97-AF65-F5344CB8AC3E}">
        <p14:creationId xmlns:p14="http://schemas.microsoft.com/office/powerpoint/2010/main" val="197690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Annales</a:t>
            </a:r>
            <a:r>
              <a:rPr lang="en-GB" i="1" dirty="0" smtClean="0"/>
              <a:t> </a:t>
            </a:r>
            <a:r>
              <a:rPr lang="en-GB" i="1" dirty="0" err="1" smtClean="0"/>
              <a:t>Cambriae</a:t>
            </a:r>
            <a:r>
              <a:rPr lang="en-GB" i="1" dirty="0" smtClean="0"/>
              <a:t> </a:t>
            </a:r>
            <a:r>
              <a:rPr lang="en-GB" dirty="0" smtClean="0"/>
              <a:t>(compiled 950s?)</a:t>
            </a:r>
            <a:endParaRPr lang="en-GB" dirty="0"/>
          </a:p>
        </p:txBody>
      </p:sp>
      <p:sp>
        <p:nvSpPr>
          <p:cNvPr id="3" name="Content Placeholder 2"/>
          <p:cNvSpPr>
            <a:spLocks noGrp="1"/>
          </p:cNvSpPr>
          <p:nvPr>
            <p:ph idx="1"/>
          </p:nvPr>
        </p:nvSpPr>
        <p:spPr/>
        <p:txBody>
          <a:bodyPr>
            <a:normAutofit/>
          </a:bodyPr>
          <a:lstStyle/>
          <a:p>
            <a:r>
              <a:rPr lang="en-GB" dirty="0" smtClean="0"/>
              <a:t>Brief descriptions of significant events in British and Irish history with particular emphasis on Wales (covering 477 to 954)</a:t>
            </a:r>
          </a:p>
          <a:p>
            <a:r>
              <a:rPr lang="en-GB" dirty="0" smtClean="0"/>
              <a:t>Earliest manuscript C11th also contains HB; </a:t>
            </a:r>
          </a:p>
          <a:p>
            <a:r>
              <a:rPr lang="en-GB" dirty="0" smtClean="0"/>
              <a:t>Two references to Arthur: </a:t>
            </a:r>
          </a:p>
          <a:p>
            <a:pPr marL="0" indent="0">
              <a:buNone/>
            </a:pPr>
            <a:r>
              <a:rPr lang="en-GB" dirty="0" smtClean="0"/>
              <a:t>   516 </a:t>
            </a:r>
            <a:r>
              <a:rPr lang="en-US" dirty="0" smtClean="0"/>
              <a:t>The </a:t>
            </a:r>
            <a:r>
              <a:rPr lang="en-US" dirty="0"/>
              <a:t>Battle of </a:t>
            </a:r>
            <a:r>
              <a:rPr lang="en-US" dirty="0" err="1"/>
              <a:t>Badon</a:t>
            </a:r>
            <a:r>
              <a:rPr lang="en-US" dirty="0"/>
              <a:t>, in which Arthur carried the Cross of our Lord  </a:t>
            </a:r>
            <a:r>
              <a:rPr lang="en-US" dirty="0" smtClean="0"/>
              <a:t>    </a:t>
            </a:r>
          </a:p>
          <a:p>
            <a:pPr marL="0" indent="0">
              <a:buNone/>
            </a:pPr>
            <a:r>
              <a:rPr lang="en-US" dirty="0"/>
              <a:t> </a:t>
            </a:r>
            <a:r>
              <a:rPr lang="en-US" dirty="0" smtClean="0"/>
              <a:t>  Jesus </a:t>
            </a:r>
            <a:r>
              <a:rPr lang="en-US" dirty="0"/>
              <a:t>for three days and three nights on his shoulders and the Britons </a:t>
            </a:r>
            <a:endParaRPr lang="en-US" dirty="0" smtClean="0"/>
          </a:p>
          <a:p>
            <a:pPr marL="0" indent="0">
              <a:buNone/>
            </a:pPr>
            <a:r>
              <a:rPr lang="en-US" dirty="0"/>
              <a:t> </a:t>
            </a:r>
            <a:r>
              <a:rPr lang="en-US" dirty="0" smtClean="0"/>
              <a:t>  were </a:t>
            </a:r>
            <a:r>
              <a:rPr lang="en-US" dirty="0"/>
              <a:t>the victors</a:t>
            </a:r>
            <a:r>
              <a:rPr lang="en-US" dirty="0" smtClean="0"/>
              <a:t>.</a:t>
            </a:r>
          </a:p>
          <a:p>
            <a:pPr marL="0" indent="0">
              <a:buNone/>
            </a:pPr>
            <a:r>
              <a:rPr lang="en-US" dirty="0" smtClean="0"/>
              <a:t>   537 </a:t>
            </a:r>
            <a:r>
              <a:rPr lang="en-US" dirty="0"/>
              <a:t>The battle of </a:t>
            </a:r>
            <a:r>
              <a:rPr lang="en-US" dirty="0" err="1"/>
              <a:t>Camlann</a:t>
            </a:r>
            <a:r>
              <a:rPr lang="en-US" dirty="0"/>
              <a:t>, in which Arthur and </a:t>
            </a:r>
            <a:r>
              <a:rPr lang="en-US" dirty="0" err="1"/>
              <a:t>Medraut</a:t>
            </a:r>
            <a:r>
              <a:rPr lang="en-US" dirty="0"/>
              <a:t> </a:t>
            </a:r>
            <a:r>
              <a:rPr lang="en-US" dirty="0" smtClean="0"/>
              <a:t>fell.</a:t>
            </a:r>
            <a:endParaRPr lang="en-GB" dirty="0"/>
          </a:p>
          <a:p>
            <a:endParaRPr lang="en-GB" dirty="0"/>
          </a:p>
        </p:txBody>
      </p:sp>
    </p:spTree>
    <p:extLst>
      <p:ext uri="{BB962C8B-B14F-4D97-AF65-F5344CB8AC3E}">
        <p14:creationId xmlns:p14="http://schemas.microsoft.com/office/powerpoint/2010/main" val="3831836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Jones (1964) and </a:t>
            </a:r>
            <a:r>
              <a:rPr lang="en-GB" sz="2800" dirty="0" err="1" smtClean="0"/>
              <a:t>Alcock</a:t>
            </a:r>
            <a:r>
              <a:rPr lang="en-GB" sz="2800" dirty="0" smtClean="0"/>
              <a:t> (1971) inclined to see these as a contemporary record of Arthur and proof he existed.</a:t>
            </a:r>
            <a:endParaRPr lang="en-GB" sz="2800"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Hughes (1980), </a:t>
            </a:r>
            <a:r>
              <a:rPr lang="en-GB" dirty="0" err="1" smtClean="0"/>
              <a:t>Dumville</a:t>
            </a:r>
            <a:r>
              <a:rPr lang="en-GB" dirty="0" smtClean="0"/>
              <a:t> (1984) and Charles-Edwards (1991) </a:t>
            </a:r>
            <a:r>
              <a:rPr lang="en-GB" dirty="0"/>
              <a:t>early annals – up to 613 thought to be based on the </a:t>
            </a:r>
            <a:r>
              <a:rPr lang="en-GB" i="1" dirty="0"/>
              <a:t>Chronicle of Ireland </a:t>
            </a:r>
            <a:r>
              <a:rPr lang="en-GB" dirty="0"/>
              <a:t>but put together </a:t>
            </a:r>
            <a:r>
              <a:rPr lang="en-GB" dirty="0" smtClean="0"/>
              <a:t>later in C10th and later entries (613 to 777) based on north British sources associated with St </a:t>
            </a:r>
            <a:r>
              <a:rPr lang="en-GB" dirty="0" err="1" smtClean="0"/>
              <a:t>Davids</a:t>
            </a:r>
            <a:r>
              <a:rPr lang="en-GB" dirty="0" smtClean="0"/>
              <a:t> in particular.</a:t>
            </a:r>
          </a:p>
          <a:p>
            <a:pPr marL="0" indent="0">
              <a:buNone/>
            </a:pPr>
            <a:r>
              <a:rPr lang="en-GB" dirty="0" smtClean="0"/>
              <a:t>Pre-613 entries ‘retrospective interpolations’ (Green)</a:t>
            </a:r>
            <a:endParaRPr lang="en-GB" dirty="0"/>
          </a:p>
          <a:p>
            <a:pPr marL="0" indent="0">
              <a:buNone/>
            </a:pPr>
            <a:endParaRPr lang="en-GB" dirty="0" smtClean="0"/>
          </a:p>
          <a:p>
            <a:pPr marL="0" indent="0">
              <a:buNone/>
            </a:pPr>
            <a:r>
              <a:rPr lang="en-GB" dirty="0" smtClean="0"/>
              <a:t>Higham (2013 ‘Early Latin Sources’) argued that the compiler of </a:t>
            </a:r>
            <a:r>
              <a:rPr lang="en-GB" i="1" dirty="0" err="1" smtClean="0"/>
              <a:t>Annales</a:t>
            </a:r>
            <a:r>
              <a:rPr lang="en-GB" i="1" dirty="0" smtClean="0"/>
              <a:t> </a:t>
            </a:r>
            <a:r>
              <a:rPr lang="en-GB" i="1" dirty="0" err="1" smtClean="0"/>
              <a:t>Cambriae</a:t>
            </a:r>
            <a:r>
              <a:rPr lang="en-GB" i="1" dirty="0" smtClean="0"/>
              <a:t> </a:t>
            </a:r>
            <a:r>
              <a:rPr lang="en-GB" dirty="0" smtClean="0"/>
              <a:t>had a particular reason to venerate Arthur as a historical figure since the battle leader</a:t>
            </a:r>
            <a:r>
              <a:rPr lang="en-GB" dirty="0"/>
              <a:t> was traditionally seen as the ancestor of the ruling </a:t>
            </a:r>
            <a:r>
              <a:rPr lang="en-GB" dirty="0" smtClean="0"/>
              <a:t>house of </a:t>
            </a:r>
            <a:r>
              <a:rPr lang="en-GB" dirty="0" err="1" smtClean="0"/>
              <a:t>Deheubarth</a:t>
            </a:r>
            <a:r>
              <a:rPr lang="en-GB" dirty="0" smtClean="0"/>
              <a:t>, the Welsh kingdom in which the annals were most likely collated.</a:t>
            </a:r>
          </a:p>
          <a:p>
            <a:pPr marL="0" indent="0">
              <a:buNone/>
            </a:pPr>
            <a:r>
              <a:rPr lang="en-GB" dirty="0" smtClean="0"/>
              <a:t>HB and AC differ in their accounts? Does this make them unreliable witnesses? Are they derived from the same sources, different sources or is AC derived from HB (both have probable confusion between Old Welsh </a:t>
            </a:r>
            <a:r>
              <a:rPr lang="en-GB" i="1" dirty="0" err="1" smtClean="0"/>
              <a:t>scuit</a:t>
            </a:r>
            <a:r>
              <a:rPr lang="en-GB" dirty="0" smtClean="0"/>
              <a:t> (shield) and </a:t>
            </a:r>
            <a:r>
              <a:rPr lang="en-GB" i="1" dirty="0" err="1" smtClean="0"/>
              <a:t>scuid</a:t>
            </a:r>
            <a:r>
              <a:rPr lang="en-GB" dirty="0" smtClean="0"/>
              <a:t> (shoulder)?</a:t>
            </a:r>
            <a:endParaRPr lang="en-GB" dirty="0"/>
          </a:p>
        </p:txBody>
      </p:sp>
    </p:spTree>
    <p:extLst>
      <p:ext uri="{BB962C8B-B14F-4D97-AF65-F5344CB8AC3E}">
        <p14:creationId xmlns:p14="http://schemas.microsoft.com/office/powerpoint/2010/main" val="37253784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smtClean="0"/>
              <a:t>Geoffrey of Monmouth </a:t>
            </a:r>
            <a:br>
              <a:rPr lang="en-GB" dirty="0" smtClean="0"/>
            </a:br>
            <a:r>
              <a:rPr lang="en-GB" i="1" dirty="0" err="1" smtClean="0"/>
              <a:t>Historia</a:t>
            </a:r>
            <a:r>
              <a:rPr lang="en-GB" i="1" dirty="0" smtClean="0"/>
              <a:t> </a:t>
            </a:r>
            <a:r>
              <a:rPr lang="en-GB" i="1" dirty="0" err="1" smtClean="0"/>
              <a:t>regum</a:t>
            </a:r>
            <a:r>
              <a:rPr lang="en-GB" i="1" dirty="0" smtClean="0"/>
              <a:t> Britanniae c. </a:t>
            </a:r>
            <a:r>
              <a:rPr lang="en-GB" dirty="0" smtClean="0"/>
              <a:t>1139</a:t>
            </a:r>
            <a:endParaRPr lang="en-GB" dirty="0"/>
          </a:p>
        </p:txBody>
      </p:sp>
      <p:sp>
        <p:nvSpPr>
          <p:cNvPr id="3" name="Content Placeholder 2"/>
          <p:cNvSpPr>
            <a:spLocks noGrp="1"/>
          </p:cNvSpPr>
          <p:nvPr>
            <p:ph idx="1"/>
          </p:nvPr>
        </p:nvSpPr>
        <p:spPr>
          <a:xfrm>
            <a:off x="838200" y="1325562"/>
            <a:ext cx="10515600" cy="5329237"/>
          </a:xfrm>
        </p:spPr>
        <p:txBody>
          <a:bodyPr>
            <a:normAutofit fontScale="85000" lnSpcReduction="20000"/>
          </a:bodyPr>
          <a:lstStyle/>
          <a:p>
            <a:pPr marL="0" indent="0">
              <a:buNone/>
            </a:pPr>
            <a:r>
              <a:rPr lang="en-GB" dirty="0" smtClean="0"/>
              <a:t>Geoffrey of Monmouth gave the impression that Arthur was a  credible, historical character and his was work was highly influential.</a:t>
            </a:r>
          </a:p>
          <a:p>
            <a:pPr marL="0" indent="0">
              <a:buNone/>
            </a:pPr>
            <a:endParaRPr lang="en-GB" dirty="0"/>
          </a:p>
          <a:p>
            <a:pPr marL="0" indent="0">
              <a:buNone/>
            </a:pPr>
            <a:r>
              <a:rPr lang="en-GB" dirty="0" smtClean="0"/>
              <a:t>According to Karen </a:t>
            </a:r>
            <a:r>
              <a:rPr lang="en-GB" dirty="0" err="1" smtClean="0"/>
              <a:t>Jankulak</a:t>
            </a:r>
            <a:r>
              <a:rPr lang="en-GB" dirty="0" smtClean="0"/>
              <a:t>: </a:t>
            </a:r>
          </a:p>
          <a:p>
            <a:pPr marL="0" indent="0">
              <a:buNone/>
            </a:pPr>
            <a:r>
              <a:rPr lang="en-GB" dirty="0" smtClean="0"/>
              <a:t>‘It was of central importance to Geoffrey that his tale be told in a suitably ‘historical’ fashion, without gaps and with properly believable characters and events. Instead of a disconnected and disinterested journey through the antiquities of Britain, he sought to adapt the more sustained narratives of </a:t>
            </a:r>
            <a:r>
              <a:rPr lang="en-GB" dirty="0" err="1" smtClean="0"/>
              <a:t>Gildas</a:t>
            </a:r>
            <a:r>
              <a:rPr lang="en-GB" dirty="0" smtClean="0"/>
              <a:t>, the </a:t>
            </a:r>
            <a:r>
              <a:rPr lang="en-GB" i="1" dirty="0" err="1" smtClean="0"/>
              <a:t>Historia</a:t>
            </a:r>
            <a:r>
              <a:rPr lang="en-GB" i="1" dirty="0" smtClean="0"/>
              <a:t> </a:t>
            </a:r>
            <a:r>
              <a:rPr lang="en-GB" i="1" dirty="0" err="1" smtClean="0"/>
              <a:t>Brittonum</a:t>
            </a:r>
            <a:r>
              <a:rPr lang="en-GB" i="1" dirty="0" smtClean="0"/>
              <a:t> </a:t>
            </a:r>
            <a:r>
              <a:rPr lang="en-GB" dirty="0" smtClean="0"/>
              <a:t>and the overarching narratives of Celtic synthetic history that located their local histories imaginatively within the mainstream of Classical, Biblical and European history. His narrative had the most enduring influence of all histories of Britain. The chief beneficiary of this, arguably, was Arthur, who remains Geoffrey’s enduring legacy. Geoffrey took the Arthur of </a:t>
            </a:r>
            <a:r>
              <a:rPr lang="en-GB" i="1" dirty="0" err="1" smtClean="0"/>
              <a:t>Historia</a:t>
            </a:r>
            <a:r>
              <a:rPr lang="en-GB" i="1" dirty="0" smtClean="0"/>
              <a:t> </a:t>
            </a:r>
            <a:r>
              <a:rPr lang="en-GB" i="1" dirty="0" err="1" smtClean="0"/>
              <a:t>Brittonum</a:t>
            </a:r>
            <a:r>
              <a:rPr lang="en-GB" i="1" dirty="0" smtClean="0"/>
              <a:t> </a:t>
            </a:r>
            <a:r>
              <a:rPr lang="en-GB" dirty="0" smtClean="0"/>
              <a:t>and placed him among a host of historically respectable figures, some such as </a:t>
            </a:r>
            <a:r>
              <a:rPr lang="en-GB" dirty="0" err="1" smtClean="0"/>
              <a:t>Maxen</a:t>
            </a:r>
            <a:r>
              <a:rPr lang="en-GB" dirty="0" smtClean="0"/>
              <a:t> and </a:t>
            </a:r>
            <a:r>
              <a:rPr lang="en-GB" dirty="0" err="1" smtClean="0"/>
              <a:t>Carausius</a:t>
            </a:r>
            <a:r>
              <a:rPr lang="en-GB" dirty="0" smtClean="0"/>
              <a:t>, who were secure in their historicity, albeit in the process of acquiring legendary accretions. As a literary and historical figure, Arthur was profoundly important, in Welsh as much as in European tradition.’ (</a:t>
            </a:r>
            <a:r>
              <a:rPr lang="en-GB" i="1" dirty="0" smtClean="0"/>
              <a:t>Geoffrey of Monmouth</a:t>
            </a:r>
            <a:r>
              <a:rPr lang="en-GB" dirty="0" smtClean="0"/>
              <a:t>, pp. 103-4)</a:t>
            </a:r>
            <a:endParaRPr lang="en-GB" dirty="0"/>
          </a:p>
        </p:txBody>
      </p:sp>
    </p:spTree>
    <p:extLst>
      <p:ext uri="{BB962C8B-B14F-4D97-AF65-F5344CB8AC3E}">
        <p14:creationId xmlns:p14="http://schemas.microsoft.com/office/powerpoint/2010/main" val="19281144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Oliver </a:t>
            </a:r>
            <a:r>
              <a:rPr lang="en-GB" dirty="0" err="1" smtClean="0"/>
              <a:t>Padel</a:t>
            </a:r>
            <a:r>
              <a:rPr lang="en-GB" dirty="0" smtClean="0"/>
              <a:t> – in HB the </a:t>
            </a:r>
            <a:r>
              <a:rPr lang="en-GB" i="1" dirty="0" err="1" smtClean="0"/>
              <a:t>Mirabilia</a:t>
            </a:r>
            <a:r>
              <a:rPr lang="en-GB" dirty="0" smtClean="0"/>
              <a:t> is just as important as the list of Battles</a:t>
            </a:r>
            <a:endParaRPr lang="en-GB" dirty="0"/>
          </a:p>
        </p:txBody>
      </p:sp>
      <p:sp>
        <p:nvSpPr>
          <p:cNvPr id="3" name="Content Placeholder 2"/>
          <p:cNvSpPr>
            <a:spLocks noGrp="1"/>
          </p:cNvSpPr>
          <p:nvPr>
            <p:ph idx="1"/>
          </p:nvPr>
        </p:nvSpPr>
        <p:spPr/>
        <p:txBody>
          <a:bodyPr/>
          <a:lstStyle/>
          <a:p>
            <a:r>
              <a:rPr lang="en-GB" dirty="0" smtClean="0"/>
              <a:t>In Pre-</a:t>
            </a:r>
            <a:r>
              <a:rPr lang="en-GB" dirty="0" err="1" smtClean="0"/>
              <a:t>Galfridian</a:t>
            </a:r>
            <a:r>
              <a:rPr lang="en-GB" dirty="0" smtClean="0"/>
              <a:t> sources Arthur is a legendary figure that belongs to the realm of mythology – defending Britain from supernatural forces, slaying giants and witches, boars and wild cats and taking part in legendary heroic battles.</a:t>
            </a:r>
          </a:p>
          <a:p>
            <a:r>
              <a:rPr lang="en-GB" dirty="0" smtClean="0"/>
              <a:t>This is consistent with the early Welsh poetry and </a:t>
            </a:r>
            <a:r>
              <a:rPr lang="en-GB" i="1" dirty="0" err="1" smtClean="0"/>
              <a:t>Culhwch</a:t>
            </a:r>
            <a:r>
              <a:rPr lang="en-GB" i="1" dirty="0" smtClean="0"/>
              <a:t> ac Olwen</a:t>
            </a:r>
            <a:r>
              <a:rPr lang="en-GB" dirty="0" smtClean="0"/>
              <a:t>; none of these mention the Battle of </a:t>
            </a:r>
            <a:r>
              <a:rPr lang="en-GB" dirty="0" err="1" smtClean="0"/>
              <a:t>Badon</a:t>
            </a:r>
            <a:r>
              <a:rPr lang="en-GB" dirty="0" smtClean="0"/>
              <a:t>; </a:t>
            </a:r>
            <a:r>
              <a:rPr lang="en-GB" dirty="0" err="1" smtClean="0"/>
              <a:t>cf</a:t>
            </a:r>
            <a:r>
              <a:rPr lang="en-GB" dirty="0" smtClean="0"/>
              <a:t> </a:t>
            </a:r>
            <a:r>
              <a:rPr lang="en-GB" dirty="0" err="1" smtClean="0"/>
              <a:t>Fionn</a:t>
            </a:r>
            <a:r>
              <a:rPr lang="en-GB" dirty="0" smtClean="0"/>
              <a:t> in Gaelic literature a mythical character who became historicised and was associated with a list of battles; important to look at the whole body of pre-</a:t>
            </a:r>
            <a:r>
              <a:rPr lang="en-GB" dirty="0" err="1" smtClean="0"/>
              <a:t>Galfridian</a:t>
            </a:r>
            <a:r>
              <a:rPr lang="en-GB" dirty="0" smtClean="0"/>
              <a:t> texts not only HB in isolation.</a:t>
            </a:r>
            <a:endParaRPr lang="en-GB" dirty="0"/>
          </a:p>
        </p:txBody>
      </p:sp>
    </p:spTree>
    <p:extLst>
      <p:ext uri="{BB962C8B-B14F-4D97-AF65-F5344CB8AC3E}">
        <p14:creationId xmlns:p14="http://schemas.microsoft.com/office/powerpoint/2010/main" val="1868891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Existence of Arthur (whether he lived and even died) has been a matter of active and vigorous debate since at least the twelfth century.</a:t>
            </a:r>
          </a:p>
          <a:p>
            <a:r>
              <a:rPr lang="en-US" dirty="0" smtClean="0"/>
              <a:t>During </a:t>
            </a:r>
            <a:r>
              <a:rPr lang="en-US" dirty="0"/>
              <a:t>the visit of a group of canons from </a:t>
            </a:r>
            <a:r>
              <a:rPr lang="en-US" dirty="0" err="1"/>
              <a:t>Laon</a:t>
            </a:r>
            <a:r>
              <a:rPr lang="en-US" dirty="0"/>
              <a:t>, France, to </a:t>
            </a:r>
            <a:r>
              <a:rPr lang="en-US" dirty="0" err="1"/>
              <a:t>Bodmin</a:t>
            </a:r>
            <a:r>
              <a:rPr lang="en-US" dirty="0"/>
              <a:t>, Cornwall in </a:t>
            </a:r>
            <a:r>
              <a:rPr lang="en-US" dirty="0" smtClean="0"/>
              <a:t>1113.  </a:t>
            </a:r>
            <a:r>
              <a:rPr lang="en-US" dirty="0"/>
              <a:t>One of the canons expressed his incredulity when a local claimed that Arthur was still alive.  The result was an angry </a:t>
            </a:r>
            <a:r>
              <a:rPr lang="en-US" dirty="0" smtClean="0"/>
              <a:t>confrontation that almost led to a riot. (See </a:t>
            </a:r>
            <a:r>
              <a:rPr lang="en-US" dirty="0" err="1" smtClean="0"/>
              <a:t>Jankulak</a:t>
            </a:r>
            <a:r>
              <a:rPr lang="en-US" dirty="0" smtClean="0"/>
              <a:t>, </a:t>
            </a:r>
            <a:r>
              <a:rPr lang="en-US" i="1" dirty="0" smtClean="0"/>
              <a:t>Geoffrey of Monmouth</a:t>
            </a:r>
            <a:r>
              <a:rPr lang="en-US" dirty="0" smtClean="0"/>
              <a:t>, p. 75)</a:t>
            </a:r>
            <a:endParaRPr lang="en-GB" dirty="0"/>
          </a:p>
        </p:txBody>
      </p:sp>
    </p:spTree>
    <p:extLst>
      <p:ext uri="{BB962C8B-B14F-4D97-AF65-F5344CB8AC3E}">
        <p14:creationId xmlns:p14="http://schemas.microsoft.com/office/powerpoint/2010/main" val="4180743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buFont typeface="Arial" panose="020B0604020202020204" pitchFamily="34" charset="0"/>
              <a:buChar char="•"/>
            </a:pPr>
            <a:r>
              <a:rPr lang="en-GB" sz="2800" dirty="0" smtClean="0"/>
              <a:t>Was Arthur a mythical figure being used a historical figure in literary sources or was he a historical figure being mythicized</a:t>
            </a:r>
            <a:r>
              <a:rPr lang="en-GB" sz="2800" dirty="0"/>
              <a:t>?</a:t>
            </a:r>
          </a:p>
        </p:txBody>
      </p:sp>
      <p:sp>
        <p:nvSpPr>
          <p:cNvPr id="3" name="Content Placeholder 2"/>
          <p:cNvSpPr>
            <a:spLocks noGrp="1"/>
          </p:cNvSpPr>
          <p:nvPr>
            <p:ph idx="1"/>
          </p:nvPr>
        </p:nvSpPr>
        <p:spPr/>
        <p:txBody>
          <a:bodyPr>
            <a:normAutofit fontScale="92500" lnSpcReduction="20000"/>
          </a:bodyPr>
          <a:lstStyle/>
          <a:p>
            <a:r>
              <a:rPr lang="en-GB" dirty="0" smtClean="0"/>
              <a:t>Rather than ‘Did Arthur ever exist?’, are these more useful questions when studying Arthurian literature:</a:t>
            </a:r>
          </a:p>
          <a:p>
            <a:r>
              <a:rPr lang="en-GB" dirty="0" smtClean="0"/>
              <a:t>What was a given text’s perception of Arthur?</a:t>
            </a:r>
          </a:p>
          <a:p>
            <a:r>
              <a:rPr lang="en-GB" dirty="0" smtClean="0"/>
              <a:t>Does the treatment of Arthur vary according to the genre of the text in question and its author’s purpose?</a:t>
            </a:r>
          </a:p>
          <a:p>
            <a:r>
              <a:rPr lang="en-GB" dirty="0" smtClean="0"/>
              <a:t>How significant is it that by the ninth century there existed a concept of Arthur as a historical figure?</a:t>
            </a:r>
          </a:p>
          <a:p>
            <a:r>
              <a:rPr lang="en-GB" dirty="0" smtClean="0"/>
              <a:t>Can we assume a character existed if early medieval sources say that he/she existed?</a:t>
            </a:r>
          </a:p>
          <a:p>
            <a:r>
              <a:rPr lang="en-GB" dirty="0" smtClean="0"/>
              <a:t>What is the nature of the pre-</a:t>
            </a:r>
            <a:r>
              <a:rPr lang="en-GB" dirty="0" err="1" smtClean="0"/>
              <a:t>Galfridian</a:t>
            </a:r>
            <a:r>
              <a:rPr lang="en-GB" dirty="0" smtClean="0"/>
              <a:t> sources?</a:t>
            </a:r>
          </a:p>
          <a:p>
            <a:r>
              <a:rPr lang="en-GB" dirty="0" smtClean="0"/>
              <a:t>By searching for a realistic ‘historical’ Arthur are we ignoring the much more interesting mythical and magical Arthur of early literature?</a:t>
            </a:r>
            <a:endParaRPr lang="en-GB" dirty="0"/>
          </a:p>
        </p:txBody>
      </p:sp>
    </p:spTree>
    <p:extLst>
      <p:ext uri="{BB962C8B-B14F-4D97-AF65-F5344CB8AC3E}">
        <p14:creationId xmlns:p14="http://schemas.microsoft.com/office/powerpoint/2010/main" val="34517091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95867"/>
            <a:ext cx="10515600" cy="2252134"/>
          </a:xfrm>
        </p:spPr>
        <p:txBody>
          <a:bodyPr/>
          <a:lstStyle/>
          <a:p>
            <a:pPr algn="ctr"/>
            <a:r>
              <a:rPr lang="en-GB" b="1" dirty="0" smtClean="0"/>
              <a:t>Bibliography 1</a:t>
            </a:r>
            <a:endParaRPr lang="en-GB" b="1" dirty="0"/>
          </a:p>
        </p:txBody>
      </p:sp>
      <p:sp>
        <p:nvSpPr>
          <p:cNvPr id="3" name="Content Placeholder 2"/>
          <p:cNvSpPr>
            <a:spLocks noGrp="1"/>
          </p:cNvSpPr>
          <p:nvPr>
            <p:ph idx="1"/>
          </p:nvPr>
        </p:nvSpPr>
        <p:spPr>
          <a:xfrm>
            <a:off x="635000" y="508000"/>
            <a:ext cx="10515600" cy="6756400"/>
          </a:xfrm>
        </p:spPr>
        <p:txBody>
          <a:bodyPr>
            <a:normAutofit fontScale="92500" lnSpcReduction="20000"/>
          </a:bodyPr>
          <a:lstStyle/>
          <a:p>
            <a:pPr marL="0" indent="0">
              <a:buNone/>
            </a:pPr>
            <a:r>
              <a:rPr lang="en-GB" dirty="0" err="1" smtClean="0"/>
              <a:t>Alcock</a:t>
            </a:r>
            <a:r>
              <a:rPr lang="en-GB" dirty="0" smtClean="0"/>
              <a:t>, Leslie, </a:t>
            </a:r>
            <a:r>
              <a:rPr lang="en-GB" i="1" dirty="0" smtClean="0"/>
              <a:t>Was that Camelot? Excavations at Cadbury Castle 1966–70 </a:t>
            </a:r>
            <a:r>
              <a:rPr lang="en-GB" dirty="0" smtClean="0"/>
              <a:t>(London: Thames and Hudson, 1972).</a:t>
            </a:r>
          </a:p>
          <a:p>
            <a:pPr marL="0" indent="0">
              <a:buNone/>
            </a:pPr>
            <a:r>
              <a:rPr lang="en-GB" dirty="0"/>
              <a:t>Ashe, Geoffrey, ‘The Origins of the Arthurian Legend’, </a:t>
            </a:r>
            <a:r>
              <a:rPr lang="en-GB" i="1" dirty="0"/>
              <a:t>Arthuriana</a:t>
            </a:r>
            <a:r>
              <a:rPr lang="en-GB" dirty="0"/>
              <a:t> 5.3 (1995), pp. </a:t>
            </a:r>
            <a:r>
              <a:rPr lang="en-GB" dirty="0" smtClean="0"/>
              <a:t>1-24 [and earlier article in </a:t>
            </a:r>
            <a:r>
              <a:rPr lang="en-GB" i="1" dirty="0" smtClean="0"/>
              <a:t>Speculum</a:t>
            </a:r>
            <a:r>
              <a:rPr lang="en-GB" dirty="0" smtClean="0"/>
              <a:t>]</a:t>
            </a:r>
            <a:endParaRPr lang="en-GB" dirty="0"/>
          </a:p>
          <a:p>
            <a:pPr marL="0" indent="0">
              <a:buNone/>
            </a:pPr>
            <a:r>
              <a:rPr lang="en-GB" dirty="0" smtClean="0"/>
              <a:t>Charles-Edwards, ‘The Arthur of History’ in </a:t>
            </a:r>
            <a:r>
              <a:rPr lang="en-GB" i="1" dirty="0" smtClean="0"/>
              <a:t>The Arthur of the Welsh,</a:t>
            </a:r>
            <a:r>
              <a:rPr lang="en-GB" dirty="0" smtClean="0"/>
              <a:t> eds. R. Bromwich </a:t>
            </a:r>
            <a:r>
              <a:rPr lang="en-GB" i="1" dirty="0" smtClean="0"/>
              <a:t>et al</a:t>
            </a:r>
            <a:r>
              <a:rPr lang="en-GB" dirty="0" smtClean="0"/>
              <a:t>. (Cardiff, 1991), pp. 15-32.</a:t>
            </a:r>
          </a:p>
          <a:p>
            <a:pPr marL="0" indent="0">
              <a:buNone/>
            </a:pPr>
            <a:r>
              <a:rPr lang="en-GB" dirty="0" err="1" smtClean="0"/>
              <a:t>Dumville</a:t>
            </a:r>
            <a:r>
              <a:rPr lang="en-GB" dirty="0" smtClean="0"/>
              <a:t>, D.N., ‘Some Aspects of the Chronology of the </a:t>
            </a:r>
            <a:r>
              <a:rPr lang="en-GB" i="1" dirty="0" err="1" smtClean="0"/>
              <a:t>Historia</a:t>
            </a:r>
            <a:r>
              <a:rPr lang="en-GB" i="1" dirty="0" smtClean="0"/>
              <a:t> </a:t>
            </a:r>
            <a:r>
              <a:rPr lang="en-GB" i="1" dirty="0" err="1" smtClean="0"/>
              <a:t>Brittonum</a:t>
            </a:r>
            <a:r>
              <a:rPr lang="en-GB" dirty="0" smtClean="0"/>
              <a:t>’, </a:t>
            </a:r>
            <a:r>
              <a:rPr lang="en-GB" i="1" dirty="0" smtClean="0"/>
              <a:t>Bulletin of the Board of Celtic Studies</a:t>
            </a:r>
            <a:r>
              <a:rPr lang="en-GB" dirty="0" smtClean="0"/>
              <a:t> 25 (1972-74), pp. 439-445.</a:t>
            </a:r>
          </a:p>
          <a:p>
            <a:pPr marL="0" indent="0">
              <a:buNone/>
            </a:pPr>
            <a:r>
              <a:rPr lang="en-GB" dirty="0" err="1" smtClean="0"/>
              <a:t>Dumville</a:t>
            </a:r>
            <a:r>
              <a:rPr lang="en-GB" dirty="0" smtClean="0"/>
              <a:t>, D.N., ‘The Textual History of “</a:t>
            </a:r>
            <a:r>
              <a:rPr lang="en-GB" dirty="0" err="1" smtClean="0"/>
              <a:t>Lebor</a:t>
            </a:r>
            <a:r>
              <a:rPr lang="en-GB" dirty="0" smtClean="0"/>
              <a:t> </a:t>
            </a:r>
            <a:r>
              <a:rPr lang="en-GB" dirty="0" err="1" smtClean="0"/>
              <a:t>Bretnach</a:t>
            </a:r>
            <a:r>
              <a:rPr lang="en-GB" dirty="0" smtClean="0"/>
              <a:t>”: a Preliminary Study’, </a:t>
            </a:r>
            <a:r>
              <a:rPr lang="en-GB" i="1" dirty="0" err="1" smtClean="0"/>
              <a:t>Éigse</a:t>
            </a:r>
            <a:r>
              <a:rPr lang="en-GB" dirty="0" smtClean="0"/>
              <a:t> 16 (1975-6), pp. 255-73</a:t>
            </a:r>
          </a:p>
          <a:p>
            <a:pPr marL="0" indent="0">
              <a:buNone/>
            </a:pPr>
            <a:r>
              <a:rPr lang="en-GB" dirty="0" err="1" smtClean="0"/>
              <a:t>Dumville</a:t>
            </a:r>
            <a:r>
              <a:rPr lang="en-GB" dirty="0" smtClean="0"/>
              <a:t>, D.N. ‘"</a:t>
            </a:r>
            <a:r>
              <a:rPr lang="en-GB" dirty="0" err="1" smtClean="0"/>
              <a:t>Nennius</a:t>
            </a:r>
            <a:r>
              <a:rPr lang="en-GB" dirty="0" smtClean="0"/>
              <a:t>" and the </a:t>
            </a:r>
            <a:r>
              <a:rPr lang="en-GB" i="1" dirty="0" err="1" smtClean="0"/>
              <a:t>Historia</a:t>
            </a:r>
            <a:r>
              <a:rPr lang="en-GB" i="1" dirty="0" smtClean="0"/>
              <a:t> </a:t>
            </a:r>
            <a:r>
              <a:rPr lang="en-GB" i="1" dirty="0" err="1" smtClean="0"/>
              <a:t>Brittonum</a:t>
            </a:r>
            <a:r>
              <a:rPr lang="en-GB" dirty="0" smtClean="0"/>
              <a:t>’, </a:t>
            </a:r>
            <a:r>
              <a:rPr lang="en-GB" i="1" dirty="0" err="1" smtClean="0"/>
              <a:t>Studia</a:t>
            </a:r>
            <a:r>
              <a:rPr lang="en-GB" i="1" dirty="0" smtClean="0"/>
              <a:t> </a:t>
            </a:r>
            <a:r>
              <a:rPr lang="en-GB" i="1" dirty="0" err="1" smtClean="0"/>
              <a:t>Celtica</a:t>
            </a:r>
            <a:r>
              <a:rPr lang="en-GB" dirty="0" smtClean="0"/>
              <a:t> 10/11 (1975/76), pp. 78-95. </a:t>
            </a:r>
            <a:r>
              <a:rPr lang="en-GB" dirty="0" err="1" smtClean="0"/>
              <a:t>Dumville</a:t>
            </a:r>
            <a:r>
              <a:rPr lang="en-GB" dirty="0" smtClean="0"/>
              <a:t>, D.N., ‘Celtic-Latin Texts in Northern England, c. 1150-c. 1250’, </a:t>
            </a:r>
            <a:r>
              <a:rPr lang="en-GB" i="1" dirty="0" err="1" smtClean="0"/>
              <a:t>Celtica</a:t>
            </a:r>
            <a:r>
              <a:rPr lang="en-GB" dirty="0" smtClean="0"/>
              <a:t> 12 (1977), pp. 19-49.</a:t>
            </a:r>
          </a:p>
          <a:p>
            <a:pPr marL="0" indent="0">
              <a:buNone/>
            </a:pPr>
            <a:r>
              <a:rPr lang="en-GB" dirty="0" err="1" smtClean="0"/>
              <a:t>Dumville</a:t>
            </a:r>
            <a:r>
              <a:rPr lang="en-GB" dirty="0" smtClean="0"/>
              <a:t>, D.N., </a:t>
            </a:r>
            <a:r>
              <a:rPr lang="en-GB" i="1" dirty="0" smtClean="0"/>
              <a:t>The </a:t>
            </a:r>
            <a:r>
              <a:rPr lang="en-GB" i="1" dirty="0" err="1" smtClean="0"/>
              <a:t>Historia</a:t>
            </a:r>
            <a:r>
              <a:rPr lang="en-GB" i="1" dirty="0" smtClean="0"/>
              <a:t> </a:t>
            </a:r>
            <a:r>
              <a:rPr lang="en-GB" i="1" dirty="0" err="1" smtClean="0"/>
              <a:t>Brittonum</a:t>
            </a:r>
            <a:r>
              <a:rPr lang="en-GB" i="1" dirty="0" smtClean="0"/>
              <a:t>. 3: The ‘Vatican’ Recension</a:t>
            </a:r>
            <a:r>
              <a:rPr lang="en-GB" dirty="0" smtClean="0"/>
              <a:t> (Cambridge: D.S. Brewer, 1985).</a:t>
            </a:r>
          </a:p>
          <a:p>
            <a:pPr marL="0" indent="0">
              <a:buNone/>
            </a:pPr>
            <a:r>
              <a:rPr lang="en-GB" dirty="0" err="1" smtClean="0"/>
              <a:t>Dumville</a:t>
            </a:r>
            <a:r>
              <a:rPr lang="en-GB" dirty="0" smtClean="0"/>
              <a:t>, D.N., ‘The Historical Value of the </a:t>
            </a:r>
            <a:r>
              <a:rPr lang="en-GB" i="1" dirty="0" err="1" smtClean="0"/>
              <a:t>Historia</a:t>
            </a:r>
            <a:r>
              <a:rPr lang="en-GB" i="1" dirty="0" smtClean="0"/>
              <a:t> </a:t>
            </a:r>
            <a:r>
              <a:rPr lang="en-GB" i="1" dirty="0" err="1" smtClean="0"/>
              <a:t>Brittonum</a:t>
            </a:r>
            <a:r>
              <a:rPr lang="en-GB" i="1" dirty="0" smtClean="0"/>
              <a:t>’, Arthurian Literature</a:t>
            </a:r>
            <a:r>
              <a:rPr lang="en-GB" dirty="0" smtClean="0"/>
              <a:t> 6 (1986), pp. 1-26. </a:t>
            </a:r>
          </a:p>
          <a:p>
            <a:pPr marL="0" indent="0">
              <a:buNone/>
            </a:pPr>
            <a:r>
              <a:rPr lang="en-GB" dirty="0" smtClean="0"/>
              <a:t>Gardner, R., ‘</a:t>
            </a:r>
            <a:r>
              <a:rPr lang="en-GB" dirty="0" err="1" smtClean="0"/>
              <a:t>Gildas</a:t>
            </a:r>
            <a:r>
              <a:rPr lang="en-GB" dirty="0" smtClean="0"/>
              <a:t>’ New Testament Models’, </a:t>
            </a:r>
            <a:r>
              <a:rPr lang="en-GB" i="1" dirty="0" smtClean="0"/>
              <a:t>Cambrian Medieval Celtic Studies</a:t>
            </a:r>
            <a:r>
              <a:rPr lang="en-GB" dirty="0" smtClean="0"/>
              <a:t> 30 (1995), pp. 1-12. </a:t>
            </a:r>
          </a:p>
          <a:p>
            <a:endParaRPr lang="en-GB" dirty="0"/>
          </a:p>
        </p:txBody>
      </p:sp>
    </p:spTree>
    <p:extLst>
      <p:ext uri="{BB962C8B-B14F-4D97-AF65-F5344CB8AC3E}">
        <p14:creationId xmlns:p14="http://schemas.microsoft.com/office/powerpoint/2010/main" val="6708873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Bibliography 2</a:t>
            </a:r>
            <a:endParaRPr lang="en-GB" b="1" dirty="0"/>
          </a:p>
        </p:txBody>
      </p:sp>
      <p:sp>
        <p:nvSpPr>
          <p:cNvPr id="3" name="Content Placeholder 2"/>
          <p:cNvSpPr>
            <a:spLocks noGrp="1"/>
          </p:cNvSpPr>
          <p:nvPr>
            <p:ph idx="1"/>
          </p:nvPr>
        </p:nvSpPr>
        <p:spPr>
          <a:xfrm>
            <a:off x="838200" y="1388533"/>
            <a:ext cx="10515600" cy="5334000"/>
          </a:xfrm>
        </p:spPr>
        <p:txBody>
          <a:bodyPr>
            <a:normAutofit fontScale="77500" lnSpcReduction="20000"/>
          </a:bodyPr>
          <a:lstStyle/>
          <a:p>
            <a:pPr marL="0" indent="0">
              <a:buNone/>
            </a:pPr>
            <a:r>
              <a:rPr lang="en-US" dirty="0"/>
              <a:t>Green, T., 'The Historicity and </a:t>
            </a:r>
            <a:r>
              <a:rPr lang="en-US" dirty="0" err="1"/>
              <a:t>Historicisation</a:t>
            </a:r>
            <a:r>
              <a:rPr lang="en-US" dirty="0"/>
              <a:t> of Arthur', [online]. Available at: </a:t>
            </a:r>
            <a:r>
              <a:rPr lang="en-US" u="sng" dirty="0">
                <a:hlinkClick r:id="rId2"/>
              </a:rPr>
              <a:t>http://www.arthuriana.co.uk/historicity/arthur.htm</a:t>
            </a:r>
            <a:r>
              <a:rPr lang="en-US" dirty="0"/>
              <a:t> &lt;accessed 30 December 2014&gt;</a:t>
            </a:r>
            <a:endParaRPr lang="en-GB" dirty="0"/>
          </a:p>
          <a:p>
            <a:pPr marL="0" indent="0">
              <a:buNone/>
            </a:pPr>
            <a:r>
              <a:rPr lang="en-GB" dirty="0"/>
              <a:t>Haycock, </a:t>
            </a:r>
            <a:r>
              <a:rPr lang="en-GB" dirty="0" err="1"/>
              <a:t>Marged</a:t>
            </a:r>
            <a:r>
              <a:rPr lang="en-GB" dirty="0"/>
              <a:t> (ed. and trans.), ‘“</a:t>
            </a:r>
            <a:r>
              <a:rPr lang="en-GB" dirty="0" err="1"/>
              <a:t>Preiddeu</a:t>
            </a:r>
            <a:r>
              <a:rPr lang="en-GB" dirty="0"/>
              <a:t> </a:t>
            </a:r>
            <a:r>
              <a:rPr lang="en-GB" dirty="0" err="1"/>
              <a:t>Annwn</a:t>
            </a:r>
            <a:r>
              <a:rPr lang="en-GB" dirty="0"/>
              <a:t>” and the Figure of Taliesin’, </a:t>
            </a:r>
            <a:r>
              <a:rPr lang="en-GB" i="1" dirty="0" err="1"/>
              <a:t>Studia</a:t>
            </a:r>
            <a:r>
              <a:rPr lang="en-GB" i="1" dirty="0"/>
              <a:t> </a:t>
            </a:r>
            <a:r>
              <a:rPr lang="en-GB" i="1" dirty="0" err="1"/>
              <a:t>Celtica</a:t>
            </a:r>
            <a:r>
              <a:rPr lang="en-GB" dirty="0"/>
              <a:t> 18/19 (1983/84), at pp. 60-77 [see also Jon B. Coe and Simon Young, </a:t>
            </a:r>
            <a:r>
              <a:rPr lang="en-GB" i="1" dirty="0"/>
              <a:t>The Celtic Sources for the Arthurian Legend</a:t>
            </a:r>
            <a:r>
              <a:rPr lang="en-GB" dirty="0"/>
              <a:t> (</a:t>
            </a:r>
            <a:r>
              <a:rPr lang="en-GB" dirty="0" err="1"/>
              <a:t>Felinfach</a:t>
            </a:r>
            <a:r>
              <a:rPr lang="en-GB" dirty="0"/>
              <a:t>, [</a:t>
            </a:r>
            <a:r>
              <a:rPr lang="en-GB" dirty="0" err="1"/>
              <a:t>Llanerch</a:t>
            </a:r>
            <a:r>
              <a:rPr lang="en-GB" dirty="0"/>
              <a:t>], 1995), pp. 136-9].</a:t>
            </a:r>
          </a:p>
          <a:p>
            <a:pPr marL="0" indent="0">
              <a:buNone/>
            </a:pPr>
            <a:r>
              <a:rPr lang="en-US" dirty="0" err="1" smtClean="0"/>
              <a:t>Higham</a:t>
            </a:r>
            <a:r>
              <a:rPr lang="en-US" dirty="0"/>
              <a:t>, N. J., </a:t>
            </a:r>
            <a:r>
              <a:rPr lang="en-US" i="1" dirty="0"/>
              <a:t>King Arthur: Myth Making and History</a:t>
            </a:r>
            <a:r>
              <a:rPr lang="en-US" dirty="0"/>
              <a:t> (London: Routledge, 2002)</a:t>
            </a:r>
            <a:endParaRPr lang="en-GB" dirty="0"/>
          </a:p>
          <a:p>
            <a:pPr marL="0" indent="0">
              <a:buNone/>
            </a:pPr>
            <a:r>
              <a:rPr lang="en-US" dirty="0" err="1" smtClean="0"/>
              <a:t>Higham</a:t>
            </a:r>
            <a:r>
              <a:rPr lang="en-US" dirty="0"/>
              <a:t>, N. J., ‘Early Latin Sources’, in H. Fulton, (</a:t>
            </a:r>
            <a:r>
              <a:rPr lang="en-US" dirty="0" err="1"/>
              <a:t>ed</a:t>
            </a:r>
            <a:r>
              <a:rPr lang="en-US" dirty="0"/>
              <a:t>), </a:t>
            </a:r>
            <a:r>
              <a:rPr lang="en-US" i="1" dirty="0"/>
              <a:t>A Companion to Arthurian Literature</a:t>
            </a:r>
            <a:r>
              <a:rPr lang="en-US" dirty="0"/>
              <a:t>, ed. H. Fulton, (</a:t>
            </a:r>
            <a:r>
              <a:rPr lang="en-US" dirty="0" err="1"/>
              <a:t>Chichester</a:t>
            </a:r>
            <a:r>
              <a:rPr lang="en-US" dirty="0"/>
              <a:t>: Blackwell: 2013)</a:t>
            </a:r>
            <a:r>
              <a:rPr lang="en-US" i="1" dirty="0"/>
              <a:t>,</a:t>
            </a:r>
            <a:r>
              <a:rPr lang="en-US" dirty="0"/>
              <a:t>  pp. 30 – 43</a:t>
            </a:r>
            <a:r>
              <a:rPr lang="en-US" dirty="0" smtClean="0"/>
              <a:t>.</a:t>
            </a:r>
          </a:p>
          <a:p>
            <a:pPr marL="0" indent="0">
              <a:buNone/>
            </a:pPr>
            <a:r>
              <a:rPr lang="en-US" dirty="0" err="1" smtClean="0"/>
              <a:t>Jankulak</a:t>
            </a:r>
            <a:r>
              <a:rPr lang="en-US" dirty="0"/>
              <a:t>, K., </a:t>
            </a:r>
            <a:r>
              <a:rPr lang="en-US" i="1" dirty="0"/>
              <a:t>Geoffrey of Monmouth</a:t>
            </a:r>
            <a:r>
              <a:rPr lang="en-US" dirty="0"/>
              <a:t>, (Cardiff: University of Wales Press, 2010</a:t>
            </a:r>
            <a:r>
              <a:rPr lang="en-US" dirty="0" smtClean="0"/>
              <a:t>).</a:t>
            </a:r>
          </a:p>
          <a:p>
            <a:pPr marL="0" indent="0">
              <a:buNone/>
            </a:pPr>
            <a:r>
              <a:rPr lang="en-US" dirty="0"/>
              <a:t>Jones, T., ‘</a:t>
            </a:r>
            <a:r>
              <a:rPr lang="en-US" dirty="0" err="1"/>
              <a:t>Datblygiadau</a:t>
            </a:r>
            <a:r>
              <a:rPr lang="en-US" dirty="0"/>
              <a:t> </a:t>
            </a:r>
            <a:r>
              <a:rPr lang="en-US" dirty="0" err="1"/>
              <a:t>Cynnar</a:t>
            </a:r>
            <a:r>
              <a:rPr lang="en-US" dirty="0"/>
              <a:t> </a:t>
            </a:r>
            <a:r>
              <a:rPr lang="en-US" dirty="0" err="1"/>
              <a:t>Chwedl</a:t>
            </a:r>
            <a:r>
              <a:rPr lang="en-US" dirty="0"/>
              <a:t> Arthur’ </a:t>
            </a:r>
            <a:r>
              <a:rPr lang="en-US" i="1" dirty="0"/>
              <a:t>Bulletin of the Board of Celtic Studies 17</a:t>
            </a:r>
            <a:r>
              <a:rPr lang="en-US" dirty="0"/>
              <a:t> (1958), pp. 235 – 52.  Translated by Gerald Morgan as ‘The Early Evolution of the Legend of Arthur’, </a:t>
            </a:r>
            <a:r>
              <a:rPr lang="en-US" i="1" dirty="0"/>
              <a:t>Nottingham Medieval Studies 8</a:t>
            </a:r>
            <a:r>
              <a:rPr lang="en-US" dirty="0"/>
              <a:t> (1964), pp. 3-21.</a:t>
            </a:r>
            <a:endParaRPr lang="en-GB" dirty="0"/>
          </a:p>
          <a:p>
            <a:pPr marL="0" indent="0">
              <a:buNone/>
            </a:pPr>
            <a:r>
              <a:rPr lang="en-US" dirty="0" err="1" smtClean="0"/>
              <a:t>Padel</a:t>
            </a:r>
            <a:r>
              <a:rPr lang="en-US" dirty="0"/>
              <a:t>, O., ‘The Nature of Arthur’, </a:t>
            </a:r>
            <a:r>
              <a:rPr lang="en-US" i="1" dirty="0"/>
              <a:t>Cambrian Medieval Celtic Studies 27 </a:t>
            </a:r>
            <a:r>
              <a:rPr lang="en-US" dirty="0"/>
              <a:t>(1994), pp. 1 – 31.</a:t>
            </a:r>
            <a:endParaRPr lang="en-GB" dirty="0"/>
          </a:p>
          <a:p>
            <a:pPr marL="0" indent="0">
              <a:buNone/>
            </a:pPr>
            <a:r>
              <a:rPr lang="en-GB" dirty="0" err="1" smtClean="0"/>
              <a:t>Padel</a:t>
            </a:r>
            <a:r>
              <a:rPr lang="en-GB" dirty="0"/>
              <a:t>, O.,  </a:t>
            </a:r>
            <a:r>
              <a:rPr lang="en-GB" i="1" dirty="0"/>
              <a:t>Arthur in Medieval Welsh Literature</a:t>
            </a:r>
            <a:r>
              <a:rPr lang="en-GB" dirty="0"/>
              <a:t> (Cardiff: University of Wales Press, 2013).</a:t>
            </a:r>
          </a:p>
          <a:p>
            <a:pPr marL="0" indent="0">
              <a:buNone/>
            </a:pPr>
            <a:r>
              <a:rPr lang="en-US" dirty="0" smtClean="0"/>
              <a:t>Sims-Williams</a:t>
            </a:r>
            <a:r>
              <a:rPr lang="en-US" dirty="0"/>
              <a:t>, P., ‘Some Functions of Origin Stories in Early Medieval Wales’, in </a:t>
            </a:r>
            <a:r>
              <a:rPr lang="en-US" i="1" dirty="0"/>
              <a:t>History and Heroic Tale: A Symposium</a:t>
            </a:r>
            <a:r>
              <a:rPr lang="en-US" dirty="0"/>
              <a:t>, eds. T. Nyberg et al. (</a:t>
            </a:r>
            <a:r>
              <a:rPr lang="en-US" dirty="0" smtClean="0"/>
              <a:t>Odense: Odense University Press, </a:t>
            </a:r>
            <a:r>
              <a:rPr lang="en-US" dirty="0"/>
              <a:t>1985), </a:t>
            </a:r>
            <a:r>
              <a:rPr lang="en-US" dirty="0" smtClean="0"/>
              <a:t>pp. 97 </a:t>
            </a:r>
            <a:r>
              <a:rPr lang="en-US" dirty="0"/>
              <a:t>– 131.</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81677921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658</TotalTime>
  <Words>2800</Words>
  <Application>Microsoft Office PowerPoint</Application>
  <PresentationFormat>Widescreen</PresentationFormat>
  <Paragraphs>97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Prof. Jane Cartwright The Arthur of History image: thirteenth-century, Matthew Paris, Epitome of Chronicles (Wikimedia Commons)</vt:lpstr>
      <vt:lpstr>‘Did Arthur really exist?’</vt:lpstr>
      <vt:lpstr>PowerPoint Presentation</vt:lpstr>
      <vt:lpstr>to counteract this…</vt:lpstr>
      <vt:lpstr>Archaeological evidence Cadbury castle, Somerset – Camelot?</vt:lpstr>
      <vt:lpstr>One might expect archaeology to be the only reliable source for the history of post-Roman Britain.</vt:lpstr>
      <vt:lpstr>Textual evidence Thomas Charles-Edwards, ‘The Arthur of History’ in The Arthur of the Welsh, edited by Bromwich et al. (Cardiff: University of Wales Press, 1991), pp. 15-32.</vt:lpstr>
      <vt:lpstr>The ‘early’ texts:</vt:lpstr>
      <vt:lpstr>Historia Brittonum</vt:lpstr>
      <vt:lpstr>HB fuses the history of a people with ecclesiastical history (as do other early histories) – it is not merely synthetic history – one day we may we be able to conclude that HB contains some useful information about the C6th but that at the moment ‘the prospects are poor’ (p. 229) </vt:lpstr>
      <vt:lpstr>PowerPoint Presentation</vt:lpstr>
      <vt:lpstr>Annales Cambriae (compiled 950s?)</vt:lpstr>
      <vt:lpstr>Jones (1964) and Alcock (1971) inclined to see these as a contemporary record of Arthur and proof he existed.</vt:lpstr>
      <vt:lpstr>Geoffrey of Monmouth  Historia regum Britanniae c. 1139</vt:lpstr>
      <vt:lpstr>Oliver Padel – in HB the Mirabilia is just as important as the list of Battles</vt:lpstr>
      <vt:lpstr>PowerPoint Presentation</vt:lpstr>
      <vt:lpstr>Was Arthur a mythical figure being used a historical figure in literary sources or was he a historical figure being mythicized?</vt:lpstr>
      <vt:lpstr>Bibliography 1</vt:lpstr>
      <vt:lpstr>Bibliography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Arthur of History</dc:title>
  <dc:creator>Jane Cartwright</dc:creator>
  <cp:lastModifiedBy>Jane Cartwright</cp:lastModifiedBy>
  <cp:revision>38</cp:revision>
  <dcterms:created xsi:type="dcterms:W3CDTF">2018-11-09T15:26:11Z</dcterms:created>
  <dcterms:modified xsi:type="dcterms:W3CDTF">2018-12-11T09:56:12Z</dcterms:modified>
</cp:coreProperties>
</file>